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7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8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0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1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2.xml" ContentType="application/vnd.openxmlformats-officedocument.presentationml.notesSlide+xml"/>
  <Override PartName="/ppt/tags/tag127.xml" ContentType="application/vnd.openxmlformats-officedocument.presentationml.tags+xml"/>
  <Override PartName="/ppt/notesSlides/notesSlide23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4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25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6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7.xml" ContentType="application/vnd.openxmlformats-officedocument.presentationml.notesSlide+xml"/>
  <Override PartName="/ppt/tags/tag146.xml" ContentType="application/vnd.openxmlformats-officedocument.presentationml.tags+xml"/>
  <Override PartName="/ppt/notesSlides/notesSlide28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30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31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32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33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34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35.xml" ContentType="application/vnd.openxmlformats-officedocument.presentationml.notesSlid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36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37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38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notesSlides/notesSlide39.xml" ContentType="application/vnd.openxmlformats-officedocument.presentationml.notesSlid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40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41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42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43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44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45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46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47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48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49.xml" ContentType="application/vnd.openxmlformats-officedocument.presentationml.notesSlide+xml"/>
  <Override PartName="/ppt/comments/modernComment_197_5995D78D.xml" ContentType="application/vnd.ms-powerpoint.comment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50.xml" ContentType="application/vnd.openxmlformats-officedocument.presentationml.notesSlide+xml"/>
  <Override PartName="/ppt/comments/modernComment_198_224782F9.xml" ContentType="application/vnd.ms-powerpoint.comment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51.xml" ContentType="application/vnd.openxmlformats-officedocument.presentationml.notesSlide+xml"/>
  <Override PartName="/ppt/comments/modernComment_19E_6F502494.xml" ContentType="application/vnd.ms-powerpoint.comment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52.xml" ContentType="application/vnd.openxmlformats-officedocument.presentationml.notesSlide+xml"/>
  <Override PartName="/ppt/comments/modernComment_199_9FC8BF5A.xml" ContentType="application/vnd.ms-powerpoint.comment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53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54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50" r:id="rId2"/>
    <p:sldMasterId id="2147483651" r:id="rId3"/>
  </p:sldMasterIdLst>
  <p:notesMasterIdLst>
    <p:notesMasterId r:id="rId73"/>
  </p:notesMasterIdLst>
  <p:sldIdLst>
    <p:sldId id="391" r:id="rId4"/>
    <p:sldId id="419" r:id="rId5"/>
    <p:sldId id="460" r:id="rId6"/>
    <p:sldId id="482" r:id="rId7"/>
    <p:sldId id="479" r:id="rId8"/>
    <p:sldId id="461" r:id="rId9"/>
    <p:sldId id="462" r:id="rId10"/>
    <p:sldId id="463" r:id="rId11"/>
    <p:sldId id="464" r:id="rId12"/>
    <p:sldId id="483" r:id="rId13"/>
    <p:sldId id="465" r:id="rId14"/>
    <p:sldId id="466" r:id="rId15"/>
    <p:sldId id="467" r:id="rId16"/>
    <p:sldId id="259" r:id="rId17"/>
    <p:sldId id="468" r:id="rId18"/>
    <p:sldId id="469" r:id="rId19"/>
    <p:sldId id="470" r:id="rId20"/>
    <p:sldId id="471" r:id="rId21"/>
    <p:sldId id="472" r:id="rId22"/>
    <p:sldId id="474" r:id="rId23"/>
    <p:sldId id="475" r:id="rId24"/>
    <p:sldId id="476" r:id="rId25"/>
    <p:sldId id="477" r:id="rId26"/>
    <p:sldId id="478" r:id="rId27"/>
    <p:sldId id="480" r:id="rId28"/>
    <p:sldId id="481" r:id="rId29"/>
    <p:sldId id="449" r:id="rId30"/>
    <p:sldId id="416" r:id="rId31"/>
    <p:sldId id="450" r:id="rId32"/>
    <p:sldId id="420" r:id="rId33"/>
    <p:sldId id="441" r:id="rId34"/>
    <p:sldId id="421" r:id="rId35"/>
    <p:sldId id="455" r:id="rId36"/>
    <p:sldId id="431" r:id="rId37"/>
    <p:sldId id="418" r:id="rId38"/>
    <p:sldId id="423" r:id="rId39"/>
    <p:sldId id="425" r:id="rId40"/>
    <p:sldId id="444" r:id="rId41"/>
    <p:sldId id="433" r:id="rId42"/>
    <p:sldId id="434" r:id="rId43"/>
    <p:sldId id="445" r:id="rId44"/>
    <p:sldId id="426" r:id="rId45"/>
    <p:sldId id="430" r:id="rId46"/>
    <p:sldId id="427" r:id="rId47"/>
    <p:sldId id="435" r:id="rId48"/>
    <p:sldId id="437" r:id="rId49"/>
    <p:sldId id="446" r:id="rId50"/>
    <p:sldId id="402" r:id="rId51"/>
    <p:sldId id="403" r:id="rId52"/>
    <p:sldId id="456" r:id="rId53"/>
    <p:sldId id="457" r:id="rId54"/>
    <p:sldId id="447" r:id="rId55"/>
    <p:sldId id="439" r:id="rId56"/>
    <p:sldId id="440" r:id="rId57"/>
    <p:sldId id="448" r:id="rId58"/>
    <p:sldId id="412" r:id="rId59"/>
    <p:sldId id="452" r:id="rId60"/>
    <p:sldId id="415" r:id="rId61"/>
    <p:sldId id="454" r:id="rId62"/>
    <p:sldId id="458" r:id="rId63"/>
    <p:sldId id="459" r:id="rId64"/>
    <p:sldId id="451" r:id="rId65"/>
    <p:sldId id="407" r:id="rId66"/>
    <p:sldId id="408" r:id="rId67"/>
    <p:sldId id="414" r:id="rId68"/>
    <p:sldId id="409" r:id="rId69"/>
    <p:sldId id="436" r:id="rId70"/>
    <p:sldId id="438" r:id="rId71"/>
    <p:sldId id="453" r:id="rId72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indent="-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indent="-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indent="-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indent="-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DA18A9-AB75-52A4-C6A9-6543E65B9873}" name="Jean-Francois Biasse" initials="JFB" userId="S::biasse@usf.edu::05855544-05af-45a5-8586-b187008fb25f" providerId="AD"/>
  <p188:author id="{D6EC85E7-E261-F969-0F77-17BC8E008AAC}" name="William Youmans" initials="WY" userId="William Youman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A6E"/>
    <a:srgbClr val="466069"/>
    <a:srgbClr val="006747"/>
    <a:srgbClr val="00674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2453C-4919-475F-B933-DCB09E9737B2}" v="2018" dt="2023-03-25T23:48:0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86" autoAdjust="0"/>
  </p:normalViewPr>
  <p:slideViewPr>
    <p:cSldViewPr showGuides="1">
      <p:cViewPr varScale="1">
        <p:scale>
          <a:sx n="97" d="100"/>
          <a:sy n="97" d="100"/>
        </p:scale>
        <p:origin x="57" y="168"/>
      </p:cViewPr>
      <p:guideLst>
        <p:guide orient="horz" pos="1620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omments/modernComment_197_5995D7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E3A119-FF8F-4D59-884C-2CE7E513DEE8}" authorId="{D6EC85E7-E261-F969-0F77-17BC8E008AAC}" created="2022-08-14T03:20:10.957">
    <pc:sldMkLst xmlns:pc="http://schemas.microsoft.com/office/powerpoint/2013/main/command">
      <pc:docMk/>
      <pc:sldMk cId="1502992269" sldId="407"/>
    </pc:sldMkLst>
    <p188:txBody>
      <a:bodyPr/>
      <a:lstStyle/>
      <a:p>
        <a:r>
          <a:rPr lang="en-US"/>
          <a:t>D-th roots poly time when unevaluated + compact rep right? Even when grunwald-wang in play?</a:t>
        </a:r>
      </a:p>
    </p188:txBody>
  </p188:cm>
  <p188:cm id="{2E009E87-582A-4032-BA4B-AA44DA4DC2C7}" authorId="{D6EC85E7-E261-F969-0F77-17BC8E008AAC}" created="2022-08-14T03:21:37.957">
    <pc:sldMkLst xmlns:pc="http://schemas.microsoft.com/office/powerpoint/2013/main/command">
      <pc:docMk/>
      <pc:sldMk cId="1502992269" sldId="407"/>
    </pc:sldMkLst>
    <p188:txBody>
      <a:bodyPr/>
      <a:lstStyle/>
      <a:p>
        <a:r>
          <a:rPr lang="en-US"/>
          <a:t>But roots are still non trivial. Whats the best way to explain that?</a:t>
        </a:r>
      </a:p>
    </p188:txBody>
  </p188:cm>
</p188:cmLst>
</file>

<file path=ppt/comments/modernComment_198_224782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A4513D-F115-436C-B76D-3C1F3386DA56}" authorId="{75DA18A9-AB75-52A4-C6A9-6543E65B9873}" created="2022-08-13T18:58:14.141">
    <pc:sldMkLst xmlns:pc="http://schemas.microsoft.com/office/powerpoint/2013/main/command">
      <pc:docMk/>
      <pc:sldMk cId="575111929" sldId="408"/>
    </pc:sldMkLst>
    <p188:txBody>
      <a:bodyPr/>
      <a:lstStyle/>
      <a:p>
        <a:r>
          <a:rPr lang="en-US"/>
          <a:t>Don't forget to pause after the second equation and spend some time explaining that the decomposition of a^d *does not* give us the decomposition of a !!!!
That's super important, and everything else we do, starting with the 3rd equation, is meant to circumvent that. 
I recommend 30 sec of talking on that equation alone.</a:t>
        </a:r>
      </a:p>
    </p188:txBody>
  </p188:cm>
</p188:cmLst>
</file>

<file path=ppt/comments/modernComment_199_9FC8BF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97D8B8-3C16-4474-8F5A-29555A3BFE24}" authorId="{75DA18A9-AB75-52A4-C6A9-6543E65B9873}" created="2022-08-13T19:00:03.532">
    <pc:sldMkLst xmlns:pc="http://schemas.microsoft.com/office/powerpoint/2013/main/command">
      <pc:docMk/>
      <pc:sldMk cId="2680733530" sldId="409"/>
    </pc:sldMkLst>
    <p188:txBody>
      <a:bodyPr/>
      <a:lstStyle/>
      <a:p>
        <a:r>
          <a:rPr lang="en-US"/>
          <a:t>I took the liberty to add animation --&gt; make equations appear one by one. 
Check the bullet points. They might not have been caught in the animations. </a:t>
        </a:r>
      </a:p>
    </p188:txBody>
  </p188:cm>
</p188:cmLst>
</file>

<file path=ppt/comments/modernComment_19E_6F5024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476A66-B8AD-41C3-A0AA-67F69B432331}" authorId="{D6EC85E7-E261-F969-0F77-17BC8E008AAC}" created="2022-08-14T03:18:57.391">
    <pc:sldMkLst xmlns:pc="http://schemas.microsoft.com/office/powerpoint/2013/main/command">
      <pc:docMk/>
      <pc:sldMk cId="1867523220" sldId="414"/>
    </pc:sldMkLst>
    <p188:txBody>
      <a:bodyPr/>
      <a:lstStyle/>
      <a:p>
        <a:r>
          <a:rPr lang="en-US"/>
          <a:t>Where do unknown a_j come from again?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B0E29BA4-25B1-4A12-A934-73152223F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2839C04-D6CE-480C-9969-0FE354EBE9C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indent="228600" algn="l" defTabSz="6858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indent="457200" algn="l" defTabSz="6858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indent="685800" algn="l" defTabSz="6858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indent="914400" algn="l" defTabSz="6858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57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76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87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1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0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51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82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3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65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hard problem in number theory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Closely related to class group and unit group computation</a:t>
            </a:r>
          </a:p>
          <a:p>
            <a:r>
              <a:rPr lang="en-US" dirty="0"/>
              <a:t>- Algorithms often measure time complexity in terms of log discriminant</a:t>
            </a:r>
          </a:p>
        </p:txBody>
      </p:sp>
    </p:spTree>
    <p:extLst>
      <p:ext uri="{BB962C8B-B14F-4D97-AF65-F5344CB8AC3E}">
        <p14:creationId xmlns:p14="http://schemas.microsoft.com/office/powerpoint/2010/main" val="1712460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hard problem in number theory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Closely related to class group and unit group computation</a:t>
            </a:r>
          </a:p>
          <a:p>
            <a:r>
              <a:rPr lang="en-US" dirty="0"/>
              <a:t>- Algorithms often measure time complexity in terms of log discriminant</a:t>
            </a:r>
          </a:p>
        </p:txBody>
      </p:sp>
    </p:spTree>
    <p:extLst>
      <p:ext uri="{BB962C8B-B14F-4D97-AF65-F5344CB8AC3E}">
        <p14:creationId xmlns:p14="http://schemas.microsoft.com/office/powerpoint/2010/main" val="162982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hard problem in number theory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Closely related to class group and unit group computation</a:t>
            </a:r>
          </a:p>
          <a:p>
            <a:r>
              <a:rPr lang="en-US" dirty="0"/>
              <a:t>- Algorithms often measure time complexity in terms of log discriminant</a:t>
            </a:r>
          </a:p>
        </p:txBody>
      </p:sp>
    </p:spTree>
    <p:extLst>
      <p:ext uri="{BB962C8B-B14F-4D97-AF65-F5344CB8AC3E}">
        <p14:creationId xmlns:p14="http://schemas.microsoft.com/office/powerpoint/2010/main" val="136816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1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hard problem in number theory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Closely related to class group and unit group computation</a:t>
            </a:r>
          </a:p>
          <a:p>
            <a:r>
              <a:rPr lang="en-US" dirty="0"/>
              <a:t>- Algorithms often measure time complexity in terms of log discriminant</a:t>
            </a:r>
          </a:p>
        </p:txBody>
      </p:sp>
    </p:spTree>
    <p:extLst>
      <p:ext uri="{BB962C8B-B14F-4D97-AF65-F5344CB8AC3E}">
        <p14:creationId xmlns:p14="http://schemas.microsoft.com/office/powerpoint/2010/main" val="3781396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Previous record was </a:t>
            </a:r>
            <a:r>
              <a:rPr lang="en-US" dirty="0" err="1"/>
              <a:t>multiquadratic</a:t>
            </a:r>
            <a:r>
              <a:rPr lang="en-US" dirty="0"/>
              <a:t> fields, degree 256/</a:t>
            </a:r>
          </a:p>
          <a:p>
            <a:pPr marL="171450" indent="-171450">
              <a:buFontTx/>
              <a:buChar char="-"/>
            </a:pPr>
            <a:r>
              <a:rPr lang="en-US" dirty="0"/>
              <a:t>At these degrees, bottleneck (in practice) is no longer PIP since it has been reduced to small degree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Computing relative norms and roots, polynomial time, is harder. (poly w.r.t input size, almost any integral element of K has huge norm ~ \sigma(x)^1800 )</a:t>
            </a:r>
          </a:p>
        </p:txBody>
      </p:sp>
    </p:spTree>
    <p:extLst>
      <p:ext uri="{BB962C8B-B14F-4D97-AF65-F5344CB8AC3E}">
        <p14:creationId xmlns:p14="http://schemas.microsoft.com/office/powerpoint/2010/main" val="3675077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footnote, citations</a:t>
            </a:r>
          </a:p>
        </p:txBody>
      </p:sp>
    </p:spTree>
    <p:extLst>
      <p:ext uri="{BB962C8B-B14F-4D97-AF65-F5344CB8AC3E}">
        <p14:creationId xmlns:p14="http://schemas.microsoft.com/office/powerpoint/2010/main" val="342512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Given an n dimensional lattice, if the basis vectors are skewed like in the second picture, finding the shortest possible vector in the lattice is hard.</a:t>
            </a:r>
          </a:p>
        </p:txBody>
      </p:sp>
    </p:spTree>
    <p:extLst>
      <p:ext uri="{BB962C8B-B14F-4D97-AF65-F5344CB8AC3E}">
        <p14:creationId xmlns:p14="http://schemas.microsoft.com/office/powerpoint/2010/main" val="1086702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Gamma is approx. factor</a:t>
            </a:r>
          </a:p>
          <a:p>
            <a:pPr marL="171450" indent="-171450">
              <a:buFontTx/>
              <a:buChar char="-"/>
            </a:pPr>
            <a:r>
              <a:rPr lang="en-US" dirty="0"/>
              <a:t>Widely believed to be a hard problem for small enough gamma</a:t>
            </a:r>
          </a:p>
          <a:p>
            <a:pPr marL="171450" indent="-171450">
              <a:buFontTx/>
              <a:buChar char="-"/>
            </a:pPr>
            <a:r>
              <a:rPr lang="en-US" dirty="0"/>
              <a:t>Basis of security of some cryptographic </a:t>
            </a:r>
            <a:r>
              <a:rPr lang="en-US" dirty="0" err="1"/>
              <a:t>schems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Complexity in dimension of L</a:t>
            </a:r>
          </a:p>
        </p:txBody>
      </p:sp>
    </p:spTree>
    <p:extLst>
      <p:ext uri="{BB962C8B-B14F-4D97-AF65-F5344CB8AC3E}">
        <p14:creationId xmlns:p14="http://schemas.microsoft.com/office/powerpoint/2010/main" val="3506438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</a:t>
            </a:r>
            <a:r>
              <a:rPr lang="en-US" dirty="0" err="1"/>
              <a:t>e_i</a:t>
            </a:r>
            <a:r>
              <a:rPr lang="en-US" dirty="0"/>
              <a:t> 0 it is easy, solve matrix equation.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NIST, 4 </a:t>
            </a:r>
            <a:r>
              <a:rPr lang="en-US" dirty="0" err="1"/>
              <a:t>cryptograpohic</a:t>
            </a:r>
            <a:r>
              <a:rPr lang="en-US" dirty="0"/>
              <a:t> algorithms chosen for standardization so far.</a:t>
            </a:r>
          </a:p>
          <a:p>
            <a:pPr marL="171450" indent="-171450">
              <a:buFontTx/>
              <a:buChar char="-"/>
            </a:pPr>
            <a:r>
              <a:rPr lang="en-US" dirty="0"/>
              <a:t>2, crystals </a:t>
            </a:r>
            <a:r>
              <a:rPr lang="en-US" dirty="0" err="1"/>
              <a:t>kyber+dilithium</a:t>
            </a:r>
            <a:r>
              <a:rPr lang="en-US" dirty="0"/>
              <a:t> based on module LWE</a:t>
            </a:r>
          </a:p>
          <a:p>
            <a:pPr marL="171450" indent="-171450">
              <a:buFontTx/>
              <a:buChar char="-"/>
            </a:pPr>
            <a:r>
              <a:rPr lang="en-US" dirty="0"/>
              <a:t>3 of 4 use lattices and all rely on hardness of worst-case </a:t>
            </a:r>
            <a:r>
              <a:rPr lang="en-US" dirty="0" err="1"/>
              <a:t>svp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125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Cryptosystems proposed that rely on the hardness of finding a short generator.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Solutions to MSVP in ideal lattice were short enough, so MSVP was THE underlying hardness assumption of these schemes.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Structured lattices give better efficiency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0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Talking points:</a:t>
            </a:r>
          </a:p>
          <a:p>
            <a:pPr marL="171450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Ideal lattices are a closely related problem that is important in cryptography.</a:t>
            </a:r>
          </a:p>
          <a:p>
            <a:pPr marL="171450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will talk more about that later.</a:t>
            </a:r>
          </a:p>
          <a:p>
            <a:pPr marL="171450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Now we discuss goal 1.</a:t>
            </a:r>
          </a:p>
        </p:txBody>
      </p:sp>
    </p:spTree>
    <p:extLst>
      <p:ext uri="{BB962C8B-B14F-4D97-AF65-F5344CB8AC3E}">
        <p14:creationId xmlns:p14="http://schemas.microsoft.com/office/powerpoint/2010/main" val="519653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Fields where our techniques were first developed</a:t>
            </a:r>
          </a:p>
          <a:p>
            <a:pPr marL="171450" indent="-171450">
              <a:buFontTx/>
              <a:buChar char="-"/>
            </a:pPr>
            <a:r>
              <a:rPr lang="en-US" dirty="0"/>
              <a:t>Simplest case: n = 2, biquadratic.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applied recursively for general </a:t>
            </a:r>
            <a:r>
              <a:rPr lang="en-US" dirty="0" err="1"/>
              <a:t>multiquadratics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03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 </a:t>
            </a:r>
          </a:p>
          <a:p>
            <a:r>
              <a:rPr lang="en-US" dirty="0"/>
              <a:t>- For some purposes this is ok, if we want the full unit group then we need to find elements of U that are squares and add their square roots (saturation)</a:t>
            </a:r>
          </a:p>
        </p:txBody>
      </p:sp>
    </p:spTree>
    <p:extLst>
      <p:ext uri="{BB962C8B-B14F-4D97-AF65-F5344CB8AC3E}">
        <p14:creationId xmlns:p14="http://schemas.microsoft.com/office/powerpoint/2010/main" val="3150073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Talking points: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Generalized by BFHP, this is a summary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general, </a:t>
            </a:r>
            <a:r>
              <a:rPr lang="en-US" dirty="0" err="1"/>
              <a:t>H_i</a:t>
            </a:r>
            <a:r>
              <a:rPr lang="en-US" dirty="0"/>
              <a:t> not ALL subgroups, the norm relation doesn’t involve ALL subfields. Nor is it unique.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can write powers of elements of K as products of subfield elements.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Even better if denominator 1</a:t>
            </a:r>
          </a:p>
          <a:p>
            <a:pPr marL="171450" indent="-171450">
              <a:buFontTx/>
              <a:buChar char="-"/>
            </a:pPr>
            <a:r>
              <a:rPr lang="en-US" dirty="0"/>
              <a:t>highly parallelizable nature</a:t>
            </a:r>
          </a:p>
        </p:txBody>
      </p:sp>
    </p:spTree>
    <p:extLst>
      <p:ext uri="{BB962C8B-B14F-4D97-AF65-F5344CB8AC3E}">
        <p14:creationId xmlns:p14="http://schemas.microsoft.com/office/powerpoint/2010/main" val="1905202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nonabelian case not too much worse but no formula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explicit formula optimal </a:t>
            </a:r>
            <a:r>
              <a:rPr lang="en-US" dirty="0" err="1"/>
              <a:t>wrt</a:t>
            </a:r>
            <a:r>
              <a:rPr lang="en-US" dirty="0"/>
              <a:t> denominator and subfield degree. </a:t>
            </a:r>
          </a:p>
        </p:txBody>
      </p:sp>
    </p:spTree>
    <p:extLst>
      <p:ext uri="{BB962C8B-B14F-4D97-AF65-F5344CB8AC3E}">
        <p14:creationId xmlns:p14="http://schemas.microsoft.com/office/powerpoint/2010/main" val="1256069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Somehow stress this is original 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input principal then relative norms must be, so if step 1 fails the input is not principal</a:t>
            </a:r>
          </a:p>
          <a:p>
            <a:pPr marL="171450" indent="-171450">
              <a:buFontTx/>
              <a:buChar char="-"/>
            </a:pPr>
            <a:r>
              <a:rPr lang="en-US" dirty="0"/>
              <a:t>Last point requires saturation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119489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Saturation relies on a local global principle for detecting and computing roots.</a:t>
            </a:r>
          </a:p>
        </p:txBody>
      </p:sp>
    </p:spTree>
    <p:extLst>
      <p:ext uri="{BB962C8B-B14F-4D97-AF65-F5344CB8AC3E}">
        <p14:creationId xmlns:p14="http://schemas.microsoft.com/office/powerpoint/2010/main" val="4102689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Anything in this intersection is a </a:t>
            </a:r>
            <a:r>
              <a:rPr lang="en-US" dirty="0" err="1"/>
              <a:t>dth</a:t>
            </a:r>
            <a:r>
              <a:rPr lang="en-US" dirty="0"/>
              <a:t> power locally for each P, and also not an element of </a:t>
            </a:r>
            <a:r>
              <a:rPr lang="en-US" dirty="0" err="1"/>
              <a:t>V^d</a:t>
            </a:r>
            <a:r>
              <a:rPr lang="en-US" dirty="0"/>
              <a:t>. So its </a:t>
            </a:r>
            <a:r>
              <a:rPr lang="en-US" dirty="0" err="1"/>
              <a:t>dth</a:t>
            </a:r>
            <a:r>
              <a:rPr lang="en-US" dirty="0"/>
              <a:t> root is not contained in V.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can work in residue field instead of completion. If we work with split primes,  linear algebra over </a:t>
            </a:r>
            <a:r>
              <a:rPr lang="en-US" dirty="0" err="1"/>
              <a:t>Fp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3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footer: explain Landau notation</a:t>
            </a:r>
          </a:p>
          <a:p>
            <a:endParaRPr lang="en-US" dirty="0"/>
          </a:p>
          <a:p>
            <a:r>
              <a:rPr lang="en-US" dirty="0"/>
              <a:t>Talking points:</a:t>
            </a:r>
          </a:p>
          <a:p>
            <a:r>
              <a:rPr lang="en-US" dirty="0"/>
              <a:t>- N is the degree of the field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Ideal lattices in cyclotomic fields used in RLWE for example.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Structured lattices give better efficiency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Both extended to arbitrary </a:t>
            </a:r>
            <a:r>
              <a:rPr lang="en-US" dirty="0" err="1"/>
              <a:t>cyclotomics</a:t>
            </a:r>
            <a:r>
              <a:rPr lang="en-US" dirty="0"/>
              <a:t> (</a:t>
            </a:r>
            <a:r>
              <a:rPr lang="en-US" dirty="0" err="1"/>
              <a:t>Weselowski</a:t>
            </a:r>
            <a:r>
              <a:rPr lang="en-US" dirty="0"/>
              <a:t> PhD thesis, CDW21)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Quantum polynomial time algorithm plus CDW gives quantum polynomial time resolution of MSVP.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39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Class group: note finite abelian, identity is principal ideal class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Minus part: note being in the kernel means being principal in K^+</a:t>
            </a:r>
          </a:p>
        </p:txBody>
      </p:sp>
    </p:spTree>
    <p:extLst>
      <p:ext uri="{BB962C8B-B14F-4D97-AF65-F5344CB8AC3E}">
        <p14:creationId xmlns:p14="http://schemas.microsoft.com/office/powerpoint/2010/main" val="206373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Step 2 is the part that requires a quantum computer right… emphasize that since decompositions are our main contribution?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43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It is the properties of the </a:t>
            </a:r>
            <a:r>
              <a:rPr lang="en-US" dirty="0" err="1"/>
              <a:t>stickelberger</a:t>
            </a:r>
            <a:r>
              <a:rPr lang="en-US" dirty="0"/>
              <a:t> lattice that let us deduce the bound on the norm as well</a:t>
            </a:r>
          </a:p>
        </p:txBody>
      </p:sp>
    </p:spTree>
    <p:extLst>
      <p:ext uri="{BB962C8B-B14F-4D97-AF65-F5344CB8AC3E}">
        <p14:creationId xmlns:p14="http://schemas.microsoft.com/office/powerpoint/2010/main" val="380139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20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63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It is the properties of the </a:t>
            </a:r>
            <a:r>
              <a:rPr lang="en-US" dirty="0" err="1"/>
              <a:t>stickelberger</a:t>
            </a:r>
            <a:r>
              <a:rPr lang="en-US" dirty="0"/>
              <a:t> lattice that let us deduce the bound on the norm as well</a:t>
            </a:r>
          </a:p>
        </p:txBody>
      </p:sp>
    </p:spTree>
    <p:extLst>
      <p:ext uri="{BB962C8B-B14F-4D97-AF65-F5344CB8AC3E}">
        <p14:creationId xmlns:p14="http://schemas.microsoft.com/office/powerpoint/2010/main" val="1711529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It is the properties of the </a:t>
            </a:r>
            <a:r>
              <a:rPr lang="en-US" dirty="0" err="1"/>
              <a:t>stickelberger</a:t>
            </a:r>
            <a:r>
              <a:rPr lang="en-US" dirty="0"/>
              <a:t> lattice that let us deduce the bound on the norm as well</a:t>
            </a:r>
          </a:p>
        </p:txBody>
      </p:sp>
    </p:spTree>
    <p:extLst>
      <p:ext uri="{BB962C8B-B14F-4D97-AF65-F5344CB8AC3E}">
        <p14:creationId xmlns:p14="http://schemas.microsoft.com/office/powerpoint/2010/main" val="2365092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Stress again step 3 nontrivial. Even more involved than before: roots module S-units.</a:t>
            </a:r>
          </a:p>
        </p:txBody>
      </p:sp>
    </p:spTree>
    <p:extLst>
      <p:ext uri="{BB962C8B-B14F-4D97-AF65-F5344CB8AC3E}">
        <p14:creationId xmlns:p14="http://schemas.microsoft.com/office/powerpoint/2010/main" val="1637942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Say: we removed quantum steps, replacing the hardest steps with algorithms using norm relations.</a:t>
            </a:r>
          </a:p>
          <a:p>
            <a:r>
              <a:rPr lang="en-US" dirty="0"/>
              <a:t>In families of fields with good norm relations we get an asymptotic improvement over standard methods.</a:t>
            </a:r>
          </a:p>
        </p:txBody>
      </p:sp>
    </p:spTree>
    <p:extLst>
      <p:ext uri="{BB962C8B-B14F-4D97-AF65-F5344CB8AC3E}">
        <p14:creationId xmlns:p14="http://schemas.microsoft.com/office/powerpoint/2010/main" val="30023095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statement: say for fields admitting norm relation!</a:t>
            </a:r>
          </a:p>
          <a:p>
            <a:r>
              <a:rPr lang="en-US" dirty="0"/>
              <a:t>Beat </a:t>
            </a:r>
            <a:r>
              <a:rPr lang="en-US" dirty="0" err="1"/>
              <a:t>bkz</a:t>
            </a:r>
            <a:r>
              <a:rPr lang="en-US" dirty="0"/>
              <a:t> by long margin on very narrow family of fields</a:t>
            </a:r>
          </a:p>
          <a:p>
            <a:r>
              <a:rPr lang="en-US" dirty="0"/>
              <a:t>The more we want to beat </a:t>
            </a:r>
            <a:r>
              <a:rPr lang="en-US" dirty="0" err="1"/>
              <a:t>bkz</a:t>
            </a:r>
            <a:r>
              <a:rPr lang="en-US" dirty="0"/>
              <a:t> the sparser these fields become</a:t>
            </a:r>
          </a:p>
          <a:p>
            <a:r>
              <a:rPr lang="en-US" dirty="0"/>
              <a:t>“in fact”, awkward?</a:t>
            </a:r>
          </a:p>
        </p:txBody>
      </p:sp>
    </p:spTree>
    <p:extLst>
      <p:ext uri="{BB962C8B-B14F-4D97-AF65-F5344CB8AC3E}">
        <p14:creationId xmlns:p14="http://schemas.microsoft.com/office/powerpoint/2010/main" val="35674061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statement: say for fields admitting norm relation!</a:t>
            </a:r>
          </a:p>
          <a:p>
            <a:r>
              <a:rPr lang="en-US" dirty="0"/>
              <a:t>Beat </a:t>
            </a:r>
            <a:r>
              <a:rPr lang="en-US" dirty="0" err="1"/>
              <a:t>bkz</a:t>
            </a:r>
            <a:r>
              <a:rPr lang="en-US" dirty="0"/>
              <a:t> by long margin on very narrow family of fields</a:t>
            </a:r>
          </a:p>
          <a:p>
            <a:r>
              <a:rPr lang="en-US" dirty="0"/>
              <a:t>The more we want to beat </a:t>
            </a:r>
            <a:r>
              <a:rPr lang="en-US" dirty="0" err="1"/>
              <a:t>bkz</a:t>
            </a:r>
            <a:r>
              <a:rPr lang="en-US" dirty="0"/>
              <a:t> the sparser these fields become</a:t>
            </a:r>
          </a:p>
          <a:p>
            <a:r>
              <a:rPr lang="en-US" dirty="0"/>
              <a:t>“in fact”, awkward?</a:t>
            </a:r>
          </a:p>
        </p:txBody>
      </p:sp>
    </p:spTree>
    <p:extLst>
      <p:ext uri="{BB962C8B-B14F-4D97-AF65-F5344CB8AC3E}">
        <p14:creationId xmlns:p14="http://schemas.microsoft.com/office/powerpoint/2010/main" val="38008055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lambda n = largest cyclic factor, phi n = degree, so e.g. first column is percent of conductors with lambda(n) &lt; phi(n)^(3/8), aka largest subfield has degree less than the </a:t>
            </a:r>
            <a:r>
              <a:rPr lang="en-US" dirty="0" err="1"/>
              <a:t>deree</a:t>
            </a:r>
            <a:r>
              <a:rPr lang="en-US" dirty="0"/>
              <a:t> of K to 3/8</a:t>
            </a:r>
          </a:p>
        </p:txBody>
      </p:sp>
    </p:spTree>
    <p:extLst>
      <p:ext uri="{BB962C8B-B14F-4D97-AF65-F5344CB8AC3E}">
        <p14:creationId xmlns:p14="http://schemas.microsoft.com/office/powerpoint/2010/main" val="443340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lambda n = largest cyclic factor, phi n = degree, so e.g. first column is percent of conductors with lambda(n) &lt; phi(n)^(3/8), aka largest subfield has degree less than the </a:t>
            </a:r>
            <a:r>
              <a:rPr lang="en-US" dirty="0" err="1"/>
              <a:t>deree</a:t>
            </a:r>
            <a:r>
              <a:rPr lang="en-US" dirty="0"/>
              <a:t> of K to 3/8</a:t>
            </a:r>
          </a:p>
        </p:txBody>
      </p:sp>
    </p:spTree>
    <p:extLst>
      <p:ext uri="{BB962C8B-B14F-4D97-AF65-F5344CB8AC3E}">
        <p14:creationId xmlns:p14="http://schemas.microsoft.com/office/powerpoint/2010/main" val="1948050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d-</a:t>
            </a:r>
            <a:r>
              <a:rPr lang="en-US" dirty="0" err="1"/>
              <a:t>th</a:t>
            </a:r>
            <a:r>
              <a:rPr lang="en-US" dirty="0"/>
              <a:t> roots </a:t>
            </a:r>
            <a:r>
              <a:rPr lang="en-US" dirty="0" err="1"/>
              <a:t>efficient+poly</a:t>
            </a:r>
            <a:r>
              <a:rPr lang="en-US" dirty="0"/>
              <a:t> time (unevaluated products + compact rep?)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be difficult in practice since there are obstructions at powers of 2 (failure of local-global principle ala Grunwald-Wang)</a:t>
            </a:r>
          </a:p>
          <a:p>
            <a:r>
              <a:rPr lang="en-US" dirty="0"/>
              <a:t>-  How to transition to BFHP result? Feels awkward</a:t>
            </a:r>
          </a:p>
        </p:txBody>
      </p:sp>
    </p:spTree>
    <p:extLst>
      <p:ext uri="{BB962C8B-B14F-4D97-AF65-F5344CB8AC3E}">
        <p14:creationId xmlns:p14="http://schemas.microsoft.com/office/powerpoint/2010/main" val="134363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476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162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Emphasize that solving the previous linear system lets us make this transformation</a:t>
            </a:r>
          </a:p>
          <a:p>
            <a:r>
              <a:rPr lang="en-US" dirty="0"/>
              <a:t> “Notice we are only partly there:  the alpha’ times deltas may not be d-</a:t>
            </a:r>
            <a:r>
              <a:rPr lang="en-US" dirty="0" err="1"/>
              <a:t>th</a:t>
            </a:r>
            <a:r>
              <a:rPr lang="en-US" dirty="0"/>
              <a:t> power”</a:t>
            </a:r>
          </a:p>
          <a:p>
            <a:endParaRPr lang="en-US" dirty="0"/>
          </a:p>
          <a:p>
            <a:r>
              <a:rPr lang="en-US" dirty="0"/>
              <a:t>“To resolve this we need another tool used often when working with norm relations”</a:t>
            </a:r>
          </a:p>
        </p:txBody>
      </p:sp>
    </p:spTree>
    <p:extLst>
      <p:ext uri="{BB962C8B-B14F-4D97-AF65-F5344CB8AC3E}">
        <p14:creationId xmlns:p14="http://schemas.microsoft.com/office/powerpoint/2010/main" val="22201862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Root computation non trivial. As stated before we can keep them in product form, then use a technique called compact representation to manage the size and keep the root computation efficient.</a:t>
            </a:r>
          </a:p>
          <a:p>
            <a:r>
              <a:rPr lang="en-US" dirty="0"/>
              <a:t>Mention that while theoretically efficient, bottleneck in practice (disregarding our compact rep issues)?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87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We consider how we can apply norm relations to remove this quantum step</a:t>
            </a:r>
          </a:p>
        </p:txBody>
      </p:sp>
    </p:spTree>
    <p:extLst>
      <p:ext uri="{BB962C8B-B14F-4D97-AF65-F5344CB8AC3E}">
        <p14:creationId xmlns:p14="http://schemas.microsoft.com/office/powerpoint/2010/main" val="2769006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points:</a:t>
            </a:r>
          </a:p>
          <a:p>
            <a:r>
              <a:rPr lang="en-US" dirty="0"/>
              <a:t>- If a principal then we can find  decomposition with </a:t>
            </a:r>
            <a:r>
              <a:rPr lang="en-US" dirty="0" err="1"/>
              <a:t>y_i</a:t>
            </a:r>
            <a:r>
              <a:rPr lang="en-US" dirty="0"/>
              <a:t> = 0.</a:t>
            </a:r>
          </a:p>
        </p:txBody>
      </p:sp>
    </p:spTree>
    <p:extLst>
      <p:ext uri="{BB962C8B-B14F-4D97-AF65-F5344CB8AC3E}">
        <p14:creationId xmlns:p14="http://schemas.microsoft.com/office/powerpoint/2010/main" val="11559163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statement: say for fields admitting norm relation!</a:t>
            </a:r>
          </a:p>
          <a:p>
            <a:r>
              <a:rPr lang="en-US" dirty="0"/>
              <a:t>Beat </a:t>
            </a:r>
            <a:r>
              <a:rPr lang="en-US" dirty="0" err="1"/>
              <a:t>bkz</a:t>
            </a:r>
            <a:r>
              <a:rPr lang="en-US" dirty="0"/>
              <a:t> by long margin on very narrow family of fields</a:t>
            </a:r>
          </a:p>
          <a:p>
            <a:r>
              <a:rPr lang="en-US" dirty="0"/>
              <a:t>The more we want to beat </a:t>
            </a:r>
            <a:r>
              <a:rPr lang="en-US" dirty="0" err="1"/>
              <a:t>bkz</a:t>
            </a:r>
            <a:r>
              <a:rPr lang="en-US" dirty="0"/>
              <a:t> the sparser these fields become</a:t>
            </a:r>
          </a:p>
          <a:p>
            <a:r>
              <a:rPr lang="en-US" dirty="0"/>
              <a:t>“in fact”, awkward?</a:t>
            </a:r>
          </a:p>
        </p:txBody>
      </p:sp>
    </p:spTree>
    <p:extLst>
      <p:ext uri="{BB962C8B-B14F-4D97-AF65-F5344CB8AC3E}">
        <p14:creationId xmlns:p14="http://schemas.microsoft.com/office/powerpoint/2010/main" val="220063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0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8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9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8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CE909-E27D-4EB0-A840-D9A98F85F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78A54-5A3C-49D3-90CB-718A038E1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52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E6241-40C1-4DCA-A816-B0C55C428F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7810-9FF1-4750-B335-39BA250C9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8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4675"/>
            <a:ext cx="1971675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4675"/>
            <a:ext cx="57626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7AD5A0-E8FE-4124-8BA4-4E4FABD00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4093B-E92E-4B27-9D41-1BC5E79B3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225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-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3B7135-3D78-0E4B-9C26-9E7303734618}"/>
              </a:ext>
            </a:extLst>
          </p:cNvPr>
          <p:cNvSpPr/>
          <p:nvPr userDrawn="1"/>
        </p:nvSpPr>
        <p:spPr>
          <a:xfrm>
            <a:off x="182880" y="219456"/>
            <a:ext cx="8750808" cy="4754880"/>
          </a:xfrm>
          <a:prstGeom prst="rect">
            <a:avLst/>
          </a:prstGeom>
          <a:solidFill>
            <a:srgbClr val="0067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DF257-01E2-CC4F-84E8-92951174B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4124199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D2768D-3F48-4A48-97D7-BF43F18ED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0DF2-36AA-4EB4-850E-F401229C0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84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239FD1-454B-42F8-BC4F-C0FA5A190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FD19-6F68-4FBB-AF7B-1F9142E27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451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2A73A9D-C812-44D9-9156-6B04F93FB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3024-B2AD-4F00-81EC-4F2CE732B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471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2699EA-B854-4355-850E-5718C5826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BA631-184E-4371-9680-A6F26F10D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208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4DCF25-F309-47D6-878E-1E5EA4833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CDC6D-DA07-4422-A187-AD3194F2D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21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3630EE1-2114-4E08-8D22-D0A54A739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465C7-D8BD-4438-A4B4-DAD30A6DD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57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9EE76E-9E4A-4E84-88BA-84CAA829D7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1DC-613F-4F6A-84D6-CDDEB86EBE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23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9D3B85-C149-4A05-AA9F-751F8B862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BF580-C577-4FB0-9479-8DE7A62B1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599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F494F7-B6F6-43B3-B928-D8D2468D1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73D8-8A16-48D6-B61E-4E76D0880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24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606478C-E8F5-4D0B-A94C-D0B012E6A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A51DD-0ACA-492A-822F-573D733392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6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9E8D742-0BA6-40E5-83F3-E6D132DFF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7AF0F-DC30-4A04-954A-7103152FC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34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4F8B84-7EAA-4682-853C-2F60649EB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3141-539E-4794-9892-AD0217C7B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106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1A87A6-5BD5-4C5D-A17E-49BFA7E75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C84EE-E7D3-4428-8537-57E89CE57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341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EC641-78F2-4545-926F-4CA80127C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06959-5740-4C14-8C2C-EE2F69892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03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A08FC1-EB10-43D9-9780-D178C6D3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4C697-8915-41F6-A133-CE5F7B704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457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2001838"/>
            <a:ext cx="3867150" cy="561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2001838"/>
            <a:ext cx="3867150" cy="561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99529C-1D9F-4452-9165-D543BADF3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0CF2E-CD2A-4042-BE33-2D3AF605E4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07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AD50F00-AF93-4CC0-BD3A-3F15A6127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004CB-EB71-493D-9F63-83FC1B4DFF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542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B251DD1-DCFC-47E1-8643-3165CF7D9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EAD02-ACDE-42CF-81E7-6C4282647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00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EAC59E-E0E9-447B-A056-C5F5228E7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EC56-203F-44A7-A87A-8D2EF9E0BA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090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86CA498-9891-4069-9B6D-4E1AAB308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3F1C-F79D-41AD-A4CF-F40D20063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05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A2CC10-A86C-420A-8510-67C0ACE33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3754B-35B3-4FE3-A42D-2F2753633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07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9907FE-D6D4-4025-B11C-6680C4732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2B231-C559-4905-A697-3AF03D543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05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0E4AA9-47EF-471E-B26A-6D165458D8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9A7D0-BA55-4DC9-B0A4-0B66EAD23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99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8913" y="469900"/>
            <a:ext cx="1971675" cy="209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888" y="469900"/>
            <a:ext cx="5762625" cy="209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07B9-BF51-4C66-B1BE-95F2BAF654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4C7D-6961-4499-9122-29200659C3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49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425"/>
            <a:ext cx="3867150" cy="326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3867150" cy="326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686601-EF69-425D-9B66-D10A1E5FD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A7576-2AE5-450D-89D6-CE9E350B1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99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6F61453-7A69-4A58-8FC6-9BB65433D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E97B-DA23-475C-A104-3F959B13D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27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EA5DE2-C6C8-438F-9E88-0A2A92291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1F41-1146-47F6-B253-A476846C2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64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88C3F8-649A-4C17-A32C-4EC168317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06230-67AD-4EBE-8453-701A2CA10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03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FAB3D6-9E9A-4DB1-BF5F-685601C59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96B5-1B32-46CE-B37D-0A789E087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89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DB56508-A59F-4749-9264-66510228D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DB15-99B2-4E5B-A40D-E0E0026D3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70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AA8DD1F-E110-4EB7-A20A-90532D7B0F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574675"/>
            <a:ext cx="78867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5481359-7521-4C5A-ADD2-11E0C4F8F0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68425"/>
            <a:ext cx="78867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91FF1B-122D-48D0-B33A-10A3C78284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8283575" y="4795838"/>
            <a:ext cx="231775" cy="214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900" smtClean="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41FAB56-FC0F-4D8E-9E3C-237FABB2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006747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42925" indent="-2000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25513" indent="-239713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3049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6478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16215611-6EE5-4C67-BB8E-C4ABD1C331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4625975"/>
            <a:ext cx="2133600" cy="279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900" smtClean="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5AC975B-3E98-43E1-97B5-25595C73EC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006747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42925" indent="-2000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25513" indent="-239713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3049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6478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A72C71CA-BB92-460B-BB12-F0CECD6CD6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3888" y="469900"/>
            <a:ext cx="78867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E57D6D02-6D7F-49FC-9E52-8FDA699BD5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623888" y="2001838"/>
            <a:ext cx="78867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41E023D-8436-4AFB-B4E0-C2294346EF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4625975"/>
            <a:ext cx="2133600" cy="279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900" smtClean="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8BB95E0-02BF-4853-A1BC-1A82F3D92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006747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defTabSz="685800" rtl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006747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42925" indent="-2000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25513" indent="-239713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3049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647825" indent="-276225" algn="l" defTabSz="685800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 kern="1200">
          <a:solidFill>
            <a:srgbClr val="466069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1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32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4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43.png"/><Relationship Id="rId2" Type="http://schemas.openxmlformats.org/officeDocument/2006/relationships/tags" Target="../tags/tag34.xml"/><Relationship Id="rId16" Type="http://schemas.openxmlformats.org/officeDocument/2006/relationships/image" Target="../media/image47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42.png"/><Relationship Id="rId5" Type="http://schemas.openxmlformats.org/officeDocument/2006/relationships/tags" Target="../tags/tag37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tags" Target="../tags/tag36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2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5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44.xml"/><Relationship Id="rId10" Type="http://schemas.openxmlformats.org/officeDocument/2006/relationships/image" Target="../media/image50.png"/><Relationship Id="rId4" Type="http://schemas.openxmlformats.org/officeDocument/2006/relationships/tags" Target="../tags/tag43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47.xml"/><Relationship Id="rId21" Type="http://schemas.openxmlformats.org/officeDocument/2006/relationships/image" Target="../media/image61.png"/><Relationship Id="rId7" Type="http://schemas.openxmlformats.org/officeDocument/2006/relationships/tags" Target="../tags/tag51.xml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57.png"/><Relationship Id="rId2" Type="http://schemas.openxmlformats.org/officeDocument/2006/relationships/tags" Target="../tags/tag46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15" Type="http://schemas.openxmlformats.org/officeDocument/2006/relationships/image" Target="../media/image55.png"/><Relationship Id="rId10" Type="http://schemas.openxmlformats.org/officeDocument/2006/relationships/tags" Target="../tags/tag54.xml"/><Relationship Id="rId19" Type="http://schemas.openxmlformats.org/officeDocument/2006/relationships/image" Target="../media/image59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tags" Target="../tags/tag56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59.xml"/><Relationship Id="rId15" Type="http://schemas.openxmlformats.org/officeDocument/2006/relationships/image" Target="../media/image6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0.png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66.xml"/><Relationship Id="rId7" Type="http://schemas.openxmlformats.org/officeDocument/2006/relationships/image" Target="../media/image7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5.png"/><Relationship Id="rId4" Type="http://schemas.openxmlformats.org/officeDocument/2006/relationships/tags" Target="../tags/tag67.xml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79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77.png"/><Relationship Id="rId5" Type="http://schemas.openxmlformats.org/officeDocument/2006/relationships/tags" Target="../tags/tag72.xml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tags" Target="../tags/tag71.xml"/><Relationship Id="rId9" Type="http://schemas.openxmlformats.org/officeDocument/2006/relationships/image" Target="../media/image640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76.xml"/><Relationship Id="rId7" Type="http://schemas.openxmlformats.org/officeDocument/2006/relationships/image" Target="../media/image8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5.png"/><Relationship Id="rId4" Type="http://schemas.openxmlformats.org/officeDocument/2006/relationships/tags" Target="../tags/tag77.xml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8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tags" Target="../tags/tag79.xml"/><Relationship Id="rId16" Type="http://schemas.openxmlformats.org/officeDocument/2006/relationships/image" Target="../media/image91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86.png"/><Relationship Id="rId5" Type="http://schemas.openxmlformats.org/officeDocument/2006/relationships/tags" Target="../tags/tag82.xml"/><Relationship Id="rId15" Type="http://schemas.openxmlformats.org/officeDocument/2006/relationships/image" Target="../media/image90.png"/><Relationship Id="rId10" Type="http://schemas.openxmlformats.org/officeDocument/2006/relationships/image" Target="../media/image750.png"/><Relationship Id="rId4" Type="http://schemas.openxmlformats.org/officeDocument/2006/relationships/tags" Target="../tags/tag81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tags" Target="../tags/tag86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89.xml"/><Relationship Id="rId15" Type="http://schemas.openxmlformats.org/officeDocument/2006/relationships/image" Target="../media/image9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0.pn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5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04.png"/><Relationship Id="rId2" Type="http://schemas.openxmlformats.org/officeDocument/2006/relationships/tags" Target="../tags/tag95.xml"/><Relationship Id="rId16" Type="http://schemas.openxmlformats.org/officeDocument/2006/relationships/image" Target="../media/image108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03.png"/><Relationship Id="rId5" Type="http://schemas.openxmlformats.org/officeDocument/2006/relationships/tags" Target="../tags/tag98.xml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tags" Target="../tags/tag97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111.png"/><Relationship Id="rId18" Type="http://schemas.openxmlformats.org/officeDocument/2006/relationships/image" Target="../media/image115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110.png"/><Relationship Id="rId17" Type="http://schemas.openxmlformats.org/officeDocument/2006/relationships/image" Target="../media/image108.png"/><Relationship Id="rId2" Type="http://schemas.openxmlformats.org/officeDocument/2006/relationships/tags" Target="../tags/tag102.xml"/><Relationship Id="rId16" Type="http://schemas.openxmlformats.org/officeDocument/2006/relationships/image" Target="../media/image114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109.png"/><Relationship Id="rId5" Type="http://schemas.openxmlformats.org/officeDocument/2006/relationships/tags" Target="../tags/tag105.xml"/><Relationship Id="rId15" Type="http://schemas.openxmlformats.org/officeDocument/2006/relationships/image" Target="../media/image113.png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1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0.png"/><Relationship Id="rId2" Type="http://schemas.openxmlformats.org/officeDocument/2006/relationships/tags" Target="../tags/tag112.xml"/><Relationship Id="rId16" Type="http://schemas.openxmlformats.org/officeDocument/2006/relationships/image" Target="../media/image124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119.png"/><Relationship Id="rId5" Type="http://schemas.openxmlformats.org/officeDocument/2006/relationships/tags" Target="../tags/tag115.xml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tags" Target="../tags/tag114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8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27.png"/><Relationship Id="rId2" Type="http://schemas.openxmlformats.org/officeDocument/2006/relationships/tags" Target="../tags/tag119.xml"/><Relationship Id="rId16" Type="http://schemas.openxmlformats.org/officeDocument/2006/relationships/image" Target="../media/image131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126.png"/><Relationship Id="rId5" Type="http://schemas.openxmlformats.org/officeDocument/2006/relationships/tags" Target="../tags/tag122.xml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tags" Target="../tags/tag121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130.xml"/><Relationship Id="rId7" Type="http://schemas.openxmlformats.org/officeDocument/2006/relationships/image" Target="../media/image136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3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133.xml"/><Relationship Id="rId7" Type="http://schemas.openxmlformats.org/officeDocument/2006/relationships/image" Target="../media/image139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2.png"/><Relationship Id="rId4" Type="http://schemas.openxmlformats.org/officeDocument/2006/relationships/tags" Target="../tags/tag134.xml"/><Relationship Id="rId9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6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145.png"/><Relationship Id="rId2" Type="http://schemas.openxmlformats.org/officeDocument/2006/relationships/tags" Target="../tags/tag136.xml"/><Relationship Id="rId16" Type="http://schemas.openxmlformats.org/officeDocument/2006/relationships/image" Target="../media/image149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144.png"/><Relationship Id="rId5" Type="http://schemas.openxmlformats.org/officeDocument/2006/relationships/tags" Target="../tags/tag139.xml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tags" Target="../tags/tag138.xml"/><Relationship Id="rId9" Type="http://schemas.openxmlformats.org/officeDocument/2006/relationships/notesSlide" Target="../notesSlides/notesSlide26.xml"/><Relationship Id="rId1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144.xml"/><Relationship Id="rId7" Type="http://schemas.openxmlformats.org/officeDocument/2006/relationships/image" Target="../media/image150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2.png"/><Relationship Id="rId4" Type="http://schemas.openxmlformats.org/officeDocument/2006/relationships/tags" Target="../tags/tag145.xml"/><Relationship Id="rId9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image" Target="../media/image22.png"/><Relationship Id="rId3" Type="http://schemas.openxmlformats.org/officeDocument/2006/relationships/tags" Target="../tags/tag14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20.png"/><Relationship Id="rId5" Type="http://schemas.openxmlformats.org/officeDocument/2006/relationships/tags" Target="../tags/tag151.xml"/><Relationship Id="rId10" Type="http://schemas.openxmlformats.org/officeDocument/2006/relationships/image" Target="../media/image19.png"/><Relationship Id="rId4" Type="http://schemas.openxmlformats.org/officeDocument/2006/relationships/tags" Target="../tags/tag150.xml"/><Relationship Id="rId9" Type="http://schemas.openxmlformats.org/officeDocument/2006/relationships/image" Target="../media/image153.png"/><Relationship Id="rId1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13" Type="http://schemas.openxmlformats.org/officeDocument/2006/relationships/image" Target="../media/image159.png"/><Relationship Id="rId3" Type="http://schemas.openxmlformats.org/officeDocument/2006/relationships/tags" Target="../tags/tag15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8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image" Target="../media/image157.png"/><Relationship Id="rId5" Type="http://schemas.openxmlformats.org/officeDocument/2006/relationships/tags" Target="../tags/tag157.xml"/><Relationship Id="rId10" Type="http://schemas.openxmlformats.org/officeDocument/2006/relationships/image" Target="../media/image156.png"/><Relationship Id="rId4" Type="http://schemas.openxmlformats.org/officeDocument/2006/relationships/tags" Target="../tags/tag156.xml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5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164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163.png"/><Relationship Id="rId5" Type="http://schemas.openxmlformats.org/officeDocument/2006/relationships/tags" Target="../tags/tag163.xml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4" Type="http://schemas.openxmlformats.org/officeDocument/2006/relationships/tags" Target="../tags/tag162.xml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0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69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168.png"/><Relationship Id="rId5" Type="http://schemas.openxmlformats.org/officeDocument/2006/relationships/tags" Target="../tags/tag170.xml"/><Relationship Id="rId15" Type="http://schemas.openxmlformats.org/officeDocument/2006/relationships/image" Target="../media/image172.png"/><Relationship Id="rId10" Type="http://schemas.openxmlformats.org/officeDocument/2006/relationships/image" Target="../media/image7.png"/><Relationship Id="rId4" Type="http://schemas.openxmlformats.org/officeDocument/2006/relationships/tags" Target="../tags/tag169.xml"/><Relationship Id="rId9" Type="http://schemas.openxmlformats.org/officeDocument/2006/relationships/notesSlide" Target="../notesSlides/notesSlide31.xml"/><Relationship Id="rId1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image" Target="../media/image175.png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tags" Target="../tags/tag174.xml"/><Relationship Id="rId16" Type="http://schemas.openxmlformats.org/officeDocument/2006/relationships/image" Target="../media/image178.pn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image" Target="../media/image173.png"/><Relationship Id="rId5" Type="http://schemas.openxmlformats.org/officeDocument/2006/relationships/tags" Target="../tags/tag177.xml"/><Relationship Id="rId15" Type="http://schemas.openxmlformats.org/officeDocument/2006/relationships/image" Target="../media/image177.png"/><Relationship Id="rId10" Type="http://schemas.openxmlformats.org/officeDocument/2006/relationships/notesSlide" Target="../notesSlides/notesSlide32.xml"/><Relationship Id="rId4" Type="http://schemas.openxmlformats.org/officeDocument/2006/relationships/tags" Target="../tags/tag17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tags" Target="../tags/tag183.xml"/><Relationship Id="rId7" Type="http://schemas.openxmlformats.org/officeDocument/2006/relationships/image" Target="../media/image180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4.png"/><Relationship Id="rId5" Type="http://schemas.openxmlformats.org/officeDocument/2006/relationships/tags" Target="../tags/tag185.xml"/><Relationship Id="rId10" Type="http://schemas.openxmlformats.org/officeDocument/2006/relationships/image" Target="../media/image183.png"/><Relationship Id="rId4" Type="http://schemas.openxmlformats.org/officeDocument/2006/relationships/tags" Target="../tags/tag184.xml"/><Relationship Id="rId9" Type="http://schemas.openxmlformats.org/officeDocument/2006/relationships/image" Target="../media/image1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87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186.png"/><Relationship Id="rId2" Type="http://schemas.openxmlformats.org/officeDocument/2006/relationships/tags" Target="../tags/tag187.xml"/><Relationship Id="rId16" Type="http://schemas.openxmlformats.org/officeDocument/2006/relationships/image" Target="../media/image190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08.png"/><Relationship Id="rId5" Type="http://schemas.openxmlformats.org/officeDocument/2006/relationships/tags" Target="../tags/tag190.xml"/><Relationship Id="rId15" Type="http://schemas.openxmlformats.org/officeDocument/2006/relationships/image" Target="../media/image189.png"/><Relationship Id="rId10" Type="http://schemas.openxmlformats.org/officeDocument/2006/relationships/image" Target="../media/image185.png"/><Relationship Id="rId4" Type="http://schemas.openxmlformats.org/officeDocument/2006/relationships/tags" Target="../tags/tag189.xml"/><Relationship Id="rId9" Type="http://schemas.openxmlformats.org/officeDocument/2006/relationships/notesSlide" Target="../notesSlides/notesSlide33.xml"/><Relationship Id="rId14" Type="http://schemas.openxmlformats.org/officeDocument/2006/relationships/image" Target="../media/image1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image" Target="../media/image84.png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3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193.png"/><Relationship Id="rId5" Type="http://schemas.openxmlformats.org/officeDocument/2006/relationships/tags" Target="../tags/tag197.xml"/><Relationship Id="rId10" Type="http://schemas.openxmlformats.org/officeDocument/2006/relationships/image" Target="../media/image192.png"/><Relationship Id="rId4" Type="http://schemas.openxmlformats.org/officeDocument/2006/relationships/tags" Target="../tags/tag196.xml"/><Relationship Id="rId9" Type="http://schemas.openxmlformats.org/officeDocument/2006/relationships/image" Target="../media/image191.png"/><Relationship Id="rId1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tags" Target="../tags/tag201.xml"/><Relationship Id="rId7" Type="http://schemas.openxmlformats.org/officeDocument/2006/relationships/notesSlide" Target="../notesSlides/notesSlide35.xml"/><Relationship Id="rId12" Type="http://schemas.openxmlformats.org/officeDocument/2006/relationships/image" Target="../media/image197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6.png"/><Relationship Id="rId5" Type="http://schemas.openxmlformats.org/officeDocument/2006/relationships/tags" Target="../tags/tag203.xml"/><Relationship Id="rId10" Type="http://schemas.openxmlformats.org/officeDocument/2006/relationships/image" Target="../media/image88.png"/><Relationship Id="rId4" Type="http://schemas.openxmlformats.org/officeDocument/2006/relationships/tags" Target="../tags/tag202.xml"/><Relationship Id="rId9" Type="http://schemas.openxmlformats.org/officeDocument/2006/relationships/image" Target="../media/image1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tags" Target="../tags/tag206.xml"/><Relationship Id="rId7" Type="http://schemas.openxmlformats.org/officeDocument/2006/relationships/image" Target="../media/image198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1.png"/><Relationship Id="rId5" Type="http://schemas.openxmlformats.org/officeDocument/2006/relationships/tags" Target="../tags/tag208.xml"/><Relationship Id="rId10" Type="http://schemas.openxmlformats.org/officeDocument/2006/relationships/image" Target="../media/image182.png"/><Relationship Id="rId4" Type="http://schemas.openxmlformats.org/officeDocument/2006/relationships/tags" Target="../tags/tag207.xml"/><Relationship Id="rId9" Type="http://schemas.openxmlformats.org/officeDocument/2006/relationships/image" Target="../media/image2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1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120.png"/><Relationship Id="rId2" Type="http://schemas.openxmlformats.org/officeDocument/2006/relationships/tags" Target="../tags/tag210.xml"/><Relationship Id="rId16" Type="http://schemas.openxmlformats.org/officeDocument/2006/relationships/image" Target="../media/image124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119.png"/><Relationship Id="rId5" Type="http://schemas.openxmlformats.org/officeDocument/2006/relationships/tags" Target="../tags/tag213.xml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tags" Target="../tags/tag212.xml"/><Relationship Id="rId9" Type="http://schemas.openxmlformats.org/officeDocument/2006/relationships/notesSlide" Target="../notesSlides/notesSlide36.xml"/><Relationship Id="rId1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13" Type="http://schemas.openxmlformats.org/officeDocument/2006/relationships/image" Target="../media/image206.pn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204.png"/><Relationship Id="rId5" Type="http://schemas.openxmlformats.org/officeDocument/2006/relationships/tags" Target="../tags/tag220.xml"/><Relationship Id="rId10" Type="http://schemas.openxmlformats.org/officeDocument/2006/relationships/image" Target="../media/image203.png"/><Relationship Id="rId4" Type="http://schemas.openxmlformats.org/officeDocument/2006/relationships/tags" Target="../tags/tag219.xml"/><Relationship Id="rId9" Type="http://schemas.openxmlformats.org/officeDocument/2006/relationships/image" Target="../media/image2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tags" Target="../tags/tag224.xml"/><Relationship Id="rId7" Type="http://schemas.openxmlformats.org/officeDocument/2006/relationships/notesSlide" Target="../notesSlides/notesSlide38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0.png"/><Relationship Id="rId5" Type="http://schemas.openxmlformats.org/officeDocument/2006/relationships/tags" Target="../tags/tag226.xml"/><Relationship Id="rId10" Type="http://schemas.openxmlformats.org/officeDocument/2006/relationships/image" Target="../media/image209.png"/><Relationship Id="rId4" Type="http://schemas.openxmlformats.org/officeDocument/2006/relationships/tags" Target="../tags/tag225.xml"/><Relationship Id="rId9" Type="http://schemas.openxmlformats.org/officeDocument/2006/relationships/image" Target="../media/image2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tags" Target="../tags/tag229.xml"/><Relationship Id="rId7" Type="http://schemas.openxmlformats.org/officeDocument/2006/relationships/image" Target="../media/image211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0.xml"/><Relationship Id="rId9" Type="http://schemas.openxmlformats.org/officeDocument/2006/relationships/image" Target="../media/image2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1.pn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120.png"/><Relationship Id="rId2" Type="http://schemas.openxmlformats.org/officeDocument/2006/relationships/tags" Target="../tags/tag232.xml"/><Relationship Id="rId16" Type="http://schemas.openxmlformats.org/officeDocument/2006/relationships/image" Target="../media/image124.png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119.png"/><Relationship Id="rId5" Type="http://schemas.openxmlformats.org/officeDocument/2006/relationships/tags" Target="../tags/tag235.xml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tags" Target="../tags/tag234.xml"/><Relationship Id="rId9" Type="http://schemas.openxmlformats.org/officeDocument/2006/relationships/notesSlide" Target="../notesSlides/notesSlide40.xml"/><Relationship Id="rId1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tags" Target="../tags/tag240.xml"/><Relationship Id="rId7" Type="http://schemas.openxmlformats.org/officeDocument/2006/relationships/notesSlide" Target="../notesSlides/notesSlide41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7.png"/><Relationship Id="rId5" Type="http://schemas.openxmlformats.org/officeDocument/2006/relationships/tags" Target="../tags/tag242.xml"/><Relationship Id="rId10" Type="http://schemas.openxmlformats.org/officeDocument/2006/relationships/image" Target="../media/image216.png"/><Relationship Id="rId4" Type="http://schemas.openxmlformats.org/officeDocument/2006/relationships/tags" Target="../tags/tag241.xml"/><Relationship Id="rId9" Type="http://schemas.openxmlformats.org/officeDocument/2006/relationships/image" Target="../media/image2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220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tags" Target="../tags/tag244.xml"/><Relationship Id="rId16" Type="http://schemas.openxmlformats.org/officeDocument/2006/relationships/image" Target="../media/image223.pn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218.png"/><Relationship Id="rId5" Type="http://schemas.openxmlformats.org/officeDocument/2006/relationships/tags" Target="../tags/tag247.xml"/><Relationship Id="rId15" Type="http://schemas.openxmlformats.org/officeDocument/2006/relationships/image" Target="../media/image222.png"/><Relationship Id="rId10" Type="http://schemas.openxmlformats.org/officeDocument/2006/relationships/notesSlide" Target="../notesSlides/notesSlide42.xml"/><Relationship Id="rId4" Type="http://schemas.openxmlformats.org/officeDocument/2006/relationships/tags" Target="../tags/tag2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1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110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86.png"/><Relationship Id="rId5" Type="http://schemas.openxmlformats.org/officeDocument/2006/relationships/tags" Target="../tags/tag255.xml"/><Relationship Id="rId15" Type="http://schemas.openxmlformats.org/officeDocument/2006/relationships/image" Target="../media/image113.png"/><Relationship Id="rId10" Type="http://schemas.openxmlformats.org/officeDocument/2006/relationships/image" Target="../media/image225.png"/><Relationship Id="rId4" Type="http://schemas.openxmlformats.org/officeDocument/2006/relationships/tags" Target="../tags/tag254.xml"/><Relationship Id="rId9" Type="http://schemas.openxmlformats.org/officeDocument/2006/relationships/notesSlide" Target="../notesSlides/notesSlide43.xml"/><Relationship Id="rId1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tags" Target="../tags/tag259.xml"/><Relationship Id="rId16" Type="http://schemas.openxmlformats.org/officeDocument/2006/relationships/image" Target="../media/image231.png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image" Target="../media/image226.png"/><Relationship Id="rId5" Type="http://schemas.openxmlformats.org/officeDocument/2006/relationships/tags" Target="../tags/tag262.xml"/><Relationship Id="rId15" Type="http://schemas.openxmlformats.org/officeDocument/2006/relationships/image" Target="../media/image230.png"/><Relationship Id="rId10" Type="http://schemas.openxmlformats.org/officeDocument/2006/relationships/notesSlide" Target="../notesSlides/notesSlide44.xml"/><Relationship Id="rId4" Type="http://schemas.openxmlformats.org/officeDocument/2006/relationships/tags" Target="../tags/tag26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tags" Target="../tags/tag269.xml"/><Relationship Id="rId7" Type="http://schemas.openxmlformats.org/officeDocument/2006/relationships/notesSlide" Target="../notesSlides/notesSlide45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8.png"/><Relationship Id="rId5" Type="http://schemas.openxmlformats.org/officeDocument/2006/relationships/tags" Target="../tags/tag271.xml"/><Relationship Id="rId10" Type="http://schemas.openxmlformats.org/officeDocument/2006/relationships/image" Target="../media/image237.png"/><Relationship Id="rId4" Type="http://schemas.openxmlformats.org/officeDocument/2006/relationships/tags" Target="../tags/tag270.xml"/><Relationship Id="rId9" Type="http://schemas.openxmlformats.org/officeDocument/2006/relationships/image" Target="../media/image2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13" Type="http://schemas.openxmlformats.org/officeDocument/2006/relationships/image" Target="../media/image243.png"/><Relationship Id="rId3" Type="http://schemas.openxmlformats.org/officeDocument/2006/relationships/tags" Target="../tags/tag27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2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image" Target="../media/image241.png"/><Relationship Id="rId5" Type="http://schemas.openxmlformats.org/officeDocument/2006/relationships/tags" Target="../tags/tag276.xml"/><Relationship Id="rId10" Type="http://schemas.openxmlformats.org/officeDocument/2006/relationships/image" Target="../media/image240.png"/><Relationship Id="rId4" Type="http://schemas.openxmlformats.org/officeDocument/2006/relationships/tags" Target="../tags/tag275.xml"/><Relationship Id="rId9" Type="http://schemas.openxmlformats.org/officeDocument/2006/relationships/image" Target="../media/image23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tags" Target="../tags/tag280.xml"/><Relationship Id="rId7" Type="http://schemas.openxmlformats.org/officeDocument/2006/relationships/image" Target="../media/image244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7.png"/><Relationship Id="rId4" Type="http://schemas.openxmlformats.org/officeDocument/2006/relationships/tags" Target="../tags/tag281.xml"/><Relationship Id="rId9" Type="http://schemas.openxmlformats.org/officeDocument/2006/relationships/image" Target="../media/image24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tags" Target="../tags/tag284.xml"/><Relationship Id="rId7" Type="http://schemas.openxmlformats.org/officeDocument/2006/relationships/image" Target="../media/image248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1.png"/><Relationship Id="rId4" Type="http://schemas.openxmlformats.org/officeDocument/2006/relationships/tags" Target="../tags/tag285.xml"/><Relationship Id="rId9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5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9.xml"/><Relationship Id="rId10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13" Type="http://schemas.openxmlformats.org/officeDocument/2006/relationships/image" Target="../media/image255.png"/><Relationship Id="rId3" Type="http://schemas.openxmlformats.org/officeDocument/2006/relationships/tags" Target="../tags/tag28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4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253.png"/><Relationship Id="rId5" Type="http://schemas.openxmlformats.org/officeDocument/2006/relationships/tags" Target="../tags/tag290.xml"/><Relationship Id="rId10" Type="http://schemas.openxmlformats.org/officeDocument/2006/relationships/image" Target="../media/image252.png"/><Relationship Id="rId4" Type="http://schemas.openxmlformats.org/officeDocument/2006/relationships/tags" Target="../tags/tag289.xml"/><Relationship Id="rId9" Type="http://schemas.microsoft.com/office/2018/10/relationships/comments" Target="../comments/modernComment_197_5995D78D.xml"/><Relationship Id="rId14" Type="http://schemas.openxmlformats.org/officeDocument/2006/relationships/image" Target="../media/image256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98_224782F9.xml"/><Relationship Id="rId3" Type="http://schemas.openxmlformats.org/officeDocument/2006/relationships/tags" Target="../tags/tag294.xml"/><Relationship Id="rId7" Type="http://schemas.openxmlformats.org/officeDocument/2006/relationships/notesSlide" Target="../notesSlides/notesSlide50.xml"/><Relationship Id="rId12" Type="http://schemas.openxmlformats.org/officeDocument/2006/relationships/image" Target="../media/image259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8.png"/><Relationship Id="rId5" Type="http://schemas.openxmlformats.org/officeDocument/2006/relationships/tags" Target="../tags/tag296.xml"/><Relationship Id="rId10" Type="http://schemas.openxmlformats.org/officeDocument/2006/relationships/image" Target="../media/image257.png"/><Relationship Id="rId4" Type="http://schemas.openxmlformats.org/officeDocument/2006/relationships/tags" Target="../tags/tag295.xml"/><Relationship Id="rId9" Type="http://schemas.openxmlformats.org/officeDocument/2006/relationships/image" Target="../media/image22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tags" Target="../tags/tag299.xml"/><Relationship Id="rId7" Type="http://schemas.openxmlformats.org/officeDocument/2006/relationships/image" Target="../media/image260.png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microsoft.com/office/2018/10/relationships/comments" Target="../comments/modernComment_19E_6F502494.xml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" Type="http://schemas.openxmlformats.org/officeDocument/2006/relationships/tags" Target="../tags/tag301.xml"/><Relationship Id="rId16" Type="http://schemas.openxmlformats.org/officeDocument/2006/relationships/image" Target="../media/image266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microsoft.com/office/2018/10/relationships/comments" Target="../comments/modernComment_199_9FC8BF5A.xml"/><Relationship Id="rId5" Type="http://schemas.openxmlformats.org/officeDocument/2006/relationships/tags" Target="../tags/tag304.xml"/><Relationship Id="rId15" Type="http://schemas.openxmlformats.org/officeDocument/2006/relationships/image" Target="../media/image265.png"/><Relationship Id="rId10" Type="http://schemas.openxmlformats.org/officeDocument/2006/relationships/notesSlide" Target="../notesSlides/notesSlide52.xml"/><Relationship Id="rId4" Type="http://schemas.openxmlformats.org/officeDocument/2006/relationships/tags" Target="../tags/tag30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tags" Target="../tags/tag310.xml"/><Relationship Id="rId7" Type="http://schemas.openxmlformats.org/officeDocument/2006/relationships/image" Target="../media/image269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2.png"/><Relationship Id="rId4" Type="http://schemas.openxmlformats.org/officeDocument/2006/relationships/tags" Target="../tags/tag311.xml"/><Relationship Id="rId9" Type="http://schemas.openxmlformats.org/officeDocument/2006/relationships/image" Target="../media/image27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tags" Target="../tags/tag314.xml"/><Relationship Id="rId7" Type="http://schemas.openxmlformats.org/officeDocument/2006/relationships/notesSlide" Target="../notesSlides/notesSlide54.xml"/><Relationship Id="rId12" Type="http://schemas.openxmlformats.org/officeDocument/2006/relationships/image" Target="../media/image277.pn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6.png"/><Relationship Id="rId5" Type="http://schemas.openxmlformats.org/officeDocument/2006/relationships/tags" Target="../tags/tag316.xml"/><Relationship Id="rId10" Type="http://schemas.openxmlformats.org/officeDocument/2006/relationships/image" Target="../media/image275.png"/><Relationship Id="rId4" Type="http://schemas.openxmlformats.org/officeDocument/2006/relationships/tags" Target="../tags/tag315.xml"/><Relationship Id="rId9" Type="http://schemas.openxmlformats.org/officeDocument/2006/relationships/image" Target="../media/image27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tags" Target="../tags/tag319.xml"/><Relationship Id="rId7" Type="http://schemas.openxmlformats.org/officeDocument/2006/relationships/image" Target="../media/image278.pn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0.xml"/><Relationship Id="rId9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18.png"/><Relationship Id="rId2" Type="http://schemas.openxmlformats.org/officeDocument/2006/relationships/tags" Target="../tags/tag11.xml"/><Relationship Id="rId16" Type="http://schemas.openxmlformats.org/officeDocument/2006/relationships/image" Target="../media/image22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png"/><Relationship Id="rId5" Type="http://schemas.openxmlformats.org/officeDocument/2006/relationships/tags" Target="../tags/tag14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tags" Target="../tags/tag1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6" Type="http://schemas.openxmlformats.org/officeDocument/2006/relationships/image" Target="../media/image29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4.png"/><Relationship Id="rId5" Type="http://schemas.openxmlformats.org/officeDocument/2006/relationships/tags" Target="../tags/tag21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tags" Target="../tags/tag20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28.xml"/><Relationship Id="rId10" Type="http://schemas.openxmlformats.org/officeDocument/2006/relationships/image" Target="../media/image32.png"/><Relationship Id="rId4" Type="http://schemas.openxmlformats.org/officeDocument/2006/relationships/tags" Target="../tags/tag27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 descr="Title 1">
            <a:extLst>
              <a:ext uri="{FF2B5EF4-FFF2-40B4-BE49-F238E27FC236}">
                <a16:creationId xmlns:a16="http://schemas.microsoft.com/office/drawing/2014/main" id="{F0461169-03BB-4055-A873-019F9669F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469900"/>
            <a:ext cx="7886700" cy="1511300"/>
          </a:xfrm>
        </p:spPr>
        <p:txBody>
          <a:bodyPr/>
          <a:lstStyle/>
          <a:p>
            <a:pPr algn="l" eaLnBrk="1"/>
            <a:r>
              <a:rPr lang="en-001" altLang="en-US" sz="3600" dirty="0">
                <a:solidFill>
                  <a:srgbClr val="FFFFFF"/>
                </a:solidFill>
              </a:rPr>
              <a:t>Norm relations and computational problems in number fields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  <p:sp>
        <p:nvSpPr>
          <p:cNvPr id="6147" name="Rectangle 3" descr="Text Placeholder 3">
            <a:extLst>
              <a:ext uri="{FF2B5EF4-FFF2-40B4-BE49-F238E27FC236}">
                <a16:creationId xmlns:a16="http://schemas.microsoft.com/office/drawing/2014/main" id="{B7C07D34-CE0F-44DF-9674-78CD49ED8226}"/>
              </a:ext>
            </a:extLst>
          </p:cNvPr>
          <p:cNvSpPr>
            <a:spLocks/>
          </p:cNvSpPr>
          <p:nvPr/>
        </p:nvSpPr>
        <p:spPr bwMode="auto">
          <a:xfrm>
            <a:off x="623888" y="4408488"/>
            <a:ext cx="78867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>
            <a:lvl1pPr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700"/>
              </a:spcBef>
            </a:pPr>
            <a:endParaRPr lang="en-US" altLang="en-US" sz="1400">
              <a:solidFill>
                <a:srgbClr val="ECEAD1"/>
              </a:solidFill>
            </a:endParaRPr>
          </a:p>
        </p:txBody>
      </p:sp>
      <p:sp>
        <p:nvSpPr>
          <p:cNvPr id="5" name="Rectangle 3" descr="Text Placeholder 3">
            <a:extLst>
              <a:ext uri="{FF2B5EF4-FFF2-40B4-BE49-F238E27FC236}">
                <a16:creationId xmlns:a16="http://schemas.microsoft.com/office/drawing/2014/main" id="{4A745CF7-D005-4913-BC45-BD81161CCFF2}"/>
              </a:ext>
            </a:extLst>
          </p:cNvPr>
          <p:cNvSpPr>
            <a:spLocks/>
          </p:cNvSpPr>
          <p:nvPr/>
        </p:nvSpPr>
        <p:spPr bwMode="auto">
          <a:xfrm>
            <a:off x="457200" y="4379313"/>
            <a:ext cx="78867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>
            <a:lvl1pPr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700"/>
              </a:spcBef>
            </a:pPr>
            <a:r>
              <a:rPr lang="en-US" altLang="en-US" sz="1400" dirty="0">
                <a:solidFill>
                  <a:srgbClr val="ECEAD1"/>
                </a:solidFill>
              </a:rPr>
              <a:t>Department of Mathematics &amp; Statistics</a:t>
            </a:r>
          </a:p>
        </p:txBody>
      </p:sp>
      <p:sp>
        <p:nvSpPr>
          <p:cNvPr id="6" name="Rectangle 2" descr="Text Placeholder 2">
            <a:extLst>
              <a:ext uri="{FF2B5EF4-FFF2-40B4-BE49-F238E27FC236}">
                <a16:creationId xmlns:a16="http://schemas.microsoft.com/office/drawing/2014/main" id="{43152DF6-ED04-4E95-A2F7-898944B69212}"/>
              </a:ext>
            </a:extLst>
          </p:cNvPr>
          <p:cNvSpPr txBox="1">
            <a:spLocks/>
          </p:cNvSpPr>
          <p:nvPr/>
        </p:nvSpPr>
        <p:spPr bwMode="auto">
          <a:xfrm>
            <a:off x="685800" y="2881313"/>
            <a:ext cx="78867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20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14400" indent="0" algn="ctr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8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71600" indent="0" algn="ctr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828800" indent="0" algn="ctr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buSzTx/>
              <a:buFontTx/>
              <a:buNone/>
            </a:pPr>
            <a:r>
              <a:rPr lang="en-001" altLang="en-US" sz="1600" b="1" dirty="0">
                <a:solidFill>
                  <a:srgbClr val="FFFFFF"/>
                </a:solidFill>
              </a:rPr>
              <a:t>Jean-François Biasse.</a:t>
            </a:r>
          </a:p>
          <a:p>
            <a:pPr eaLnBrk="1">
              <a:buSzTx/>
              <a:buFontTx/>
              <a:buNone/>
            </a:pPr>
            <a:r>
              <a:rPr lang="en-001" altLang="en-US" sz="1600" b="1" dirty="0">
                <a:solidFill>
                  <a:srgbClr val="FFFFFF"/>
                </a:solidFill>
              </a:rPr>
              <a:t>Joint works with M. R. </a:t>
            </a:r>
            <a:r>
              <a:rPr lang="en-001" altLang="en-US" sz="1600" b="1" dirty="0" err="1">
                <a:solidFill>
                  <a:srgbClr val="FFFFFF"/>
                </a:solidFill>
              </a:rPr>
              <a:t>Erukulangara</a:t>
            </a:r>
            <a:r>
              <a:rPr lang="en-001" altLang="en-US" sz="1600" b="1" dirty="0">
                <a:solidFill>
                  <a:srgbClr val="FFFFFF"/>
                </a:solidFill>
              </a:rPr>
              <a:t>, C. </a:t>
            </a:r>
            <a:r>
              <a:rPr lang="en-001" altLang="en-US" sz="1600" b="1" dirty="0" err="1">
                <a:solidFill>
                  <a:srgbClr val="FFFFFF"/>
                </a:solidFill>
              </a:rPr>
              <a:t>Fieker</a:t>
            </a:r>
            <a:r>
              <a:rPr lang="en-001" altLang="en-US" sz="1600" b="1" dirty="0">
                <a:solidFill>
                  <a:srgbClr val="FFFFFF"/>
                </a:solidFill>
              </a:rPr>
              <a:t>, T. Hofmann, A. Page, </a:t>
            </a:r>
          </a:p>
          <a:p>
            <a:pPr eaLnBrk="1">
              <a:buSzTx/>
              <a:buFontTx/>
              <a:buNone/>
            </a:pPr>
            <a:r>
              <a:rPr lang="en-001" altLang="en-US" sz="1600" b="1" dirty="0">
                <a:solidFill>
                  <a:srgbClr val="FFFFFF"/>
                </a:solidFill>
              </a:rPr>
              <a:t>C. van Vredendaal, and W. Youmans </a:t>
            </a:r>
            <a:endParaRPr lang="en-US" altLang="en-US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4775"/>
      </p:ext>
    </p:extLst>
  </p:cSld>
  <p:clrMapOvr>
    <a:masterClrMapping/>
  </p:clrMapOvr>
  <p:transition spd="med" advTm="1325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Norm relations and </a:t>
            </a:r>
            <a:r>
              <a:rPr lang="en-001" dirty="0" err="1"/>
              <a:t>Brauer</a:t>
            </a:r>
            <a:r>
              <a:rPr lang="en-001" dirty="0"/>
              <a:t> relations</a:t>
            </a:r>
            <a:endParaRPr lang="en-US" dirty="0"/>
          </a:p>
        </p:txBody>
      </p:sp>
      <p:pic>
        <p:nvPicPr>
          <p:cNvPr id="23" name="Picture 2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textbf{Related notion}: \emph{Brauer Relation}. $0 = \sum_{i=1}^\ell a_{H_i} \text{Ind}_{G/H_i}(\textbf{1}_{H_i})$.&#10;}&#10;\end{document}" title="IguanaTex Bitmap Display">
            <a:extLst>
              <a:ext uri="{FF2B5EF4-FFF2-40B4-BE49-F238E27FC236}">
                <a16:creationId xmlns:a16="http://schemas.microsoft.com/office/drawing/2014/main" id="{E70902CD-BBCE-5D95-F154-A1E0AE75F4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5800" y="1398676"/>
            <a:ext cx="7171201" cy="36000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6" name="Picture 1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text{where }\text{Ind}_{G/H}(\chi)(s) = \frac{1}{|H|}\sum_{\substack{t\in G \\ t^{-1}st\in H}}\chi(t^{-1}st)$$&#10;}&#10;\end{document}" title="IguanaTex Bitmap Display">
            <a:extLst>
              <a:ext uri="{FF2B5EF4-FFF2-40B4-BE49-F238E27FC236}">
                <a16:creationId xmlns:a16="http://schemas.microsoft.com/office/drawing/2014/main" id="{9DD73858-C823-F197-9D53-25F28D2999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802" y="1858690"/>
            <a:ext cx="5030403" cy="897600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sum_{H\in\mathcal H}a_HN_H=0\Rightarrow \sum_{H\in\mathcal{H}}a_H|H|\text{Ind}_{G/H}(\textbf{1}_H)=0$$}&#10;&#10;\end{document}" title="IguanaTex Bitmap Display">
            <a:extLst>
              <a:ext uri="{FF2B5EF4-FFF2-40B4-BE49-F238E27FC236}">
                <a16:creationId xmlns:a16="http://schemas.microsoft.com/office/drawing/2014/main" id="{22380034-906F-9A09-E640-CF6F16682F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3154" y="4222248"/>
            <a:ext cx="5379018" cy="588955"/>
          </a:xfrm>
          <a:prstGeom prst="rect">
            <a:avLst/>
          </a:prstGeom>
        </p:spPr>
      </p:pic>
      <p:pic>
        <p:nvPicPr>
          <p:cNvPr id="20" name="Picture 19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sum_{g\in G}\text{Ind}_{G/H}(\textbf{1}_H)(g)\cdot g = \frac{1}{|H|}\sum_{g}\sum_{\substack{t\in G \\ t^{-1}gt\in H}}g = \frac{1}{|H|}\sum_g g N_H g^{-1}$$&#10;}&#10;\end{document}" title="IguanaTex Bitmap Display">
            <a:extLst>
              <a:ext uri="{FF2B5EF4-FFF2-40B4-BE49-F238E27FC236}">
                <a16:creationId xmlns:a16="http://schemas.microsoft.com/office/drawing/2014/main" id="{A5CA8496-5864-0AC2-7B47-44C3595BF5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0" y="3028949"/>
            <a:ext cx="7060804" cy="92064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337A76E-089A-FCCD-9E08-9DF93528E4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714" y="4186799"/>
            <a:ext cx="6080755" cy="6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124884" cy="692150"/>
          </a:xfrm>
        </p:spPr>
        <p:txBody>
          <a:bodyPr/>
          <a:lstStyle/>
          <a:p>
            <a:r>
              <a:rPr lang="en-001" dirty="0"/>
              <a:t>Abelian groups: </a:t>
            </a:r>
            <a:r>
              <a:rPr lang="en-001" dirty="0" err="1"/>
              <a:t>Brauer</a:t>
            </a:r>
            <a:r>
              <a:rPr lang="en-001" dirty="0"/>
              <a:t> relations of the dual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8" name="Picture 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 X^\perp = \{\chi\in \widehat{G} \mid&#10;  \chi(x)=1 \text{ for all } x\in X\}\subseteq \widehat{G}&#10;$$&#10;}&#10;\end{document}" title="IguanaTex Bitmap Display">
            <a:extLst>
              <a:ext uri="{FF2B5EF4-FFF2-40B4-BE49-F238E27FC236}">
                <a16:creationId xmlns:a16="http://schemas.microsoft.com/office/drawing/2014/main" id="{46D7C2EE-D78C-C89E-2DEF-CA310DAAC2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46361" y="1800499"/>
            <a:ext cx="5030401" cy="331200"/>
          </a:xfrm>
          <a:prstGeom prst="rect">
            <a:avLst/>
          </a:prstGeom>
        </p:spPr>
      </p:pic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G$ be a finite abelian group. Let $\widehat{G}=\text{Hom}(G,\mathbb{C}^\times )$, and for $X\subseteq G$, &#10;}&#10;&#10;\end{document}" title="IguanaTex Bitmap Display">
            <a:extLst>
              <a:ext uri="{FF2B5EF4-FFF2-40B4-BE49-F238E27FC236}">
                <a16:creationId xmlns:a16="http://schemas.microsoft.com/office/drawing/2014/main" id="{611F74EA-01F7-C5E2-A378-7B201C3223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2" y="1393910"/>
            <a:ext cx="8067732" cy="336091"/>
          </a:xfrm>
          <a:prstGeom prst="rect">
            <a:avLst/>
          </a:prstGeom>
        </p:spPr>
      </p:pic>
      <p:pic>
        <p:nvPicPr>
          <p:cNvPr id="10" name="Picture 9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Theorem}: The following are equivalent:&#10;}&#10;\end{document}" title="IguanaTex Bitmap Display">
            <a:extLst>
              <a:ext uri="{FF2B5EF4-FFF2-40B4-BE49-F238E27FC236}">
                <a16:creationId xmlns:a16="http://schemas.microsoft.com/office/drawing/2014/main" id="{A0F4587C-263F-9336-EC3D-BF24A0538B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50" y="2455340"/>
            <a:ext cx="4631037" cy="251520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$\sum_{H\le G}a_H\cdot N_{H}=0 \quad \text{ (norm relation of }G)$\end{itemize}&#10;}&#10;\end{document}" title="IguanaTex Bitmap Display">
            <a:extLst>
              <a:ext uri="{FF2B5EF4-FFF2-40B4-BE49-F238E27FC236}">
                <a16:creationId xmlns:a16="http://schemas.microsoft.com/office/drawing/2014/main" id="{6EE796C3-7913-CE7A-0121-289E4961E3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4400" y="2901869"/>
            <a:ext cx="5146563" cy="313920"/>
          </a:xfrm>
          <a:prstGeom prst="rect">
            <a:avLst/>
          </a:prstGeom>
        </p:spPr>
      </p:pic>
      <p:pic>
        <p:nvPicPr>
          <p:cNvPr id="18" name="Picture 1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$\sum_{H\le \widehat{G}}a_{H^\perp}\cdot \text{Ind}_{\widehat{G}/H}(\textbf{1}_{H})=0 \quad&#10;        \text{(Brauer relation of }\widehat{G}).$&#10;\end{itemize}&#10;}&#10;\end{document}" title="IguanaTex Bitmap Display">
            <a:extLst>
              <a:ext uri="{FF2B5EF4-FFF2-40B4-BE49-F238E27FC236}">
                <a16:creationId xmlns:a16="http://schemas.microsoft.com/office/drawing/2014/main" id="{8931AE71-6C1E-56F7-5195-A708ED09D4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4400" y="3320214"/>
            <a:ext cx="6477122" cy="402240"/>
          </a:xfrm>
          <a:prstGeom prst="rect">
            <a:avLst/>
          </a:prstGeom>
        </p:spPr>
      </p:pic>
      <p:pic>
        <p:nvPicPr>
          <p:cNvPr id="9" name="Picture 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Idea}: Frobenius reciprocity $\langle \text{Ind}_{G/H}(\textbf{1}_H),\chi\rangle_G=\langle\textbf{1}_H,\text{Res}_{G/H}(\chi)\rangle_H$&#10;}&#10;\end{document}" title="IguanaTex Bitmap Display">
            <a:extLst>
              <a:ext uri="{FF2B5EF4-FFF2-40B4-BE49-F238E27FC236}">
                <a16:creationId xmlns:a16="http://schemas.microsoft.com/office/drawing/2014/main" id="{CE88B79E-482D-B233-0D2F-5E0448565E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649" y="4129032"/>
            <a:ext cx="7807674" cy="294720"/>
          </a:xfrm>
          <a:prstGeom prst="rect">
            <a:avLst/>
          </a:prstGeom>
        </p:spPr>
      </p:pic>
      <p:pic>
        <p:nvPicPr>
          <p:cNvPr id="14" name="Picture 1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gives us $\text{Ind}_{G/H}(\textbf{1}_H) = N_{H^\perp}$.&#10;}&#10;\end{document}" title="IguanaTex Bitmap Display">
            <a:extLst>
              <a:ext uri="{FF2B5EF4-FFF2-40B4-BE49-F238E27FC236}">
                <a16:creationId xmlns:a16="http://schemas.microsoft.com/office/drawing/2014/main" id="{F637042C-8D13-1015-DE48-18888C59254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6361" y="4553171"/>
            <a:ext cx="3411837" cy="2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Closed formula for Abelian fields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7" name="Picture 1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a_{\ker\chi} = \frac{1}{|\ker \chi|}\sum_{C\le C'\le \widehat{G}\text{&#10;        cyclic}}\mu([C' : C]).&#10;$$&#10;}&#10;\end{document}" title="IguanaTex Bitmap Display">
            <a:extLst>
              <a:ext uri="{FF2B5EF4-FFF2-40B4-BE49-F238E27FC236}">
                <a16:creationId xmlns:a16="http://schemas.microsoft.com/office/drawing/2014/main" id="{0353DE81-E845-8B69-4D56-02D52FF7D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79680" y="2466506"/>
            <a:ext cx="4546561" cy="768000"/>
          </a:xfrm>
          <a:prstGeom prst="rect">
            <a:avLst/>
          </a:prstGeom>
        </p:spPr>
      </p:pic>
      <p:pic>
        <p:nvPicPr>
          <p:cNvPr id="9" name="Picture 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\mu$ be the M\&quot;{o}bius function. Let $\text{rad}(n) = \prod_{p\mid n}p$. Let $G$ be a &#10;}&#10;&#10;\end{document}" title="IguanaTex Bitmap Display">
            <a:extLst>
              <a:ext uri="{FF2B5EF4-FFF2-40B4-BE49-F238E27FC236}">
                <a16:creationId xmlns:a16="http://schemas.microsoft.com/office/drawing/2014/main" id="{45ED93D4-92CD-B83C-B54E-10DE7CDDD8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5802" y="1393910"/>
            <a:ext cx="7193900" cy="331290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The denominator divides $\frac{|G|}{\text{rad}(|G|)}$ with equality if $G$ is a $p$-group.&#10;\end{itemize}&#10;}&#10;\end{document}" title="IguanaTex Bitmap Display">
            <a:extLst>
              <a:ext uri="{FF2B5EF4-FFF2-40B4-BE49-F238E27FC236}">
                <a16:creationId xmlns:a16="http://schemas.microsoft.com/office/drawing/2014/main" id="{EE92DB1E-981A-90FA-2D9E-FC520014EF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0" y="3714750"/>
            <a:ext cx="7511042" cy="407040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noncyclic Abelian group. Then  $1 = \sum_{C = \langle\chi\rangle\le \widehat{G} \text{ cyclic}} a_{\ker\chi} N_{\ker \chi}$&#10;}&#10;&#10;\end{document}" title="IguanaTex Bitmap Display">
            <a:extLst>
              <a:ext uri="{FF2B5EF4-FFF2-40B4-BE49-F238E27FC236}">
                <a16:creationId xmlns:a16="http://schemas.microsoft.com/office/drawing/2014/main" id="{27C7590C-2618-69E5-20FC-7C7A2AB6DC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2" y="1801452"/>
            <a:ext cx="7184298" cy="340893"/>
          </a:xfrm>
          <a:prstGeom prst="rect">
            <a:avLst/>
          </a:prstGeom>
        </p:spPr>
      </p:pic>
      <p:pic>
        <p:nvPicPr>
          <p:cNvPr id="5" name="Picture 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Uses [Funakura78]&#10;}&#10;\end{document}" title="IguanaTex Bitmap Display">
            <a:extLst>
              <a:ext uri="{FF2B5EF4-FFF2-40B4-BE49-F238E27FC236}">
                <a16:creationId xmlns:a16="http://schemas.microsoft.com/office/drawing/2014/main" id="{7EBCEE46-C240-2063-198A-BBA0AA0300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50" y="4351474"/>
            <a:ext cx="2202240" cy="2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Properties of relations for Abelian fields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27" name="Picture 2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Minimum index $n_0 = |C|\cdot \text{max}_p |Q_p|$.&#10;}&#10;\end{document}" title="IguanaTex Bitmap Display">
            <a:extLst>
              <a:ext uri="{FF2B5EF4-FFF2-40B4-BE49-F238E27FC236}">
                <a16:creationId xmlns:a16="http://schemas.microsoft.com/office/drawing/2014/main" id="{0A06BBD3-C8F3-5404-7215-BDEC438BEA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797554" y="2359994"/>
            <a:ext cx="4167361" cy="275520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G$ finite Abelian with $G\simeq C\times Q$ where $C$ is the largest cyclic factor&#10;} &#10;&#10;\end{document}" title="IguanaTex Bitmap Display">
            <a:extLst>
              <a:ext uri="{FF2B5EF4-FFF2-40B4-BE49-F238E27FC236}">
                <a16:creationId xmlns:a16="http://schemas.microsoft.com/office/drawing/2014/main" id="{C5895AC8-48CB-2070-14E6-664E05BBAB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5803" y="1393910"/>
            <a:ext cx="8270984" cy="257670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Denominator~$1$&#10;\end{itemize}&#10;}&#10;\end{document}" title="IguanaTex Bitmap Display">
            <a:extLst>
              <a:ext uri="{FF2B5EF4-FFF2-40B4-BE49-F238E27FC236}">
                <a16:creationId xmlns:a16="http://schemas.microsoft.com/office/drawing/2014/main" id="{F41E323B-A956-0598-7C69-F14BD634E1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47941" y="2292507"/>
            <a:ext cx="1919040" cy="199680"/>
          </a:xfrm>
          <a:prstGeom prst="rect">
            <a:avLst/>
          </a:prstGeom>
        </p:spPr>
      </p:pic>
      <p:pic>
        <p:nvPicPr>
          <p:cNvPr id="25" name="Picture 2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Exists iff $|Q|$ divisible by at least $2$ distinct primes.&#10;}&#10;&#10;\end{document}" title="IguanaTex Bitmap Display">
            <a:extLst>
              <a:ext uri="{FF2B5EF4-FFF2-40B4-BE49-F238E27FC236}">
                <a16:creationId xmlns:a16="http://schemas.microsoft.com/office/drawing/2014/main" id="{5105E416-9788-9F01-E918-57A3CDB578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797554" y="1924684"/>
            <a:ext cx="5724712" cy="270474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D0CDD9B0-E2E2-6F20-125C-A8B2A9EC6284}"/>
              </a:ext>
            </a:extLst>
          </p:cNvPr>
          <p:cNvSpPr/>
          <p:nvPr/>
        </p:nvSpPr>
        <p:spPr bwMode="auto">
          <a:xfrm>
            <a:off x="2621335" y="1778665"/>
            <a:ext cx="76200" cy="1326485"/>
          </a:xfrm>
          <a:prstGeom prst="leftBrace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4" name="Picture 3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coprime denominators can be recombined via Bezout.&#10;}&#10;\end{document}" title="IguanaTex Bitmap Display">
            <a:extLst>
              <a:ext uri="{FF2B5EF4-FFF2-40B4-BE49-F238E27FC236}">
                <a16:creationId xmlns:a16="http://schemas.microsoft.com/office/drawing/2014/main" id="{ADCBE532-4978-E8BF-5534-ED821B3141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751889" y="2800350"/>
            <a:ext cx="6319681" cy="251520"/>
          </a:xfrm>
          <a:prstGeom prst="rect">
            <a:avLst/>
          </a:prstGeom>
        </p:spPr>
      </p:pic>
      <p:pic>
        <p:nvPicPr>
          <p:cNvPr id="39" name="Picture 3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Prime power &#10;\end{itemize}&#10;}&#10;\end{document}" title="IguanaTex Bitmap Display">
            <a:extLst>
              <a:ext uri="{FF2B5EF4-FFF2-40B4-BE49-F238E27FC236}">
                <a16:creationId xmlns:a16="http://schemas.microsoft.com/office/drawing/2014/main" id="{2BD97DFD-FBCB-2CF5-87C6-D93FBCFD94B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66268" y="3867150"/>
            <a:ext cx="1698240" cy="251520"/>
          </a:xfrm>
          <a:prstGeom prst="rect">
            <a:avLst/>
          </a:prstGeom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4CBEA9F7-8BB6-086A-FC7C-B6747FDD6FD7}"/>
              </a:ext>
            </a:extLst>
          </p:cNvPr>
          <p:cNvSpPr/>
          <p:nvPr/>
        </p:nvSpPr>
        <p:spPr bwMode="auto">
          <a:xfrm>
            <a:off x="2583235" y="3502772"/>
            <a:ext cx="76200" cy="1326485"/>
          </a:xfrm>
          <a:prstGeom prst="leftBrace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3" name="Picture 4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Exists iff $Q\neq 1$.&#10;}&#10;&#10;\end{document}" title="IguanaTex Bitmap Display">
            <a:extLst>
              <a:ext uri="{FF2B5EF4-FFF2-40B4-BE49-F238E27FC236}">
                <a16:creationId xmlns:a16="http://schemas.microsoft.com/office/drawing/2014/main" id="{8ABC2565-D51B-A539-B468-1C43AF6085A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751889" y="3511993"/>
            <a:ext cx="1792473" cy="257670"/>
          </a:xfrm>
          <a:prstGeom prst="rect">
            <a:avLst/>
          </a:prstGeom>
        </p:spPr>
      </p:pic>
      <p:pic>
        <p:nvPicPr>
          <p:cNvPr id="47" name="Picture 4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Minimum index $n_0 = |C|$.&#10;}&#10;\end{document}" title="IguanaTex Bitmap Display">
            <a:extLst>
              <a:ext uri="{FF2B5EF4-FFF2-40B4-BE49-F238E27FC236}">
                <a16:creationId xmlns:a16="http://schemas.microsoft.com/office/drawing/2014/main" id="{95D7B325-4B6B-9478-4013-3E701870F30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791767" y="4014580"/>
            <a:ext cx="2870401" cy="265920"/>
          </a:xfrm>
          <a:prstGeom prst="rect">
            <a:avLst/>
          </a:prstGeom>
        </p:spPr>
      </p:pic>
      <p:pic>
        <p:nvPicPr>
          <p:cNvPr id="4" name="Picture 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Exists relation for $G_p$ with denominator $\frac{|G_p|}{p}$&#10;}&#10;\end{document}" title="IguanaTex Bitmap Display">
            <a:extLst>
              <a:ext uri="{FF2B5EF4-FFF2-40B4-BE49-F238E27FC236}">
                <a16:creationId xmlns:a16="http://schemas.microsoft.com/office/drawing/2014/main" id="{BF5DAAA9-7EE8-4DDA-7772-011A7E34210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797554" y="4430935"/>
            <a:ext cx="5017922" cy="402240"/>
          </a:xfrm>
          <a:prstGeom prst="rect">
            <a:avLst/>
          </a:prstGeom>
        </p:spPr>
      </p:pic>
      <p:pic>
        <p:nvPicPr>
          <p:cNvPr id="53" name="Picture 5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($Q$ is a $p$-group)&#10;}&#10;\end{document}" title="IguanaTex Bitmap Display">
            <a:extLst>
              <a:ext uri="{FF2B5EF4-FFF2-40B4-BE49-F238E27FC236}">
                <a16:creationId xmlns:a16="http://schemas.microsoft.com/office/drawing/2014/main" id="{8C783086-443D-B949-76BD-D5710C728EC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66268" y="4168041"/>
            <a:ext cx="1807680" cy="2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4B2F-C74B-0A4A-82D8-B46BA911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85950"/>
            <a:ext cx="7886700" cy="994172"/>
          </a:xfrm>
        </p:spPr>
        <p:txBody>
          <a:bodyPr/>
          <a:lstStyle/>
          <a:p>
            <a:pPr algn="l"/>
            <a:r>
              <a:rPr lang="en-001" dirty="0"/>
              <a:t>Applications of norm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Additive structure: ring of integers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we have the norm relation $d = \sum_{i=1}^\ell a_i N_{H_i}$ Then the &#10;} &#10;&#10;\end{document}" title="IguanaTex Bitmap Display">
            <a:extLst>
              <a:ext uri="{FF2B5EF4-FFF2-40B4-BE49-F238E27FC236}">
                <a16:creationId xmlns:a16="http://schemas.microsoft.com/office/drawing/2014/main" id="{700B5039-5F36-6859-FE17-CC23B899D0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5804" y="1393912"/>
            <a:ext cx="7157091" cy="352095"/>
          </a:xfrm>
          <a:prstGeom prst="rect">
            <a:avLst/>
          </a:prstGeom>
        </p:spPr>
      </p:pic>
      <p:pic>
        <p:nvPicPr>
          <p:cNvPr id="19" name="Picture 1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exponent of  $\OO_K / (\OO_{K^{H_1}} + \dotsb + \OO_{K^{H_\ell}})$ is finite and divides $d$.&#10;}&#10;&#10;\end{document}" title="IguanaTex Bitmap Display">
            <a:extLst>
              <a:ext uri="{FF2B5EF4-FFF2-40B4-BE49-F238E27FC236}">
                <a16:creationId xmlns:a16="http://schemas.microsoft.com/office/drawing/2014/main" id="{589964EB-79FE-A16D-87F2-243D987289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4" y="1896443"/>
            <a:ext cx="7097876" cy="270473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yes&#10;}&#10;\end{document}" title="IguanaTex Bitmap Display">
            <a:extLst>
              <a:ext uri="{FF2B5EF4-FFF2-40B4-BE49-F238E27FC236}">
                <a16:creationId xmlns:a16="http://schemas.microsoft.com/office/drawing/2014/main" id="{9F35FB3F-7528-6154-C458-17293DD7D57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 rot="19164122">
            <a:off x="1699252" y="2994679"/>
            <a:ext cx="392640" cy="200640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a_i\in \Z$?&#10;}&#10;\end{document}" title="IguanaTex Bitmap Display">
            <a:extLst>
              <a:ext uri="{FF2B5EF4-FFF2-40B4-BE49-F238E27FC236}">
                <a16:creationId xmlns:a16="http://schemas.microsoft.com/office/drawing/2014/main" id="{ECF60529-A205-7698-6294-B35572317D2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5804" y="3562350"/>
            <a:ext cx="856320" cy="23808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7E3289-D894-5A7F-B680-33A265C556DD}"/>
              </a:ext>
            </a:extLst>
          </p:cNvPr>
          <p:cNvCxnSpPr/>
          <p:nvPr/>
        </p:nvCxnSpPr>
        <p:spPr bwMode="auto">
          <a:xfrm flipV="1">
            <a:off x="1676400" y="2876550"/>
            <a:ext cx="685800" cy="630141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\OK$ is generated by the $\OO_{K^{H_i}}$ and any order&#10;}&#10;&#10;\end{document}" title="IguanaTex Bitmap Display">
            <a:extLst>
              <a:ext uri="{FF2B5EF4-FFF2-40B4-BE49-F238E27FC236}">
                <a16:creationId xmlns:a16="http://schemas.microsoft.com/office/drawing/2014/main" id="{F607B14A-6DE2-F797-E0E2-3B8EF453ED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438401" y="2531193"/>
            <a:ext cx="5174169" cy="260870"/>
          </a:xfrm>
          <a:prstGeom prst="rect">
            <a:avLst/>
          </a:prstGeom>
        </p:spPr>
      </p:pic>
      <p:pic>
        <p:nvPicPr>
          <p:cNvPr id="58" name="Picture 5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that is $p$-maximal at all $p\mid d$.&#10;}&#10;&#10;\end{document}" title="IguanaTex Bitmap Display">
            <a:extLst>
              <a:ext uri="{FF2B5EF4-FFF2-40B4-BE49-F238E27FC236}">
                <a16:creationId xmlns:a16="http://schemas.microsoft.com/office/drawing/2014/main" id="{A21F454F-45E2-1E9C-336B-29E054E9DF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490753" y="2895813"/>
            <a:ext cx="3248860" cy="27047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90686F-3BD1-8D66-1199-D9569F6A910D}"/>
              </a:ext>
            </a:extLst>
          </p:cNvPr>
          <p:cNvCxnSpPr/>
          <p:nvPr/>
        </p:nvCxnSpPr>
        <p:spPr bwMode="auto">
          <a:xfrm>
            <a:off x="1687492" y="3800430"/>
            <a:ext cx="612276" cy="625123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8" name="Picture 4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no&#10;}&#10;\end{document}" title="IguanaTex Bitmap Display">
            <a:extLst>
              <a:ext uri="{FF2B5EF4-FFF2-40B4-BE49-F238E27FC236}">
                <a16:creationId xmlns:a16="http://schemas.microsoft.com/office/drawing/2014/main" id="{91D40AFC-8B07-7E3F-0A17-813136471F5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rot="2652614">
            <a:off x="1712944" y="4090856"/>
            <a:ext cx="264960" cy="148800"/>
          </a:xfrm>
          <a:prstGeom prst="rect">
            <a:avLst/>
          </a:prstGeom>
        </p:spPr>
      </p:pic>
      <p:pic>
        <p:nvPicPr>
          <p:cNvPr id="51" name="Picture 5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\OK$ is generated by the $\OO_{K^{H_i}}$, as a $\Z[G]$-module,&#10;}&#10;&#10;\end{document}" title="IguanaTex Bitmap Display">
            <a:extLst>
              <a:ext uri="{FF2B5EF4-FFF2-40B4-BE49-F238E27FC236}">
                <a16:creationId xmlns:a16="http://schemas.microsoft.com/office/drawing/2014/main" id="{AA125371-BB30-1CA0-1F74-5CAE984A6D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490754" y="4113071"/>
            <a:ext cx="5731115" cy="270473"/>
          </a:xfrm>
          <a:prstGeom prst="rect">
            <a:avLst/>
          </a:prstGeom>
        </p:spPr>
      </p:pic>
      <p:pic>
        <p:nvPicPr>
          <p:cNvPr id="55" name="Picture 5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and any order that is $p$-maximal at all $p\mid d$.&#10;}&#10;&#10;\end{document}" title="IguanaTex Bitmap Display">
            <a:extLst>
              <a:ext uri="{FF2B5EF4-FFF2-40B4-BE49-F238E27FC236}">
                <a16:creationId xmlns:a16="http://schemas.microsoft.com/office/drawing/2014/main" id="{C6CC1F3E-914C-2104-8E5D-61E4FA53803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490753" y="4503222"/>
            <a:ext cx="4951711" cy="2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Analytic structure: zeta function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Suppose~$G$ admits the following Brauer relation:&#10;} &#10;&#10;\end{document}" title="IguanaTex Bitmap Display">
            <a:extLst>
              <a:ext uri="{FF2B5EF4-FFF2-40B4-BE49-F238E27FC236}">
                <a16:creationId xmlns:a16="http://schemas.microsoft.com/office/drawing/2014/main" id="{02D79581-7B55-AF42-D80E-896FFB993D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5804" y="1393911"/>
            <a:ext cx="5590277" cy="260870"/>
          </a:xfrm>
          <a:prstGeom prst="rect">
            <a:avLst/>
          </a:prstGeom>
        </p:spPr>
      </p:pic>
      <p:pic>
        <p:nvPicPr>
          <p:cNvPr id="10" name="Picture 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$ a_1 \text{Ind}_{G/1}(\textbf{1}_1) = \sum_{1\neq H\le G} a_H \text{Ind}_{G/H}(\textbf{1}_H)$$&#10;}&#10;&#10;\end{document}" title="IguanaTex Bitmap Display">
            <a:extLst>
              <a:ext uri="{FF2B5EF4-FFF2-40B4-BE49-F238E27FC236}">
                <a16:creationId xmlns:a16="http://schemas.microsoft.com/office/drawing/2014/main" id="{BB50726A-78CC-E744-8092-12B18CDB14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13053" y="1911726"/>
            <a:ext cx="4394762" cy="617767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with~$a_H\in\Z$ and~$a_1&gt;0$.  Then&#10;}&#10;\end{document}" title="IguanaTex Bitmap Display">
            <a:extLst>
              <a:ext uri="{FF2B5EF4-FFF2-40B4-BE49-F238E27FC236}">
                <a16:creationId xmlns:a16="http://schemas.microsoft.com/office/drawing/2014/main" id="{5FBB2EED-5A4B-1A6D-0D07-DEC9F2A661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5804" y="2881035"/>
            <a:ext cx="3479040" cy="233280"/>
          </a:xfrm>
          <a:prstGeom prst="rect">
            <a:avLst/>
          </a:prstGeom>
        </p:spPr>
      </p:pic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$ \zeta_K(s)^{a_1} = \prod_{1\neq H\le G}\zeta_{K^H}(s)^{a_H}.$$&#10;}&#10;&#10;\end{document}" title="IguanaTex Bitmap Display">
            <a:extLst>
              <a:ext uri="{FF2B5EF4-FFF2-40B4-BE49-F238E27FC236}">
                <a16:creationId xmlns:a16="http://schemas.microsoft.com/office/drawing/2014/main" id="{B48080DF-D0E1-D22F-7785-28FE8A1F09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33600" y="3562350"/>
            <a:ext cx="3239256" cy="6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10B2E4-23E3-B00F-1714-C1C7763448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74675"/>
                <a:ext cx="8058150" cy="692150"/>
              </a:xfrm>
            </p:spPr>
            <p:txBody>
              <a:bodyPr/>
              <a:lstStyle/>
              <a:p>
                <a:r>
                  <a:rPr lang="en-001" dirty="0"/>
                  <a:t>Multiplicative structure: </a:t>
                </a:r>
                <a14:m>
                  <m:oMath xmlns:m="http://schemas.openxmlformats.org/officeDocument/2006/math">
                    <m:r>
                      <a:rPr lang="en-001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001" dirty="0"/>
                  <a:t>-unit groups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10B2E4-23E3-B00F-1714-C1C776344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74675"/>
                <a:ext cx="8058150" cy="692150"/>
              </a:xfrm>
              <a:blipFill>
                <a:blip r:embed="rId9"/>
                <a:stretch>
                  <a:fillRect l="-2345" t="-438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25" name="Picture 2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$d$-saturation of $V\subseteq K^\times$ is the smallest $W\subseteq K^\times$ with $V\subseteq W$ and&#10;} &#10;&#10;\end{document}" title="IguanaTex Bitmap Display">
            <a:extLst>
              <a:ext uri="{FF2B5EF4-FFF2-40B4-BE49-F238E27FC236}">
                <a16:creationId xmlns:a16="http://schemas.microsoft.com/office/drawing/2014/main" id="{CE98DCEF-19DD-8E10-836A-9512C8DBCB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1241" y="1680351"/>
            <a:ext cx="7622814" cy="236864"/>
          </a:xfrm>
          <a:prstGeom prst="rect">
            <a:avLst/>
          </a:prstGeom>
        </p:spPr>
      </p:pic>
      <p:pic>
        <p:nvPicPr>
          <p:cNvPr id="42" name="Picture 4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 Hence $\OO_{K, S}^\times$ is the $d$-saturation of $\OO_{K^{H_1}, S} \dotsm \OO_{K^{H_\ell}, S}^\times$.&#10;}&#10;&#10;\end{document}" title="IguanaTex Bitmap Display">
            <a:extLst>
              <a:ext uri="{FF2B5EF4-FFF2-40B4-BE49-F238E27FC236}">
                <a16:creationId xmlns:a16="http://schemas.microsoft.com/office/drawing/2014/main" id="{B2FC6FFB-96D6-1C3E-FC69-0D31CF37D0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650" y="3988331"/>
            <a:ext cx="6185634" cy="360097"/>
          </a:xfrm>
          <a:prstGeom prst="rect">
            <a:avLst/>
          </a:prstGeom>
        </p:spPr>
      </p:pic>
      <p:pic>
        <p:nvPicPr>
          <p:cNvPr id="38" name="Picture 3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Then the exponent of $ \OO_{K, S}^\times / \OO_{K^{H_1}, S}^\times \dotsm \OO_{K^{H_\ell}, S}^\times$ is finite and divides $d$.&#10;}&#10;&#10;\end{document}" title="IguanaTex Bitmap Display">
            <a:extLst>
              <a:ext uri="{FF2B5EF4-FFF2-40B4-BE49-F238E27FC236}">
                <a16:creationId xmlns:a16="http://schemas.microsoft.com/office/drawing/2014/main" id="{B025D6AD-5E0F-E333-0BE3-C1C12ACE3E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66" y="3214170"/>
            <a:ext cx="8058134" cy="360097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Recall that&#10;$\order_{K,S}^\times = \{ x \in K^\times \, \mid \, v_\p(x) = 0 \text{ for all $\p \not\in S$}\}$, and that the &#10;} &#10;&#10;\end{document}" title="IguanaTex Bitmap Display">
            <a:extLst>
              <a:ext uri="{FF2B5EF4-FFF2-40B4-BE49-F238E27FC236}">
                <a16:creationId xmlns:a16="http://schemas.microsoft.com/office/drawing/2014/main" id="{EC1AB117-E6E8-C4D3-DBDB-B451EE06D5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4" y="1315110"/>
            <a:ext cx="7814878" cy="329689"/>
          </a:xfrm>
          <a:prstGeom prst="rect">
            <a:avLst/>
          </a:prstGeom>
        </p:spPr>
      </p:pic>
      <p:pic>
        <p:nvPicPr>
          <p:cNvPr id="30" name="Picture 2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we have the norm relation $d = \sum_{i=1}^\ell a_i N_{H_i}$ with $a_i\in\Z$. &#10;} &#10;&#10;\end{document}" title="IguanaTex Bitmap Display">
            <a:extLst>
              <a:ext uri="{FF2B5EF4-FFF2-40B4-BE49-F238E27FC236}">
                <a16:creationId xmlns:a16="http://schemas.microsoft.com/office/drawing/2014/main" id="{23535D66-C93D-F351-F880-12C375F1CC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3533" y="2496398"/>
            <a:ext cx="7448368" cy="352095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 and $K^\times/W$ $d$-torsion free.&#10;} &#10;&#10;\end{document}" title="IguanaTex Bitmap Display">
            <a:extLst>
              <a:ext uri="{FF2B5EF4-FFF2-40B4-BE49-F238E27FC236}">
                <a16:creationId xmlns:a16="http://schemas.microsoft.com/office/drawing/2014/main" id="{E2096BD4-3C12-4B5D-772E-74D7F1FA4C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5804" y="2029891"/>
            <a:ext cx="3032801" cy="2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A6B4-1007-6E2B-FF34-2B2320F9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Saturation: the Grunwald-Wang theorem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4B29-C916-E97C-4985-01C91FA09F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textbf{Theorem (Grunwald-Wang)}&#10;  Let $S$ be a finite set of prime ideals\\ of $\mathcal{O}_K$. Consider the canonical map&#10;}&#10;&#10;\end{document}" title="IguanaTex Bitmap Display">
            <a:extLst>
              <a:ext uri="{FF2B5EF4-FFF2-40B4-BE49-F238E27FC236}">
                <a16:creationId xmlns:a16="http://schemas.microsoft.com/office/drawing/2014/main" id="{6A8A5A6F-52B0-88BA-44AD-9B5C63770E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7588" y="1504950"/>
            <a:ext cx="7545987" cy="579353"/>
          </a:xfrm>
          <a:prstGeom prst="rect">
            <a:avLst/>
          </a:prstGeom>
        </p:spPr>
      </p:pic>
      <p:pic>
        <p:nvPicPr>
          <p:cNvPr id="44" name="Picture 4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\[&#10;    K^\times/(K^{\times})^{d} \longrightarrow \prod_{\pg \not\in S}&#10;    K_\pg^\times/(K_\pg^{\times})^d .&#10;  \]&#10;}&#10;&#10;\end{document}" title="IguanaTex Bitmap Display">
            <a:extLst>
              <a:ext uri="{FF2B5EF4-FFF2-40B4-BE49-F238E27FC236}">
                <a16:creationId xmlns:a16="http://schemas.microsoft.com/office/drawing/2014/main" id="{DF77F5C8-A876-D0E3-B90F-9EF80A4395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22063" y="2307817"/>
            <a:ext cx="3679370" cy="611361"/>
          </a:xfrm>
          <a:prstGeom prst="rect">
            <a:avLst/>
          </a:prstGeom>
        </p:spPr>
      </p:pic>
      <p:pic>
        <p:nvPicPr>
          <p:cNvPr id="29" name="Picture 2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Either this map is injective or the kernel is cyclic of order 2.&#10;  %$\langle \bar \eta_s \rangle \cong \ZZ/2\ZZ$.&#10;}&#10;&#10;\end{document}" title="IguanaTex Bitmap Display">
            <a:extLst>
              <a:ext uri="{FF2B5EF4-FFF2-40B4-BE49-F238E27FC236}">
                <a16:creationId xmlns:a16="http://schemas.microsoft.com/office/drawing/2014/main" id="{6C59118D-6ABF-97E1-4364-8B0341E9AA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0045" y="3142692"/>
            <a:ext cx="6843405" cy="252867"/>
          </a:xfrm>
          <a:prstGeom prst="rect">
            <a:avLst/>
          </a:prstGeom>
        </p:spPr>
      </p:pic>
      <p:pic>
        <p:nvPicPr>
          <p:cNvPr id="48" name="Picture 4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If injective: $\alpha \in K^\times$ is a $d$-th power $\Leftrightarrow$ it is a $d$-th power in each $K_\pg^&#10;\times.$&#10;}&#10;&#10;\end{document}" title="IguanaTex Bitmap Display">
            <a:extLst>
              <a:ext uri="{FF2B5EF4-FFF2-40B4-BE49-F238E27FC236}">
                <a16:creationId xmlns:a16="http://schemas.microsoft.com/office/drawing/2014/main" id="{E2FB5C74-F31E-DB6C-D797-AF056AE44A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7588" y="3903666"/>
            <a:ext cx="7859671" cy="2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463BF3-3A4C-38BE-4D6F-254CF0C926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001" dirty="0"/>
                  <a:t>Generating </a:t>
                </a:r>
                <a14:m>
                  <m:oMath xmlns:m="http://schemas.openxmlformats.org/officeDocument/2006/math">
                    <m:r>
                      <a:rPr lang="en-001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001" dirty="0"/>
                  <a:t>-</a:t>
                </a:r>
                <a:r>
                  <a:rPr lang="en-001" dirty="0" err="1"/>
                  <a:t>th</a:t>
                </a:r>
                <a:r>
                  <a:rPr lang="en-001" dirty="0"/>
                  <a:t> powers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463BF3-3A4C-38BE-4D6F-254CF0C92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0"/>
                <a:stretch>
                  <a:fillRect l="-2396" t="-438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67C71-FE45-627D-A45C-568D98DE38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Let  $V\subset K^\times$ finitely generated. We find $\alpha$ with $[\langle V, \alpha \rangle : V]$ divisible by $d$&#10;}&#10;&#10;\end{document}" title="IguanaTex Bitmap Display">
            <a:extLst>
              <a:ext uri="{FF2B5EF4-FFF2-40B4-BE49-F238E27FC236}">
                <a16:creationId xmlns:a16="http://schemas.microsoft.com/office/drawing/2014/main" id="{D80ABA8D-1E73-C37B-94EA-15A3ED0A65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5523" y="1348746"/>
            <a:ext cx="8259774" cy="270471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$$ \bigcap_{d \not\in \pg, \Nm(\pg) \leq c} \ker(V/V^d \to K_\pg^\times/(K_\pg^{\times})^{d}) = \left(V\cap (K^\times)^d\right)/V^d$$&#10;}&#10;&#10;\end{document}" title="IguanaTex Bitmap Display">
            <a:extLst>
              <a:ext uri="{FF2B5EF4-FFF2-40B4-BE49-F238E27FC236}">
                <a16:creationId xmlns:a16="http://schemas.microsoft.com/office/drawing/2014/main" id="{4E9D4DB7-90F4-31E0-51F8-22F7003329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25730" y="2414780"/>
            <a:ext cx="6459302" cy="628966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Compute&#10;}&#10;&#10;\end{document}" title="IguanaTex Bitmap Display">
            <a:extLst>
              <a:ext uri="{FF2B5EF4-FFF2-40B4-BE49-F238E27FC236}">
                <a16:creationId xmlns:a16="http://schemas.microsoft.com/office/drawing/2014/main" id="{A338D00F-E307-E0E0-0BE0-3587BFE1DE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2000" y="2234522"/>
            <a:ext cx="1053077" cy="254467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Reduces to linear algebra via&#10;\end{itemize}&#10;}&#10;&#10;\end{document}" title="IguanaTex Bitmap Display">
            <a:extLst>
              <a:ext uri="{FF2B5EF4-FFF2-40B4-BE49-F238E27FC236}">
                <a16:creationId xmlns:a16="http://schemas.microsoft.com/office/drawing/2014/main" id="{5AAFC674-4816-E805-3220-890F41C752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9817" y="3823577"/>
            <a:ext cx="3650561" cy="257669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Constant $c$ guarantees finite runtime. &#10;\end{itemize}&#10;}&#10;&#10;\end{document}" title="IguanaTex Bitmap Display">
            <a:extLst>
              <a:ext uri="{FF2B5EF4-FFF2-40B4-BE49-F238E27FC236}">
                <a16:creationId xmlns:a16="http://schemas.microsoft.com/office/drawing/2014/main" id="{2B71A67D-8CFF-CC55-826E-F6695C86264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5523" y="3439844"/>
            <a:ext cx="4516390" cy="260869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Or conclude that $V$ is $d$-saturated.&#10;}&#10;&#10;\end{document}" title="IguanaTex Bitmap Display">
            <a:extLst>
              <a:ext uri="{FF2B5EF4-FFF2-40B4-BE49-F238E27FC236}">
                <a16:creationId xmlns:a16="http://schemas.microsoft.com/office/drawing/2014/main" id="{B0549BEB-82FB-220E-96BF-FE996058C6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9817" y="1704043"/>
            <a:ext cx="3954640" cy="208055"/>
          </a:xfrm>
          <a:prstGeom prst="rect">
            <a:avLst/>
          </a:prstGeom>
        </p:spPr>
      </p:pic>
      <p:pic>
        <p:nvPicPr>
          <p:cNvPr id="25" name="Picture 24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$K_\p^\times/(K_\p^\times)^d \longrightarrow \Z/d\Z \times&#10;  k_\p^\times/(k_\p^\times)^d, \quad \bar x \longmapsto (\overline{v}, \overline{x\varpi^{-v}})\text{ where $v = v_\p(x)$}$$&#10;} &#10;&#10;\end{document}" title="IguanaTex Bitmap Display">
            <a:extLst>
              <a:ext uri="{FF2B5EF4-FFF2-40B4-BE49-F238E27FC236}">
                <a16:creationId xmlns:a16="http://schemas.microsoft.com/office/drawing/2014/main" id="{6E10E20A-5B79-7DCE-A50C-5149FD94DE9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5523" y="4302674"/>
            <a:ext cx="8144562" cy="3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Main goal</a:t>
            </a:r>
            <a:endParaRPr lang="en-US" dirty="0"/>
          </a:p>
        </p:txBody>
      </p:sp>
      <p:sp>
        <p:nvSpPr>
          <p:cNvPr id="3" name="Content Placeholder 2 1 1">
            <a:extLst>
              <a:ext uri="{FF2B5EF4-FFF2-40B4-BE49-F238E27FC236}">
                <a16:creationId xmlns:a16="http://schemas.microsoft.com/office/drawing/2014/main" id="{33D17544-8EEA-49D0-CFED-0031C9896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692150"/>
          </a:xfrm>
        </p:spPr>
        <p:txBody>
          <a:bodyPr/>
          <a:lstStyle/>
          <a:p>
            <a:pPr marL="0" indent="0">
              <a:buNone/>
            </a:pPr>
            <a:r>
              <a:rPr lang="en-001" b="1" dirty="0"/>
              <a:t>Norm relation</a:t>
            </a:r>
            <a:r>
              <a:rPr lang="en-US" dirty="0"/>
              <a:t>:</a:t>
            </a:r>
            <a:r>
              <a:rPr lang="en-001" dirty="0"/>
              <a:t> </a:t>
            </a:r>
            <a:endParaRPr lang="en-US" dirty="0"/>
          </a:p>
        </p:txBody>
      </p:sp>
      <p:pic>
        <p:nvPicPr>
          <p:cNvPr id="13" name="Picture 1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Let $K$ be a number field of degree $n$ and Galois &#10;}&#10;\end{document}" title="IguanaTex Bitmap Display">
            <a:extLst>
              <a:ext uri="{FF2B5EF4-FFF2-40B4-BE49-F238E27FC236}">
                <a16:creationId xmlns:a16="http://schemas.microsoft.com/office/drawing/2014/main" id="{341D15D4-53A1-A962-7E23-988E914205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43535" y="1445129"/>
            <a:ext cx="5549761" cy="25440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7" name="Picture 1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group $G$. We say that $K$ admits a norm relation if for all $x\in K$:&#10;}&#10;\end{document}" title="IguanaTex Bitmap Display">
            <a:extLst>
              <a:ext uri="{FF2B5EF4-FFF2-40B4-BE49-F238E27FC236}">
                <a16:creationId xmlns:a16="http://schemas.microsoft.com/office/drawing/2014/main" id="{202218C0-6598-78BD-D205-8C1E212E07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800" y="1764799"/>
            <a:ext cx="7305602" cy="251520"/>
          </a:xfrm>
          <a:prstGeom prst="rect">
            <a:avLst/>
          </a:prstGeom>
        </p:spPr>
      </p:pic>
      <p:pic>
        <p:nvPicPr>
          <p:cNvPr id="18" name="Picture 1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x^d = \prod_{i=1}^l N_{K/K^{H_i}}(x^{b_i})^{a_i}$$}&#10;&#10;\end{document}" title="IguanaTex Bitmap Display">
            <a:extLst>
              <a:ext uri="{FF2B5EF4-FFF2-40B4-BE49-F238E27FC236}">
                <a16:creationId xmlns:a16="http://schemas.microsoft.com/office/drawing/2014/main" id="{9AB9BA57-E688-1AD5-0EEA-64803330B8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48000" y="2271282"/>
            <a:ext cx="2687108" cy="776205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Where $H_i \le G = \text{Gal}(K/\mathbb{Q})$, $a_i, b_i \in \mathbb{Z}[G]$, $d \in \mathbb{Z}_{&gt; 0}$}&#10;&#10;\end{document}" title="IguanaTex Bitmap Display">
            <a:extLst>
              <a:ext uri="{FF2B5EF4-FFF2-40B4-BE49-F238E27FC236}">
                <a16:creationId xmlns:a16="http://schemas.microsoft.com/office/drawing/2014/main" id="{138E8B89-451E-777D-83CB-6BE04CBC50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0" y="3417043"/>
            <a:ext cx="5878355" cy="270473"/>
          </a:xfrm>
          <a:prstGeom prst="rect">
            <a:avLst/>
          </a:prstGeom>
        </p:spPr>
      </p:pic>
      <p:sp>
        <p:nvSpPr>
          <p:cNvPr id="22" name="Content Placeholder 2 1 1">
            <a:extLst>
              <a:ext uri="{FF2B5EF4-FFF2-40B4-BE49-F238E27FC236}">
                <a16:creationId xmlns:a16="http://schemas.microsoft.com/office/drawing/2014/main" id="{393F8D4F-84D0-BD3F-5D09-18CBBE803FB4}"/>
              </a:ext>
            </a:extLst>
          </p:cNvPr>
          <p:cNvSpPr txBox="1">
            <a:spLocks/>
          </p:cNvSpPr>
          <p:nvPr/>
        </p:nvSpPr>
        <p:spPr bwMode="auto">
          <a:xfrm>
            <a:off x="685800" y="4057073"/>
            <a:ext cx="78867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001" b="1" dirty="0"/>
              <a:t>Goal</a:t>
            </a:r>
            <a:r>
              <a:rPr lang="en-US" dirty="0"/>
              <a:t>: </a:t>
            </a:r>
            <a:r>
              <a:rPr lang="en-001" dirty="0"/>
              <a:t>Compute norm relations. Use them to solve computational problems.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Class group structure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7" name="Picture 26" descr="\documentclass{article}&#10;\usepackage{amsmath,amsfonts,amssymb,amscd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$\begin{CD}&#10;\Z^{|S|} @&gt;{\varphi}&gt;&gt;  \Cl(\OO)\\&#10;(e_1, \ldots, e_{|S|}) @&gt;&gt;&gt; \prod_{\p_i\in S}[\p_i]^{e_i}&#10;\end{CD}$$&#10;} &#10;&#10;\end{document}" title="IguanaTex Bitmap Display">
            <a:extLst>
              <a:ext uri="{FF2B5EF4-FFF2-40B4-BE49-F238E27FC236}">
                <a16:creationId xmlns:a16="http://schemas.microsoft.com/office/drawing/2014/main" id="{DF97FBF6-976A-7466-B042-FF819458DE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77152" y="2329436"/>
            <a:ext cx="3756201" cy="896241"/>
          </a:xfrm>
          <a:prstGeom prst="rect">
            <a:avLst/>
          </a:prstGeom>
        </p:spPr>
      </p:pic>
      <p:pic>
        <p:nvPicPr>
          <p:cNvPr id="4" name="Picture 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$d = \sum_{i=1}^\ell a_i N_{H_i}b_i$ with $a_i,b_i\in\Z[G]$. Let $S$ such that:&#10;} &#10;&#10;\end{document}" title="IguanaTex Bitmap Display">
            <a:extLst>
              <a:ext uri="{FF2B5EF4-FFF2-40B4-BE49-F238E27FC236}">
                <a16:creationId xmlns:a16="http://schemas.microsoft.com/office/drawing/2014/main" id="{2701D903-D096-9D3A-89EA-44F681BA6D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0" y="1276350"/>
            <a:ext cx="7145886" cy="345693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 \{[\pg]\ \mid\ \pg\in S\}\text{ generates }\Cl(K)&#10;   \]&#10;} &#10;&#10;\end{document}" title="IguanaTex Bitmap Display">
            <a:extLst>
              <a:ext uri="{FF2B5EF4-FFF2-40B4-BE49-F238E27FC236}">
                <a16:creationId xmlns:a16="http://schemas.microsoft.com/office/drawing/2014/main" id="{DCE030CF-7311-3DC1-763E-FBEE413D92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53359" y="1764326"/>
            <a:ext cx="3594555" cy="265672"/>
          </a:xfrm>
          <a:prstGeom prst="rect">
            <a:avLst/>
          </a:prstGeom>
        </p:spPr>
      </p:pic>
      <p:pic>
        <p:nvPicPr>
          <p:cNvPr id="38" name="Picture 37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Get $\OO_{K,S}^\times$ from the $\OO_{K^{H_i},S}^\times$&#10;} &#10;&#10;\end{document}" title="IguanaTex Bitmap Display">
            <a:extLst>
              <a:ext uri="{FF2B5EF4-FFF2-40B4-BE49-F238E27FC236}">
                <a16:creationId xmlns:a16="http://schemas.microsoft.com/office/drawing/2014/main" id="{F7110F00-F6B3-B217-EF7A-81DE2F91E32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801592" y="3590733"/>
            <a:ext cx="3064815" cy="350494"/>
          </a:xfrm>
          <a:prstGeom prst="rect">
            <a:avLst/>
          </a:prstGeom>
        </p:spPr>
      </p:pic>
      <p:pic>
        <p:nvPicPr>
          <p:cNvPr id="34" name="Picture 33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\OO_{K,S}^\times \text{ gives us }\ker(\varphi)&#10;  \]&#10;} &#10;&#10;\end{document}" title="IguanaTex Bitmap Display">
            <a:extLst>
              <a:ext uri="{FF2B5EF4-FFF2-40B4-BE49-F238E27FC236}">
                <a16:creationId xmlns:a16="http://schemas.microsoft.com/office/drawing/2014/main" id="{0266DC75-460F-F726-FFF0-A6DAB1D34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77152" y="3590733"/>
            <a:ext cx="2463056" cy="323287"/>
          </a:xfrm>
          <a:prstGeom prst="rect">
            <a:avLst/>
          </a:prstGeom>
        </p:spPr>
      </p:pic>
      <p:pic>
        <p:nvPicPr>
          <p:cNvPr id="29" name="Picture 28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[&#10;\varphi\text{ is surjective}&#10;   \]&#10;} &#10;&#10;\end{document}" title="IguanaTex Bitmap Display">
            <a:extLst>
              <a:ext uri="{FF2B5EF4-FFF2-40B4-BE49-F238E27FC236}">
                <a16:creationId xmlns:a16="http://schemas.microsoft.com/office/drawing/2014/main" id="{D76ACFAD-EC39-6A0E-CC61-69CCBF77323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38800" y="2329436"/>
            <a:ext cx="1606828" cy="251268"/>
          </a:xfrm>
          <a:prstGeom prst="rect">
            <a:avLst/>
          </a:prstGeom>
        </p:spPr>
      </p:pic>
      <p:pic>
        <p:nvPicPr>
          <p:cNvPr id="20" name="Picture 19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 S\text{ is stable under the action of }G&#10;   \]&#10;} &#10;&#10;\end{document}" title="IguanaTex Bitmap Display">
            <a:extLst>
              <a:ext uri="{FF2B5EF4-FFF2-40B4-BE49-F238E27FC236}">
                <a16:creationId xmlns:a16="http://schemas.microsoft.com/office/drawing/2014/main" id="{9B7D36C6-4FCF-1A0E-BEDB-8141C245E2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92050" y="1764326"/>
            <a:ext cx="3757799" cy="200054"/>
          </a:xfrm>
          <a:prstGeom prst="rect">
            <a:avLst/>
          </a:prstGeom>
        </p:spPr>
      </p:pic>
      <p:pic>
        <p:nvPicPr>
          <p:cNvPr id="32" name="Picture 31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[&#10;\Cl(\OO)\simeq \Z^{|S|}/\ker(\varphi)&#10;   \]&#10;} &#10;&#10;\end{document}" title="IguanaTex Bitmap Display">
            <a:extLst>
              <a:ext uri="{FF2B5EF4-FFF2-40B4-BE49-F238E27FC236}">
                <a16:creationId xmlns:a16="http://schemas.microsoft.com/office/drawing/2014/main" id="{6F1D436A-B63D-BCE9-2D4F-A9B027B7305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334000" y="2910392"/>
            <a:ext cx="2378234" cy="315285"/>
          </a:xfrm>
          <a:prstGeom prst="rect">
            <a:avLst/>
          </a:prstGeom>
        </p:spPr>
      </p:pic>
      <p:pic>
        <p:nvPicPr>
          <p:cNvPr id="41" name="Picture 40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textbf{Alternative way}: use the fact that $\Cl(K)/\Cl(K)[d]&lt;\bigoplus_{i=1}^\ell&#10;   \Cl(K^{H_i})$.&#10;} &#10;&#10;\end{document}" title="IguanaTex Bitmap Display">
            <a:extLst>
              <a:ext uri="{FF2B5EF4-FFF2-40B4-BE49-F238E27FC236}">
                <a16:creationId xmlns:a16="http://schemas.microsoft.com/office/drawing/2014/main" id="{9A76D685-8EB2-DCA5-F3F1-48C0DECE817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43073" y="4223133"/>
            <a:ext cx="8046936" cy="3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Other applications: PIP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39" name="Picture 38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textbf{Principal Ideal Problem (PIP)}: on input $\ag$, find $\alpha\in K$, $\ag=(\alpha)\OK$.&#10;} &#10;&#10;\end{document}" title="IguanaTex Bitmap Display">
            <a:extLst>
              <a:ext uri="{FF2B5EF4-FFF2-40B4-BE49-F238E27FC236}">
                <a16:creationId xmlns:a16="http://schemas.microsoft.com/office/drawing/2014/main" id="{27625672-FF80-D2B5-9AF2-9DBCCF6B74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0" y="1322883"/>
            <a:ext cx="7766865" cy="270473"/>
          </a:xfrm>
          <a:prstGeom prst="rect">
            <a:avLst/>
          </a:prstGeom>
        </p:spPr>
      </p:pic>
      <p:pic>
        <p:nvPicPr>
          <p:cNvPr id="19" name="Picture 18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1) Multiply $\ag$ by short $\pg_i$ until $\ag\prod_i\pg_{i\leq k} = (\beta)\pg$.&#10;} &#10;&#10;\end{document}" title="IguanaTex Bitmap Display">
            <a:extLst>
              <a:ext uri="{FF2B5EF4-FFF2-40B4-BE49-F238E27FC236}">
                <a16:creationId xmlns:a16="http://schemas.microsoft.com/office/drawing/2014/main" id="{984461F4-0890-9E23-D337-82D9FDF589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3001" y="1710714"/>
            <a:ext cx="5326216" cy="286477"/>
          </a:xfrm>
          <a:prstGeom prst="rect">
            <a:avLst/>
          </a:prstGeom>
        </p:spPr>
      </p:pic>
      <p:pic>
        <p:nvPicPr>
          <p:cNvPr id="23" name="Picture 22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2) Find $S$-unit group for $S = \{\pg\}\cup \{\pg_1,\ldots,\pg_k\}$&#10;} &#10;&#10;\end{document}" title="IguanaTex Bitmap Display">
            <a:extLst>
              <a:ext uri="{FF2B5EF4-FFF2-40B4-BE49-F238E27FC236}">
                <a16:creationId xmlns:a16="http://schemas.microsoft.com/office/drawing/2014/main" id="{52F55592-A03F-D2F5-170B-08DDCAFF65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43001" y="2114550"/>
            <a:ext cx="5371028" cy="270473"/>
          </a:xfrm>
          <a:prstGeom prst="rect">
            <a:avLst/>
          </a:prstGeom>
        </p:spPr>
      </p:pic>
      <p:pic>
        <p:nvPicPr>
          <p:cNvPr id="27" name="Picture 26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3) Find $\gamma$ such that $(\gamma)\OK = \pg\prod_i\pg_i^{-1}$&#10;} &#10;&#10;\end{document}" title="IguanaTex Bitmap Display">
            <a:extLst>
              <a:ext uri="{FF2B5EF4-FFF2-40B4-BE49-F238E27FC236}">
                <a16:creationId xmlns:a16="http://schemas.microsoft.com/office/drawing/2014/main" id="{62DB9D88-DD5B-A8AB-644D-D5CF9AA4792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43001" y="2504499"/>
            <a:ext cx="4353158" cy="324888"/>
          </a:xfrm>
          <a:prstGeom prst="rect">
            <a:avLst/>
          </a:prstGeom>
        </p:spPr>
      </p:pic>
      <p:pic>
        <p:nvPicPr>
          <p:cNvPr id="30" name="Picture 29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4) Return $\beta\cdot \gamma$.&#10;} &#10;&#10;\end{document}" title="IguanaTex Bitmap Display">
            <a:extLst>
              <a:ext uri="{FF2B5EF4-FFF2-40B4-BE49-F238E27FC236}">
                <a16:creationId xmlns:a16="http://schemas.microsoft.com/office/drawing/2014/main" id="{AA1FFD0A-2B8C-F8C7-075E-11E4603E72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43001" y="2948863"/>
            <a:ext cx="1746064" cy="256069"/>
          </a:xfrm>
          <a:prstGeom prst="rect">
            <a:avLst/>
          </a:prstGeom>
        </p:spPr>
      </p:pic>
      <p:pic>
        <p:nvPicPr>
          <p:cNvPr id="42" name="Picture 41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textbf{Alternative way}: leverage the norm relation&#10;} &#10;&#10;\end{document}" title="IguanaTex Bitmap Display">
            <a:extLst>
              <a:ext uri="{FF2B5EF4-FFF2-40B4-BE49-F238E27FC236}">
                <a16:creationId xmlns:a16="http://schemas.microsoft.com/office/drawing/2014/main" id="{4E78ECC6-019E-85C0-2017-3A8D5D0D3D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5800" y="3638550"/>
            <a:ext cx="5166172" cy="257669"/>
          </a:xfrm>
          <a:prstGeom prst="rect">
            <a:avLst/>
          </a:prstGeom>
        </p:spPr>
      </p:pic>
      <p:pic>
        <p:nvPicPr>
          <p:cNvPr id="43" name="Picture 4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 title="IguanaTex Bitmap Display">
            <a:extLst>
              <a:ext uri="{FF2B5EF4-FFF2-40B4-BE49-F238E27FC236}">
                <a16:creationId xmlns:a16="http://schemas.microsoft.com/office/drawing/2014/main" id="{9D434B21-3427-D6D7-8E3C-E9635F6C200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124200" y="4019633"/>
            <a:ext cx="3146429" cy="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Other applications: Ideal Decomposition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16" name="Picture 15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textbf{Ideal Decomposition Problem}: on input $\ag$, $\{\pg_i\}_{i\leq k}$, find $\alpha$ and $(z_i)_{i\leq k}$ &#10;} &#10;&#10;\end{document}" title="IguanaTex Bitmap Display">
            <a:extLst>
              <a:ext uri="{FF2B5EF4-FFF2-40B4-BE49-F238E27FC236}">
                <a16:creationId xmlns:a16="http://schemas.microsoft.com/office/drawing/2014/main" id="{95B1FA94-3FBF-E514-EE40-4D5AE20D95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0" y="1322884"/>
            <a:ext cx="8218184" cy="278475"/>
          </a:xfrm>
          <a:prstGeom prst="rect">
            <a:avLst/>
          </a:prstGeom>
        </p:spPr>
      </p:pic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Decompose $N_{K/K^{H_i}} (\mathfrak{a}^{b_i})$ in subfields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ABB08469-4D84-C002-B28A-6CE9514B05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1540" y="3215329"/>
            <a:ext cx="4751654" cy="334489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Deduce $\beta$ and $y_i$ such that $ \mathfrak{a}^d = (\beta) \prod_i \mathfrak{p}_i^{y_i}.$&#10;\end{enumerate}&#10;}&#10;&#10;\end{document}" title="IguanaTex Bitmap Display">
            <a:extLst>
              <a:ext uri="{FF2B5EF4-FFF2-40B4-BE49-F238E27FC236}">
                <a16:creationId xmlns:a16="http://schemas.microsoft.com/office/drawing/2014/main" id="{D4D9158D-3309-0701-A1B2-4140B6ADCB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01540" y="3611052"/>
            <a:ext cx="5334206" cy="307281"/>
          </a:xfrm>
          <a:prstGeom prst="rect">
            <a:avLst/>
          </a:prstGeom>
        </p:spPr>
      </p:pic>
      <p:pic>
        <p:nvPicPr>
          <p:cNvPr id="9" name="Picture 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enumerate}&#10;\item[3.] &#10;Find $\delta \in K^\times$ &#10;%with $(\delta) = \prod_i \mathfrak{p}_i^{x_i}$ &#10;such that $(\delta \beta) \prod_i \p_i^{y_i} = (\alpha^d)\prod_i \p_i^{dz_i}$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B4DFD132-C5FF-28BC-E05C-CAF073D963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1540" y="3981334"/>
            <a:ext cx="6083208" cy="328088"/>
          </a:xfrm>
          <a:prstGeom prst="rect">
            <a:avLst/>
          </a:prstGeom>
        </p:spPr>
      </p:pic>
      <p:pic>
        <p:nvPicPr>
          <p:cNvPr id="10" name="Picture 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Deduce decomposition of $\mathfrak{a}$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80E1827A-52FA-1B75-49AC-321B9B2FE9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4240" y="4368613"/>
            <a:ext cx="3602551" cy="252867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such that $\ag = (\alpha)\pg_1^{z_1}\cdots\pg_{k}^{z_k}.$&#10;} &#10;&#10;\end{document}" title="IguanaTex Bitmap Display">
            <a:extLst>
              <a:ext uri="{FF2B5EF4-FFF2-40B4-BE49-F238E27FC236}">
                <a16:creationId xmlns:a16="http://schemas.microsoft.com/office/drawing/2014/main" id="{5502F181-0391-DF57-5E98-6803197A87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85800" y="1665989"/>
            <a:ext cx="3178444" cy="289678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 title="IguanaTex Bitmap Display">
            <a:extLst>
              <a:ext uri="{FF2B5EF4-FFF2-40B4-BE49-F238E27FC236}">
                <a16:creationId xmlns:a16="http://schemas.microsoft.com/office/drawing/2014/main" id="{3670A96D-816D-56DF-4292-436195F5D2C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640668" y="2134151"/>
            <a:ext cx="3146429" cy="776205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Remember that: &#10;} &#10;&#10;\end{document}" title="IguanaTex Bitmap Display">
            <a:extLst>
              <a:ext uri="{FF2B5EF4-FFF2-40B4-BE49-F238E27FC236}">
                <a16:creationId xmlns:a16="http://schemas.microsoft.com/office/drawing/2014/main" id="{EAA1720D-B8C2-9617-7DD5-D01D3F810C5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00200" y="2409337"/>
            <a:ext cx="1869296" cy="2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275334" cy="692150"/>
          </a:xfrm>
        </p:spPr>
        <p:txBody>
          <a:bodyPr/>
          <a:lstStyle/>
          <a:p>
            <a:r>
              <a:rPr lang="en-001" dirty="0"/>
              <a:t>More applications: minus part of class group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11" name="Picture 10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With knowledge of Ideal Decompositions, reduces to linear algebra. &#10;} &#10;&#10;\end{document}" title="IguanaTex Bitmap Display">
            <a:extLst>
              <a:ext uri="{FF2B5EF4-FFF2-40B4-BE49-F238E27FC236}">
                <a16:creationId xmlns:a16="http://schemas.microsoft.com/office/drawing/2014/main" id="{3DBBD555-4830-7D54-0BA4-872E65945F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800" y="2784473"/>
            <a:ext cx="7896496" cy="257669"/>
          </a:xfrm>
          <a:prstGeom prst="rect">
            <a:avLst/>
          </a:prstGeom>
        </p:spPr>
      </p:pic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Nm{\operatorname{N}}&#10;&#10;\begin{document}&#10;\textcolor{usf}{&#10;\textbf{Minus part of }$\text{Cl}(\mathcal{O}_K)$: $\text{Cl}^-(\mathcal{O}_K) = \text{ker}(\Nm_{K/K^+})$ where \\$\Nm_{K/K^+}: \text{Cl}(\mathcal{O}_K) \longrightarrow \text{Cl}(\mathcal{O}_{K^+})$.&#10;}&#10;\end{document}" title="IguanaTex Bitmap Display">
            <a:extLst>
              <a:ext uri="{FF2B5EF4-FFF2-40B4-BE49-F238E27FC236}">
                <a16:creationId xmlns:a16="http://schemas.microsoft.com/office/drawing/2014/main" id="{64C5FE7D-FDFF-7A51-8119-1426958FF5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5800" y="1581150"/>
            <a:ext cx="6387291" cy="6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2AD8-0AF9-B443-E3E6-34D314E5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CE0-FFF1-0CC4-C50B-65E0FC52D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Content Placeholder 2 2 1">
            <a:extLst>
              <a:ext uri="{FF2B5EF4-FFF2-40B4-BE49-F238E27FC236}">
                <a16:creationId xmlns:a16="http://schemas.microsoft.com/office/drawing/2014/main" id="{C7D1F60C-8880-BE65-1DE5-2C4F7DC95AAF}"/>
              </a:ext>
            </a:extLst>
          </p:cNvPr>
          <p:cNvSpPr txBox="1">
            <a:spLocks/>
          </p:cNvSpPr>
          <p:nvPr/>
        </p:nvSpPr>
        <p:spPr bwMode="auto">
          <a:xfrm>
            <a:off x="616523" y="1275622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Mildly Short Vector Problem </a:t>
            </a:r>
            <a:r>
              <a:rPr lang="en-US" dirty="0"/>
              <a:t>(MSVP):  </a:t>
            </a:r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 title="IguanaTex Bitmap Display">
            <a:extLst>
              <a:ext uri="{FF2B5EF4-FFF2-40B4-BE49-F238E27FC236}">
                <a16:creationId xmlns:a16="http://schemas.microsoft.com/office/drawing/2014/main" id="{2AAE6859-9CF0-0512-C720-FE50DB1E41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10199" y="1255589"/>
            <a:ext cx="2701439" cy="326400"/>
          </a:xfrm>
          <a:prstGeom prst="rect">
            <a:avLst/>
          </a:prstGeom>
        </p:spPr>
      </p:pic>
      <p:pic>
        <p:nvPicPr>
          <p:cNvPr id="50" name="Picture 4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 title="IguanaTex Bitmap Display">
            <a:extLst>
              <a:ext uri="{FF2B5EF4-FFF2-40B4-BE49-F238E27FC236}">
                <a16:creationId xmlns:a16="http://schemas.microsoft.com/office/drawing/2014/main" id="{36A4C3E2-3292-D1F5-6660-59C618DD21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8200" y="2045293"/>
            <a:ext cx="2529584" cy="248175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 title="IguanaTex Bitmap Display">
            <a:extLst>
              <a:ext uri="{FF2B5EF4-FFF2-40B4-BE49-F238E27FC236}">
                <a16:creationId xmlns:a16="http://schemas.microsoft.com/office/drawing/2014/main" id="{669A0C78-DF9F-648E-8FB8-BFD9188B88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00400" y="4433983"/>
            <a:ext cx="2247024" cy="189869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 title="IguanaTex Bitmap Display">
            <a:extLst>
              <a:ext uri="{FF2B5EF4-FFF2-40B4-BE49-F238E27FC236}">
                <a16:creationId xmlns:a16="http://schemas.microsoft.com/office/drawing/2014/main" id="{AFEEA87E-38A3-00F1-79E8-1AFF2C5FF9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07878" y="2033660"/>
            <a:ext cx="3236731" cy="248175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 title="IguanaTex Bitmap Display">
            <a:extLst>
              <a:ext uri="{FF2B5EF4-FFF2-40B4-BE49-F238E27FC236}">
                <a16:creationId xmlns:a16="http://schemas.microsoft.com/office/drawing/2014/main" id="{A1CA0886-30C0-25BD-5B5C-C83829098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07878" y="2875585"/>
            <a:ext cx="3115634" cy="23621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8A08B8-D1D2-46EE-19B1-5825425F8D39}"/>
              </a:ext>
            </a:extLst>
          </p:cNvPr>
          <p:cNvCxnSpPr>
            <a:cxnSpLocks/>
          </p:cNvCxnSpPr>
          <p:nvPr/>
        </p:nvCxnSpPr>
        <p:spPr bwMode="auto">
          <a:xfrm>
            <a:off x="1961712" y="321283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963858-C63D-0B81-E9F6-E3BD63190B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93099" y="2989169"/>
            <a:ext cx="1066800" cy="5712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Content Placeholder 2 2 2">
            <a:extLst>
              <a:ext uri="{FF2B5EF4-FFF2-40B4-BE49-F238E27FC236}">
                <a16:creationId xmlns:a16="http://schemas.microsoft.com/office/drawing/2014/main" id="{A37038EC-37C3-168D-078C-335C7C15BDFA}"/>
              </a:ext>
            </a:extLst>
          </p:cNvPr>
          <p:cNvSpPr txBox="1">
            <a:spLocks/>
          </p:cNvSpPr>
          <p:nvPr/>
        </p:nvSpPr>
        <p:spPr bwMode="auto">
          <a:xfrm>
            <a:off x="1993667" y="3270001"/>
            <a:ext cx="1487250" cy="2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 CDPR16 + Wes18</a:t>
            </a:r>
          </a:p>
        </p:txBody>
      </p:sp>
      <p:sp>
        <p:nvSpPr>
          <p:cNvPr id="47" name="Content Placeholder 2 2 3">
            <a:extLst>
              <a:ext uri="{FF2B5EF4-FFF2-40B4-BE49-F238E27FC236}">
                <a16:creationId xmlns:a16="http://schemas.microsoft.com/office/drawing/2014/main" id="{9A626218-94A9-653E-29EA-7AA50575A05B}"/>
              </a:ext>
            </a:extLst>
          </p:cNvPr>
          <p:cNvSpPr txBox="1">
            <a:spLocks/>
          </p:cNvSpPr>
          <p:nvPr/>
        </p:nvSpPr>
        <p:spPr bwMode="auto">
          <a:xfrm>
            <a:off x="6629123" y="2306260"/>
            <a:ext cx="1740886" cy="45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001" sz="1200" dirty="0"/>
              <a:t>I</a:t>
            </a:r>
            <a:r>
              <a:rPr lang="en-US" sz="1200" dirty="0"/>
              <a:t>d</a:t>
            </a:r>
            <a:r>
              <a:rPr lang="en-001" sz="1200" dirty="0" err="1"/>
              <a:t>eal</a:t>
            </a:r>
            <a:r>
              <a:rPr lang="en-001" sz="1200" dirty="0"/>
              <a:t> decomposition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001" sz="1200" dirty="0"/>
              <a:t>Minus part</a:t>
            </a:r>
            <a:endParaRPr lang="en-US" sz="1200" dirty="0"/>
          </a:p>
        </p:txBody>
      </p:sp>
      <p:pic>
        <p:nvPicPr>
          <p:cNvPr id="65" name="Picture 6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 title="IguanaTex Bitmap Display">
            <a:extLst>
              <a:ext uri="{FF2B5EF4-FFF2-40B4-BE49-F238E27FC236}">
                <a16:creationId xmlns:a16="http://schemas.microsoft.com/office/drawing/2014/main" id="{DDA69975-D3F8-6664-DEA2-43845A8B54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9547" y="2845848"/>
            <a:ext cx="2583406" cy="236215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B638AF2-DAE2-C18A-BC0E-B512289ECA2D}"/>
              </a:ext>
            </a:extLst>
          </p:cNvPr>
          <p:cNvCxnSpPr>
            <a:cxnSpLocks/>
          </p:cNvCxnSpPr>
          <p:nvPr/>
        </p:nvCxnSpPr>
        <p:spPr bwMode="auto">
          <a:xfrm>
            <a:off x="1961712" y="237484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66E7F04-8BCB-87E4-DB82-ACBE2D349222}"/>
              </a:ext>
            </a:extLst>
          </p:cNvPr>
          <p:cNvCxnSpPr>
            <a:cxnSpLocks/>
          </p:cNvCxnSpPr>
          <p:nvPr/>
        </p:nvCxnSpPr>
        <p:spPr bwMode="auto">
          <a:xfrm>
            <a:off x="6553200" y="2348504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 title="IguanaTex Bitmap Display">
            <a:extLst>
              <a:ext uri="{FF2B5EF4-FFF2-40B4-BE49-F238E27FC236}">
                <a16:creationId xmlns:a16="http://schemas.microsoft.com/office/drawing/2014/main" id="{A30C7988-F69B-727C-E972-8CAA3F6D7B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38200" y="3770749"/>
            <a:ext cx="2217124" cy="2362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1C93CF-B69F-3D91-44FD-6EA27DB3B82C}"/>
              </a:ext>
            </a:extLst>
          </p:cNvPr>
          <p:cNvCxnSpPr>
            <a:cxnSpLocks/>
          </p:cNvCxnSpPr>
          <p:nvPr/>
        </p:nvCxnSpPr>
        <p:spPr bwMode="auto">
          <a:xfrm>
            <a:off x="2005957" y="4127854"/>
            <a:ext cx="965843" cy="306129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18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4B2F-C74B-0A4A-82D8-B46BA911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85950"/>
            <a:ext cx="7886700" cy="994172"/>
          </a:xfrm>
        </p:spPr>
        <p:txBody>
          <a:bodyPr/>
          <a:lstStyle/>
          <a:p>
            <a:pPr algn="l"/>
            <a:r>
              <a:rPr lang="en-001" dirty="0"/>
              <a:t>Numerical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4675"/>
            <a:ext cx="8058150" cy="692150"/>
          </a:xfrm>
        </p:spPr>
        <p:txBody>
          <a:bodyPr/>
          <a:lstStyle/>
          <a:p>
            <a:r>
              <a:rPr lang="en-001" dirty="0"/>
              <a:t>Class group computation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8" name="Picture 7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Let~$K = \Q(\zeta_{6552})$ for which $G \simeq C_{12} \times C_6^2 \times C_2^2$, $\deg(K)=1728$ and&#10;} &#10;&#10;\end{document}" title="IguanaTex Bitmap Display">
            <a:extLst>
              <a:ext uri="{FF2B5EF4-FFF2-40B4-BE49-F238E27FC236}">
                <a16:creationId xmlns:a16="http://schemas.microsoft.com/office/drawing/2014/main" id="{4974C574-5C22-B54C-2CA6-E180D8CA04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1" y="1252702"/>
            <a:ext cx="7867693" cy="294480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$\Cl(K)$ is isomorphic to:&#10;} &#10;&#10;\end{document}" title="IguanaTex Bitmap Display">
            <a:extLst>
              <a:ext uri="{FF2B5EF4-FFF2-40B4-BE49-F238E27FC236}">
                <a16:creationId xmlns:a16="http://schemas.microsoft.com/office/drawing/2014/main" id="{B4518720-4DFE-24FE-42F8-19A02BE263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650" y="2051763"/>
            <a:ext cx="2691916" cy="270473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\disc(K) = 2^{3456} \cdot 3^{2592} \cdot 7^{1440} \cdot 13^{1584} \approx&#10;  10^{5258}$.&#10;} &#10;&#10;\end{document}" title="IguanaTex Bitmap Display">
            <a:extLst>
              <a:ext uri="{FF2B5EF4-FFF2-40B4-BE49-F238E27FC236}">
                <a16:creationId xmlns:a16="http://schemas.microsoft.com/office/drawing/2014/main" id="{F3822759-EAAD-C6B7-2743-8B3B94992A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34593" y="1601520"/>
            <a:ext cx="5342221" cy="292879"/>
          </a:xfrm>
          <a:prstGeom prst="rect">
            <a:avLst/>
          </a:prstGeom>
        </p:spPr>
      </p:pic>
      <p:pic>
        <p:nvPicPr>
          <p:cNvPr id="16" name="Picture 15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begin{eqnarray*}&#10;    &amp; &amp;&#10;    C_{e} \times C_{123903346647650690244963498417984355147621683400320} \\&#10;    &amp; &amp; \times C_{5827775875747592369293192320} \times C_{2098524198141572423040} \\&#10;    &amp; &amp; \times C_{33847164486154393920} \times C_{7383876252480} \times C_{101148989760}^2 \\&#10;    &amp; &amp; \times C_{50574494880}^2 \times C_{276363360}^5 \times C_{7469280}^2&#10;    \times C_{3734640}^8 \times C_{196560}^2 \\&#10;    &amp; &amp; \times C_{98280} \times C_{32760}^4 \times C_{6552}^{26}&#10;    \times C_{3276}^2 \times C_{252} \times C_{84}^3 \times C_{12}^{29}&#10;    \times C_{6}^8 \times C_2^{11}&#10;  \end{eqnarray*}&#10;} &#10;&#10;\end{document}" title="IguanaTex Bitmap Display">
            <a:extLst>
              <a:ext uri="{FF2B5EF4-FFF2-40B4-BE49-F238E27FC236}">
                <a16:creationId xmlns:a16="http://schemas.microsoft.com/office/drawing/2014/main" id="{846C967F-E6D4-9AFE-1F4F-FC602E00F7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07835" y="2100445"/>
            <a:ext cx="5429294" cy="1323111"/>
          </a:xfrm>
          <a:prstGeom prst="rect">
            <a:avLst/>
          </a:prstGeom>
        </p:spPr>
      </p:pic>
      <p:pic>
        <p:nvPicPr>
          <p:cNvPr id="20" name="Picture 19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With:&#10;} &#10;&#10;\end{document}" title="IguanaTex Bitmap Display">
            <a:extLst>
              <a:ext uri="{FF2B5EF4-FFF2-40B4-BE49-F238E27FC236}">
                <a16:creationId xmlns:a16="http://schemas.microsoft.com/office/drawing/2014/main" id="{6CC31C4E-7487-4E1E-E0B1-A5D370A6B2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51934" y="3621618"/>
            <a:ext cx="587356" cy="204855"/>
          </a:xfrm>
          <a:prstGeom prst="rect">
            <a:avLst/>
          </a:prstGeom>
        </p:spPr>
      </p:pic>
      <p:pic>
        <p:nvPicPr>
          <p:cNvPr id="23" name="Picture 22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begin{eqnarray*}&#10;    e &amp;=&amp;&#10;        349380029706737059104248223565319692883897548638392856641627842 \\&#10;    &amp; &amp; 662891732318286799812329621077189995594165744361859090214550165 \\&#10;    &amp; &amp; 734555558870589729949013150675968232635365760,&#10;  \end{eqnarray*}&#10;} &#10;&#10;\end{document}" title="IguanaTex Bitmap Display">
            <a:extLst>
              <a:ext uri="{FF2B5EF4-FFF2-40B4-BE49-F238E27FC236}">
                <a16:creationId xmlns:a16="http://schemas.microsoft.com/office/drawing/2014/main" id="{959C5533-F4D7-4EA4-5D79-606E4E1237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22402" y="3659255"/>
            <a:ext cx="6565340" cy="736836"/>
          </a:xfrm>
          <a:prstGeom prst="rect">
            <a:avLst/>
          </a:prstGeom>
        </p:spPr>
      </p:pic>
      <p:pic>
        <p:nvPicPr>
          <p:cNvPr id="27" name="Picture 26" descr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$h_{6552}^+ = 70695077806080 = 2^{24}\cdot 3^3 \cdot 5 \cdot 7^4&#10;  \cdot 13$.&#10;} &#10;&#10;\end{document}" title="IguanaTex Bitmap Display">
            <a:extLst>
              <a:ext uri="{FF2B5EF4-FFF2-40B4-BE49-F238E27FC236}">
                <a16:creationId xmlns:a16="http://schemas.microsoft.com/office/drawing/2014/main" id="{C2E50AFC-C378-DF87-A13C-702C0F48FC4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8501" y="4612739"/>
            <a:ext cx="3726366" cy="2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5723-B3F3-7C01-F89C-8480707E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Resolution of PIP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72DC-5C9A-8CFB-BEBE-8177C97AC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%\setcounter{table}{1}&#10;\begin{table}[ht]&#10;\begin{center}&#10;\color{usf}&#10;%\begin{tabular}{p{1cm}||p{1cm}|p{1cm}|p{3cm}|p{1cm}}&#10;\begin{tabular}{c||c|c|c|c|c}&#10;  $K$ &amp; $[K : \Q]$ &amp; $\# \{ K_i \} $ &amp; $\max_i [K_i : \Q]$ &amp; $\# \{ K_{i, j} &#10;  \}$ &amp; $\max_{i, j} [K_{i, j} : \Q]$ \\&#10; \hline&#10;\hline&#10;  $K^{(1)}$ &amp; 400 &amp; 19 &amp; 100 &amp; 86 &amp; 20 \\ &#10;  $K^{(2)}$ &amp; 864 &amp; 38 &amp; 108 &amp; 341 &amp; 12 \\ &#10;  $K^{(3)}$ &amp; 1800 &amp; 131 &amp; 150 &amp; 297 &amp; 30\\&#10;\end{tabular}&#10;\caption{Fields used for PIP}&#10;\end{center}&#10;\end{table} &#10;&#10;\end{document}" title="IguanaTex Bitmap Display">
            <a:extLst>
              <a:ext uri="{FF2B5EF4-FFF2-40B4-BE49-F238E27FC236}">
                <a16:creationId xmlns:a16="http://schemas.microsoft.com/office/drawing/2014/main" id="{9355B8C1-1D91-3FB7-C92D-8C29436269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8137" y="1220738"/>
            <a:ext cx="6887724" cy="15430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F5E09-9230-5C3C-6AAF-145B8EE27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17" name="Picture 1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&#10;%\begin{table}[ht]&#10;%\begin{center}&#10;%\color{usf}&#10;%\begin{tabular}{c|c}&#10;%  $K$ &amp; $t_{\text{PIP}}$ \\&#10;% \hline&#10;%  $K^{(1)}$ &amp; 6.55  \\ &#10;%  $K^{(2)}$ &amp; 98.92  \\ &#10;%  $K^{(3)}$ &amp; 2905.09\\&#10;%\end{tabular}&#10;%\caption{Runtime of our PIP algorithm in CPU hours.}&#10;%\end{center}&#10;%\end{table}&#10;&#10;\setcounter{table}{1}&#10;\begin{table}[ht]&#10;\begin{center}&#10;\color{usf}&#10;\begin{tabular}{c||c|c|c|c}&#10;     $K$       &amp; $t_{\text{Norm}}$   &amp; $t_{\text{PIP}}$    &amp; $t_{\text{Root}}$     &amp; Total \\&#10;\hline&#10;\hline&#10;    $K^{(1)}$  &amp; 0.55   &amp; 0.13   &amp; 1.71    &amp; 6.55\\&#10;               &amp; 8.4\%  &amp; 2.0\%  &amp; 26.1\%  &amp;\\&#10;\hline&#10;    $K^{(2)}$  &amp; 11.21  &amp; 1.54   &amp; 60.19   &amp; 98.92\\&#10;               &amp; 11.3\% &amp; 1.6\%  &amp; 60.8\%  &amp;\\&#10;\hline&#10;    $K^{(3)}$  &amp; 641.92 &amp; 203.62 &amp; 1634.01 &amp; 2905.09\\&#10;               &amp; 22.1\% &amp; 7.0\%  &amp; 56.2\%  &amp;\\&#10;\end{tabular}&#10;\caption{Runtime of PIP with norm relations in CPU hours.}&#10;\end{center}&#10;\end{table}&#10;\end{document}" title="IguanaTex Bitmap Display">
            <a:extLst>
              <a:ext uri="{FF2B5EF4-FFF2-40B4-BE49-F238E27FC236}">
                <a16:creationId xmlns:a16="http://schemas.microsoft.com/office/drawing/2014/main" id="{B02376F4-512A-7342-7F9B-8DD9611E88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93289" y="2971111"/>
            <a:ext cx="4357419" cy="18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6"/>
    </mc:Choice>
    <mc:Fallback xmlns="">
      <p:transition spd="slow" advTm="5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5723-B3F3-7C01-F89C-8480707E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Computation of minus part.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72DC-5C9A-8CFB-BEBE-8177C97AC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9" name="Picture 1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setcounter{table}{2}&#10;\begin{table}&#10;\center&#10;\color{usf}&#10;\begin{tabular}{ |c|c|c|c|c|c|c|  }&#10; \hline&#10;  $m$ &amp; $n$ &amp; $\text{Cl}^-_K$ &amp; $B$ &amp; $d$  &amp; time (h) \\&#10; \hline&#10;129 &amp; 84 &amp; [37821539] &amp; 1033 &amp; 2 &amp; 64.45 \\&#10;147 &amp; 84 &amp; [5874617] &amp; 883 &amp; 2 &amp; 2.23 \\&#10;172 &amp; 84 &amp; [2, 396326786] &amp; 173 &amp; 1 &amp; 54.66 \\&#10;196 &amp; 84 &amp; [82708823] &amp; 197 &amp; 2  &amp; 14.79 \\&#10;184 &amp; 88 &amp; [67, 22181154] &amp; 1289 &amp; 2  &amp; 16.14 \\&#10;189 &amp; 108 &amp; [105778197511] &amp; 379 &amp; 1  &amp; 2.6 \\&#10;&#10;%124 &amp; 60 &amp; [2, 22878] &amp; 961 &amp; 3 &amp; 87\% &amp; 0.1\\&#10;%154 &amp; 60 &amp; [4, 4, 4, 20] &amp; 463 &amp; 1 &amp; 100\% &amp; 0.16\\&#10;%186 &amp; 60 &amp; [6795] &amp; 373 &amp; 2 &amp; 100\% &amp; 0.12\\&#10;%198 &amp; 60 &amp; [31, 93] &amp; 243 &amp; 2 &amp; 100\% &amp; 0.17\\&#10;%148 &amp; 72 &amp; [4827501] &amp; 593 &amp; 3 &amp; 100\% &amp; 17.0\\&#10;%147 &amp; 84 &amp; [5874617] &amp; 883 &amp; 2 &amp; 100\% &amp; 0.94\\&#10;%196 &amp; 84 &amp; [82708823] &amp; 197 &amp; 1 &amp; 98\% &amp; 0.72\\&#10;\hline&#10;\end{tabular}&#10;\caption{Evidence for conjecture 1 and some computed $\text{Cl}^-(\mathcal{O}_K)$. $m$ chosen so $\mathbb{Q}(\zeta_m)$ has a good norm relation. $\text{Cl}^-(\mathcal{O}_K)$ generated by $d$ ideals of norm less than $B$ (and their conjugates).}&#10;\end{table}&#10;&#10;\end{document}" title="IguanaTex Bitmap Display">
            <a:extLst>
              <a:ext uri="{FF2B5EF4-FFF2-40B4-BE49-F238E27FC236}">
                <a16:creationId xmlns:a16="http://schemas.microsoft.com/office/drawing/2014/main" id="{DCF553B4-B088-3015-7CDB-2209008B69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001" y="1346997"/>
            <a:ext cx="8473032" cy="32613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F5E09-9230-5C3C-6AAF-145B8EE27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6"/>
    </mc:Choice>
    <mc:Fallback xmlns="">
      <p:transition spd="slow" advTm="5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BA31A-C9F3-9922-13BC-71F75E6E6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0FD19-6F68-4FBB-AF7B-1F9142E2706D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08D05-BF48-3571-7E10-4B5CB35E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190750"/>
            <a:ext cx="5715000" cy="993775"/>
          </a:xfrm>
        </p:spPr>
        <p:txBody>
          <a:bodyPr/>
          <a:lstStyle/>
          <a:p>
            <a:r>
              <a:rPr lang="en-001" dirty="0">
                <a:solidFill>
                  <a:schemeClr val="bg1"/>
                </a:solidFill>
              </a:rPr>
              <a:t>Thank you for your attention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9A11-E3B0-FADF-572C-AC69F08E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Applications of norm relations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516BA-12AB-150D-F28D-123FB2F5F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34" y="1631367"/>
            <a:ext cx="7886700" cy="441325"/>
          </a:xfrm>
        </p:spPr>
        <p:txBody>
          <a:bodyPr/>
          <a:lstStyle/>
          <a:p>
            <a:r>
              <a:rPr lang="en-001" dirty="0"/>
              <a:t>Ideal class group (GRH-certified or unconditional)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9B3CA-A785-FCD6-ACC3-EB1E664C75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EDAC3E-D22E-6494-701F-628CE6427D55}"/>
              </a:ext>
            </a:extLst>
          </p:cNvPr>
          <p:cNvSpPr txBox="1">
            <a:spLocks/>
          </p:cNvSpPr>
          <p:nvPr/>
        </p:nvSpPr>
        <p:spPr bwMode="auto">
          <a:xfrm>
            <a:off x="619487" y="2051093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S-unit groups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F5F71-166B-39B5-FB23-11DDF18A31B5}"/>
              </a:ext>
            </a:extLst>
          </p:cNvPr>
          <p:cNvSpPr txBox="1">
            <a:spLocks/>
          </p:cNvSpPr>
          <p:nvPr/>
        </p:nvSpPr>
        <p:spPr bwMode="auto">
          <a:xfrm>
            <a:off x="618040" y="2466769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Principal Ideal Problem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0F78B7-31E4-7EA1-0156-150CBDBD3850}"/>
              </a:ext>
            </a:extLst>
          </p:cNvPr>
          <p:cNvSpPr txBox="1">
            <a:spLocks/>
          </p:cNvSpPr>
          <p:nvPr/>
        </p:nvSpPr>
        <p:spPr bwMode="auto">
          <a:xfrm>
            <a:off x="628650" y="2886495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Decomposition of ideals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516B6D-6EA9-3818-5DED-CE84D63FB734}"/>
              </a:ext>
            </a:extLst>
          </p:cNvPr>
          <p:cNvSpPr txBox="1">
            <a:spLocks/>
          </p:cNvSpPr>
          <p:nvPr/>
        </p:nvSpPr>
        <p:spPr bwMode="auto">
          <a:xfrm>
            <a:off x="628650" y="3280572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Minus part of class groups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71F9B8-13D7-CD7B-F51A-B74D99C7D77C}"/>
              </a:ext>
            </a:extLst>
          </p:cNvPr>
          <p:cNvSpPr txBox="1">
            <a:spLocks/>
          </p:cNvSpPr>
          <p:nvPr/>
        </p:nvSpPr>
        <p:spPr bwMode="auto">
          <a:xfrm>
            <a:off x="628650" y="3688761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Zeta functions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834D79-6E59-E8E7-3283-D8B84FFC49DC}"/>
              </a:ext>
            </a:extLst>
          </p:cNvPr>
          <p:cNvSpPr txBox="1">
            <a:spLocks/>
          </p:cNvSpPr>
          <p:nvPr/>
        </p:nvSpPr>
        <p:spPr bwMode="auto">
          <a:xfrm>
            <a:off x="628650" y="4270364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001" b="1" dirty="0"/>
              <a:t>Goal</a:t>
            </a:r>
            <a:r>
              <a:rPr lang="en-001" dirty="0"/>
              <a:t>: Reduce above problems to subfield computations.</a:t>
            </a:r>
          </a:p>
        </p:txBody>
      </p:sp>
    </p:spTree>
    <p:extLst>
      <p:ext uri="{BB962C8B-B14F-4D97-AF65-F5344CB8AC3E}">
        <p14:creationId xmlns:p14="http://schemas.microsoft.com/office/powerpoint/2010/main" val="3571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5BAD-CBEC-052F-6382-875A7616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Principal Ideal Problem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1BC38138-26FE-83CE-368D-24ED207E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65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Highlights of previous work: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3EA00-5736-58D4-A6D7-70D77CB616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5" name="Content Placeholder 2 2">
            <a:extLst>
              <a:ext uri="{FF2B5EF4-FFF2-40B4-BE49-F238E27FC236}">
                <a16:creationId xmlns:a16="http://schemas.microsoft.com/office/drawing/2014/main" id="{B9DAA1BF-D846-0B27-ABAA-FB5A4D4EAD2E}"/>
              </a:ext>
            </a:extLst>
          </p:cNvPr>
          <p:cNvSpPr txBox="1">
            <a:spLocks/>
          </p:cNvSpPr>
          <p:nvPr/>
        </p:nvSpPr>
        <p:spPr bwMode="auto">
          <a:xfrm>
            <a:off x="618818" y="1898841"/>
            <a:ext cx="7886700" cy="75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1989 </a:t>
            </a:r>
            <a:r>
              <a:rPr lang="en-US" dirty="0"/>
              <a:t>- First </a:t>
            </a:r>
            <a:r>
              <a:rPr lang="en-US" dirty="0" err="1"/>
              <a:t>subexponential</a:t>
            </a:r>
            <a:r>
              <a:rPr lang="en-US" dirty="0"/>
              <a:t>-time algorithm by Hafner and </a:t>
            </a:r>
            <a:r>
              <a:rPr lang="en-US" dirty="0" err="1"/>
              <a:t>McCurly</a:t>
            </a:r>
            <a:r>
              <a:rPr lang="en-US" dirty="0"/>
              <a:t> for imaginary quadratic fields [HM90].</a:t>
            </a:r>
          </a:p>
        </p:txBody>
      </p:sp>
      <p:sp>
        <p:nvSpPr>
          <p:cNvPr id="6" name="Content Placeholder 2 3">
            <a:extLst>
              <a:ext uri="{FF2B5EF4-FFF2-40B4-BE49-F238E27FC236}">
                <a16:creationId xmlns:a16="http://schemas.microsoft.com/office/drawing/2014/main" id="{E7847D34-19CC-8089-9120-6DB1EDAE0AEF}"/>
              </a:ext>
            </a:extLst>
          </p:cNvPr>
          <p:cNvSpPr txBox="1">
            <a:spLocks/>
          </p:cNvSpPr>
          <p:nvPr/>
        </p:nvSpPr>
        <p:spPr bwMode="auto">
          <a:xfrm>
            <a:off x="618818" y="2729347"/>
            <a:ext cx="8144182" cy="4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1990 </a:t>
            </a:r>
            <a:r>
              <a:rPr lang="en-US" dirty="0"/>
              <a:t>- Extended to arbitrary fields of fixed degree by Buchmann [Buch90].</a:t>
            </a:r>
          </a:p>
        </p:txBody>
      </p:sp>
      <p:sp>
        <p:nvSpPr>
          <p:cNvPr id="7" name="Content Placeholder 2 4">
            <a:extLst>
              <a:ext uri="{FF2B5EF4-FFF2-40B4-BE49-F238E27FC236}">
                <a16:creationId xmlns:a16="http://schemas.microsoft.com/office/drawing/2014/main" id="{5C3FF120-3126-5177-428E-1FF0B6A8CC8B}"/>
              </a:ext>
            </a:extLst>
          </p:cNvPr>
          <p:cNvSpPr txBox="1">
            <a:spLocks/>
          </p:cNvSpPr>
          <p:nvPr/>
        </p:nvSpPr>
        <p:spPr bwMode="auto">
          <a:xfrm>
            <a:off x="628650" y="3471516"/>
            <a:ext cx="7886700" cy="64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2014 </a:t>
            </a:r>
            <a:r>
              <a:rPr lang="en-US" dirty="0"/>
              <a:t>- Heuristic </a:t>
            </a:r>
            <a:r>
              <a:rPr lang="en-US" dirty="0" err="1"/>
              <a:t>subexponential</a:t>
            </a:r>
            <a:r>
              <a:rPr lang="en-US" dirty="0"/>
              <a:t> algorithm in all classes of number fields by </a:t>
            </a:r>
            <a:r>
              <a:rPr lang="en-US" dirty="0" err="1"/>
              <a:t>Biasse</a:t>
            </a:r>
            <a:r>
              <a:rPr lang="en-US" dirty="0"/>
              <a:t> and </a:t>
            </a:r>
            <a:r>
              <a:rPr lang="en-US" dirty="0" err="1"/>
              <a:t>Fieker</a:t>
            </a:r>
            <a:r>
              <a:rPr lang="en-US" dirty="0"/>
              <a:t> [BF14].</a:t>
            </a:r>
          </a:p>
        </p:txBody>
      </p:sp>
    </p:spTree>
    <p:extLst>
      <p:ext uri="{BB962C8B-B14F-4D97-AF65-F5344CB8AC3E}">
        <p14:creationId xmlns:p14="http://schemas.microsoft.com/office/powerpoint/2010/main" val="295284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355D-FC38-2F8B-BFAA-7F692185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FE468-F102-957C-2844-6F8693D2A3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Given $n$ linearly independent vectors $(b_1, \ldots, b_n)$ with $b_i \in \mathbb{R}^m$&#10;}&#10;\end{document}" title="IguanaTex Bitmap Display">
            <a:extLst>
              <a:ext uri="{FF2B5EF4-FFF2-40B4-BE49-F238E27FC236}">
                <a16:creationId xmlns:a16="http://schemas.microsoft.com/office/drawing/2014/main" id="{ABD0525C-2C51-3454-FF7E-BFFBD2D82D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5800" y="1428750"/>
            <a:ext cx="7169277" cy="265920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mathcal{L} = \Z b_1 + \cdots + \Z b_n$&#10;}&#10;\end{document}" title="IguanaTex Bitmap Display">
            <a:extLst>
              <a:ext uri="{FF2B5EF4-FFF2-40B4-BE49-F238E27FC236}">
                <a16:creationId xmlns:a16="http://schemas.microsoft.com/office/drawing/2014/main" id="{ADC3F9C1-BDCD-52AB-430D-E1152814AD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14720" y="1885950"/>
            <a:ext cx="2314559" cy="228480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is a \emph{lattice}.&#10;}&#10;\end{document}" title="IguanaTex Bitmap Display">
            <a:extLst>
              <a:ext uri="{FF2B5EF4-FFF2-40B4-BE49-F238E27FC236}">
                <a16:creationId xmlns:a16="http://schemas.microsoft.com/office/drawing/2014/main" id="{D1B97384-DFD7-D027-E0AC-3953291089B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800" y="2190750"/>
            <a:ext cx="1213439" cy="199680"/>
          </a:xfrm>
          <a:prstGeom prst="rect">
            <a:avLst/>
          </a:prstGeom>
        </p:spPr>
      </p:pic>
      <p:pic>
        <p:nvPicPr>
          <p:cNvPr id="19" name="Picture 18" descr="Scatter chart&#10;&#10;Description automatically generated with low confidence">
            <a:extLst>
              <a:ext uri="{FF2B5EF4-FFF2-40B4-BE49-F238E27FC236}">
                <a16:creationId xmlns:a16="http://schemas.microsoft.com/office/drawing/2014/main" id="{01C941F7-3488-A673-1B12-880CCC11F2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742" y="2571750"/>
            <a:ext cx="5372511" cy="19361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421B4E-0E4F-6CA7-EAA3-2383EE1A437E}"/>
              </a:ext>
            </a:extLst>
          </p:cNvPr>
          <p:cNvSpPr txBox="1"/>
          <p:nvPr/>
        </p:nvSpPr>
        <p:spPr>
          <a:xfrm>
            <a:off x="2705097" y="4534228"/>
            <a:ext cx="373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(O. Regev. “Lattices in Computer Science” lecture notes.)</a:t>
            </a:r>
          </a:p>
        </p:txBody>
      </p:sp>
    </p:spTree>
    <p:extLst>
      <p:ext uri="{BB962C8B-B14F-4D97-AF65-F5344CB8AC3E}">
        <p14:creationId xmlns:p14="http://schemas.microsoft.com/office/powerpoint/2010/main" val="40590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2AD8-0AF9-B443-E3E6-34D314E5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CE0-FFF1-0CC4-C50B-65E0FC52D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10206" y="6682544"/>
            <a:ext cx="231775" cy="214312"/>
          </a:xfrm>
        </p:spPr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82" name="Picture 8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$\gamma$-Shortest Vector Problem} ($\gamma$-SVP): Given a lattice $\mathcal{L}$, find a\\ vector $v \in \mathcal{L}$ such that&#10;}&#10;\end{document}" title="IguanaTex Bitmap Display">
            <a:extLst>
              <a:ext uri="{FF2B5EF4-FFF2-40B4-BE49-F238E27FC236}">
                <a16:creationId xmlns:a16="http://schemas.microsoft.com/office/drawing/2014/main" id="{45A08130-BAB1-9ECB-EBFB-C6E055B690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5800" y="1428750"/>
            <a:ext cx="7234556" cy="527040"/>
          </a:xfrm>
          <a:prstGeom prst="rect">
            <a:avLst/>
          </a:prstGeom>
        </p:spPr>
      </p:pic>
      <p:pic>
        <p:nvPicPr>
          <p:cNvPr id="19" name="Picture 1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|v\| \leq \gamma \lambda_1(\mathcal{L})$&#10;}&#10;\end{document}" title="IguanaTex Bitmap Display">
            <a:extLst>
              <a:ext uri="{FF2B5EF4-FFF2-40B4-BE49-F238E27FC236}">
                <a16:creationId xmlns:a16="http://schemas.microsoft.com/office/drawing/2014/main" id="{B6B16B5E-4FCB-B82B-C492-DD4E55E074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31238" y="2117715"/>
            <a:ext cx="1513919" cy="265920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where $\lambda_1(\mathcal{L})$ is the length of the shortest vector of $\mathcal{L}$.&#10;}&#10;\end{document}" title="IguanaTex Bitmap Display">
            <a:extLst>
              <a:ext uri="{FF2B5EF4-FFF2-40B4-BE49-F238E27FC236}">
                <a16:creationId xmlns:a16="http://schemas.microsoft.com/office/drawing/2014/main" id="{05995E20-7AAA-2EEE-F9BD-79D80581C6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5800" y="2545560"/>
            <a:ext cx="6128636" cy="265920"/>
          </a:xfrm>
          <a:prstGeom prst="rect">
            <a:avLst/>
          </a:prstGeom>
        </p:spPr>
      </p:pic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B8E2C4DB-140A-3384-2F47-D141C500C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36997"/>
              </p:ext>
            </p:extLst>
          </p:nvPr>
        </p:nvGraphicFramePr>
        <p:xfrm>
          <a:off x="1066800" y="3028950"/>
          <a:ext cx="7200900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101173626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38025266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26976598"/>
                    </a:ext>
                  </a:extLst>
                </a:gridCol>
              </a:tblGrid>
              <a:tr h="3535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67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>
                    <a:solidFill>
                      <a:srgbClr val="0067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>
                    <a:solidFill>
                      <a:srgbClr val="0067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91449"/>
                  </a:ext>
                </a:extLst>
              </a:tr>
              <a:tr h="3535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1 (Exact SVP)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Exponential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Sieving, Enumeration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584307"/>
                  </a:ext>
                </a:extLst>
              </a:tr>
              <a:tr h="3535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Polynomial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Exponential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BKZ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52410"/>
                  </a:ext>
                </a:extLst>
              </a:tr>
              <a:tr h="353584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466069"/>
                          </a:solidFill>
                        </a:rPr>
                        <a:t>Subexponential</a:t>
                      </a:r>
                      <a:endParaRPr lang="en-US" dirty="0">
                        <a:solidFill>
                          <a:srgbClr val="4660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466069"/>
                          </a:solidFill>
                        </a:rPr>
                        <a:t>Subexponential</a:t>
                      </a:r>
                      <a:endParaRPr lang="en-US" dirty="0">
                        <a:solidFill>
                          <a:srgbClr val="4660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BKZ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15000"/>
                  </a:ext>
                </a:extLst>
              </a:tr>
              <a:tr h="3535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Exponential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Polynomial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66069"/>
                          </a:solidFill>
                        </a:rPr>
                        <a:t>LLL, BKZ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478"/>
                  </a:ext>
                </a:extLst>
              </a:tr>
            </a:tbl>
          </a:graphicData>
        </a:graphic>
      </p:graphicFrame>
      <p:pic>
        <p:nvPicPr>
          <p:cNvPr id="76" name="Picture 7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white}{&#10;$\gamma$&#10;}&#10;\end{document}" title="IguanaTex Bitmap Display">
            <a:extLst>
              <a:ext uri="{FF2B5EF4-FFF2-40B4-BE49-F238E27FC236}">
                <a16:creationId xmlns:a16="http://schemas.microsoft.com/office/drawing/2014/main" id="{AE2362F2-3038-3D98-36EB-D2B1FA19A63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95400" y="3105150"/>
            <a:ext cx="166698" cy="2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534D-AD9C-A9C9-C2F6-E8B5407DC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7DD25-E25D-9EE5-A44D-297B4A63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Learning With Errors (LWE) problem: Fix modulus $q &gt; 0$, $m, n \in \Z_{&gt;0}$.&#10;}&#10;\end{document}" title="IguanaTex Bitmap Display">
            <a:extLst>
              <a:ext uri="{FF2B5EF4-FFF2-40B4-BE49-F238E27FC236}">
                <a16:creationId xmlns:a16="http://schemas.microsoft.com/office/drawing/2014/main" id="{50BEB567-6F25-3D40-E209-9987284564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8818" y="1352550"/>
            <a:ext cx="8040956" cy="251520"/>
          </a:xfrm>
          <a:prstGeom prst="rect">
            <a:avLst/>
          </a:prstGeom>
        </p:spPr>
      </p:pic>
      <p:pic>
        <p:nvPicPr>
          <p:cNvPr id="41" name="Picture 4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1.]&#10;Draw random vectors $a_i \in \Z_q^n$ and secret $s \in \Z^n_q$\\&#10;%Draw error terms $e_i \in Z$ according to a random distribution.\\&#10;%Given $m$ samples $(a_i, \langle a_i, s\rangle + e_i )$ find the secret $s \in \Z_q^n.$&#10;\end{itemize}&#10;}&#10;\end{document}" title="IguanaTex Bitmap Display">
            <a:extLst>
              <a:ext uri="{FF2B5EF4-FFF2-40B4-BE49-F238E27FC236}">
                <a16:creationId xmlns:a16="http://schemas.microsoft.com/office/drawing/2014/main" id="{F6A73A43-0585-C68E-23E7-958FF05616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1859" y="1826008"/>
            <a:ext cx="5921276" cy="296640"/>
          </a:xfrm>
          <a:prstGeom prst="rect">
            <a:avLst/>
          </a:prstGeom>
        </p:spPr>
      </p:pic>
      <p:pic>
        <p:nvPicPr>
          <p:cNvPr id="43" name="Picture 4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R{\mathbb{R}}&#10;&#10;\begin{document}&#10;\noindent\textcolor{usf}{&#10;\begin{itemize}&#10;\item[2.]&#10;%Draw vectors $a_i \in \Z_q^n$ and secret $s \in \Z^n_q$\\&#10;Draw error terms $e_i \in \R$ according to a random distribution.\\&#10;%Given $m$ samples $(a_i, \langle a_i, s\rangle + e_i )$ find the secret $s \in \Z_q^n.$&#10;\end{itemize}&#10;}&#10;\end{document}" title="IguanaTex Bitmap Display">
            <a:extLst>
              <a:ext uri="{FF2B5EF4-FFF2-40B4-BE49-F238E27FC236}">
                <a16:creationId xmlns:a16="http://schemas.microsoft.com/office/drawing/2014/main" id="{EE7EB273-FD9F-90A1-3841-5AE7D3F9AC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54151" y="2324026"/>
            <a:ext cx="7261435" cy="251520"/>
          </a:xfrm>
          <a:prstGeom prst="rect">
            <a:avLst/>
          </a:prstGeom>
        </p:spPr>
      </p:pic>
      <p:pic>
        <p:nvPicPr>
          <p:cNvPr id="45" name="Picture 4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3.]&#10;%Draw vectors $a_i \in \Z_q^n$ and secret $s \in \Z^n_q$\\&#10;%Draw error terms $e_i \in Z$ according to a random distribution.\\&#10;Given $m$ samples $(a_i, \langle a_i, s\rangle + e_i )$ find the secret $s \in \Z_q^n.$&#10;\end{itemize}&#10;}&#10;\end{document}" title="IguanaTex Bitmap Display">
            <a:extLst>
              <a:ext uri="{FF2B5EF4-FFF2-40B4-BE49-F238E27FC236}">
                <a16:creationId xmlns:a16="http://schemas.microsoft.com/office/drawing/2014/main" id="{C029AAE8-8AB0-E43D-E733-9DF1B797CB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51691" y="2776923"/>
            <a:ext cx="6886074" cy="302400"/>
          </a:xfrm>
          <a:prstGeom prst="rect">
            <a:avLst/>
          </a:prstGeom>
        </p:spPr>
      </p:pic>
      <p:pic>
        <p:nvPicPr>
          <p:cNvPr id="47" name="Picture 4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4.]&#10;%Draw vectors $a_i \in \Z_q^n$ at randome and secret $s \in \Z^n_q$\\&#10;%Draw error terms $e_i \in Z$ according to a random distribution.\\&#10;Find the secret $s \in \Z_q^n.$&#10;\end{itemize}&#10;}&#10;\end{document}" title="IguanaTex Bitmap Display">
            <a:extLst>
              <a:ext uri="{FF2B5EF4-FFF2-40B4-BE49-F238E27FC236}">
                <a16:creationId xmlns:a16="http://schemas.microsoft.com/office/drawing/2014/main" id="{95D40B03-61A3-4700-0DF1-E22B3134B6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41859" y="3279244"/>
            <a:ext cx="3000958" cy="296640"/>
          </a:xfrm>
          <a:prstGeom prst="rect">
            <a:avLst/>
          </a:prstGeom>
        </p:spPr>
      </p:pic>
      <p:pic>
        <p:nvPicPr>
          <p:cNvPr id="53" name="Picture 5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Used as basis for proposed cryptosystems.&#10;\end{itemize}&#10;}&#10;\end{document}" title="IguanaTex Bitmap Display">
            <a:extLst>
              <a:ext uri="{FF2B5EF4-FFF2-40B4-BE49-F238E27FC236}">
                <a16:creationId xmlns:a16="http://schemas.microsoft.com/office/drawing/2014/main" id="{814C1044-775F-3D0C-165E-9DAB82EF8D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651" y="3867148"/>
            <a:ext cx="5265597" cy="251520"/>
          </a:xfrm>
          <a:prstGeom prst="rect">
            <a:avLst/>
          </a:prstGeom>
        </p:spPr>
      </p:pic>
      <p:pic>
        <p:nvPicPr>
          <p:cNvPr id="51" name="Picture 5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Hardness based on worst-case hardness of problems like $\gamma$-SVP.&#10;\end{itemize}&#10;}&#10;\end{document}" title="IguanaTex Bitmap Display">
            <a:extLst>
              <a:ext uri="{FF2B5EF4-FFF2-40B4-BE49-F238E27FC236}">
                <a16:creationId xmlns:a16="http://schemas.microsoft.com/office/drawing/2014/main" id="{6BD33116-5723-DA4F-4BBF-6F33E6C31EF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18819" y="4317305"/>
            <a:ext cx="7811515" cy="2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2AD8-0AF9-B443-E3E6-34D314E5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Cryptography</a:t>
            </a:r>
          </a:p>
        </p:txBody>
      </p:sp>
      <p:sp>
        <p:nvSpPr>
          <p:cNvPr id="3" name="Content Placeholder 2 1 1">
            <a:extLst>
              <a:ext uri="{FF2B5EF4-FFF2-40B4-BE49-F238E27FC236}">
                <a16:creationId xmlns:a16="http://schemas.microsoft.com/office/drawing/2014/main" id="{11B706F1-44E1-66C7-106B-5E289A57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441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Relationship to PIP: An ideal (in a number field) is a lattice!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CE0-FFF1-0CC4-C50B-65E0FC52D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 \textcolor{usf}{With a \textit{classical} computer, there is an efficient reduction of MSVP\\ in \textit{principal} ideals of $\mathbb{Q}(\zeta_{m})$ to the PIP [CDPR16], [Wes18].}&#10;\end{itemize}&#10;\end{document}" title="IguanaTex Bitmap Display">
            <a:extLst>
              <a:ext uri="{FF2B5EF4-FFF2-40B4-BE49-F238E27FC236}">
                <a16:creationId xmlns:a16="http://schemas.microsoft.com/office/drawing/2014/main" id="{B302F6ED-FDCA-7530-7AFF-C9AE22E61F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8653" y="2422218"/>
            <a:ext cx="7888489" cy="582554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 \textcolor{usf}{With a \textit{quantum} computer, there is an efficient reduction of MSVP\\ in \textit{general} ideals of $\mathbb{Q}(\zeta_{m})$ to PIP [CDW17], [CDW21]. &#10;(Refer to \\this reduction as CDW.)}&#10;\end{itemize}&#10;\end{document}" title="IguanaTex Bitmap Display">
            <a:extLst>
              <a:ext uri="{FF2B5EF4-FFF2-40B4-BE49-F238E27FC236}">
                <a16:creationId xmlns:a16="http://schemas.microsoft.com/office/drawing/2014/main" id="{41A4D400-9325-EE1F-242C-F42756A6E6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8650" y="3303425"/>
            <a:ext cx="7901286" cy="889835"/>
          </a:xfrm>
          <a:prstGeom prst="rect">
            <a:avLst/>
          </a:prstGeom>
        </p:spPr>
      </p:pic>
      <p:sp>
        <p:nvSpPr>
          <p:cNvPr id="7" name="Content Placeholder 2 2">
            <a:extLst>
              <a:ext uri="{FF2B5EF4-FFF2-40B4-BE49-F238E27FC236}">
                <a16:creationId xmlns:a16="http://schemas.microsoft.com/office/drawing/2014/main" id="{C7D1F60C-8880-BE65-1DE5-2C4F7DC95AAF}"/>
              </a:ext>
            </a:extLst>
          </p:cNvPr>
          <p:cNvSpPr txBox="1">
            <a:spLocks/>
          </p:cNvSpPr>
          <p:nvPr/>
        </p:nvSpPr>
        <p:spPr bwMode="auto">
          <a:xfrm>
            <a:off x="628650" y="1809750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Mildly Short Vector Problem </a:t>
            </a:r>
            <a:r>
              <a:rPr lang="en-US" dirty="0"/>
              <a:t>(MSVP):  </a:t>
            </a:r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 title="IguanaTex Bitmap Display">
            <a:extLst>
              <a:ext uri="{FF2B5EF4-FFF2-40B4-BE49-F238E27FC236}">
                <a16:creationId xmlns:a16="http://schemas.microsoft.com/office/drawing/2014/main" id="{2AAE6859-9CF0-0512-C720-FE50DB1E41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10200" y="1817696"/>
            <a:ext cx="2701439" cy="326400"/>
          </a:xfrm>
          <a:prstGeom prst="rect">
            <a:avLst/>
          </a:prstGeom>
        </p:spPr>
      </p:pic>
      <p:sp>
        <p:nvSpPr>
          <p:cNvPr id="14" name="Content Placeholder 2 1 2">
            <a:extLst>
              <a:ext uri="{FF2B5EF4-FFF2-40B4-BE49-F238E27FC236}">
                <a16:creationId xmlns:a16="http://schemas.microsoft.com/office/drawing/2014/main" id="{2838507F-A208-B4B2-1C30-BD0362CA662D}"/>
              </a:ext>
            </a:extLst>
          </p:cNvPr>
          <p:cNvSpPr txBox="1">
            <a:spLocks/>
          </p:cNvSpPr>
          <p:nvPr/>
        </p:nvSpPr>
        <p:spPr bwMode="auto">
          <a:xfrm>
            <a:off x="8018462" y="1760233"/>
            <a:ext cx="3810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aseline="30000" dirty="0"/>
              <a:t>1</a:t>
            </a:r>
          </a:p>
        </p:txBody>
      </p:sp>
      <p:pic>
        <p:nvPicPr>
          <p:cNvPr id="41" name="Picture 4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mbox{\textcolor{usf}{&#10;1. Here $n = [K:\mathbb{Q}]$. $\tilde{O}(\sqrt{n})$ hides logarithmic factors $\log^k(n)$ for $k \geq 1$.&#10;}}&#10;&#10;\end{document}" title="IguanaTex Bitmap Display">
            <a:extLst>
              <a:ext uri="{FF2B5EF4-FFF2-40B4-BE49-F238E27FC236}">
                <a16:creationId xmlns:a16="http://schemas.microsoft.com/office/drawing/2014/main" id="{0AAE12B1-6499-9533-A9C8-F6DCE95830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2" y="4480235"/>
            <a:ext cx="4694123" cy="1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EDC13B18-DB39-407B-9E81-EE74E78D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Outline of the talk </a:t>
            </a:r>
          </a:p>
        </p:txBody>
      </p:sp>
      <p:sp>
        <p:nvSpPr>
          <p:cNvPr id="2" name="Content Placeholder 2 2 1 1">
            <a:extLst>
              <a:ext uri="{FF2B5EF4-FFF2-40B4-BE49-F238E27FC236}">
                <a16:creationId xmlns:a16="http://schemas.microsoft.com/office/drawing/2014/main" id="{D712D926-ED1A-B52A-79C3-77A331ACD4F9}"/>
              </a:ext>
            </a:extLst>
          </p:cNvPr>
          <p:cNvSpPr txBox="1">
            <a:spLocks/>
          </p:cNvSpPr>
          <p:nvPr/>
        </p:nvSpPr>
        <p:spPr bwMode="auto">
          <a:xfrm>
            <a:off x="628650" y="1316048"/>
            <a:ext cx="7886700" cy="44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Goals</a:t>
            </a:r>
            <a:r>
              <a:rPr lang="en-US" dirty="0"/>
              <a:t>:</a:t>
            </a:r>
          </a:p>
        </p:txBody>
      </p:sp>
      <p:sp>
        <p:nvSpPr>
          <p:cNvPr id="3" name="Content Placeholder 2 2 1 2 1">
            <a:extLst>
              <a:ext uri="{FF2B5EF4-FFF2-40B4-BE49-F238E27FC236}">
                <a16:creationId xmlns:a16="http://schemas.microsoft.com/office/drawing/2014/main" id="{66141E29-E869-BFE7-7A58-DD03980A8579}"/>
              </a:ext>
            </a:extLst>
          </p:cNvPr>
          <p:cNvSpPr txBox="1">
            <a:spLocks/>
          </p:cNvSpPr>
          <p:nvPr/>
        </p:nvSpPr>
        <p:spPr bwMode="auto">
          <a:xfrm>
            <a:off x="628650" y="1918509"/>
            <a:ext cx="7886700" cy="74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subfield information to find generators of principal ideals more efficiently than previously possible.</a:t>
            </a:r>
            <a:r>
              <a:rPr lang="en-US" baseline="30000" dirty="0"/>
              <a:t>1</a:t>
            </a:r>
          </a:p>
        </p:txBody>
      </p:sp>
      <p:sp>
        <p:nvSpPr>
          <p:cNvPr id="6" name="Content Placeholder 2 2 1 2 2">
            <a:extLst>
              <a:ext uri="{FF2B5EF4-FFF2-40B4-BE49-F238E27FC236}">
                <a16:creationId xmlns:a16="http://schemas.microsoft.com/office/drawing/2014/main" id="{6D52309D-6984-3882-4B10-99C61502587E}"/>
              </a:ext>
            </a:extLst>
          </p:cNvPr>
          <p:cNvSpPr txBox="1">
            <a:spLocks/>
          </p:cNvSpPr>
          <p:nvPr/>
        </p:nvSpPr>
        <p:spPr bwMode="auto">
          <a:xfrm>
            <a:off x="613902" y="2845675"/>
            <a:ext cx="7901448" cy="44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Adapt to finding mildly short vectors in ideal lattices.</a:t>
            </a:r>
            <a:r>
              <a:rPr lang="en-US" baseline="30000" dirty="0"/>
              <a:t>2</a:t>
            </a:r>
          </a:p>
        </p:txBody>
      </p:sp>
      <p:sp>
        <p:nvSpPr>
          <p:cNvPr id="4" name="Content Placeholder 2 2 1 2 2">
            <a:extLst>
              <a:ext uri="{FF2B5EF4-FFF2-40B4-BE49-F238E27FC236}">
                <a16:creationId xmlns:a16="http://schemas.microsoft.com/office/drawing/2014/main" id="{C11D1137-C539-3331-D267-6D3AAFCD03C9}"/>
              </a:ext>
            </a:extLst>
          </p:cNvPr>
          <p:cNvSpPr txBox="1">
            <a:spLocks/>
          </p:cNvSpPr>
          <p:nvPr/>
        </p:nvSpPr>
        <p:spPr bwMode="auto">
          <a:xfrm>
            <a:off x="628650" y="3594422"/>
            <a:ext cx="804615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1. Based on unpublished joint work with Jean-François </a:t>
            </a:r>
            <a:r>
              <a:rPr lang="en-US" sz="1200" dirty="0" err="1"/>
              <a:t>Biasse</a:t>
            </a:r>
            <a:r>
              <a:rPr lang="en-US" sz="1200" dirty="0"/>
              <a:t>, Claus </a:t>
            </a:r>
            <a:r>
              <a:rPr lang="en-US" sz="1200" dirty="0" err="1"/>
              <a:t>Fieker</a:t>
            </a:r>
            <a:r>
              <a:rPr lang="en-US" sz="1200" dirty="0"/>
              <a:t>, and Tommy Hofmann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66069"/>
              </a:solidFill>
              <a:effectLst/>
              <a:uLnTx/>
              <a:uFillTx/>
              <a:latin typeface="Arial"/>
              <a:ea typeface="+mn-ea"/>
              <a:cs typeface="Arial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dirty="0"/>
              <a:t>  </a:t>
            </a:r>
          </a:p>
        </p:txBody>
      </p:sp>
      <p:sp>
        <p:nvSpPr>
          <p:cNvPr id="5" name="Content Placeholder 2 2 1 2 2">
            <a:extLst>
              <a:ext uri="{FF2B5EF4-FFF2-40B4-BE49-F238E27FC236}">
                <a16:creationId xmlns:a16="http://schemas.microsoft.com/office/drawing/2014/main" id="{841DCDE0-C41F-33B0-5CAB-04EAD55E630B}"/>
              </a:ext>
            </a:extLst>
          </p:cNvPr>
          <p:cNvSpPr txBox="1">
            <a:spLocks/>
          </p:cNvSpPr>
          <p:nvPr/>
        </p:nvSpPr>
        <p:spPr bwMode="auto">
          <a:xfrm>
            <a:off x="640940" y="3880720"/>
            <a:ext cx="787441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2. Based on: J.-F. </a:t>
            </a:r>
            <a:r>
              <a:rPr lang="en-US" sz="1200" dirty="0" err="1"/>
              <a:t>Biasse</a:t>
            </a:r>
            <a:r>
              <a:rPr lang="en-US" sz="1200" dirty="0"/>
              <a:t>, C. </a:t>
            </a:r>
            <a:r>
              <a:rPr lang="en-US" sz="1200" dirty="0" err="1"/>
              <a:t>Fieker</a:t>
            </a:r>
            <a:r>
              <a:rPr lang="en-US" sz="1200" dirty="0"/>
              <a:t>, T. Hofmann, M. </a:t>
            </a:r>
            <a:r>
              <a:rPr lang="en-US" sz="1200" dirty="0" err="1"/>
              <a:t>Erukulangara</a:t>
            </a:r>
            <a:r>
              <a:rPr lang="en-US" sz="1200" dirty="0"/>
              <a:t>. “Mildly Short Vectors in Ideals of Cyclotomic Fields Without Quantum Computers”. In: Mathematical Cryptology 2.1 (Nov. 2022), pp. 84–107.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66069"/>
              </a:solidFill>
              <a:effectLst/>
              <a:uLnTx/>
              <a:uFillTx/>
              <a:latin typeface="Arial"/>
              <a:ea typeface="+mn-ea"/>
              <a:cs typeface="Arial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" dirty="0"/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66069"/>
              </a:solidFill>
              <a:effectLst/>
              <a:uLnTx/>
              <a:uFillTx/>
              <a:latin typeface="Arial"/>
              <a:ea typeface="+mn-ea"/>
              <a:cs typeface="Arial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dirty="0"/>
              <a:t>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D526F-E5C8-67E1-BACA-A7D41154D5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996309"/>
      </p:ext>
    </p:extLst>
  </p:cSld>
  <p:clrMapOvr>
    <a:masterClrMapping/>
  </p:clrMapOvr>
  <p:transition spd="med" advTm="37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BB87-0C82-882E-AE9B-34CA5652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</a:t>
            </a:r>
            <a:r>
              <a:rPr lang="en-US" dirty="0" err="1"/>
              <a:t>Multiquadratics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552E5-1AF6-E626-32F7-428F721BC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83576" y="4717834"/>
            <a:ext cx="231775" cy="214312"/>
          </a:xfrm>
        </p:spPr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22" name="Picture 2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Multiquadratic field: $K = \mathbb{Q}(\sqrt{d_1},  \ldots, \sqrt{d_n})$ for $d_i \in \mathbb{Z}$ (coprime, \\square free).&#10;}&#10;\end{document}" title="IguanaTex Bitmap Display">
            <a:extLst>
              <a:ext uri="{FF2B5EF4-FFF2-40B4-BE49-F238E27FC236}">
                <a16:creationId xmlns:a16="http://schemas.microsoft.com/office/drawing/2014/main" id="{BB27A930-5D42-494E-117A-8B1F9CCE1A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2896" y="1352548"/>
            <a:ext cx="7292158" cy="595200"/>
          </a:xfrm>
          <a:prstGeom prst="rect">
            <a:avLst/>
          </a:prstGeom>
        </p:spPr>
      </p:pic>
      <p:pic>
        <p:nvPicPr>
          <p:cNvPr id="78" name="Picture 7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 = \mathbb{Q}(\sqrt{d_1}, \sqrt{d_2})$&#10;}&#10;\end{document}" title="IguanaTex Bitmap Display">
            <a:extLst>
              <a:ext uri="{FF2B5EF4-FFF2-40B4-BE49-F238E27FC236}">
                <a16:creationId xmlns:a16="http://schemas.microsoft.com/office/drawing/2014/main" id="{F2D61644-08CA-FF5A-2BBD-0B399F6F3D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57601" y="2608687"/>
            <a:ext cx="2051519" cy="285120"/>
          </a:xfrm>
          <a:prstGeom prst="rect">
            <a:avLst/>
          </a:prstGeom>
        </p:spPr>
      </p:pic>
      <p:pic>
        <p:nvPicPr>
          <p:cNvPr id="105" name="Picture 10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sigma = \mathbb{Q}(\sqrt{d_1})$&#10;}&#10;\end{document}" title="IguanaTex Bitmap Display">
            <a:extLst>
              <a:ext uri="{FF2B5EF4-FFF2-40B4-BE49-F238E27FC236}">
                <a16:creationId xmlns:a16="http://schemas.microsoft.com/office/drawing/2014/main" id="{0FC0D3DD-9196-9697-996D-3D150B34A1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24001" y="4118652"/>
            <a:ext cx="1598398" cy="285120"/>
          </a:xfrm>
          <a:prstGeom prst="rect">
            <a:avLst/>
          </a:prstGeom>
        </p:spPr>
      </p:pic>
      <p:pic>
        <p:nvPicPr>
          <p:cNvPr id="107" name="Picture 106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tau = \mathbb{Q}(\sqrt{d_2})$&#10;}&#10;\end{document}" title="IguanaTex Bitmap Display">
            <a:extLst>
              <a:ext uri="{FF2B5EF4-FFF2-40B4-BE49-F238E27FC236}">
                <a16:creationId xmlns:a16="http://schemas.microsoft.com/office/drawing/2014/main" id="{059C4FCA-B188-46C5-B0F4-6C101B332E7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30721" y="4118652"/>
            <a:ext cx="1587840" cy="285120"/>
          </a:xfrm>
          <a:prstGeom prst="rect">
            <a:avLst/>
          </a:prstGeom>
        </p:spPr>
      </p:pic>
      <p:pic>
        <p:nvPicPr>
          <p:cNvPr id="109" name="Picture 10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{\sigma\tau} = \mathbb{Q}(\sqrt{d_1d_2})$&#10;}&#10;\end{document}" title="IguanaTex Bitmap Display">
            <a:extLst>
              <a:ext uri="{FF2B5EF4-FFF2-40B4-BE49-F238E27FC236}">
                <a16:creationId xmlns:a16="http://schemas.microsoft.com/office/drawing/2014/main" id="{9EBA6ED8-17B1-9490-FE1B-C63814C25B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89201" y="4125991"/>
            <a:ext cx="1974718" cy="28512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DB24C4-1F22-1461-FF84-1941D24C2853}"/>
              </a:ext>
            </a:extLst>
          </p:cNvPr>
          <p:cNvCxnSpPr/>
          <p:nvPr/>
        </p:nvCxnSpPr>
        <p:spPr bwMode="auto">
          <a:xfrm>
            <a:off x="4492313" y="3028424"/>
            <a:ext cx="0" cy="93408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9D6A6F0-72F4-838F-97E7-AB69C526686C}"/>
              </a:ext>
            </a:extLst>
          </p:cNvPr>
          <p:cNvCxnSpPr/>
          <p:nvPr/>
        </p:nvCxnSpPr>
        <p:spPr bwMode="auto">
          <a:xfrm rot="2700000">
            <a:off x="3437697" y="2840949"/>
            <a:ext cx="0" cy="128016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CD5A8B2-B0C8-B1FF-BAB6-FF22D3AF41BA}"/>
              </a:ext>
            </a:extLst>
          </p:cNvPr>
          <p:cNvCxnSpPr/>
          <p:nvPr/>
        </p:nvCxnSpPr>
        <p:spPr bwMode="auto">
          <a:xfrm rot="-2700000">
            <a:off x="5558651" y="2840950"/>
            <a:ext cx="0" cy="128016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2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&#10;\begin{document}&#10;\noindent\textcolor{usf}{&#10;Assume $n = 2$. $\Gal(K/\Q) = \langle \sigma, \tau \rangle$ where $\sigma^2 = \tau^2 = 1.$&#10;}&#10;\end{document}" title="IguanaTex Bitmap Display">
            <a:extLst>
              <a:ext uri="{FF2B5EF4-FFF2-40B4-BE49-F238E27FC236}">
                <a16:creationId xmlns:a16="http://schemas.microsoft.com/office/drawing/2014/main" id="{2944B2CD-249E-2FFE-0532-2C10A6C736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2896" y="2036546"/>
            <a:ext cx="6313917" cy="2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26AA2-9790-B196-2B84-E681E40E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</a:t>
            </a:r>
            <a:r>
              <a:rPr lang="en-US" dirty="0" err="1"/>
              <a:t>Multiquadratics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6AE54-CAF2-EC2C-671B-352ECA644A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$$\alpha^2 = \frac{\Nm_{K/K^\sigma}(\alpha)\Nm_{K/K^\tau}(\alpha)\Nm_{K/K^{\sigma\tau}}(\alpha)}{\Nm_{K/\Q}(\alpha)}$$&#10;}&#10;\end{document}" title="IguanaTex Bitmap Display">
            <a:extLst>
              <a:ext uri="{FF2B5EF4-FFF2-40B4-BE49-F238E27FC236}">
                <a16:creationId xmlns:a16="http://schemas.microsoft.com/office/drawing/2014/main" id="{997DAE7B-48D7-F5C0-2571-46393A36B5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83928" y="1866997"/>
            <a:ext cx="4356480" cy="674880"/>
          </a:xfrm>
          <a:prstGeom prst="rect">
            <a:avLst/>
          </a:prstGeom>
        </p:spPr>
      </p:pic>
      <p:pic>
        <p:nvPicPr>
          <p:cNvPr id="18" name="Picture 1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For all $\alpha \in K$:&#10;}&#10;\end{document}" title="IguanaTex Bitmap Display">
            <a:extLst>
              <a:ext uri="{FF2B5EF4-FFF2-40B4-BE49-F238E27FC236}">
                <a16:creationId xmlns:a16="http://schemas.microsoft.com/office/drawing/2014/main" id="{DC3778C8-3F54-2B88-93BB-12CEA760B0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2000" y="1436246"/>
            <a:ext cx="1579200" cy="205440"/>
          </a:xfrm>
          <a:prstGeom prst="rect">
            <a:avLst/>
          </a:prstGeom>
        </p:spPr>
      </p:pic>
      <p:pic>
        <p:nvPicPr>
          <p:cNvPr id="45" name="Picture 4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How can we use this?&#10;}&#10;\end{document}" title="IguanaTex Bitmap Display">
            <a:extLst>
              <a:ext uri="{FF2B5EF4-FFF2-40B4-BE49-F238E27FC236}">
                <a16:creationId xmlns:a16="http://schemas.microsoft.com/office/drawing/2014/main" id="{9FAB5779-747C-EC2C-AD58-B89D8C0A27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9710" y="2969975"/>
            <a:ext cx="2543040" cy="202560"/>
          </a:xfrm>
          <a:prstGeom prst="rect">
            <a:avLst/>
          </a:prstGeom>
        </p:spPr>
      </p:pic>
      <p:pic>
        <p:nvPicPr>
          <p:cNvPr id="49" name="Picture 4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Compute units of $\mathcal{O}_K$:&#10;}&#10;\end{document}" title="IguanaTex Bitmap Display">
            <a:extLst>
              <a:ext uri="{FF2B5EF4-FFF2-40B4-BE49-F238E27FC236}">
                <a16:creationId xmlns:a16="http://schemas.microsoft.com/office/drawing/2014/main" id="{8B5054A0-4F02-2BF3-3D27-66A804849C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05200" y="2969989"/>
            <a:ext cx="2544000" cy="254400"/>
          </a:xfrm>
          <a:prstGeom prst="rect">
            <a:avLst/>
          </a:prstGeom>
        </p:spPr>
      </p:pic>
      <p:pic>
        <p:nvPicPr>
          <p:cNvPr id="66" name="Picture 6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Let $U = \mathcal{O}_{K^\sigma}^\times\mathcal{O}_{K^{\tau}}^\times\mathcal{O}_{K^{\sigma\tau}}^&#10;\times$.&#10;\end{itemize}&#10;}&#10;\end{document}" title="IguanaTex Bitmap Display">
            <a:extLst>
              <a:ext uri="{FF2B5EF4-FFF2-40B4-BE49-F238E27FC236}">
                <a16:creationId xmlns:a16="http://schemas.microsoft.com/office/drawing/2014/main" id="{A56BB93F-74EB-3127-2041-CD6BA22B8AA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15201" y="3506023"/>
            <a:ext cx="2998078" cy="288000"/>
          </a:xfrm>
          <a:prstGeom prst="rect">
            <a:avLst/>
          </a:prstGeom>
        </p:spPr>
      </p:pic>
      <p:pic>
        <p:nvPicPr>
          <p:cNvPr id="64" name="Picture 6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Then $(\mathcal{O}_K^\times)^2 \subseteq U \subseteq \mathcal{O}_K^\times.$&#10;\end{itemize}&#10;}&#10;\end{document}" title="IguanaTex Bitmap Display">
            <a:extLst>
              <a:ext uri="{FF2B5EF4-FFF2-40B4-BE49-F238E27FC236}">
                <a16:creationId xmlns:a16="http://schemas.microsoft.com/office/drawing/2014/main" id="{26691B7A-0C4A-109E-D3FB-DBADAFB29B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26574" y="4075657"/>
            <a:ext cx="3021118" cy="2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A182-928B-9071-3FEF-196EB7F4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</a:t>
            </a:r>
            <a:r>
              <a:rPr lang="en-US" dirty="0" err="1"/>
              <a:t>Multiquadratics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2DF13-18F0-DF9B-A1F1-FE56BFE558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Say $\mathfrak{a} = \alpha\mathcal{O}_K.$&#10;\end{itemize}&#10;}&#10;\end{document}" title="IguanaTex Bitmap Display">
            <a:extLst>
              <a:ext uri="{FF2B5EF4-FFF2-40B4-BE49-F238E27FC236}">
                <a16:creationId xmlns:a16="http://schemas.microsoft.com/office/drawing/2014/main" id="{D58197F5-6BB9-2613-9768-F0B91625A8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0600" y="1848825"/>
            <a:ext cx="1863360" cy="254400"/>
          </a:xfrm>
          <a:prstGeom prst="rect">
            <a:avLst/>
          </a:prstGeom>
        </p:spPr>
      </p:pic>
      <p:pic>
        <p:nvPicPr>
          <p:cNvPr id="10" name="Picture 9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Another use:&#10;}&#10;\end{document}" title="IguanaTex Bitmap Display">
            <a:extLst>
              <a:ext uri="{FF2B5EF4-FFF2-40B4-BE49-F238E27FC236}">
                <a16:creationId xmlns:a16="http://schemas.microsoft.com/office/drawing/2014/main" id="{9650CEFB-5644-D138-1A1B-49286D84AE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1108" y="1419047"/>
            <a:ext cx="1486080" cy="199680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Solve the PIP.&#10;}&#10;\end{document}" title="IguanaTex Bitmap Display">
            <a:extLst>
              <a:ext uri="{FF2B5EF4-FFF2-40B4-BE49-F238E27FC236}">
                <a16:creationId xmlns:a16="http://schemas.microsoft.com/office/drawing/2014/main" id="{8E06A21E-AD23-9C22-FB12-08F34DA12D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18039" y="1419047"/>
            <a:ext cx="1593600" cy="202560"/>
          </a:xfrm>
          <a:prstGeom prst="rect">
            <a:avLst/>
          </a:prstGeom>
        </p:spPr>
      </p:pic>
      <p:pic>
        <p:nvPicPr>
          <p:cNvPr id="16" name="Picture 1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\def\a{\mathfrak{a}}&#10;&#10;\begin{document}&#10;\noindent\textcolor{usf}{&#10;\begin{itemize}&#10;\item&#10;$\Nm_{K/K^\sigma}(\a) = \Nm_{K/K^\sigma}(\alpha)\mathcal{O}_{K^\sigma} = \beta_\sigma \mathcal{O}_{K^{\sigma}}$. So $ \beta_\sigma = u\Nm_{K/K^\sigma}(\alpha)$\\ for some $u \in \mathcal{O}_{K^\sigma}^\times$ and&#10;\end{itemize}&#10;}&#10;\end{document}" title="IguanaTex Bitmap Display">
            <a:extLst>
              <a:ext uri="{FF2B5EF4-FFF2-40B4-BE49-F238E27FC236}">
                <a16:creationId xmlns:a16="http://schemas.microsoft.com/office/drawing/2014/main" id="{2B54D242-0ADE-3783-7220-0714B1C509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88143" y="2303149"/>
            <a:ext cx="7190398" cy="627840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$$u \cdot \alpha^2 = \frac{\Nm_{K/K^\sigma}(\alpha)\Nm_{K/K^\tau}(\alpha)\Nm_{K/K^{\sigma\tau}}(\alpha)}{\Nm_{K/\Q}(\alpha)}\mathcal{O}_K$$&#10;}&#10;\end{document}" title="IguanaTex Bitmap Display">
            <a:extLst>
              <a:ext uri="{FF2B5EF4-FFF2-40B4-BE49-F238E27FC236}">
                <a16:creationId xmlns:a16="http://schemas.microsoft.com/office/drawing/2014/main" id="{BC9658BC-DED8-F0FA-A209-729BD60FFD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22280" y="3066925"/>
            <a:ext cx="5128319" cy="674880"/>
          </a:xfrm>
          <a:prstGeom prst="rect">
            <a:avLst/>
          </a:prstGeom>
        </p:spPr>
      </p:pic>
      <p:pic>
        <p:nvPicPr>
          <p:cNvPr id="31" name="Picture 3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\def\a{\mathfrak{a}}&#10;&#10;\begin{document}&#10;\noindent\textcolor{usf}{&#10;is a generator of $\mathfrak{a}^2.$&#10;}&#10;\end{document}" title="IguanaTex Bitmap Display">
            <a:extLst>
              <a:ext uri="{FF2B5EF4-FFF2-40B4-BE49-F238E27FC236}">
                <a16:creationId xmlns:a16="http://schemas.microsoft.com/office/drawing/2014/main" id="{93D0586B-6B4E-A4DA-8539-691C3DBCF7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19200" y="3927152"/>
            <a:ext cx="2278079" cy="278400"/>
          </a:xfrm>
          <a:prstGeom prst="rect">
            <a:avLst/>
          </a:prstGeom>
        </p:spPr>
      </p:pic>
      <p:pic>
        <p:nvPicPr>
          <p:cNvPr id="38" name="Picture 3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Then recursively apply for multiquadratics!&#10;}&#10;\end{document}" title="IguanaTex Bitmap Display">
            <a:extLst>
              <a:ext uri="{FF2B5EF4-FFF2-40B4-BE49-F238E27FC236}">
                <a16:creationId xmlns:a16="http://schemas.microsoft.com/office/drawing/2014/main" id="{803959C5-5D3B-9679-460A-3AE2D212D9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650" y="4390899"/>
            <a:ext cx="4931520" cy="2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9EB2-C0FB-1D7E-B458-0C56A96F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Relations (BFHP20)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3687-73E8-DA32-42B1-7786EA39F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x^d = \prod_{i=1}^l N_{K/K^{H_i}}(x^{b_i})^{a_i}$$}&#10;&#10;\end{document}" title="IguanaTex Bitmap Display">
            <a:extLst>
              <a:ext uri="{FF2B5EF4-FFF2-40B4-BE49-F238E27FC236}">
                <a16:creationId xmlns:a16="http://schemas.microsoft.com/office/drawing/2014/main" id="{51BE2FD2-2EED-D35A-1B06-5665E52596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28446" y="2136706"/>
            <a:ext cx="2687108" cy="776205"/>
          </a:xfrm>
          <a:prstGeom prst="rect">
            <a:avLst/>
          </a:prstGeom>
        </p:spPr>
      </p:pic>
      <p:pic>
        <p:nvPicPr>
          <p:cNvPr id="16" name="Picture 1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$K$ Galois number field. $K$ has a norm relation if&#10;there exists\\ $H_i \le G = \text{Gal}(K/\mathbb{Q})$, $a_i, b_i \in \mathbb{Z}[G]$, $d \in \mathbb{Z}_{&gt; 0}$ such that }&#10;&#10;\end{document}" title="IguanaTex Bitmap Display">
            <a:extLst>
              <a:ext uri="{FF2B5EF4-FFF2-40B4-BE49-F238E27FC236}">
                <a16:creationId xmlns:a16="http://schemas.microsoft.com/office/drawing/2014/main" id="{22F80FEC-4EDC-5BFB-B83A-4F9DE3EA85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650" y="1448847"/>
            <a:ext cx="6979448" cy="582557"/>
          </a:xfrm>
          <a:prstGeom prst="rect">
            <a:avLst/>
          </a:prstGeom>
        </p:spPr>
      </p:pic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We call $d$ the \textit{denominator} and $a_i, b_i$ the \textit{coefficients}.}&#10;\end{itemize}&#10;\end{document}" title="IguanaTex Bitmap Display">
            <a:extLst>
              <a:ext uri="{FF2B5EF4-FFF2-40B4-BE49-F238E27FC236}">
                <a16:creationId xmlns:a16="http://schemas.microsoft.com/office/drawing/2014/main" id="{69BDA88D-F579-F9E6-FF4E-1C087CF872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2198" y="3894770"/>
            <a:ext cx="6348877" cy="246467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for all $x \in K^\times$.}&#10;&#10;\end{document}" title="IguanaTex Bitmap Display">
            <a:extLst>
              <a:ext uri="{FF2B5EF4-FFF2-40B4-BE49-F238E27FC236}">
                <a16:creationId xmlns:a16="http://schemas.microsoft.com/office/drawing/2014/main" id="{D850FE9D-E589-5472-51C1-0AA585A19F6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8650" y="2919534"/>
            <a:ext cx="1662840" cy="2048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6E659-DDF8-5693-1692-8DA35B47E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30" name="Picture 2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$x^{a_i} = x^{\sum_j a_{i,j}\sigma_j} = \prod_j \sigma_j(x)^{a_{i,j}}$ .}&#10;\end{itemize}&#10;\end{document}" title="IguanaTex Bitmap Display">
            <a:extLst>
              <a:ext uri="{FF2B5EF4-FFF2-40B4-BE49-F238E27FC236}">
                <a16:creationId xmlns:a16="http://schemas.microsoft.com/office/drawing/2014/main" id="{A9D6F5BC-78C1-0598-2BB7-F463C39C910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2198" y="3351813"/>
            <a:ext cx="3892229" cy="371301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If $d = 1$ then $K^{H_i}$ also has a norm relation.}&#10;\end{itemize}&#10;\end{document}" title="IguanaTex Bitmap Display">
            <a:extLst>
              <a:ext uri="{FF2B5EF4-FFF2-40B4-BE49-F238E27FC236}">
                <a16:creationId xmlns:a16="http://schemas.microsoft.com/office/drawing/2014/main" id="{87589ECC-A524-6483-398C-8CE20F1EEA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82198" y="4337127"/>
            <a:ext cx="5207776" cy="230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2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"/>
    </mc:Choice>
    <mc:Fallback xmlns="">
      <p:transition spd="slow" advTm="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9A11-E3B0-FADF-572C-AC69F08E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Acknowledgments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516BA-12AB-150D-F28D-123FB2F5F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40" y="1637803"/>
            <a:ext cx="8523541" cy="651798"/>
          </a:xfrm>
        </p:spPr>
        <p:txBody>
          <a:bodyPr/>
          <a:lstStyle/>
          <a:p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J.-F. Biasse and C. van </a:t>
            </a:r>
            <a:r>
              <a:rPr lang="en-US" sz="1300" b="0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Vredendaal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300" b="1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Fast </a:t>
            </a:r>
            <a:r>
              <a:rPr lang="en-US" sz="1300" b="1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multiquadratic</a:t>
            </a:r>
            <a:r>
              <a:rPr lang="en-US" sz="1300" b="1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 S-unit computation and application to the calculation of class groups </a:t>
            </a:r>
            <a:r>
              <a:rPr lang="en-US" sz="1300" b="0" i="1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Proceedings of the 13th Algorithmic Number Theory Symposium (ANTS XIII)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Open Book Series - Mathematical Science Publishers, 2019, vol. 2 pp. 103-118</a:t>
            </a:r>
            <a:endParaRPr lang="en-001" sz="1300" dirty="0">
              <a:solidFill>
                <a:srgbClr val="5D6A6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9B3CA-A785-FCD6-ACC3-EB1E664C75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EDAC3E-D22E-6494-701F-628CE6427D55}"/>
              </a:ext>
            </a:extLst>
          </p:cNvPr>
          <p:cNvSpPr txBox="1">
            <a:spLocks/>
          </p:cNvSpPr>
          <p:nvPr/>
        </p:nvSpPr>
        <p:spPr bwMode="auto">
          <a:xfrm>
            <a:off x="611059" y="2291594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J.-F. Biasse, C. </a:t>
            </a:r>
            <a:r>
              <a:rPr lang="en-US" sz="1300" b="0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Fieker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, T. Hofmann, and A. Page </a:t>
            </a:r>
            <a:r>
              <a:rPr lang="en-US" sz="1300" b="1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Norm relations and computational problems in number fields </a:t>
            </a:r>
            <a:r>
              <a:rPr lang="en-US" sz="1300" b="0" i="1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Journal of the London Mathematical Society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105(4):2373-2414, 2022.</a:t>
            </a:r>
            <a:endParaRPr lang="en-001" sz="1300" dirty="0">
              <a:solidFill>
                <a:srgbClr val="5D6A6E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F5F71-166B-39B5-FB23-11DDF18A31B5}"/>
              </a:ext>
            </a:extLst>
          </p:cNvPr>
          <p:cNvSpPr txBox="1">
            <a:spLocks/>
          </p:cNvSpPr>
          <p:nvPr/>
        </p:nvSpPr>
        <p:spPr bwMode="auto">
          <a:xfrm>
            <a:off x="618040" y="4502171"/>
            <a:ext cx="8353048" cy="34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sz="1300" dirty="0"/>
              <a:t>CAREER: Algebraic Methods for the Computation of Approximate Short Vectors in Ideal Lattices. (PI: Biasse)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0F78B7-31E4-7EA1-0156-150CBDBD3850}"/>
              </a:ext>
            </a:extLst>
          </p:cNvPr>
          <p:cNvSpPr txBox="1">
            <a:spLocks/>
          </p:cNvSpPr>
          <p:nvPr/>
        </p:nvSpPr>
        <p:spPr bwMode="auto">
          <a:xfrm>
            <a:off x="618040" y="2787707"/>
            <a:ext cx="8075990" cy="74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J.-F. Biasse, M. R. </a:t>
            </a:r>
            <a:r>
              <a:rPr lang="en-US" sz="1300" b="0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Erukulangara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, C. </a:t>
            </a:r>
            <a:r>
              <a:rPr lang="en-US" sz="1300" b="0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Fieker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, T. Hofmann, and W. Youmans </a:t>
            </a:r>
            <a:r>
              <a:rPr lang="en-US" sz="1300" b="1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Mildly Short Vectors in Ideal Lattices of Certain Families of Cyclotomic Fields Without Quantum Computers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300" b="0" i="1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Mathematical Cryptology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, 2(1):84-107, 2022.</a:t>
            </a:r>
            <a:endParaRPr lang="en-001" sz="1300" dirty="0">
              <a:solidFill>
                <a:srgbClr val="5D6A6E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516B6D-6EA9-3818-5DED-CE84D63FB734}"/>
              </a:ext>
            </a:extLst>
          </p:cNvPr>
          <p:cNvSpPr txBox="1">
            <a:spLocks/>
          </p:cNvSpPr>
          <p:nvPr/>
        </p:nvSpPr>
        <p:spPr bwMode="auto">
          <a:xfrm>
            <a:off x="611059" y="3463799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J.-F. Biasse, C. </a:t>
            </a:r>
            <a:r>
              <a:rPr lang="en-US" sz="1300" b="0" i="0" dirty="0" err="1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Fieker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, T. Hofmann, and W. Youmans </a:t>
            </a:r>
            <a:r>
              <a:rPr lang="en-US" sz="1300" b="1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An Algorithm for Solving the Principal Ideal Problem with Subfields</a:t>
            </a:r>
            <a:r>
              <a:rPr lang="en-US" sz="1300" b="0" i="0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300" b="0" i="1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Advances in Mathematics of Communications</a:t>
            </a:r>
            <a:r>
              <a:rPr lang="en-001" sz="1300" b="0" i="1" dirty="0">
                <a:solidFill>
                  <a:srgbClr val="5D6A6E"/>
                </a:solidFill>
                <a:effectLst/>
                <a:latin typeface="Open Sans" panose="020B0606030504020204" pitchFamily="34" charset="0"/>
              </a:rPr>
              <a:t>. 2023</a:t>
            </a:r>
            <a:endParaRPr lang="en-001" sz="1300" dirty="0">
              <a:solidFill>
                <a:srgbClr val="5D6A6E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834D79-6E59-E8E7-3283-D8B84FFC49DC}"/>
              </a:ext>
            </a:extLst>
          </p:cNvPr>
          <p:cNvSpPr txBox="1">
            <a:spLocks/>
          </p:cNvSpPr>
          <p:nvPr/>
        </p:nvSpPr>
        <p:spPr bwMode="auto">
          <a:xfrm>
            <a:off x="396875" y="1250306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001" b="1" dirty="0"/>
              <a:t>Bibliography</a:t>
            </a:r>
            <a:r>
              <a:rPr lang="en-001" dirty="0"/>
              <a:t>: Results coming from the following papers: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F9316A-33F6-A192-164A-D01A08FDFB1E}"/>
              </a:ext>
            </a:extLst>
          </p:cNvPr>
          <p:cNvSpPr txBox="1">
            <a:spLocks/>
          </p:cNvSpPr>
          <p:nvPr/>
        </p:nvSpPr>
        <p:spPr bwMode="auto">
          <a:xfrm>
            <a:off x="385989" y="4076256"/>
            <a:ext cx="2281011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001" b="1" dirty="0"/>
              <a:t>Funding</a:t>
            </a:r>
            <a:r>
              <a:rPr lang="en-001" dirty="0"/>
              <a:t>:</a:t>
            </a:r>
          </a:p>
        </p:txBody>
      </p:sp>
      <p:sp>
        <p:nvSpPr>
          <p:cNvPr id="12" name="AutoShape 2" descr="NSF - National Science Foundation - Home">
            <a:extLst>
              <a:ext uri="{FF2B5EF4-FFF2-40B4-BE49-F238E27FC236}">
                <a16:creationId xmlns:a16="http://schemas.microsoft.com/office/drawing/2014/main" id="{77815EA5-A993-B086-5D5E-EFB87B0F3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7D48E2E-FD94-71CA-46AA-1F2A2C2EC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400" y="4043148"/>
            <a:ext cx="814170" cy="4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1828-D3D3-26FC-F298-E5C1D168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Relations (BFHP20)</a:t>
            </a:r>
          </a:p>
        </p:txBody>
      </p:sp>
      <p:pic>
        <p:nvPicPr>
          <p:cNvPr id="51" name="Picture 5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$a_i, b_i \in \Z.$&#10;\end{itemize}&#10;}&#10;&#10;\end{document}" title="IguanaTex Bitmap Display">
            <a:extLst>
              <a:ext uri="{FF2B5EF4-FFF2-40B4-BE49-F238E27FC236}">
                <a16:creationId xmlns:a16="http://schemas.microsoft.com/office/drawing/2014/main" id="{1E92432A-6A1C-49F1-0904-7217AA45E3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5685" y="1668547"/>
            <a:ext cx="1313947" cy="2352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AA4EB-5493-9BD4-5337-9E1A32D748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46" name="Picture 4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$K$ abelian:&#10;}&#10;&#10;\end{document}" title="IguanaTex Bitmap Display">
            <a:extLst>
              <a:ext uri="{FF2B5EF4-FFF2-40B4-BE49-F238E27FC236}">
                <a16:creationId xmlns:a16="http://schemas.microsoft.com/office/drawing/2014/main" id="{6309F87D-6A6C-1333-3814-55040B392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50" y="1301826"/>
            <a:ext cx="1221123" cy="200053"/>
          </a:xfrm>
          <a:prstGeom prst="rect">
            <a:avLst/>
          </a:prstGeom>
        </p:spPr>
      </p:pic>
      <p:pic>
        <p:nvPicPr>
          <p:cNvPr id="54" name="Picture 5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Denominator $p$ norm relation $\Leftrightarrow (\Z/p\Z)^2 &lt; \Gal(K/\Q)$.&#10;\end{itemize}&#10;}&#10;&#10;\end{document}" title="IguanaTex Bitmap Display">
            <a:extLst>
              <a:ext uri="{FF2B5EF4-FFF2-40B4-BE49-F238E27FC236}">
                <a16:creationId xmlns:a16="http://schemas.microsoft.com/office/drawing/2014/main" id="{D1E7F6CE-A834-972C-150C-C609AF7AC3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85685" y="1948338"/>
            <a:ext cx="6528125" cy="286476"/>
          </a:xfrm>
          <a:prstGeom prst="rect">
            <a:avLst/>
          </a:prstGeom>
        </p:spPr>
      </p:pic>
      <p:pic>
        <p:nvPicPr>
          <p:cNvPr id="57" name="Picture 5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Denominator $1$ norm relation $\Leftrightarrow$ denominator $p$ and \\$q$ norm relation for $p \ne q$.&#10;\end{itemize}&#10;}&#10;&#10;\end{document}" title="IguanaTex Bitmap Display">
            <a:extLst>
              <a:ext uri="{FF2B5EF4-FFF2-40B4-BE49-F238E27FC236}">
                <a16:creationId xmlns:a16="http://schemas.microsoft.com/office/drawing/2014/main" id="{8549DB6F-335D-A91E-24FC-3B16613340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5685" y="2343049"/>
            <a:ext cx="6169630" cy="569751"/>
          </a:xfrm>
          <a:prstGeom prst="rect">
            <a:avLst/>
          </a:prstGeom>
        </p:spPr>
      </p:pic>
      <p:pic>
        <p:nvPicPr>
          <p:cNvPr id="60" name="Picture 5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Explicit formula for optimal norm relation!&#10;\end{itemize}&#10;}&#10;&#10;\end{document}" title="IguanaTex Bitmap Display">
            <a:extLst>
              <a:ext uri="{FF2B5EF4-FFF2-40B4-BE49-F238E27FC236}">
                <a16:creationId xmlns:a16="http://schemas.microsoft.com/office/drawing/2014/main" id="{8405BCD3-9E05-A718-929C-BCC218301C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0601" y="3031566"/>
            <a:ext cx="5002922" cy="252867"/>
          </a:xfrm>
          <a:prstGeom prst="rect">
            <a:avLst/>
          </a:prstGeom>
        </p:spPr>
      </p:pic>
      <p:pic>
        <p:nvPicPr>
          <p:cNvPr id="65" name="Picture 6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Subfield degrees bounded by size of largest cyclic subgroup \\of $\Gal(K/\Q)$.&#10;\end{itemize}&#10;}&#10;&#10;\end{document}" title="IguanaTex Bitmap Display">
            <a:extLst>
              <a:ext uri="{FF2B5EF4-FFF2-40B4-BE49-F238E27FC236}">
                <a16:creationId xmlns:a16="http://schemas.microsoft.com/office/drawing/2014/main" id="{D8B64145-0D56-729D-0D7D-8A1A3CE9300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5685" y="3429613"/>
            <a:ext cx="7264319" cy="582556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Special mention: $\Q(\zeta_m)$ has a norm relation $\Leftrightarrow$\\ $m \ne 2, 4, p^k, 2p^k$ for $p \ne 2$ (density 1 subset have norm relation).&#10;\end{itemize}&#10;}&#10;&#10;\end{document}" title="IguanaTex Bitmap Display">
            <a:extLst>
              <a:ext uri="{FF2B5EF4-FFF2-40B4-BE49-F238E27FC236}">
                <a16:creationId xmlns:a16="http://schemas.microsoft.com/office/drawing/2014/main" id="{58BB6EA5-5A00-650A-FE4F-FBC32A0ED5C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85685" y="4091007"/>
            <a:ext cx="7643619" cy="576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6"/>
    </mc:Choice>
    <mc:Fallback xmlns="">
      <p:transition spd="slow" advTm="8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4424-BC25-0C25-1648-7BCB98E1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Relations (BFHP20)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03DF6-3943-D446-B93F-C538BAAA5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16" name="Picture 1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 2. $K = \Q(\zeta_{63})$. $\Gal(K/\Q) \cong (\Z/2\Z)^2 \times (\Z/3\Z)^2.$&#10;}&#10;&#10;\end{document}" title="IguanaTex Bitmap Display">
            <a:extLst>
              <a:ext uri="{FF2B5EF4-FFF2-40B4-BE49-F238E27FC236}">
                <a16:creationId xmlns:a16="http://schemas.microsoft.com/office/drawing/2014/main" id="{2CD60464-9DB0-A945-68E5-FAD7D7E0B0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9060" y="2803142"/>
            <a:ext cx="6728174" cy="286476"/>
          </a:xfrm>
          <a:prstGeom prst="rect">
            <a:avLst/>
          </a:prstGeom>
        </p:spPr>
      </p:pic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, each $[K_i:\Q] \leq 18$.&#10;\end{itemize}&#10;}&#10;&#10;\end{document}" title="IguanaTex Bitmap Display">
            <a:extLst>
              <a:ext uri="{FF2B5EF4-FFF2-40B4-BE49-F238E27FC236}">
                <a16:creationId xmlns:a16="http://schemas.microsoft.com/office/drawing/2014/main" id="{A02CFE78-122F-DABD-F188-C2C2740429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93410" y="3407733"/>
            <a:ext cx="5945568" cy="265670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$d = 2$ or $3$ norm relation with $[K_{i,j}:\Q] \leq 6$.&#10;\end{itemize}&#10;}&#10;&#10;\end{document}" title="IguanaTex Bitmap Display">
            <a:extLst>
              <a:ext uri="{FF2B5EF4-FFF2-40B4-BE49-F238E27FC236}">
                <a16:creationId xmlns:a16="http://schemas.microsoft.com/office/drawing/2014/main" id="{739F2E20-6FC8-F840-8CF1-BA26259A1C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3410" y="3943350"/>
            <a:ext cx="6764985" cy="276873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 1. $K = \Q(\sqrt{d_1}, \sqrt{d_2})$. $\Gal(K/\Q) \cong (\Z/2\Z)^2.$&#10;}&#10;&#10;\end{document}" title="IguanaTex Bitmap Display">
            <a:extLst>
              <a:ext uri="{FF2B5EF4-FFF2-40B4-BE49-F238E27FC236}">
                <a16:creationId xmlns:a16="http://schemas.microsoft.com/office/drawing/2014/main" id="{07662157-FA79-711D-9B85-125268890A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1251" y="1393534"/>
            <a:ext cx="6192033" cy="286476"/>
          </a:xfrm>
          <a:prstGeom prst="rect">
            <a:avLst/>
          </a:prstGeom>
        </p:spPr>
      </p:pic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2 norm relation, each $[K_i:\Q] \leq 2$.&#10;\end{itemize}&#10;}&#10;&#10;\end{document}" title="IguanaTex Bitmap Display">
            <a:extLst>
              <a:ext uri="{FF2B5EF4-FFF2-40B4-BE49-F238E27FC236}">
                <a16:creationId xmlns:a16="http://schemas.microsoft.com/office/drawing/2014/main" id="{0BD17D7C-44F1-629E-0575-DE605E9EBCC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6800" y="1905515"/>
            <a:ext cx="5811132" cy="2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8FBE-4F41-6042-00AA-44F9E505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the PIP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B86B-0EB4-6B58-1DF5-6E61FD8AC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If $K$ has a denominator $d$ norm relation then for any $\mathfrak{a} \subseteq \mathcal{O}_K$&#10;}&#10;&#10;\end{document}" title="IguanaTex Bitmap Display">
            <a:extLst>
              <a:ext uri="{FF2B5EF4-FFF2-40B4-BE49-F238E27FC236}">
                <a16:creationId xmlns:a16="http://schemas.microsoft.com/office/drawing/2014/main" id="{9AF8BE7B-D3D6-E634-88E7-20EDA0EE35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0" y="1396962"/>
            <a:ext cx="6977838" cy="252867"/>
          </a:xfrm>
          <a:prstGeom prst="rect">
            <a:avLst/>
          </a:prstGeom>
        </p:spPr>
      </p:pic>
      <p:pic>
        <p:nvPicPr>
          <p:cNvPr id="17" name="Picture 1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 title="IguanaTex Bitmap Display">
            <a:extLst>
              <a:ext uri="{FF2B5EF4-FFF2-40B4-BE49-F238E27FC236}">
                <a16:creationId xmlns:a16="http://schemas.microsoft.com/office/drawing/2014/main" id="{991AF1B5-E2BF-103B-91F2-1674CE5981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98785" y="1744586"/>
            <a:ext cx="3146429" cy="776205"/>
          </a:xfrm>
          <a:prstGeom prst="rect">
            <a:avLst/>
          </a:prstGeom>
        </p:spPr>
      </p:pic>
      <p:pic>
        <p:nvPicPr>
          <p:cNvPr id="61" name="Picture 6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cedure:&#10;}&#10;&#10;\end{document}" title="IguanaTex Bitmap Display">
            <a:extLst>
              <a:ext uri="{FF2B5EF4-FFF2-40B4-BE49-F238E27FC236}">
                <a16:creationId xmlns:a16="http://schemas.microsoft.com/office/drawing/2014/main" id="{ABE96AE8-CFAB-04F7-244D-583B90BE37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50" y="2622709"/>
            <a:ext cx="1257932" cy="200053"/>
          </a:xfrm>
          <a:prstGeom prst="rect">
            <a:avLst/>
          </a:prstGeom>
        </p:spPr>
      </p:pic>
      <p:pic>
        <p:nvPicPr>
          <p:cNvPr id="48" name="Picture 4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Find $\beta_i$ such that $\beta_i\mathcal{O}_{K^{H_i}} = N_{K/K^{H_i}} (\mathfrak{a}^{b_i})$ if it exists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1EB51EC9-D8BD-D5DE-618F-2CDE0A74E1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8812" y="2952899"/>
            <a:ext cx="6326470" cy="334489"/>
          </a:xfrm>
          <a:prstGeom prst="rect">
            <a:avLst/>
          </a:prstGeom>
        </p:spPr>
      </p:pic>
      <p:pic>
        <p:nvPicPr>
          <p:cNvPr id="53" name="Picture 5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Then $\mathfrak{a}^d = \beta \mathcal{O}_K$ where $\beta = \prod_{i=1}^l \beta_i^{a_i}.$&#10;\end{enumerate}&#10;}&#10;&#10;\end{document}" title="IguanaTex Bitmap Display">
            <a:extLst>
              <a:ext uri="{FF2B5EF4-FFF2-40B4-BE49-F238E27FC236}">
                <a16:creationId xmlns:a16="http://schemas.microsoft.com/office/drawing/2014/main" id="{5DEBFC13-1F1C-795E-0C87-A4C4BC971AC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8812" y="3340313"/>
            <a:ext cx="4687637" cy="344091"/>
          </a:xfrm>
          <a:prstGeom prst="rect">
            <a:avLst/>
          </a:prstGeom>
        </p:spPr>
      </p:pic>
      <p:pic>
        <p:nvPicPr>
          <p:cNvPr id="63" name="Picture 6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3.] Find $u \in \mathcal{O}_K^\times$ such that $u \beta = \alpha^d$ if it exists. (nontrivial)&#10;\end{enumerate}&#10;}&#10;&#10;\end{document}" title="IguanaTex Bitmap Display">
            <a:extLst>
              <a:ext uri="{FF2B5EF4-FFF2-40B4-BE49-F238E27FC236}">
                <a16:creationId xmlns:a16="http://schemas.microsoft.com/office/drawing/2014/main" id="{6FB4A20E-3CD3-B6D4-5DD2-17E392B638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28812" y="3827580"/>
            <a:ext cx="6564933" cy="304081"/>
          </a:xfrm>
          <a:prstGeom prst="rect">
            <a:avLst/>
          </a:prstGeom>
        </p:spPr>
      </p:pic>
      <p:pic>
        <p:nvPicPr>
          <p:cNvPr id="59" name="Picture 5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$\mathfrak{a}^d = (u\beta) = (\alpha^d)$ so $\mathfrak{a} = (\alpha)$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5CF699F4-1BB7-371E-EF6F-49A45832D1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28812" y="4262435"/>
            <a:ext cx="3680972" cy="2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A6B4-1007-6E2B-FF34-2B2320F9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Roots modulo units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4B29-C916-E97C-4985-01C91FA09F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blem: Given $\beta \in K^\times$ how do we find $u \in \mathcal{O}_K^\times$ with $u\beta = \alpha^d$?&#10;}&#10;&#10;\end{document}" title="IguanaTex Bitmap Display">
            <a:extLst>
              <a:ext uri="{FF2B5EF4-FFF2-40B4-BE49-F238E27FC236}">
                <a16:creationId xmlns:a16="http://schemas.microsoft.com/office/drawing/2014/main" id="{C7D8F8BB-BFAE-6FD9-AE36-70E1339E36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8651" y="1266825"/>
            <a:ext cx="7328334" cy="304080"/>
          </a:xfrm>
          <a:prstGeom prst="rect">
            <a:avLst/>
          </a:prstGeom>
        </p:spPr>
      </p:pic>
      <p:pic>
        <p:nvPicPr>
          <p:cNvPr id="16" name="Picture 1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Solution: \emph{saturation}.&#10;}&#10;&#10;\end{document}" title="IguanaTex Bitmap Display">
            <a:extLst>
              <a:ext uri="{FF2B5EF4-FFF2-40B4-BE49-F238E27FC236}">
                <a16:creationId xmlns:a16="http://schemas.microsoft.com/office/drawing/2014/main" id="{02F67FF6-44F9-8C32-3628-694D6CDD52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0" y="1727687"/>
            <a:ext cx="2327014" cy="203254"/>
          </a:xfrm>
          <a:prstGeom prst="rect">
            <a:avLst/>
          </a:prstGeom>
        </p:spPr>
      </p:pic>
      <p:pic>
        <p:nvPicPr>
          <p:cNvPr id="37" name="Picture 3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textbf{Theorem 1 (Grunwald-Wang)}&#10;  Let $S$ be a finite set of prime \\ideals of $\mathcal{O}_K$. Consider the canonical map&#10;}&#10;&#10;\end{document}" title="IguanaTex Bitmap Display">
            <a:extLst>
              <a:ext uri="{FF2B5EF4-FFF2-40B4-BE49-F238E27FC236}">
                <a16:creationId xmlns:a16="http://schemas.microsoft.com/office/drawing/2014/main" id="{25528828-A44A-599A-2BA4-542B82AE19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650" y="2223663"/>
            <a:ext cx="6993843" cy="572951"/>
          </a:xfrm>
          <a:prstGeom prst="rect">
            <a:avLst/>
          </a:prstGeom>
        </p:spPr>
      </p:pic>
      <p:pic>
        <p:nvPicPr>
          <p:cNvPr id="44" name="Picture 4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\[&#10;    K^\times/(K^{\times})^{d} \longrightarrow \prod_{\pg \not\in S}&#10;    K_\pg^\times/(K_\pg^{\times})^d .&#10;  \]&#10;}&#10;&#10;\end{document}" title="IguanaTex Bitmap Display">
            <a:extLst>
              <a:ext uri="{FF2B5EF4-FFF2-40B4-BE49-F238E27FC236}">
                <a16:creationId xmlns:a16="http://schemas.microsoft.com/office/drawing/2014/main" id="{DF77F5C8-A876-D0E3-B90F-9EF80A4395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13125" y="2991445"/>
            <a:ext cx="3679370" cy="611361"/>
          </a:xfrm>
          <a:prstGeom prst="rect">
            <a:avLst/>
          </a:prstGeom>
        </p:spPr>
      </p:pic>
      <p:pic>
        <p:nvPicPr>
          <p:cNvPr id="29" name="Picture 2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Either this map is injective or the kernel is cyclic of order 2.&#10;  %$\langle \bar \eta_s \rangle \cong \ZZ/2\ZZ$.&#10;}&#10;&#10;\end{document}" title="IguanaTex Bitmap Display">
            <a:extLst>
              <a:ext uri="{FF2B5EF4-FFF2-40B4-BE49-F238E27FC236}">
                <a16:creationId xmlns:a16="http://schemas.microsoft.com/office/drawing/2014/main" id="{6C59118D-6ABF-97E1-4364-8B0341E9AA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1108" y="3831923"/>
            <a:ext cx="6843405" cy="252867"/>
          </a:xfrm>
          <a:prstGeom prst="rect">
            <a:avLst/>
          </a:prstGeom>
        </p:spPr>
      </p:pic>
      <p:pic>
        <p:nvPicPr>
          <p:cNvPr id="48" name="Picture 4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If injective: $\alpha \in K^\times$ is a $d$-th power $\Leftrightarrow$ it is a $d$-th power in each $K_\pg^&#10;\times.$&#10;}&#10;&#10;\end{document}" title="IguanaTex Bitmap Display">
            <a:extLst>
              <a:ext uri="{FF2B5EF4-FFF2-40B4-BE49-F238E27FC236}">
                <a16:creationId xmlns:a16="http://schemas.microsoft.com/office/drawing/2014/main" id="{E2FB5C74-F31E-DB6C-D797-AF056AE44AB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7418" y="4275077"/>
            <a:ext cx="7859671" cy="2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3BF3-3A4C-38BE-4D6F-254CF0C9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Roots modulo units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67C71-FE45-627D-A45C-568D98DE38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Let $V = \langle U, \beta \rangle$ for $U \subseteq \mathcal{O}_K^\times$ with $[\mathcal{O}_K^\times:U] =m, (m, d) = 1$.&#10;}&#10;&#10;\end{document}" title="IguanaTex Bitmap Display">
            <a:extLst>
              <a:ext uri="{FF2B5EF4-FFF2-40B4-BE49-F238E27FC236}">
                <a16:creationId xmlns:a16="http://schemas.microsoft.com/office/drawing/2014/main" id="{B5956F11-ED7C-7ABB-9516-3F44D4B199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5522" y="1428750"/>
            <a:ext cx="6648151" cy="288076"/>
          </a:xfrm>
          <a:prstGeom prst="rect">
            <a:avLst/>
          </a:prstGeom>
        </p:spPr>
      </p:pic>
      <p:pic>
        <p:nvPicPr>
          <p:cNvPr id="18" name="Picture 1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$$ \bigcap_{d \not\in \pg, \Nm(\pg) \leq c} \ker(V/V^d \to K_\pg^\times/(K_\pg^{\times})^{d}) \subseteq V/V^d$$&#10;}&#10;&#10;\end{document}" title="IguanaTex Bitmap Display">
            <a:extLst>
              <a:ext uri="{FF2B5EF4-FFF2-40B4-BE49-F238E27FC236}">
                <a16:creationId xmlns:a16="http://schemas.microsoft.com/office/drawing/2014/main" id="{57E29981-1BB0-B233-4A8A-AA28BD5400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25729" y="2343150"/>
            <a:ext cx="5092541" cy="628966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Compute&#10;}&#10;&#10;\end{document}" title="IguanaTex Bitmap Display">
            <a:extLst>
              <a:ext uri="{FF2B5EF4-FFF2-40B4-BE49-F238E27FC236}">
                <a16:creationId xmlns:a16="http://schemas.microsoft.com/office/drawing/2014/main" id="{A338D00F-E307-E0E0-0BE0-3587BFE1DE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5522" y="1942784"/>
            <a:ext cx="1053077" cy="254467"/>
          </a:xfrm>
          <a:prstGeom prst="rect">
            <a:avLst/>
          </a:prstGeom>
        </p:spPr>
      </p:pic>
      <p:pic>
        <p:nvPicPr>
          <p:cNvPr id="29" name="Picture 2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Reduces to linear algebra.&#10;\end{itemize}&#10;}&#10;&#10;\end{document}" title="IguanaTex Bitmap Display">
            <a:extLst>
              <a:ext uri="{FF2B5EF4-FFF2-40B4-BE49-F238E27FC236}">
                <a16:creationId xmlns:a16="http://schemas.microsoft.com/office/drawing/2014/main" id="{8A853F44-49C7-CC5E-D879-BF6002990B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7812" y="3951631"/>
            <a:ext cx="3288865" cy="251267"/>
          </a:xfrm>
          <a:prstGeom prst="rect">
            <a:avLst/>
          </a:prstGeom>
        </p:spPr>
      </p:pic>
      <p:pic>
        <p:nvPicPr>
          <p:cNvPr id="31" name="Picture 3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Constant $c$ guarantees finite runtime (polynomial). &#10;\end{itemize}&#10;}&#10;&#10;\end{document}" title="IguanaTex Bitmap Display">
            <a:extLst>
              <a:ext uri="{FF2B5EF4-FFF2-40B4-BE49-F238E27FC236}">
                <a16:creationId xmlns:a16="http://schemas.microsoft.com/office/drawing/2014/main" id="{E7A800C3-CB40-7DB0-E12D-924F8EF8B5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5522" y="3471207"/>
            <a:ext cx="6036791" cy="2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4424-BC25-0C25-1648-7BCB98E1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the PIP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38AA-AEF6-B19D-0E3E-9FE4A8AB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65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 we can solve PIP using norm relations.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03DF6-3943-D446-B93F-C538BAAA5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: $K = \Q(\zeta_{63})$. $\Gal(K/\Q) \cong (\Z/2\Z)^2 \times (\Z/3\Z)^2.$&#10;}&#10;&#10;\end{document}" title="IguanaTex Bitmap Display">
            <a:extLst>
              <a:ext uri="{FF2B5EF4-FFF2-40B4-BE49-F238E27FC236}">
                <a16:creationId xmlns:a16="http://schemas.microsoft.com/office/drawing/2014/main" id="{8680B40E-406E-EE0E-C8AA-6F31106C78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5802" y="1965188"/>
            <a:ext cx="6507317" cy="286476"/>
          </a:xfrm>
          <a:prstGeom prst="rect">
            <a:avLst/>
          </a:prstGeom>
        </p:spPr>
      </p:pic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PIP in degree $\leq 6$.&#10;\end{itemize}&#10;}&#10;&#10;\end{document}" title="IguanaTex Bitmap Display">
            <a:extLst>
              <a:ext uri="{FF2B5EF4-FFF2-40B4-BE49-F238E27FC236}">
                <a16:creationId xmlns:a16="http://schemas.microsoft.com/office/drawing/2014/main" id="{6F5CD3CA-103C-D563-60C9-705324AB76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3000" y="3496453"/>
            <a:ext cx="2357422" cy="251266"/>
          </a:xfrm>
          <a:prstGeom prst="rect">
            <a:avLst/>
          </a:prstGeom>
        </p:spPr>
      </p:pic>
      <p:pic>
        <p:nvPicPr>
          <p:cNvPr id="23" name="Picture 2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 $[K_i:\Q] \leq 18$.&#10;\end{itemize}&#10;}&#10;&#10;\end{document}" title="IguanaTex Bitmap Display">
            <a:extLst>
              <a:ext uri="{FF2B5EF4-FFF2-40B4-BE49-F238E27FC236}">
                <a16:creationId xmlns:a16="http://schemas.microsoft.com/office/drawing/2014/main" id="{52BFBA03-DDD1-2BF9-BE7A-4A30C999E8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3000" y="2406027"/>
            <a:ext cx="5220578" cy="265670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$d = 2$ or $3$ norm relation with $[K_{i,j}:\Q] \leq 6$.&#10;\end{itemize}&#10;}&#10;&#10;\end{document}" title="IguanaTex Bitmap Display">
            <a:extLst>
              <a:ext uri="{FF2B5EF4-FFF2-40B4-BE49-F238E27FC236}">
                <a16:creationId xmlns:a16="http://schemas.microsoft.com/office/drawing/2014/main" id="{739F2E20-6FC8-F840-8CF1-BA26259A1C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43000" y="2941644"/>
            <a:ext cx="6764985" cy="276873"/>
          </a:xfrm>
          <a:prstGeom prst="rect">
            <a:avLst/>
          </a:prstGeom>
        </p:spPr>
      </p:pic>
      <p:pic>
        <p:nvPicPr>
          <p:cNvPr id="31" name="Picture 3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Saturation + root in degree $\leq 18$.&#10;\end{itemize}&#10;}&#10;&#10;\end{document}" title="IguanaTex Bitmap Display">
            <a:extLst>
              <a:ext uri="{FF2B5EF4-FFF2-40B4-BE49-F238E27FC236}">
                <a16:creationId xmlns:a16="http://schemas.microsoft.com/office/drawing/2014/main" id="{764DF8C3-86CA-6AD1-1340-098C7DEE1C5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3000" y="4095750"/>
            <a:ext cx="4031464" cy="2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2AD8-0AF9-B443-E3E6-34D314E5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CE0-FFF1-0CC4-C50B-65E0FC52D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7" name="Content Placeholder 2 2 1">
            <a:extLst>
              <a:ext uri="{FF2B5EF4-FFF2-40B4-BE49-F238E27FC236}">
                <a16:creationId xmlns:a16="http://schemas.microsoft.com/office/drawing/2014/main" id="{C7D1F60C-8880-BE65-1DE5-2C4F7DC95AAF}"/>
              </a:ext>
            </a:extLst>
          </p:cNvPr>
          <p:cNvSpPr txBox="1">
            <a:spLocks/>
          </p:cNvSpPr>
          <p:nvPr/>
        </p:nvSpPr>
        <p:spPr bwMode="auto">
          <a:xfrm>
            <a:off x="616523" y="1275622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Mildly Short Vector Problem </a:t>
            </a:r>
            <a:r>
              <a:rPr lang="en-US" dirty="0"/>
              <a:t>(MSVP):  </a:t>
            </a:r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 title="IguanaTex Bitmap Display">
            <a:extLst>
              <a:ext uri="{FF2B5EF4-FFF2-40B4-BE49-F238E27FC236}">
                <a16:creationId xmlns:a16="http://schemas.microsoft.com/office/drawing/2014/main" id="{2AAE6859-9CF0-0512-C720-FE50DB1E41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10199" y="1255589"/>
            <a:ext cx="2701439" cy="326400"/>
          </a:xfrm>
          <a:prstGeom prst="rect">
            <a:avLst/>
          </a:prstGeom>
        </p:spPr>
      </p:pic>
      <p:pic>
        <p:nvPicPr>
          <p:cNvPr id="50" name="Picture 4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 title="IguanaTex Bitmap Display">
            <a:extLst>
              <a:ext uri="{FF2B5EF4-FFF2-40B4-BE49-F238E27FC236}">
                <a16:creationId xmlns:a16="http://schemas.microsoft.com/office/drawing/2014/main" id="{36A4C3E2-3292-D1F5-6660-59C618DD21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8200" y="2045293"/>
            <a:ext cx="2529584" cy="248175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 title="IguanaTex Bitmap Display">
            <a:extLst>
              <a:ext uri="{FF2B5EF4-FFF2-40B4-BE49-F238E27FC236}">
                <a16:creationId xmlns:a16="http://schemas.microsoft.com/office/drawing/2014/main" id="{669A0C78-DF9F-648E-8FB8-BFD9188B88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00400" y="4433983"/>
            <a:ext cx="2247024" cy="189869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 title="IguanaTex Bitmap Display">
            <a:extLst>
              <a:ext uri="{FF2B5EF4-FFF2-40B4-BE49-F238E27FC236}">
                <a16:creationId xmlns:a16="http://schemas.microsoft.com/office/drawing/2014/main" id="{AFEEA87E-38A3-00F1-79E8-1AFF2C5FF9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07878" y="2033660"/>
            <a:ext cx="3236731" cy="248175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 title="IguanaTex Bitmap Display">
            <a:extLst>
              <a:ext uri="{FF2B5EF4-FFF2-40B4-BE49-F238E27FC236}">
                <a16:creationId xmlns:a16="http://schemas.microsoft.com/office/drawing/2014/main" id="{A1CA0886-30C0-25BD-5B5C-C83829098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07878" y="2875585"/>
            <a:ext cx="3115634" cy="23621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8A08B8-D1D2-46EE-19B1-5825425F8D39}"/>
              </a:ext>
            </a:extLst>
          </p:cNvPr>
          <p:cNvCxnSpPr>
            <a:cxnSpLocks/>
          </p:cNvCxnSpPr>
          <p:nvPr/>
        </p:nvCxnSpPr>
        <p:spPr bwMode="auto">
          <a:xfrm>
            <a:off x="1961712" y="321283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963858-C63D-0B81-E9F6-E3BD63190B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93099" y="2989169"/>
            <a:ext cx="1066800" cy="5712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Content Placeholder 2 2 2">
            <a:extLst>
              <a:ext uri="{FF2B5EF4-FFF2-40B4-BE49-F238E27FC236}">
                <a16:creationId xmlns:a16="http://schemas.microsoft.com/office/drawing/2014/main" id="{A37038EC-37C3-168D-078C-335C7C15BDFA}"/>
              </a:ext>
            </a:extLst>
          </p:cNvPr>
          <p:cNvSpPr txBox="1">
            <a:spLocks/>
          </p:cNvSpPr>
          <p:nvPr/>
        </p:nvSpPr>
        <p:spPr bwMode="auto">
          <a:xfrm>
            <a:off x="1993667" y="3270001"/>
            <a:ext cx="1487250" cy="2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 CDPR16 + Wes18</a:t>
            </a:r>
          </a:p>
        </p:txBody>
      </p:sp>
      <p:sp>
        <p:nvSpPr>
          <p:cNvPr id="47" name="Content Placeholder 2 2 3">
            <a:extLst>
              <a:ext uri="{FF2B5EF4-FFF2-40B4-BE49-F238E27FC236}">
                <a16:creationId xmlns:a16="http://schemas.microsoft.com/office/drawing/2014/main" id="{9A626218-94A9-653E-29EA-7AA50575A05B}"/>
              </a:ext>
            </a:extLst>
          </p:cNvPr>
          <p:cNvSpPr txBox="1">
            <a:spLocks/>
          </p:cNvSpPr>
          <p:nvPr/>
        </p:nvSpPr>
        <p:spPr bwMode="auto">
          <a:xfrm>
            <a:off x="6641114" y="2415964"/>
            <a:ext cx="1328645" cy="2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CDW. Quantum!</a:t>
            </a:r>
          </a:p>
        </p:txBody>
      </p:sp>
      <p:pic>
        <p:nvPicPr>
          <p:cNvPr id="65" name="Picture 6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 title="IguanaTex Bitmap Display">
            <a:extLst>
              <a:ext uri="{FF2B5EF4-FFF2-40B4-BE49-F238E27FC236}">
                <a16:creationId xmlns:a16="http://schemas.microsoft.com/office/drawing/2014/main" id="{DDA69975-D3F8-6664-DEA2-43845A8B54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9547" y="2845848"/>
            <a:ext cx="2583406" cy="236215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B638AF2-DAE2-C18A-BC0E-B512289ECA2D}"/>
              </a:ext>
            </a:extLst>
          </p:cNvPr>
          <p:cNvCxnSpPr>
            <a:cxnSpLocks/>
          </p:cNvCxnSpPr>
          <p:nvPr/>
        </p:nvCxnSpPr>
        <p:spPr bwMode="auto">
          <a:xfrm>
            <a:off x="1961712" y="237484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66E7F04-8BCB-87E4-DB82-ACBE2D349222}"/>
              </a:ext>
            </a:extLst>
          </p:cNvPr>
          <p:cNvCxnSpPr>
            <a:cxnSpLocks/>
          </p:cNvCxnSpPr>
          <p:nvPr/>
        </p:nvCxnSpPr>
        <p:spPr bwMode="auto">
          <a:xfrm>
            <a:off x="6553200" y="2348504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 title="IguanaTex Bitmap Display">
            <a:extLst>
              <a:ext uri="{FF2B5EF4-FFF2-40B4-BE49-F238E27FC236}">
                <a16:creationId xmlns:a16="http://schemas.microsoft.com/office/drawing/2014/main" id="{A30C7988-F69B-727C-E972-8CAA3F6D7B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38200" y="3770749"/>
            <a:ext cx="2217124" cy="2362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1C93CF-B69F-3D91-44FD-6EA27DB3B82C}"/>
              </a:ext>
            </a:extLst>
          </p:cNvPr>
          <p:cNvCxnSpPr>
            <a:cxnSpLocks/>
          </p:cNvCxnSpPr>
          <p:nvPr/>
        </p:nvCxnSpPr>
        <p:spPr bwMode="auto">
          <a:xfrm>
            <a:off x="2005957" y="4127854"/>
            <a:ext cx="965843" cy="306129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97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C04D-A6A3-3785-A2D2-ECD5AFDB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(MSVP in General Ideals)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1BA7-46F8-A0F4-BF52-0FDDB4C96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E9414-3EC9-42D6-EDD2-91EF358A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&#10;\textbf{Ideal class group}: &#10;$\text{Cl}(\mathcal{O}_K) = \mathcal{I_K}/\mathcal{J}_K$ where $\mathcal{I_K} =$ fractional\\ ideals of $K$, $\mathcal{J}_K =$ principal fractional ideals of $K$.&#10;\end{itemize}&#10;}&#10;&#10;&#10;\end{document}" title="IguanaTex Bitmap Display">
            <a:extLst>
              <a:ext uri="{FF2B5EF4-FFF2-40B4-BE49-F238E27FC236}">
                <a16:creationId xmlns:a16="http://schemas.microsoft.com/office/drawing/2014/main" id="{418B07B1-78E1-087F-FF24-6A9D66600F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9965" y="1723404"/>
            <a:ext cx="7208303" cy="576154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Prerequisites:&#10;}&#10;&#10;&#10;\end{document}" title="IguanaTex Bitmap Display">
            <a:extLst>
              <a:ext uri="{FF2B5EF4-FFF2-40B4-BE49-F238E27FC236}">
                <a16:creationId xmlns:a16="http://schemas.microsoft.com/office/drawing/2014/main" id="{C88B59C8-ED0F-D53C-60EF-683FCD409F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0" y="1343254"/>
            <a:ext cx="1582818" cy="252868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itemize}&#10;\item&#10;\textbf{Ideal decomposition}: Given $\mathfrak{a} \subseteq \mathcal{O}_K$ and $S = \{\p_1, \ldots, \p_k\}$\\ where $\text{Cl}(\mathcal{O}_K) = \langle [\p_1], \ldots, [\p_k] \rangle$ find $\alpha \in K^\times$ and $y_i \in \Z$ with&#10;\end{itemize}&#10;}&#10;\end{document}" title="IguanaTex Bitmap Display">
            <a:extLst>
              <a:ext uri="{FF2B5EF4-FFF2-40B4-BE49-F238E27FC236}">
                <a16:creationId xmlns:a16="http://schemas.microsoft.com/office/drawing/2014/main" id="{3F195C34-8C92-8D82-9FBD-80BE7D981F6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59966" y="2524778"/>
            <a:ext cx="7182709" cy="584155"/>
          </a:xfrm>
          <a:prstGeom prst="rect">
            <a:avLst/>
          </a:prstGeom>
        </p:spPr>
      </p:pic>
      <p:pic>
        <p:nvPicPr>
          <p:cNvPr id="32" name="Picture 3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 \textcolor{usf}{&#10;$\mathfrak{a} = (\alpha)\prod_{i=1}^k \p_i^{y_i} \Longleftrightarrow \mathfrak{a} \sim \prod_{i=1}^k \p_i^{y_i} .$&#10;}&#10;&#10;&#10;\end{document}" title="IguanaTex Bitmap Display">
            <a:extLst>
              <a:ext uri="{FF2B5EF4-FFF2-40B4-BE49-F238E27FC236}">
                <a16:creationId xmlns:a16="http://schemas.microsoft.com/office/drawing/2014/main" id="{93159E32-9EDE-8AD3-3297-E257236F25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70736" y="3283864"/>
            <a:ext cx="4047469" cy="344092"/>
          </a:xfrm>
          <a:prstGeom prst="rect">
            <a:avLst/>
          </a:prstGeom>
        </p:spPr>
      </p:pic>
      <p:pic>
        <p:nvPicPr>
          <p:cNvPr id="41" name="Picture 4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Nm{\operatorname{N}}&#10;&#10;\begin{document}&#10;\textcolor{usf}{&#10;\begin{itemize}&#10;\item&#10;\textbf{Minus part of }$\text{Cl}(\mathcal{O}_K)$: $\text{Cl}^-(\mathcal{O}_K) = \text{ker}(\Nm_{K/K^+})$ where \\$\Nm_{K/K^+}: \text{Cl}(\mathcal{O}_K) \longrightarrow \text{Cl}(\mathcal{O}_{K^+})$.&#10;\end{itemize}&#10;}&#10;\end{document}" title="IguanaTex Bitmap Display">
            <a:extLst>
              <a:ext uri="{FF2B5EF4-FFF2-40B4-BE49-F238E27FC236}">
                <a16:creationId xmlns:a16="http://schemas.microsoft.com/office/drawing/2014/main" id="{0E1F2DE3-DCFB-37E8-CD9C-C5ACE9519AD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59965" y="3935822"/>
            <a:ext cx="6603348" cy="614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2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6"/>
    </mc:Choice>
    <mc:Fallback xmlns="">
      <p:transition spd="slow" advTm="9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C04D-A6A3-3785-A2D2-ECD5AFDB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(MSVP in General Ideals)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1BA7-46F8-A0F4-BF52-0FDDB4C96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5" name="Picture 4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textbf{Close Principal Multiple (CPM)} problem: Given $\mathfrak{a} \subseteq \mathcal{O}_K$ find \\$\mathfrak{b} \subseteq \mathcal{O}_K$ such that $\mathfrak{ab}$ principal and $\text{N}(\mathfrak{b}) \in 2^{\tilde{O}(n^{3/2})}$.}&#10;&#10;\end{document}" title="IguanaTex Bitmap Display">
            <a:extLst>
              <a:ext uri="{FF2B5EF4-FFF2-40B4-BE49-F238E27FC236}">
                <a16:creationId xmlns:a16="http://schemas.microsoft.com/office/drawing/2014/main" id="{F4B3AFA9-6B0E-23D1-FB22-F3ADE8846E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9254" y="1429849"/>
            <a:ext cx="7171494" cy="620965"/>
          </a:xfrm>
          <a:prstGeom prst="rect">
            <a:avLst/>
          </a:prstGeom>
        </p:spPr>
      </p:pic>
      <p:pic>
        <p:nvPicPr>
          <p:cNvPr id="27" name="Picture 2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enumerate}&#10;\item[\textcolor{usf}{1.}] \textcolor{usf}{Multiply $\mathfrak{a}$ by random small ideals $\mathfrak{a}_0$ until the class of \\$\mathfrak{a}' = \mathfrak{a}_0\mathfrak{a}$ is in $\text{Cl}^-(\mathcal{O}_K)$, i.e. $\operatorname{N}_{K/K^+}(\mathfrak{a}')$ principal.}&#10;\end{enumerate}&#10;&#10;\end{document}" title="IguanaTex Bitmap Display">
            <a:extLst>
              <a:ext uri="{FF2B5EF4-FFF2-40B4-BE49-F238E27FC236}">
                <a16:creationId xmlns:a16="http://schemas.microsoft.com/office/drawing/2014/main" id="{2229EDF1-F993-2EA7-FE75-5CD36BF1F3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8220" y="2306101"/>
            <a:ext cx="6518521" cy="609762"/>
          </a:xfrm>
          <a:prstGeom prst="rect">
            <a:avLst/>
          </a:prstGeom>
        </p:spPr>
      </p:pic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enumerate}&#10;\item[\textcolor{usf}{2.}] \textcolor{usf}{Decompose $[\mathfrak{a}']$ in $\text{Cl}^-(\mathcal{O}_K)$ according to a set $S = \{\mathfrak{p}_1, \dots, \mathfrak{p}_k\}$\\ which generates $\text{Cl}^-(\mathcal{O}_K)$.}&#10;\end{enumerate}&#10;&#10;\end{document}" title="IguanaTex Bitmap Display">
            <a:extLst>
              <a:ext uri="{FF2B5EF4-FFF2-40B4-BE49-F238E27FC236}">
                <a16:creationId xmlns:a16="http://schemas.microsoft.com/office/drawing/2014/main" id="{0E5C68E2-8896-DC8B-0912-F5F50B35FE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9252" y="3140745"/>
            <a:ext cx="7730047" cy="585755"/>
          </a:xfrm>
          <a:prstGeom prst="rect">
            <a:avLst/>
          </a:prstGeom>
        </p:spPr>
      </p:pic>
      <p:pic>
        <p:nvPicPr>
          <p:cNvPr id="41" name="Picture 4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3.}]&#10;\textcolor{usf}{Find a vector $v$ of a lattice (known to annihilate $\text{Cl}^-(\mathcal{O}_K)$) close\\ to $\overrightarrow{t} \in \mathbb{Z}^k$ where $\mathfrak{a}'^{-1} \sim \prod_i \mathfrak{p}_i^{t_i}$. }&#10;\end{itemize}&#10;&#10;\end{document}" title="IguanaTex Bitmap Display">
            <a:extLst>
              <a:ext uri="{FF2B5EF4-FFF2-40B4-BE49-F238E27FC236}">
                <a16:creationId xmlns:a16="http://schemas.microsoft.com/office/drawing/2014/main" id="{145A6A54-C393-F7A2-F90A-8BC0B6355E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4337" y="3975392"/>
            <a:ext cx="7704441" cy="6353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E9414-3EC9-42D6-EDD2-91EF358A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0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6"/>
    </mc:Choice>
    <mc:Fallback xmlns="">
      <p:transition spd="slow" advTm="9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DC2-6468-FE5B-6928-3C84F2B6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(MSVP in General Ideals)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B086-9081-4403-4C75-FA0591B28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" name="Picture 2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 \mathfrak{b} := \mathfrak{a}_0 \prod_i \mathfrak{p}_i^{t_i - v_i} \sim \mathfrak{a}^{-1}.$$}&#10;&#10;\end{document}" title="IguanaTex Bitmap Display">
            <a:extLst>
              <a:ext uri="{FF2B5EF4-FFF2-40B4-BE49-F238E27FC236}">
                <a16:creationId xmlns:a16="http://schemas.microsoft.com/office/drawing/2014/main" id="{735CD261-659C-69F1-AD9C-6F843F59C9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15641" y="1952247"/>
            <a:ext cx="2712718" cy="568150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n a solution to the close principal multiple problem is}&#10;&#10;\end{document}" title="IguanaTex Bitmap Display">
            <a:extLst>
              <a:ext uri="{FF2B5EF4-FFF2-40B4-BE49-F238E27FC236}">
                <a16:creationId xmlns:a16="http://schemas.microsoft.com/office/drawing/2014/main" id="{CA22E40D-B6B7-0837-095E-32EECAC1B3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8315" y="1458705"/>
            <a:ext cx="6580940" cy="252867"/>
          </a:xfrm>
          <a:prstGeom prst="rect">
            <a:avLst/>
          </a:prstGeom>
        </p:spPr>
      </p:pic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 \textcolor{usf}{Since $\mathfrak{ab}$ is principal and close to $\mathfrak{a}$ (in norm) a short generator\\ of $\mathfrak{ab}$ is a mildly short vector of $\mathfrak{a}$.}&#10;\end{document}" title="IguanaTex Bitmap Display">
            <a:extLst>
              <a:ext uri="{FF2B5EF4-FFF2-40B4-BE49-F238E27FC236}">
                <a16:creationId xmlns:a16="http://schemas.microsoft.com/office/drawing/2014/main" id="{2F65C0AE-619A-F6A8-F15B-C4A178AF8A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8315" y="2713899"/>
            <a:ext cx="7289928" cy="5729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77B2-E594-C391-176C-78B0131F0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6"/>
    </mc:Choice>
    <mc:Fallback xmlns="">
      <p:transition spd="slow" advTm="3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4B2F-C74B-0A4A-82D8-B46BA911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85950"/>
            <a:ext cx="7886700" cy="994172"/>
          </a:xfrm>
        </p:spPr>
        <p:txBody>
          <a:bodyPr/>
          <a:lstStyle/>
          <a:p>
            <a:pPr algn="l"/>
            <a:r>
              <a:rPr lang="en-001" dirty="0"/>
              <a:t>Definition of norm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2AD8-0AF9-B443-E3E6-34D314E5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Connection to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CE0-FFF1-0CC4-C50B-65E0FC52D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7" name="Content Placeholder 2 2 1">
            <a:extLst>
              <a:ext uri="{FF2B5EF4-FFF2-40B4-BE49-F238E27FC236}">
                <a16:creationId xmlns:a16="http://schemas.microsoft.com/office/drawing/2014/main" id="{C7D1F60C-8880-BE65-1DE5-2C4F7DC95AAF}"/>
              </a:ext>
            </a:extLst>
          </p:cNvPr>
          <p:cNvSpPr txBox="1">
            <a:spLocks/>
          </p:cNvSpPr>
          <p:nvPr/>
        </p:nvSpPr>
        <p:spPr bwMode="auto">
          <a:xfrm>
            <a:off x="616523" y="1275622"/>
            <a:ext cx="7886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Mildly Short Vector Problem </a:t>
            </a:r>
            <a:r>
              <a:rPr lang="en-US" dirty="0"/>
              <a:t>(MSVP):  </a:t>
            </a:r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 title="IguanaTex Bitmap Display">
            <a:extLst>
              <a:ext uri="{FF2B5EF4-FFF2-40B4-BE49-F238E27FC236}">
                <a16:creationId xmlns:a16="http://schemas.microsoft.com/office/drawing/2014/main" id="{2AAE6859-9CF0-0512-C720-FE50DB1E41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10199" y="1255589"/>
            <a:ext cx="2701439" cy="326400"/>
          </a:xfrm>
          <a:prstGeom prst="rect">
            <a:avLst/>
          </a:prstGeom>
        </p:spPr>
      </p:pic>
      <p:pic>
        <p:nvPicPr>
          <p:cNvPr id="50" name="Picture 4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 title="IguanaTex Bitmap Display">
            <a:extLst>
              <a:ext uri="{FF2B5EF4-FFF2-40B4-BE49-F238E27FC236}">
                <a16:creationId xmlns:a16="http://schemas.microsoft.com/office/drawing/2014/main" id="{36A4C3E2-3292-D1F5-6660-59C618DD21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8200" y="2045293"/>
            <a:ext cx="2529584" cy="248175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 title="IguanaTex Bitmap Display">
            <a:extLst>
              <a:ext uri="{FF2B5EF4-FFF2-40B4-BE49-F238E27FC236}">
                <a16:creationId xmlns:a16="http://schemas.microsoft.com/office/drawing/2014/main" id="{669A0C78-DF9F-648E-8FB8-BFD9188B88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00400" y="4433983"/>
            <a:ext cx="2247024" cy="189869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 title="IguanaTex Bitmap Display">
            <a:extLst>
              <a:ext uri="{FF2B5EF4-FFF2-40B4-BE49-F238E27FC236}">
                <a16:creationId xmlns:a16="http://schemas.microsoft.com/office/drawing/2014/main" id="{AFEEA87E-38A3-00F1-79E8-1AFF2C5FF9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07878" y="2033660"/>
            <a:ext cx="3236731" cy="248175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 title="IguanaTex Bitmap Display">
            <a:extLst>
              <a:ext uri="{FF2B5EF4-FFF2-40B4-BE49-F238E27FC236}">
                <a16:creationId xmlns:a16="http://schemas.microsoft.com/office/drawing/2014/main" id="{A1CA0886-30C0-25BD-5B5C-C83829098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07878" y="2875585"/>
            <a:ext cx="3115634" cy="23621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8A08B8-D1D2-46EE-19B1-5825425F8D39}"/>
              </a:ext>
            </a:extLst>
          </p:cNvPr>
          <p:cNvCxnSpPr>
            <a:cxnSpLocks/>
          </p:cNvCxnSpPr>
          <p:nvPr/>
        </p:nvCxnSpPr>
        <p:spPr bwMode="auto">
          <a:xfrm>
            <a:off x="1961712" y="321283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963858-C63D-0B81-E9F6-E3BD63190B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93099" y="2989169"/>
            <a:ext cx="1066800" cy="5712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Content Placeholder 2 2 2">
            <a:extLst>
              <a:ext uri="{FF2B5EF4-FFF2-40B4-BE49-F238E27FC236}">
                <a16:creationId xmlns:a16="http://schemas.microsoft.com/office/drawing/2014/main" id="{A37038EC-37C3-168D-078C-335C7C15BDFA}"/>
              </a:ext>
            </a:extLst>
          </p:cNvPr>
          <p:cNvSpPr txBox="1">
            <a:spLocks/>
          </p:cNvSpPr>
          <p:nvPr/>
        </p:nvSpPr>
        <p:spPr bwMode="auto">
          <a:xfrm>
            <a:off x="1993667" y="3270001"/>
            <a:ext cx="1487250" cy="2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 CDPR16 + Wes18</a:t>
            </a:r>
          </a:p>
        </p:txBody>
      </p:sp>
      <p:sp>
        <p:nvSpPr>
          <p:cNvPr id="47" name="Content Placeholder 2 2 3">
            <a:extLst>
              <a:ext uri="{FF2B5EF4-FFF2-40B4-BE49-F238E27FC236}">
                <a16:creationId xmlns:a16="http://schemas.microsoft.com/office/drawing/2014/main" id="{9A626218-94A9-653E-29EA-7AA50575A05B}"/>
              </a:ext>
            </a:extLst>
          </p:cNvPr>
          <p:cNvSpPr txBox="1">
            <a:spLocks/>
          </p:cNvSpPr>
          <p:nvPr/>
        </p:nvSpPr>
        <p:spPr bwMode="auto">
          <a:xfrm>
            <a:off x="6641114" y="2415964"/>
            <a:ext cx="1328645" cy="2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542925" indent="-2000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25513" indent="-239713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049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647825" indent="-276225" algn="l" defTabSz="685800" rtl="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CDW. Quantum!</a:t>
            </a:r>
          </a:p>
        </p:txBody>
      </p:sp>
      <p:pic>
        <p:nvPicPr>
          <p:cNvPr id="65" name="Picture 6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 title="IguanaTex Bitmap Display">
            <a:extLst>
              <a:ext uri="{FF2B5EF4-FFF2-40B4-BE49-F238E27FC236}">
                <a16:creationId xmlns:a16="http://schemas.microsoft.com/office/drawing/2014/main" id="{DDA69975-D3F8-6664-DEA2-43845A8B54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9547" y="2845848"/>
            <a:ext cx="2583406" cy="236215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B638AF2-DAE2-C18A-BC0E-B512289ECA2D}"/>
              </a:ext>
            </a:extLst>
          </p:cNvPr>
          <p:cNvCxnSpPr>
            <a:cxnSpLocks/>
          </p:cNvCxnSpPr>
          <p:nvPr/>
        </p:nvCxnSpPr>
        <p:spPr bwMode="auto">
          <a:xfrm>
            <a:off x="1961712" y="2374848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66E7F04-8BCB-87E4-DB82-ACBE2D349222}"/>
              </a:ext>
            </a:extLst>
          </p:cNvPr>
          <p:cNvCxnSpPr>
            <a:cxnSpLocks/>
          </p:cNvCxnSpPr>
          <p:nvPr/>
        </p:nvCxnSpPr>
        <p:spPr bwMode="auto">
          <a:xfrm>
            <a:off x="6553200" y="2348504"/>
            <a:ext cx="0" cy="4216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 title="IguanaTex Bitmap Display">
            <a:extLst>
              <a:ext uri="{FF2B5EF4-FFF2-40B4-BE49-F238E27FC236}">
                <a16:creationId xmlns:a16="http://schemas.microsoft.com/office/drawing/2014/main" id="{A30C7988-F69B-727C-E972-8CAA3F6D7B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38200" y="3770749"/>
            <a:ext cx="2217124" cy="2362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1C93CF-B69F-3D91-44FD-6EA27DB3B82C}"/>
              </a:ext>
            </a:extLst>
          </p:cNvPr>
          <p:cNvCxnSpPr>
            <a:cxnSpLocks/>
          </p:cNvCxnSpPr>
          <p:nvPr/>
        </p:nvCxnSpPr>
        <p:spPr bwMode="auto">
          <a:xfrm>
            <a:off x="1993667" y="4095750"/>
            <a:ext cx="1061657" cy="38100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5D6A6E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6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/>
      <p:bldP spid="4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DC2-6468-FE5B-6928-3C84F2B6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(MSVP in General Ideals)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B086-9081-4403-4C75-FA0591B28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77B2-E594-C391-176C-78B0131F0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1" name="Picture 4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\textbf{CPM Step 1}: involves PIP so relies on quantum algorithm.&#10;%\end{itemize}&#10;}&#10;\end{document}" title="IguanaTex Bitmap Display">
            <a:extLst>
              <a:ext uri="{FF2B5EF4-FFF2-40B4-BE49-F238E27FC236}">
                <a16:creationId xmlns:a16="http://schemas.microsoft.com/office/drawing/2014/main" id="{BB62104C-2158-2756-81E8-7B67A080EC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5031" y="1496572"/>
            <a:ext cx="6821008" cy="254468"/>
          </a:xfrm>
          <a:prstGeom prst="rect">
            <a:avLst/>
          </a:prstGeom>
        </p:spPr>
      </p:pic>
      <p:pic>
        <p:nvPicPr>
          <p:cNvPr id="43" name="Picture 4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\textbf{CPM Step 2}: Requires computing generators for $\text{Cl}^-(\mathcal{O}_K)$  and \\ideal decomposition, also relies on quantum algorithm.&#10;%\end{itemize}&#10;}&#10;\end{document}" title="IguanaTex Bitmap Display">
            <a:extLst>
              <a:ext uri="{FF2B5EF4-FFF2-40B4-BE49-F238E27FC236}">
                <a16:creationId xmlns:a16="http://schemas.microsoft.com/office/drawing/2014/main" id="{CB970FBE-2A5F-22C0-46C7-3A67DD24415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5031" y="2889032"/>
            <a:ext cx="7323544" cy="576154"/>
          </a:xfrm>
          <a:prstGeom prst="rect">
            <a:avLst/>
          </a:prstGeom>
        </p:spPr>
      </p:pic>
      <p:pic>
        <p:nvPicPr>
          <p:cNvPr id="46" name="Picture 4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Classical alternative: use our PIP method with norm relations.&#10;%\end{itemize}&#10;}&#10;\end{document}" title="IguanaTex Bitmap Display">
            <a:extLst>
              <a:ext uri="{FF2B5EF4-FFF2-40B4-BE49-F238E27FC236}">
                <a16:creationId xmlns:a16="http://schemas.microsoft.com/office/drawing/2014/main" id="{E11F46EE-CE32-CAD0-1750-B70ADCD3ED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7490" y="1911416"/>
            <a:ext cx="7221116" cy="203254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Classical alternative: we can generalize norm relation PIP\\ technique to ideal decomposition and compute $\text{Cl}^-(\mathcal{O}_K)$.&#10;%\end{itemize}&#10;}&#10;\end{document}" title="IguanaTex Bitmap Display">
            <a:extLst>
              <a:ext uri="{FF2B5EF4-FFF2-40B4-BE49-F238E27FC236}">
                <a16:creationId xmlns:a16="http://schemas.microsoft.com/office/drawing/2014/main" id="{09A50422-BD18-75C3-485D-EC97470F99C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8704" y="3666595"/>
            <a:ext cx="6776198" cy="582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1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6"/>
    </mc:Choice>
    <mc:Fallback xmlns="">
      <p:transition spd="slow" advTm="3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DC2-6468-FE5B-6928-3C84F2B6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(MSVP in General Ideals)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B086-9081-4403-4C75-FA0591B28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77B2-E594-C391-176C-78B0131F0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Note: Efficiency of CDW reduction relies on two conjectures: &#10;%\begin{enumerate}&#10;%\item $\text{Cl}^-(\mathcal{O}_K)$ is generated by the classes of few small prime \\ideals.&#10;%\item $|\text{Cl}(\mathcal{O}_{K^+})|$ is small.&#10;%\end{enumerate}&#10;}&#10;&#10;&#10;\end{document}" title="IguanaTex Bitmap Display">
            <a:extLst>
              <a:ext uri="{FF2B5EF4-FFF2-40B4-BE49-F238E27FC236}">
                <a16:creationId xmlns:a16="http://schemas.microsoft.com/office/drawing/2014/main" id="{C5D8AF8B-7587-61C3-EE63-3C274489E7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6581" y="1353717"/>
            <a:ext cx="7054668" cy="254467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Goal: adapt norm relations to ideal decomposition allowing us to:&#10;%\begin{itemize}&#10;%\item Verify conjecture 1.&#10;%\item Compute $\text{Cl}^-(\mathcal{O}_K)$.&#10;%\item Compute close principal multiples.&#10;%\end{itemize}&#10;}&#10;\end{document}" title="IguanaTex Bitmap Display">
            <a:extLst>
              <a:ext uri="{FF2B5EF4-FFF2-40B4-BE49-F238E27FC236}">
                <a16:creationId xmlns:a16="http://schemas.microsoft.com/office/drawing/2014/main" id="{38DF4E51-70E3-EDCF-F387-282DB1E52F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6581" y="2996116"/>
            <a:ext cx="7597208" cy="254467"/>
          </a:xfrm>
          <a:prstGeom prst="rect">
            <a:avLst/>
          </a:prstGeom>
        </p:spPr>
      </p:pic>
      <p:pic>
        <p:nvPicPr>
          <p:cNvPr id="6" name="Picture 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\item[2.] Find evidence supporting conjecture 1.&#10;%\item Compute $\text{Cl}^-(\mathcal{O}_K)$.&#10;%\item Compute close principal multiples.&#10;\end{itemize}&#10;}&#10;\end{document}" title="IguanaTex Bitmap Display">
            <a:extLst>
              <a:ext uri="{FF2B5EF4-FFF2-40B4-BE49-F238E27FC236}">
                <a16:creationId xmlns:a16="http://schemas.microsoft.com/office/drawing/2014/main" id="{8D24ED51-F2EC-1A07-AA82-D07457B014B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4053" y="3907388"/>
            <a:ext cx="4889291" cy="251267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%\item Verify conjecture 1.&#10;\item[1.] Compute $\text{Cl}^-(\mathcal{O}_K)$.&#10;%\item Compute close principal multiples.&#10;\end{itemize}&#10;}&#10;\end{document}" title="IguanaTex Bitmap Display">
            <a:extLst>
              <a:ext uri="{FF2B5EF4-FFF2-40B4-BE49-F238E27FC236}">
                <a16:creationId xmlns:a16="http://schemas.microsoft.com/office/drawing/2014/main" id="{D9E90DAB-CB15-4519-D4CD-85560A12907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24053" y="3481333"/>
            <a:ext cx="2584686" cy="265671"/>
          </a:xfrm>
          <a:prstGeom prst="rect">
            <a:avLst/>
          </a:prstGeom>
        </p:spPr>
      </p:pic>
      <p:pic>
        <p:nvPicPr>
          <p:cNvPr id="32" name="Picture 3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%\item Verify conjecture 1.&#10;%\item Compute $\text{Cl}^-(\mathcal{O}_K)$.&#10;\item[3.] Classically solve instances of the CPM problem.&#10;\end{itemize}&#10;}&#10;\end{document}" title="IguanaTex Bitmap Display">
            <a:extLst>
              <a:ext uri="{FF2B5EF4-FFF2-40B4-BE49-F238E27FC236}">
                <a16:creationId xmlns:a16="http://schemas.microsoft.com/office/drawing/2014/main" id="{42F281F1-5A2A-0704-FFE2-7D0542BAB2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24053" y="4319038"/>
            <a:ext cx="5966380" cy="254468"/>
          </a:xfrm>
          <a:prstGeom prst="rect">
            <a:avLst/>
          </a:prstGeom>
        </p:spPr>
      </p:pic>
      <p:pic>
        <p:nvPicPr>
          <p:cNvPr id="37" name="Picture 3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enumerate}&#10;\item $\text{Cl}^-(\mathcal{O}_K)$ is generated by the classes of few small prime \\ideals.&#10;%\item $|\text{Cl}(\mathcal{O}_{K^+})|$ is small.&#10;\end{enumerate}&#10;}&#10;&#10;&#10;\end{document}" title="IguanaTex Bitmap Display">
            <a:extLst>
              <a:ext uri="{FF2B5EF4-FFF2-40B4-BE49-F238E27FC236}">
                <a16:creationId xmlns:a16="http://schemas.microsoft.com/office/drawing/2014/main" id="{0302BFC7-409B-6453-C657-5C5943DDDD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01496" y="1748773"/>
            <a:ext cx="6861016" cy="524939"/>
          </a:xfrm>
          <a:prstGeom prst="rect">
            <a:avLst/>
          </a:prstGeom>
        </p:spPr>
      </p:pic>
      <p:pic>
        <p:nvPicPr>
          <p:cNvPr id="40" name="Picture 3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enumerate}&#10;%\item $\text{Cl}^-(\mathcal{O}_K)$ is generated by the classes of few small prime \\ideals.&#10;\item[2.] $|\text{Cl}(\mathcal{O}_{K^+})|$ is small.&#10;\end{enumerate}&#10;}&#10;&#10;&#10;\end{document}" title="IguanaTex Bitmap Display">
            <a:extLst>
              <a:ext uri="{FF2B5EF4-FFF2-40B4-BE49-F238E27FC236}">
                <a16:creationId xmlns:a16="http://schemas.microsoft.com/office/drawing/2014/main" id="{2904BD4B-0754-C993-A52F-246A73E53FC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01496" y="2389087"/>
            <a:ext cx="2527069" cy="265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9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6"/>
    </mc:Choice>
    <mc:Fallback xmlns="">
      <p:transition spd="slow" advTm="3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AC42-F72B-C7E4-2E48-AFF115D9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Decomposition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EB86F1EC-A5C6-5F7B-3DDA-C892694A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62" y="1246638"/>
            <a:ext cx="7886700" cy="421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Goal: decompose relative norms in subfields using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9" name="Picture 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^d = \prod_{i=1}^l N_{K/K^{H_i}}(\mathfrak{a}^{b_i})^{a_i} \mathcal{O}_K.$$}&#10;&#10;\end{document}" title="IguanaTex Bitmap Display">
            <a:extLst>
              <a:ext uri="{FF2B5EF4-FFF2-40B4-BE49-F238E27FC236}">
                <a16:creationId xmlns:a16="http://schemas.microsoft.com/office/drawing/2014/main" id="{56E6FFC8-B841-D4A3-3C9A-D07F50FFE5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98785" y="1755714"/>
            <a:ext cx="3146429" cy="7762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1FC51-FE03-DAA4-00C7-F7EAB9CE2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cedure:&#10;}&#10;&#10;\end{document}" title="IguanaTex Bitmap Display">
            <a:extLst>
              <a:ext uri="{FF2B5EF4-FFF2-40B4-BE49-F238E27FC236}">
                <a16:creationId xmlns:a16="http://schemas.microsoft.com/office/drawing/2014/main" id="{EE1C587C-DDEF-D27F-0519-2C4FC239D7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0940" y="2473696"/>
            <a:ext cx="1257932" cy="200053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Decompose $N_{K/K^{H_i}} (\mathfrak{a}^{b_i})$ in subfields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7A9BE5F9-88FC-213B-DF1A-F141B55949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1885" y="2861851"/>
            <a:ext cx="4751654" cy="334489"/>
          </a:xfrm>
          <a:prstGeom prst="rect">
            <a:avLst/>
          </a:prstGeom>
        </p:spPr>
      </p:pic>
      <p:pic>
        <p:nvPicPr>
          <p:cNvPr id="45" name="Picture 4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Deduce $\beta$ and $y_i$ such that $ \mathfrak{a}^d = (\beta) \prod_i \mathfrak{p}_i^{y_i}.$&#10;\end{enumerate}&#10;}&#10;&#10;\end{document}" title="IguanaTex Bitmap Display">
            <a:extLst>
              <a:ext uri="{FF2B5EF4-FFF2-40B4-BE49-F238E27FC236}">
                <a16:creationId xmlns:a16="http://schemas.microsoft.com/office/drawing/2014/main" id="{2FE39C5A-0937-91F0-0B4F-76EA566687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6969" y="3255393"/>
            <a:ext cx="5334206" cy="307281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enumerate}&#10;\item[3.] &#10;Find $\delta \in K^\times$ &#10;%with $(\delta) = \prod_i \mathfrak{p}_i^{x_i}$ &#10;such that $(\delta \beta) \prod_i \p_i^{y_i} = (\alpha^d)\prod_i \p_i^{dz_i}$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1CCBE238-A9B3-CE0B-43DA-CF57934F16C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6969" y="3703406"/>
            <a:ext cx="6083208" cy="328088"/>
          </a:xfrm>
          <a:prstGeom prst="rect">
            <a:avLst/>
          </a:prstGeom>
        </p:spPr>
      </p:pic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Deduce decomposition of $\mathfrak{a}$.&#10;\end{enumerate}&#10;}&#10;&#10;\end{document}" title="IguanaTex Bitmap Display">
            <a:extLst>
              <a:ext uri="{FF2B5EF4-FFF2-40B4-BE49-F238E27FC236}">
                <a16:creationId xmlns:a16="http://schemas.microsoft.com/office/drawing/2014/main" id="{4BBBFAB5-C2FB-BB96-E2BE-CC49C38A606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26969" y="4219162"/>
            <a:ext cx="3602551" cy="252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5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"/>
    </mc:Choice>
    <mc:Fallback xmlns="">
      <p:transition spd="slow" advTm="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9809-4865-6910-563E-B8AE9EF9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Ideal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2B0B8-0C0C-8B7F-18DA-5AA8BC494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18" name="Picture 1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Let $S$, $S^+$ generate $\text{Cl}(\mathcal{O}_K)$, $\text{Cl}(\mathcal{O}_{K^+})$ respectively.}&#10;\end{itemize}&#10;&#10;\end{document}" title="IguanaTex Bitmap Display">
            <a:extLst>
              <a:ext uri="{FF2B5EF4-FFF2-40B4-BE49-F238E27FC236}">
                <a16:creationId xmlns:a16="http://schemas.microsoft.com/office/drawing/2014/main" id="{D7EF582D-C22B-118E-2835-EE87919A1F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8170" y="1809750"/>
            <a:ext cx="6070405" cy="278474"/>
          </a:xfrm>
          <a:prstGeom prst="rect">
            <a:avLst/>
          </a:prstGeom>
        </p:spPr>
      </p:pic>
      <p:pic>
        <p:nvPicPr>
          <p:cNvPr id="20" name="Picture 1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Decompose the relative norms of primes in $S$ over $S^+$ to get a \\description of the map $N_{K/K^+}.$}&#10;\end{itemize}&#10;&#10;\end{document}" title="IguanaTex Bitmap Display">
            <a:extLst>
              <a:ext uri="{FF2B5EF4-FFF2-40B4-BE49-F238E27FC236}">
                <a16:creationId xmlns:a16="http://schemas.microsoft.com/office/drawing/2014/main" id="{ABF47246-93D3-B90D-C0BC-8006AE744C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68168" y="2196474"/>
            <a:ext cx="7481980" cy="627366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Compute $\text{ker}(N_{K/K^+}) = \text{Cl}^-(\mathcal{O}_K).$}&#10;\end{itemize}&#10;&#10;\end{document}" title="IguanaTex Bitmap Display">
            <a:extLst>
              <a:ext uri="{FF2B5EF4-FFF2-40B4-BE49-F238E27FC236}">
                <a16:creationId xmlns:a16="http://schemas.microsoft.com/office/drawing/2014/main" id="{19E61732-2DC8-1BEB-9746-2BD0D2D2AF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68168" y="2914237"/>
            <a:ext cx="4250725" cy="296078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1. Computing $\text{Cl}^-(\mathcal{O}_K)$:&#10;}&#10;&#10;\end{document}" title="IguanaTex Bitmap Display">
            <a:extLst>
              <a:ext uri="{FF2B5EF4-FFF2-40B4-BE49-F238E27FC236}">
                <a16:creationId xmlns:a16="http://schemas.microsoft.com/office/drawing/2014/main" id="{893A0D2D-C844-BC6A-6680-941A4D0E1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8482" y="1434714"/>
            <a:ext cx="2754326" cy="265670"/>
          </a:xfrm>
          <a:prstGeom prst="rect">
            <a:avLst/>
          </a:prstGeom>
        </p:spPr>
      </p:pic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2. Verifying conjecture 1: straightforward.&#10;}&#10;&#10;\end{document}" title="IguanaTex Bitmap Display">
            <a:extLst>
              <a:ext uri="{FF2B5EF4-FFF2-40B4-BE49-F238E27FC236}">
                <a16:creationId xmlns:a16="http://schemas.microsoft.com/office/drawing/2014/main" id="{95BEC5B0-78C8-95EC-14C1-740A38E442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650" y="3316683"/>
            <a:ext cx="4799666" cy="252867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3. Solve instances of CPM:&#10;}&#10;&#10;\end{document}" title="IguanaTex Bitmap Display">
            <a:extLst>
              <a:ext uri="{FF2B5EF4-FFF2-40B4-BE49-F238E27FC236}">
                <a16:creationId xmlns:a16="http://schemas.microsoft.com/office/drawing/2014/main" id="{8EF83584-026F-2FF2-9EEC-D7EDE6A54A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38482" y="3735320"/>
            <a:ext cx="3175237" cy="203254"/>
          </a:xfrm>
          <a:prstGeom prst="rect">
            <a:avLst/>
          </a:prstGeom>
        </p:spPr>
      </p:pic>
      <p:pic>
        <p:nvPicPr>
          <p:cNvPr id="21" name="Picture 2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Step 1: required solving PIP instances.}&#10;\end{itemize}&#10;&#10;\end{document}" title="IguanaTex Bitmap Display">
            <a:extLst>
              <a:ext uri="{FF2B5EF4-FFF2-40B4-BE49-F238E27FC236}">
                <a16:creationId xmlns:a16="http://schemas.microsoft.com/office/drawing/2014/main" id="{99E2C003-68DF-164F-AD40-27A717D81E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68168" y="4153565"/>
            <a:ext cx="4767659" cy="254468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Step 2: ideal decomposition over generators of $\text{Cl}^-(\mathcal{O}_K)$.}&#10;\end{itemize}&#10;&#10;\end{document}" title="IguanaTex Bitmap Display">
            <a:extLst>
              <a:ext uri="{FF2B5EF4-FFF2-40B4-BE49-F238E27FC236}">
                <a16:creationId xmlns:a16="http://schemas.microsoft.com/office/drawing/2014/main" id="{5DE405C6-9F64-215F-7DD1-21B8B0026BE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68168" y="4521844"/>
            <a:ext cx="6889820" cy="2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5723-B3F3-7C01-F89C-8480707E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72DC-5C9A-8CFB-BEBE-8177C97AC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2" name="Picture 1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setcounter{table}{3}&#10;\begin{table}&#10;\center&#10;\color{usf}&#10;\begin{tabular}{ |c|c|c|c|c|c|c|  }&#10; \hline&#10; m &amp; n &amp; $\log_2\operatorname{N}$ &amp; $\log_2\operatorname{N}_{\text{svp}}$ &amp; $t_{\text{cpm}}$ &amp; $t_{\text{pip}}$ &amp; $t_{\text{svp}}$ \\&#10; \hline&#10;123 &amp; 80 &amp; 54 &amp; 127 &amp; 12.38 &amp; 1834.57 &amp; 11.32 \\&#10;164 &amp; 80 &amp; 58 &amp; 153 &amp; 11.35 &amp; 1897.85 &amp; 9.99 \\&#10;176 &amp; 80 &amp; 55 &amp; 126 &amp; 14.97 &amp; 5500.97 &amp; 39.56 \\&#10;172 &amp; 84 &amp; 52 &amp; 118 &amp; 13.61 &amp; 1713.64 &amp; 7.73 \\&#10;196 &amp; 84 &amp; 57 &amp; 144 &amp; 12.7 &amp; 18808.78 &amp; 97.63 \\&#10;184 &amp; 88 &amp; 58 &amp; 157 &amp; 17.82 &amp; 6611.68 &amp; 25.21 \\&#10;\hline&#10;\end{tabular}&#10;\caption{Computation of mildly short vectors with our subfield CDW variant. Done in $\mathbb{Q}(\zeta_m)$ with degree $n$ and input ideal with norm of bit size $\log_2 \operatorname{N}$. Time in seconds.}&#10;\end{table}&#10;&#10;\end{document}" title="IguanaTex Bitmap Display">
            <a:extLst>
              <a:ext uri="{FF2B5EF4-FFF2-40B4-BE49-F238E27FC236}">
                <a16:creationId xmlns:a16="http://schemas.microsoft.com/office/drawing/2014/main" id="{21185221-4243-253A-4EA5-1C13328594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002" y="1346996"/>
            <a:ext cx="8480448" cy="31471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F5E09-9230-5C3C-6AAF-145B8EE27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2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6"/>
    </mc:Choice>
    <mc:Fallback xmlns="">
      <p:transition spd="slow" advTm="5585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B0A1-1F45-7EA1-FB2F-4C6B26ED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(Abelian)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B9E8-8F87-B58B-551E-8D385F4C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21" y="1383126"/>
            <a:ext cx="7886700" cy="3263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\log|\Delta_K|, \log N(\mathfrak{a}), l, \max_i \log(a_i))\cdot \text{PIP}(Subfields)$$}&#10;%&#10;&#10;\end{document}" title="IguanaTex Bitmap Display">
            <a:extLst>
              <a:ext uri="{FF2B5EF4-FFF2-40B4-BE49-F238E27FC236}">
                <a16:creationId xmlns:a16="http://schemas.microsoft.com/office/drawing/2014/main" id="{8D6BB56C-0621-E27F-D41A-73DA765785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3548" y="3278905"/>
            <a:ext cx="6332877" cy="368097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textit{Up to polynomial factors, the cost of solving PIP and the search \\for mildly short vectors is totally determined by subfield costs.}}&#10;&#10;\end{document}" title="IguanaTex Bitmap Display">
            <a:extLst>
              <a:ext uri="{FF2B5EF4-FFF2-40B4-BE49-F238E27FC236}">
                <a16:creationId xmlns:a16="http://schemas.microsoft.com/office/drawing/2014/main" id="{F402B2A5-2F2E-FD3D-B1CE-E57D8FEAC0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2174" y="1378436"/>
            <a:ext cx="7427565" cy="571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195C6-F7C9-6539-27DE-4E492E2640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orem: Resolving the PIP in an abelian field with norm relation\\ $x^d = \prod_i^l \operatorname{N}_{K/K^{H_i}}(x)^{a_i}$ takes time}&#10;\end{document}" title="IguanaTex Bitmap Display">
            <a:extLst>
              <a:ext uri="{FF2B5EF4-FFF2-40B4-BE49-F238E27FC236}">
                <a16:creationId xmlns:a16="http://schemas.microsoft.com/office/drawing/2014/main" id="{307D8B6A-F880-30BD-E235-7585CA267F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2175" y="2363704"/>
            <a:ext cx="7635625" cy="651372"/>
          </a:xfrm>
          <a:prstGeom prst="rect">
            <a:avLst/>
          </a:prstGeom>
        </p:spPr>
      </p:pic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Where $\text{PIP}(Subfields)$ is the cost of PIP in a subfield and $\Delta_K$\\ is the discriminant of $K$.}&#10;\end{document}" title="IguanaTex Bitmap Display">
            <a:extLst>
              <a:ext uri="{FF2B5EF4-FFF2-40B4-BE49-F238E27FC236}">
                <a16:creationId xmlns:a16="http://schemas.microsoft.com/office/drawing/2014/main" id="{B4434E5E-E6F1-CC34-0DD8-8B1A46AA43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2174" y="3900226"/>
            <a:ext cx="7205110" cy="524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7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4"/>
    </mc:Choice>
    <mc:Fallback xmlns="">
      <p:transition spd="slow" advTm="7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B0A1-1F45-7EA1-FB2F-4C6B26ED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(</a:t>
            </a:r>
            <a:r>
              <a:rPr lang="en-US" dirty="0" err="1"/>
              <a:t>Cyclotomics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B9E8-8F87-B58B-551E-8D385F4C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21" y="1383126"/>
            <a:ext cx="7886700" cy="3263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195C6-F7C9-6539-27DE-4E492E2640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10" name="Picture 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\textcolor{usf}{&#10;\begin{itemize}&#10;\item&#10;In $\Q(\zeta_m)$ subfields have degree at most $\lambda(m)$ where $\lambda$ is the \\Carmichael lambda function. Recall $\varphi(m) = [K:\Q].$&#10;\end{itemize}}&#10;&#10;\end{document}" title="IguanaTex Bitmap Display">
            <a:extLst>
              <a:ext uri="{FF2B5EF4-FFF2-40B4-BE49-F238E27FC236}">
                <a16:creationId xmlns:a16="http://schemas.microsoft.com/office/drawing/2014/main" id="{A0B69AC2-5E32-6FBD-09AE-247C2F53F8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2421" y="1363600"/>
            <a:ext cx="7237110" cy="584154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[K:\mathbb{Q}],\log N(\mathfrak{a})) \cdot 2^{\tilde{O}([K:\mathbb{Q}]^{2a/3})}.$$}&#10;%&#10;&#10;\end{document}" title="IguanaTex Bitmap Display">
            <a:extLst>
              <a:ext uri="{FF2B5EF4-FFF2-40B4-BE49-F238E27FC236}">
                <a16:creationId xmlns:a16="http://schemas.microsoft.com/office/drawing/2014/main" id="{FED96EA7-3B05-351C-090E-E0695A77E7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46502" y="4099424"/>
            <a:ext cx="4221919" cy="355294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orem: Resolving the PIP in $\mathbb{Q}(\zeta_m)$ with $\lambda(m) \leq \varphi(m)^a$ ($a \leq 1$) \\takes time}&#10;\end{document}" title="IguanaTex Bitmap Display">
            <a:extLst>
              <a:ext uri="{FF2B5EF4-FFF2-40B4-BE49-F238E27FC236}">
                <a16:creationId xmlns:a16="http://schemas.microsoft.com/office/drawing/2014/main" id="{6BF55C11-DB58-C02E-8807-ACD15D4562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7673" y="3560938"/>
            <a:ext cx="7592412" cy="524938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The best known algorithms for solving PIP in $K$ take time $2^{\tilde{O}([K:\mathbb{Q}]^{1/2})}$.&#10;\end{itemize}&#10;}&#10;\end{document}" title="IguanaTex Bitmap Display">
            <a:extLst>
              <a:ext uri="{FF2B5EF4-FFF2-40B4-BE49-F238E27FC236}">
                <a16:creationId xmlns:a16="http://schemas.microsoft.com/office/drawing/2014/main" id="{1E2955EB-BE53-4697-35D7-0C46E832F86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4879" y="2035173"/>
            <a:ext cx="8325408" cy="334488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Anything achieving $2^{\tilde{O}([K:\mathbb{Q}]^\epsilon)}$ for $\epsilon &lt; 1/2$ is a superpolynomial \\improvement!&#10;\end{itemize}&#10;}&#10;\end{document}" title="IguanaTex Bitmap Display">
            <a:extLst>
              <a:ext uri="{FF2B5EF4-FFF2-40B4-BE49-F238E27FC236}">
                <a16:creationId xmlns:a16="http://schemas.microsoft.com/office/drawing/2014/main" id="{008268C3-E359-D712-7A76-694E92679B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2421" y="2520341"/>
            <a:ext cx="7390759" cy="644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5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4"/>
    </mc:Choice>
    <mc:Fallback xmlns="">
      <p:transition spd="slow" advTm="7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90D2-0AB8-79F8-02F8-65991AB3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(</a:t>
            </a:r>
            <a:r>
              <a:rPr lang="en-US" dirty="0" err="1"/>
              <a:t>Cyclotomics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A30F-6C51-2CAD-FF8F-AE88E519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17" name="Picture 1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setcounter{table}{4}&#10;\begin{table}[ht]&#10;\center&#10;%\begin{tabular}{p{1cm}||p{1cm}|p{1cm}|p{3cm}|p{1cm}}&#10;\color{usf}{&#10;\begin{tabular}{c||c|c|c|c}&#10;&#10;  $m&lt;N$ &amp; $\lambda(m)&lt; \varphi(m)^{3/8}$ &#10;  &amp; $\lambda(m) &lt; \varphi(m)^{1/2}$ &#10;  &amp; $\lambda(m)&lt; \varphi(m)^{5/8}$ &#10;  &amp; $\lambda(m)&lt; \varphi(m)^{3/4}$ \\&#10; \hline&#10; $1000$ &amp; $0.300\%$ &amp; $2.000\%$ &amp; $11.70\%$ &amp; $30.20\%$\\&#10; $10000$ &amp; $0.180\%$ &amp; $1.780\%$ &amp; $10.42\%$ &amp; $29.45\%$\\&#10; $100000$ &amp; $0.092\%$ &amp; $1.580\%$ &amp; $8.830\%$ &amp; $26.32\%$\\&#10;\end{tabular}&#10;}&#10;\caption{Proportion of $m$ with low $\lambda(m)$ in the practical range}&#10;\end{table}&#10;&#10;&#10;\end{document}" title="IguanaTex Bitmap Display">
            <a:extLst>
              <a:ext uri="{FF2B5EF4-FFF2-40B4-BE49-F238E27FC236}">
                <a16:creationId xmlns:a16="http://schemas.microsoft.com/office/drawing/2014/main" id="{A91C9E34-D5BA-72B8-58D6-F22FCE528F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0697" y="3029651"/>
            <a:ext cx="8162607" cy="16026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B8C1-1A66-632F-81CB-F16A10AFF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2^{\tilde{O}([K:\mathbb{Q}]^{2a/3})} &#10;= 2^{\tilde{O}([K:\mathbb{Q}]^{1/2})}.$}&#10;%&#10;&#10;\end{document}" title="IguanaTex Bitmap Display">
            <a:extLst>
              <a:ext uri="{FF2B5EF4-FFF2-40B4-BE49-F238E27FC236}">
                <a16:creationId xmlns:a16="http://schemas.microsoft.com/office/drawing/2014/main" id="{613B5B8C-6430-974F-E873-527C666AE1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79603" y="1898974"/>
            <a:ext cx="3071215" cy="276873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When $a = 3/4$ our method takes time:&#10;}&#10;\end{document}" title="IguanaTex Bitmap Display">
            <a:extLst>
              <a:ext uri="{FF2B5EF4-FFF2-40B4-BE49-F238E27FC236}">
                <a16:creationId xmlns:a16="http://schemas.microsoft.com/office/drawing/2014/main" id="{9451B7C6-6AC5-94DA-01E6-039CDF3D47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0696" y="1397058"/>
            <a:ext cx="4409170" cy="265670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Conductors $m$ with $\lambda(m) &lt; \varphi(m)^{3/4}$ sparse, but:&#10;}&#10;\end{document}" title="IguanaTex Bitmap Display">
            <a:extLst>
              <a:ext uri="{FF2B5EF4-FFF2-40B4-BE49-F238E27FC236}">
                <a16:creationId xmlns:a16="http://schemas.microsoft.com/office/drawing/2014/main" id="{20687F76-F817-25B7-634D-A7A123A928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239" y="2422137"/>
            <a:ext cx="5606289" cy="3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0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56"/>
    </mc:Choice>
    <mc:Fallback xmlns="">
      <p:transition spd="slow" advTm="6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90D2-0AB8-79F8-02F8-65991AB3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(</a:t>
            </a:r>
            <a:r>
              <a:rPr lang="en-US" dirty="0" err="1"/>
              <a:t>Cyclotomics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A30F-6C51-2CAD-FF8F-AE88E519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B8C1-1A66-632F-81CB-F16A10AFF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16" name="Picture 1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: $K = \Q(\zeta_{6552})$. $\varphi(m) = 1728$ and $\lambda(m) = 12.$&#10;}&#10;&#10;\end{document}" title="IguanaTex Bitmap Display">
            <a:extLst>
              <a:ext uri="{FF2B5EF4-FFF2-40B4-BE49-F238E27FC236}">
                <a16:creationId xmlns:a16="http://schemas.microsoft.com/office/drawing/2014/main" id="{7495F0DC-E3CA-5184-4D9A-1DA9FC6D7B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3047" y="1764386"/>
            <a:ext cx="6262450" cy="265671"/>
          </a:xfrm>
          <a:prstGeom prst="rect">
            <a:avLst/>
          </a:prstGeom>
        </p:spPr>
      </p:pic>
      <p:pic>
        <p:nvPicPr>
          <p:cNvPr id="19" name="Picture 1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, 62 subfields with  $[K_i:\Q] \leq 192$.&#10;\end{itemize}&#10;}&#10;&#10;\end{document}" title="IguanaTex Bitmap Display">
            <a:extLst>
              <a:ext uri="{FF2B5EF4-FFF2-40B4-BE49-F238E27FC236}">
                <a16:creationId xmlns:a16="http://schemas.microsoft.com/office/drawing/2014/main" id="{2034494C-C8B9-2DBC-04BD-92853B3759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66800" y="2843550"/>
            <a:ext cx="7465969" cy="265670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a norm relation with a total of 672 subfields \\with $[K_{i,j}:\Q] \leq 12$.&#10;\end{itemize}&#10;}&#10;&#10;\end{document}" title="IguanaTex Bitmap Display">
            <a:extLst>
              <a:ext uri="{FF2B5EF4-FFF2-40B4-BE49-F238E27FC236}">
                <a16:creationId xmlns:a16="http://schemas.microsoft.com/office/drawing/2014/main" id="{280671F6-F297-5D62-064B-C93524B29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800" y="3426611"/>
            <a:ext cx="6829000" cy="590556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$\Gal(K/\Q) \cong (\Z/12\Z)^2 \times (\Z/6\Z)^2 \times (\Z/2\Z)^2.$&#10;\end{itemize}&#10;}&#10;&#10;\end{document}" title="IguanaTex Bitmap Display">
            <a:extLst>
              <a:ext uri="{FF2B5EF4-FFF2-40B4-BE49-F238E27FC236}">
                <a16:creationId xmlns:a16="http://schemas.microsoft.com/office/drawing/2014/main" id="{169F4F41-31C3-196A-1F2A-0EFC0BB7F9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66800" y="2239682"/>
            <a:ext cx="5428631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56"/>
    </mc:Choice>
    <mc:Fallback xmlns="">
      <p:transition spd="slow" advTm="6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10B2E4-23E3-B00F-1714-C1C7763448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001" dirty="0"/>
                  <a:t>Norm relations as relations in </a:t>
                </a:r>
                <a14:m>
                  <m:oMath xmlns:m="http://schemas.openxmlformats.org/officeDocument/2006/math">
                    <m:r>
                      <a:rPr lang="en-00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  <m:r>
                      <a:rPr lang="en-001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001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  <m:r>
                      <a:rPr lang="en-001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10B2E4-23E3-B00F-1714-C1C776344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2396" t="-438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If $a_i\in\mathbb{Q}$, we say the relation is a \emph{scalar norm relation}.&#10;}&#10;\end{document}" title="IguanaTex Bitmap Display">
            <a:extLst>
              <a:ext uri="{FF2B5EF4-FFF2-40B4-BE49-F238E27FC236}">
                <a16:creationId xmlns:a16="http://schemas.microsoft.com/office/drawing/2014/main" id="{103E5DE3-0451-1575-35B4-6D78C635FD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5941" y="3405879"/>
            <a:ext cx="6259201" cy="25152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1" name="Picture 1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in $\mathbb{Q}[G]$ is an identity of the form:&#10;}&#10;\end{document}" title="IguanaTex Bitmap Display">
            <a:extLst>
              <a:ext uri="{FF2B5EF4-FFF2-40B4-BE49-F238E27FC236}">
                <a16:creationId xmlns:a16="http://schemas.microsoft.com/office/drawing/2014/main" id="{FA408F1B-A4B5-3F3D-154B-E228372B60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1" y="1858691"/>
            <a:ext cx="3777601" cy="266880"/>
          </a:xfrm>
          <a:prstGeom prst="rect">
            <a:avLst/>
          </a:prstGeom>
        </p:spPr>
      </p:pic>
      <p:pic>
        <p:nvPicPr>
          <p:cNvPr id="14" name="Picture 1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 1 = \sum_{i=1}^\ell a_i N_{H_i} b_i$$}&#10;&#10;\end{document}" title="IguanaTex Bitmap Display">
            <a:extLst>
              <a:ext uri="{FF2B5EF4-FFF2-40B4-BE49-F238E27FC236}">
                <a16:creationId xmlns:a16="http://schemas.microsoft.com/office/drawing/2014/main" id="{84B11A06-C663-195F-6B47-AC0831CE39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67966" y="2309601"/>
            <a:ext cx="1790872" cy="784207"/>
          </a:xfrm>
          <a:prstGeom prst="rect">
            <a:avLst/>
          </a:prstGeom>
        </p:spPr>
      </p:pic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For $H \le G = \text{Gal}(K/\mathbb{Q})$, we define $N_H = \sum_{h\in H}h$. A norm relation}&#10;&#10;\end{document}" title="IguanaTex Bitmap Display">
            <a:extLst>
              <a:ext uri="{FF2B5EF4-FFF2-40B4-BE49-F238E27FC236}">
                <a16:creationId xmlns:a16="http://schemas.microsoft.com/office/drawing/2014/main" id="{DD5CF39E-E596-06AF-80E7-5F569E7BD52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5800" y="1460996"/>
            <a:ext cx="7824468" cy="297680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If } d = \sum_{i=1}^\ell a_i N_{H_i} b_i \text{ for }a_i,b_i\in\Z[G]\text{ then }&#10;x^d = \prod_{i=1}^l N_{K/K^{H_i}}(x^{b_i})^{a_i}$$}&#10;&#10;\end{document}" title="IguanaTex Bitmap Display">
            <a:extLst>
              <a:ext uri="{FF2B5EF4-FFF2-40B4-BE49-F238E27FC236}">
                <a16:creationId xmlns:a16="http://schemas.microsoft.com/office/drawing/2014/main" id="{21CBF5B5-A549-BFB4-B063-848ACC82A8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0" y="3867150"/>
            <a:ext cx="7254710" cy="7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395E-F120-4B7C-5094-5B16A6AB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604-18E5-9BEE-D339-9A86F4A0A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Reduced instances of PIP and ideal decomposition to subfields   when a norm relation is available. </a:t>
            </a:r>
          </a:p>
          <a:p>
            <a:r>
              <a:rPr lang="en-US" dirty="0"/>
              <a:t>Reduced MSVP in cyclotomic ideal lattices to subfields in a density 1 subset of cyclotomic fields.</a:t>
            </a:r>
          </a:p>
          <a:p>
            <a:r>
              <a:rPr lang="en-US" dirty="0"/>
              <a:t>Gave numerical and asymptotic results that show that for certain families of fields this method outperforms the state of the 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334D4-85BD-6EC0-CD6E-DB40C2823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90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395E-F120-4B7C-5094-5B16A6AB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604-18E5-9BEE-D339-9A86F4A0A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</a:t>
            </a:r>
            <a:r>
              <a:rPr lang="en-US"/>
              <a:t>compact representations.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334D4-85BD-6EC0-CD6E-DB40C2823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4118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4AC3-AB1A-A936-F777-ACC6F581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42A3-3855-5A7E-17E1-6F7FF66C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R. Cramer, L.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Ducas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, and B.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Wesolowski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. “Mildly Short Vectors in Cyclotomic Ideal Lattices in Quantum Polynomial Time”. In: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TI10"/>
              </a:rPr>
              <a:t>J. ACM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68.2 (2021), 8:1–8:26.</a:t>
            </a:r>
          </a:p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J. L. Hafner and K. S. McCurley. “A rigorous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subexponential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 algorithm for computation of class groups”. In: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TI10"/>
              </a:rPr>
              <a:t>J. Amer. Math. Soc.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2.4 (1989), pp. 837–850.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CSC10"/>
              </a:rPr>
              <a:t>issn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: 0894-0347.</a:t>
            </a:r>
          </a:p>
          <a:p>
            <a:pPr algn="l"/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B.Wesolowski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. “Arithmetic and geometric structures in cryptography”. PhD thesis. Lausanne, Switzerland: Ecole Polytechnique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Federale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 de Lausanne, 2018.</a:t>
            </a:r>
          </a:p>
          <a:p>
            <a:endParaRPr lang="en-US" sz="1800" b="0" i="0" u="none" strike="noStrike" baseline="0" dirty="0">
              <a:solidFill>
                <a:schemeClr val="bg1"/>
              </a:solidFill>
              <a:latin typeface="CMR1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C7657-7E72-85A6-78E7-23C8B7D12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0FD19-6F68-4FBB-AF7B-1F9142E2706D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69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5491-BB99-9A1B-F7B2-02CAFFC0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S-Units from Norm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51C4-39D4-BC6C-AC08-2E6B9FAB4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5250"/>
            <a:ext cx="7886700" cy="32639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33" name="Picture 3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V = \left( \mathcal{O}^\times_{K_1, S}\right)^{a_1} \cdots \left( \mathcal{O}^\times_{K_l, S}\right) ^{a_l} \subseteq \mathcal{O}^\times_{K, S}$}&#10;&#10;\end{document}" title="IguanaTex Bitmap Display">
            <a:extLst>
              <a:ext uri="{FF2B5EF4-FFF2-40B4-BE49-F238E27FC236}">
                <a16:creationId xmlns:a16="http://schemas.microsoft.com/office/drawing/2014/main" id="{BB5F313A-AF44-7369-A8D6-4749C8134E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54196" y="1414062"/>
            <a:ext cx="4361154" cy="494531"/>
          </a:xfrm>
          <a:prstGeom prst="rect">
            <a:avLst/>
          </a:prstGeom>
        </p:spPr>
      </p:pic>
      <p:pic>
        <p:nvPicPr>
          <p:cNvPr id="9" name="Picture 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Then $[\mathcal{O}^\times_{K, S}:V] = d$.}&#10;\end{itemize}&#10;&#10;\end{document}" title="IguanaTex Bitmap Display">
            <a:extLst>
              <a:ext uri="{FF2B5EF4-FFF2-40B4-BE49-F238E27FC236}">
                <a16:creationId xmlns:a16="http://schemas.microsoft.com/office/drawing/2014/main" id="{CE9A9133-B92F-CEF5-B0C1-F0E890D7DAF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650" y="2189896"/>
            <a:ext cx="2627895" cy="324886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$d$-saturate to recover $\mathcal{O}^\times_{K, S}.$}&#10;\end{itemize}&#10;&#10;\end{document}" title="IguanaTex Bitmap Display">
            <a:extLst>
              <a:ext uri="{FF2B5EF4-FFF2-40B4-BE49-F238E27FC236}">
                <a16:creationId xmlns:a16="http://schemas.microsoft.com/office/drawing/2014/main" id="{0FD41E5A-F867-6FD0-9F78-E84692CFEDF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8650" y="2933314"/>
            <a:ext cx="3375292" cy="324887"/>
          </a:xfrm>
          <a:prstGeom prst="rect">
            <a:avLst/>
          </a:prstGeom>
        </p:spPr>
      </p:pic>
      <p:pic>
        <p:nvPicPr>
          <p:cNvPr id="43" name="Picture 4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BFHP20, ex. 5.3: $K = \mathbb{Q}(\zeta_{6552})$ with $[K:\mathbb{Q}] = 1728$.\\ $\text{Cl}_K$ computed in 4.2 hours without S-units. }&#10;\end{itemize}&#10;\end{document}" title="IguanaTex Bitmap Display">
            <a:extLst>
              <a:ext uri="{FF2B5EF4-FFF2-40B4-BE49-F238E27FC236}">
                <a16:creationId xmlns:a16="http://schemas.microsoft.com/office/drawing/2014/main" id="{652C038E-364C-54DF-BA2E-C1EF1771A3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8650" y="3714750"/>
            <a:ext cx="6280061" cy="576153"/>
          </a:xfrm>
          <a:prstGeom prst="rect">
            <a:avLst/>
          </a:prstGeom>
        </p:spPr>
      </p:pic>
      <p:pic>
        <p:nvPicPr>
          <p:cNvPr id="37" name="Picture 3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\alpha\in\mathcal{O}_{K,S}^\times$ if &#10;$(\alpha) = \prod_{\mathfrak{p}\in S}\mathfrak{p}^{v_\mathfrak{p}}$&#10;}&#10;&#10;\end{document}" title="IguanaTex Bitmap Display">
            <a:extLst>
              <a:ext uri="{FF2B5EF4-FFF2-40B4-BE49-F238E27FC236}">
                <a16:creationId xmlns:a16="http://schemas.microsoft.com/office/drawing/2014/main" id="{460CDD85-F05C-A00E-49E8-E1498E96ABD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33400" y="1511064"/>
            <a:ext cx="3130429" cy="3296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C668-605D-8405-7D84-EA9466C18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9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80"/>
    </mc:Choice>
    <mc:Fallback xmlns="">
      <p:transition spd="slow" advTm="12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9"/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AC42-F72B-C7E4-2E48-AFF115D9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F1EC-A5C6-5F7B-3DDA-C892694A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68425"/>
            <a:ext cx="7886700" cy="3263900"/>
          </a:xfrm>
        </p:spPr>
        <p:txBody>
          <a:bodyPr/>
          <a:lstStyle/>
          <a:p>
            <a:r>
              <a:rPr lang="en-US" dirty="0"/>
              <a:t>Obvious approach: decompose relative norms in subfields using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9" name="Picture 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^d = \prod_{i=1}^l N_{K/K^{H_i}}(\mathfrak{a}^{b_i})^{a_i} \mathcal{O}_K.$$}&#10;&#10;\end{document}" title="IguanaTex Bitmap Display">
            <a:extLst>
              <a:ext uri="{FF2B5EF4-FFF2-40B4-BE49-F238E27FC236}">
                <a16:creationId xmlns:a16="http://schemas.microsoft.com/office/drawing/2014/main" id="{56E6FFC8-B841-D4A3-3C9A-D07F50FFE5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36394" y="1727732"/>
            <a:ext cx="3146429" cy="776205"/>
          </a:xfrm>
          <a:prstGeom prst="rect">
            <a:avLst/>
          </a:prstGeom>
        </p:spPr>
      </p:pic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Deduce $\alpha$ and $y_i$ such that $ \mathfrak{a}^d = (\alpha) \prod_i \mathfrak{p}_i^{y_i}.$}&#10;\end{itemize}&#10;\end{document}" title="IguanaTex Bitmap Display">
            <a:extLst>
              <a:ext uri="{FF2B5EF4-FFF2-40B4-BE49-F238E27FC236}">
                <a16:creationId xmlns:a16="http://schemas.microsoft.com/office/drawing/2014/main" id="{08FD4225-24A6-6E25-E983-346A0FA3B5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2838" y="2806146"/>
            <a:ext cx="5214181" cy="307281"/>
          </a:xfrm>
          <a:prstGeom prst="rect">
            <a:avLst/>
          </a:prstGeom>
        </p:spPr>
      </p:pic>
      <p:pic>
        <p:nvPicPr>
          <p:cNvPr id="48" name="Picture 4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Compute generators $\alpha_i$ of $\mathcal{O}^\times_{K, S}$ and a matrix $M$ whose rows\\ are the valuations of $\alpha_i$ over $S$. Then we can solve}&#10;\end{itemize}&#10;\end{document}" title="IguanaTex Bitmap Display">
            <a:extLst>
              <a:ext uri="{FF2B5EF4-FFF2-40B4-BE49-F238E27FC236}">
                <a16:creationId xmlns:a16="http://schemas.microsoft.com/office/drawing/2014/main" id="{01F09712-E5D2-9451-64F1-D2B11D24F0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2838" y="3382042"/>
            <a:ext cx="7304333" cy="571351"/>
          </a:xfrm>
          <a:prstGeom prst="rect">
            <a:avLst/>
          </a:prstGeom>
        </p:spPr>
      </p:pic>
      <p:pic>
        <p:nvPicPr>
          <p:cNvPr id="36" name="Picture 3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overrightarrow{y} = \overrightarrow{x}M \mod d.$$}&#10;&#10;\end{document}" title="IguanaTex Bitmap Display">
            <a:extLst>
              <a:ext uri="{FF2B5EF4-FFF2-40B4-BE49-F238E27FC236}">
                <a16:creationId xmlns:a16="http://schemas.microsoft.com/office/drawing/2014/main" id="{6979029E-7966-6D5A-4B5B-868CB128A5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466904" y="4255603"/>
            <a:ext cx="2210185" cy="304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1FC51-FE03-DAA4-00C7-F7EAB9CE2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1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"/>
    </mc:Choice>
    <mc:Fallback xmlns="">
      <p:transition spd="slow" advTm="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8"/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3418-6D13-3A5E-1F75-21F002BB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2BFBB-F138-AFF6-623C-57E274E9B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5" name="Picture 14" descr="\documentclass{article}&#10;\usepackage{amsmath,amsfonts,amssymb}&#10;\usepackage[dvipsnames]{xcolor}&#10;\usepackage{helvet}&#10;\pagestyle{empty}&#10;\setlength{\parindent}{0pt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R}{\mathbb{R}} % les rationnels&#10;\newcommand{\R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q}{\mathfrak{q}} % un q gothik&#10;\newcommand{\g}{\mathfrak{g}} % un q gothik&#10;\newcommand{\lk}{\mathfrak{l}} % un q gothik&#10;\newcommand{\M}{\mathcal{M}}&#10;\newcommand{\Cl}{\operatorname{Cl}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Pg}{\mathfrak{P}} % un P gothik&#10;\newcommand{\fg}{\mathfrak{f}} % un f gothik&#10;\newcommand{\qg}{\mathfrak{q}} % un c gothik&#10;\newcommand{\Nm}{\mathrm{N}}&#10;\newcommand{\Tr}{\operatorname{Tr}}&#10;\newcommand{\Bs}{\operatorname{S}}&#10;\newcommand{\disc}{\operatorname{disc}}&#10;\newcommand{\poly}{\operatorname{Poly}}&#10;\newcommand{\res}{\operatorname{res}}&#10;\newcommand{\End}{\operatorname{End}}&#10;\newcommand{\Ell}{\mathcal{E}ll}&#10;\newcommand{\Poly}{\operatorname{Poly}}&#10;\newcommand{\LL}{L}&#10;\newcommand{\OL}{\mathcal O_L}&#10;\newcommand{\Srels}[1]{\mathcal{R}el_S(#1)}&#10;\newcommand{\Srel}[2]{\mathcal{R}_{S,#1}(#2)}&#10;\def\fieldn{\QQ(\sqLprime{1},\ldots,\sqLprime{n})}&#10;\newcommand{\norm}[2]{\mathcal{N}_{#1:#2}}&#10;\newcommand{\Sprels}[2]{\mathcal{R}el_{#1}(#2)}&#10;\newcommand{\Sprel}[3]{\mathcal{R}_{#1,#2}(#3)}&#10;\newcommand{\Lprime}[1]{d_{#1}}&#10;\newcommand{\sqLprime}[1]{\sqrt{d_{#1}}}&#10;\newcommand{\Reg}{\mathrm{Reg}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begin{align*}&#10;(\alpha)\prod_i\pg_i^{y_i} &#10;&amp;= (\alpha)\prod_i\pg_i^{\vec{x}M_i} \cdot \prod_i \pg_i^{y_i - \vec{x}M_i}\\&#10;&amp;= (\alpha)\prod_i\pg_i^{\vec{x}^{(0)}M_i} &#10;\cdot \prod_{j\leq m}\left[ \prod_i\pg_i^{\vec{x}^{(j)}M_i}\right]^{a_j} &#10;\cdot \prod_i \pg_i^{y_i - \vec{x}M_i}\\&#10;&amp;= (\alpha)\left(\prod_i \alpha_i^{x_i^{(0)}}\right)\cdot &#10;\left( \prod_{j\leq m} \left[ \prod_i\alpha_i^{x_i^{(j)}}\right]^{a_j}\right) &#10;\cdot \prod_i \pg_i^{y_i - \vec{x}M_i}\\&#10;&amp;= (\alpha') \left(\prod_j \delta_j^{a_j}\right) \cdot \prod_i \pg_i^{dz'_i} \ \ &#10;\text{for some } z'_i\in\Z  &#10;\end{align*}&#10;}&#10;&#10;\end{document}" title="IguanaTex Bitmap Display">
            <a:extLst>
              <a:ext uri="{FF2B5EF4-FFF2-40B4-BE49-F238E27FC236}">
                <a16:creationId xmlns:a16="http://schemas.microsoft.com/office/drawing/2014/main" id="{6FF9204A-BE08-FA9F-AD4C-7A953FA2BD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60115" y="795408"/>
            <a:ext cx="6423769" cy="3239959"/>
          </a:xfrm>
          <a:prstGeom prst="rect">
            <a:avLst/>
          </a:prstGeom>
        </p:spPr>
      </p:pic>
      <p:pic>
        <p:nvPicPr>
          <p:cNvPr id="19" name="Picture 18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We have a product representation of $\alpha'\in K$ and &#10;the $\delta_j\in K$, \\the $a_j$ are unknowns.}&#10;\end{itemize}&#10;&#10;\end{document}" title="IguanaTex Bitmap Display">
            <a:extLst>
              <a:ext uri="{FF2B5EF4-FFF2-40B4-BE49-F238E27FC236}">
                <a16:creationId xmlns:a16="http://schemas.microsoft.com/office/drawing/2014/main" id="{8CADB7AB-3741-4DC4-41EC-A5B807E5D5F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8650" y="4323510"/>
            <a:ext cx="7264321" cy="5969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8CE5E-6CA3-4D88-239D-E3932CC4F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5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3"/>
    </mc:Choice>
    <mc:Fallback xmlns="">
      <p:transition spd="slow" advTm="7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6"/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3A57-49B6-4012-1F30-D198F52E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3D7ED-2A3A-2888-0BFD-B0DE608DB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$d$-th powers mod S-units: we know $\alpha'$ is a $d$-th power modulo \\$U = \langle \delta_1, \dots, \delta_m \rangle$. }&#10;\end{itemize}&#10;&#10;\end{document}" title="IguanaTex Bitmap Display">
            <a:extLst>
              <a:ext uri="{FF2B5EF4-FFF2-40B4-BE49-F238E27FC236}">
                <a16:creationId xmlns:a16="http://schemas.microsoft.com/office/drawing/2014/main" id="{FF54EF32-BCF3-030C-1BE1-12EC9910D7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5800" y="1399859"/>
            <a:ext cx="7320338" cy="585756"/>
          </a:xfrm>
          <a:prstGeom prst="rect">
            <a:avLst/>
          </a:prstGeom>
        </p:spPr>
      </p:pic>
      <p:pic>
        <p:nvPicPr>
          <p:cNvPr id="15" name="Picture 1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alpha'\prod_j \delta_j^{a_j} = \beta^d. $$}&#10;&#10;\end{document}" title="IguanaTex Bitmap Display">
            <a:extLst>
              <a:ext uri="{FF2B5EF4-FFF2-40B4-BE49-F238E27FC236}">
                <a16:creationId xmlns:a16="http://schemas.microsoft.com/office/drawing/2014/main" id="{1983FC60-8333-30E9-1506-A86CC174D6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41521" y="2190751"/>
            <a:ext cx="1712453" cy="603359"/>
          </a:xfrm>
          <a:prstGeom prst="rect">
            <a:avLst/>
          </a:prstGeom>
        </p:spPr>
      </p:pic>
      <p:pic>
        <p:nvPicPr>
          <p:cNvPr id="13" name="Picture 1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i.e. there exists $a_j$ satisfying}&#10;&#10;\end{document}" title="IguanaTex Bitmap Display">
            <a:extLst>
              <a:ext uri="{FF2B5EF4-FFF2-40B4-BE49-F238E27FC236}">
                <a16:creationId xmlns:a16="http://schemas.microsoft.com/office/drawing/2014/main" id="{A038C564-2760-B122-9DC7-EB8AAFACAA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048000" y="1716807"/>
            <a:ext cx="3264864" cy="272072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How? $d$-saturation again.}&#10;\end{itemize}&#10;&#10;\end{document}" title="IguanaTex Bitmap Display">
            <a:extLst>
              <a:ext uri="{FF2B5EF4-FFF2-40B4-BE49-F238E27FC236}">
                <a16:creationId xmlns:a16="http://schemas.microsoft.com/office/drawing/2014/main" id="{26C04949-3340-7D0F-D5C1-75458536C51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5800" y="2943457"/>
            <a:ext cx="3144833" cy="254467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&#10;\textcolor{usf}{$\mathfrak{a}^d = \beta^d \prod_i \mathfrak{p}_i^{dz'_i}$}&#10;&#10;&#10;\end{document}" title="IguanaTex Bitmap Display">
            <a:extLst>
              <a:ext uri="{FF2B5EF4-FFF2-40B4-BE49-F238E27FC236}">
                <a16:creationId xmlns:a16="http://schemas.microsoft.com/office/drawing/2014/main" id="{DC85906B-AE16-2B62-F75F-059DD709BC3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714973" y="3296846"/>
            <a:ext cx="1714053" cy="380901"/>
          </a:xfrm>
          <a:prstGeom prst="rect">
            <a:avLst/>
          </a:prstGeom>
        </p:spPr>
      </p:pic>
      <p:pic>
        <p:nvPicPr>
          <p:cNvPr id="28" name="Picture 27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 = \beta \prod_i \mathfrak{p}_i^{z'_i}.$$}&#10;&#10;\end{document}" title="IguanaTex Bitmap Display">
            <a:extLst>
              <a:ext uri="{FF2B5EF4-FFF2-40B4-BE49-F238E27FC236}">
                <a16:creationId xmlns:a16="http://schemas.microsoft.com/office/drawing/2014/main" id="{049FB701-B50F-1A2F-EC1A-554AF60C92D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775156" y="4122387"/>
            <a:ext cx="1445181" cy="614563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Finally:}&#10;\end{itemize}&#10;&#10;\end{document}" title="IguanaTex Bitmap Display">
            <a:extLst>
              <a:ext uri="{FF2B5EF4-FFF2-40B4-BE49-F238E27FC236}">
                <a16:creationId xmlns:a16="http://schemas.microsoft.com/office/drawing/2014/main" id="{FAB9C626-B861-BA52-3E95-22300F86168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5800" y="3827828"/>
            <a:ext cx="1037074" cy="2528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95BC1-7A52-CAFA-99AA-84AA6F7553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7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82"/>
    </mc:Choice>
    <mc:Fallback xmlns="">
      <p:transition spd="slow" advTm="9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11"/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7C41-9C71-A47C-09F4-74CD7972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Mildly short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5825B-E2CD-6C22-F6B8-44C29208F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pic>
        <p:nvPicPr>
          <p:cNvPr id="55" name="Picture 5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CDPR16/Wes18 + norm relations: MSVP in principal ideals \\in certain cyclotomic fields more efficiently than before.&#10;\end{itemize}&#10;}&#10;\end{document}" title="IguanaTex Bitmap Display">
            <a:extLst>
              <a:ext uri="{FF2B5EF4-FFF2-40B4-BE49-F238E27FC236}">
                <a16:creationId xmlns:a16="http://schemas.microsoft.com/office/drawing/2014/main" id="{ECE2AD3A-87B6-0BC7-233E-DFAC3EA295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7911" y="1592086"/>
            <a:ext cx="7169900" cy="572952"/>
          </a:xfrm>
          <a:prstGeom prst="rect">
            <a:avLst/>
          </a:prstGeom>
        </p:spPr>
      </p:pic>
      <p:pic>
        <p:nvPicPr>
          <p:cNvPr id="53" name="Picture 52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CDW reduction still requires quantum step!}&#10;\end{document}" title="IguanaTex Bitmap Display">
            <a:extLst>
              <a:ext uri="{FF2B5EF4-FFF2-40B4-BE49-F238E27FC236}">
                <a16:creationId xmlns:a16="http://schemas.microsoft.com/office/drawing/2014/main" id="{191A2EBA-4861-4A63-0DBD-AB6C25F81B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28800" y="3867150"/>
            <a:ext cx="5007726" cy="254467"/>
          </a:xfrm>
          <a:prstGeom prst="rect">
            <a:avLst/>
          </a:prstGeom>
        </p:spPr>
      </p:pic>
      <p:pic>
        <p:nvPicPr>
          <p:cNvPr id="62" name="Picture 6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CDW17/CDW21 + norm relations: MSVP in \emph{general} ideals\\ of certain cyclotomic fields more efficiently than before.&#10;\end{itemize}}&#10;\end{document}" title="IguanaTex Bitmap Display">
            <a:extLst>
              <a:ext uri="{FF2B5EF4-FFF2-40B4-BE49-F238E27FC236}">
                <a16:creationId xmlns:a16="http://schemas.microsoft.com/office/drawing/2014/main" id="{FFC65683-D1B0-8BDC-A278-F06EF90F8A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5912" y="2691986"/>
            <a:ext cx="7054672" cy="572952"/>
          </a:xfrm>
          <a:prstGeom prst="rect">
            <a:avLst/>
          </a:prstGeom>
        </p:spPr>
      </p:pic>
      <p:pic>
        <p:nvPicPr>
          <p:cNvPr id="60" name="Picture 5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Reason: ideal decomposition.}&#10;\end{document}" title="IguanaTex Bitmap Display">
            <a:extLst>
              <a:ext uri="{FF2B5EF4-FFF2-40B4-BE49-F238E27FC236}">
                <a16:creationId xmlns:a16="http://schemas.microsoft.com/office/drawing/2014/main" id="{2D077906-3043-BA41-ABF1-A7DDDC1653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28800" y="4292851"/>
            <a:ext cx="3455316" cy="25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8897-A8B3-6518-B593-813F2269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6BAAB-5FAF-6132-C431-77C610D54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pic>
        <p:nvPicPr>
          <p:cNvPr id="50" name="Picture 4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textbf{Ideal decomposition}: Given $\mathfrak{a} \subseteq \mathcal{O}_K$ and $S = \{\p_1, \ldots, \p_k\}$ where \\$\text{Cl}(\mathcal{O}_K) = \langle [\p_1], \ldots, [\p_k] \rangle$ find $\alpha \in K^\times$ and $y_i \in \Z$ such that&#10;}&#10;\end{document}" title="IguanaTex Bitmap Display">
            <a:extLst>
              <a:ext uri="{FF2B5EF4-FFF2-40B4-BE49-F238E27FC236}">
                <a16:creationId xmlns:a16="http://schemas.microsoft.com/office/drawing/2014/main" id="{386488CD-14EB-F5B7-91AC-4C89E8AD04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1388" y="3409951"/>
            <a:ext cx="7669237" cy="584155"/>
          </a:xfrm>
          <a:prstGeom prst="rect">
            <a:avLst/>
          </a:prstGeom>
        </p:spPr>
      </p:pic>
      <p:pic>
        <p:nvPicPr>
          <p:cNvPr id="24" name="Picture 2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Ideal class group: &#10;$\text{Cl}(\mathcal{O}_K) = \mathcal{I_K}/\mathcal{J}_K$ where $\mathcal{I_K} =$ fractional\\ ideals of $K$, $\mathcal{J}_K =$ principal fractional ideals of $K$&#10;}&#10;&#10;&#10;\end{document}" title="IguanaTex Bitmap Display">
            <a:extLst>
              <a:ext uri="{FF2B5EF4-FFF2-40B4-BE49-F238E27FC236}">
                <a16:creationId xmlns:a16="http://schemas.microsoft.com/office/drawing/2014/main" id="{422AFC86-0337-E991-7002-689CD63383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1388" y="1491377"/>
            <a:ext cx="6822600" cy="576154"/>
          </a:xfrm>
          <a:prstGeom prst="rect">
            <a:avLst/>
          </a:prstGeom>
        </p:spPr>
      </p:pic>
      <p:pic>
        <p:nvPicPr>
          <p:cNvPr id="22" name="Picture 2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 &#10;$\text{Cl}(\mathcal{O}_K)$ finite abelian group.&#10;\end{itemize}&#10;}&#10;&#10;&#10;\end{document}" title="IguanaTex Bitmap Display">
            <a:extLst>
              <a:ext uri="{FF2B5EF4-FFF2-40B4-BE49-F238E27FC236}">
                <a16:creationId xmlns:a16="http://schemas.microsoft.com/office/drawing/2014/main" id="{27085552-40C5-9C5C-E0CF-8CC21622FF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0600" y="2377305"/>
            <a:ext cx="3444109" cy="265671"/>
          </a:xfrm>
          <a:prstGeom prst="rect">
            <a:avLst/>
          </a:prstGeom>
        </p:spPr>
      </p:pic>
      <p:pic>
        <p:nvPicPr>
          <p:cNvPr id="56" name="Picture 55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 \textcolor{usf}{&#10;$\mathfrak{a} = (\alpha)\prod_{i=1}^k \p_i^{y_i} \Longleftrightarrow [\mathfrak{a}] = \prod_{i=1}^k [\p_i]^{y_i} .$&#10;}&#10;&#10;&#10;\end{document}" title="IguanaTex Bitmap Display">
            <a:extLst>
              <a:ext uri="{FF2B5EF4-FFF2-40B4-BE49-F238E27FC236}">
                <a16:creationId xmlns:a16="http://schemas.microsoft.com/office/drawing/2014/main" id="{FC408D86-A446-D397-A1A0-8B22642ABD0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78620" y="4255959"/>
            <a:ext cx="4386760" cy="344092"/>
          </a:xfrm>
          <a:prstGeom prst="rect">
            <a:avLst/>
          </a:prstGeom>
        </p:spPr>
      </p:pic>
      <p:pic>
        <p:nvPicPr>
          <p:cNvPr id="32" name="Picture 31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 &#10;Identity in $\text{Cl}(\mathcal{O}_K)$ is the class of principal ideals.&#10;\end{itemize}&#10;}&#10;&#10;&#10;\end{document}" title="IguanaTex Bitmap Display">
            <a:extLst>
              <a:ext uri="{FF2B5EF4-FFF2-40B4-BE49-F238E27FC236}">
                <a16:creationId xmlns:a16="http://schemas.microsoft.com/office/drawing/2014/main" id="{D6CDBFC1-3FD8-AC8B-2094-19DB159554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90600" y="2819914"/>
            <a:ext cx="5863949" cy="2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B0A1-1F45-7EA1-FB2F-4C6B26ED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B9E8-8F87-B58B-551E-8D385F4C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21" y="1383126"/>
            <a:ext cx="7886700" cy="3263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n,\log N(\mathfrak{a}))\cdot 2^{(\log (m_k))^{O(\log \log \log(m_k))}}$$}&#10;%&#10;&#10;\end{document}" title="IguanaTex Bitmap Display">
            <a:extLst>
              <a:ext uri="{FF2B5EF4-FFF2-40B4-BE49-F238E27FC236}">
                <a16:creationId xmlns:a16="http://schemas.microsoft.com/office/drawing/2014/main" id="{8EBA45AE-75DA-C4FA-7528-BE0F6FCA47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38400" y="2081568"/>
            <a:ext cx="4630025" cy="355294"/>
          </a:xfrm>
          <a:prstGeom prst="rect">
            <a:avLst/>
          </a:prstGeom>
        </p:spPr>
      </p:pic>
      <p:pic>
        <p:nvPicPr>
          <p:cNvPr id="5" name="Picture 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Infinite family of fields $\mathbb{Q}(\zeta_{m_k})$ where the cost is}&#10;\end{itemize}&#10;&#10;\end{document}" title="IguanaTex Bitmap Display">
            <a:extLst>
              <a:ext uri="{FF2B5EF4-FFF2-40B4-BE49-F238E27FC236}">
                <a16:creationId xmlns:a16="http://schemas.microsoft.com/office/drawing/2014/main" id="{30E941E1-D7BC-5750-95D7-002358E1B8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8650" y="1504950"/>
            <a:ext cx="5723113" cy="268871"/>
          </a:xfrm>
          <a:prstGeom prst="rect">
            <a:avLst/>
          </a:prstGeom>
        </p:spPr>
      </p:pic>
      <p:pic>
        <p:nvPicPr>
          <p:cNvPr id="17" name="Picture 16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In other words: $2^{n^{o(1)}}$ }&#10;\end{itemize}&#10;&#10;\end{document}" title="IguanaTex Bitmap Display">
            <a:extLst>
              <a:ext uri="{FF2B5EF4-FFF2-40B4-BE49-F238E27FC236}">
                <a16:creationId xmlns:a16="http://schemas.microsoft.com/office/drawing/2014/main" id="{46F022E7-0BB6-DE01-4555-D397AD0369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2421" y="2744609"/>
            <a:ext cx="2631096" cy="2816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195C6-F7C9-6539-27DE-4E492E2640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5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4"/>
    </mc:Choice>
    <mc:Fallback xmlns="">
      <p:transition spd="slow" advTm="7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Example</a:t>
            </a:r>
            <a:endParaRPr lang="en-US" dirty="0"/>
          </a:p>
        </p:txBody>
      </p:sp>
      <p:pic>
        <p:nvPicPr>
          <p:cNvPr id="18" name="Picture 1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forall x\in K,\ x^2 = \frac{N_{K^\tau}(x)N_{K^\sigma}(x)}{N_{K^{\sigma\tau}}(x)}$$&#10;}&#10;\end{document}" title="IguanaTex Bitmap Display">
            <a:extLst>
              <a:ext uri="{FF2B5EF4-FFF2-40B4-BE49-F238E27FC236}">
                <a16:creationId xmlns:a16="http://schemas.microsoft.com/office/drawing/2014/main" id="{8CA0CF40-71D4-A0CC-D117-8BCAA4BC6E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12309" y="3080775"/>
            <a:ext cx="3503041" cy="62784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6" name="Picture 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2 = N_{\langle\sigma\rangle} + N_{\langle\tau\rangle} - \sigma&#10;    N_{\langle\sigma\tau\rangle}.$$&#10;}&#10;\end{document}" title="IguanaTex Bitmap Display">
            <a:extLst>
              <a:ext uri="{FF2B5EF4-FFF2-40B4-BE49-F238E27FC236}">
                <a16:creationId xmlns:a16="http://schemas.microsoft.com/office/drawing/2014/main" id="{7234F117-6E61-7D3D-E0D5-4A65AC7172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60456" y="1920863"/>
            <a:ext cx="3031681" cy="276480"/>
          </a:xfrm>
          <a:prstGeom prst="rect">
            <a:avLst/>
          </a:prstGeom>
        </p:spPr>
      </p:pic>
      <p:pic>
        <p:nvPicPr>
          <p:cNvPr id="4" name="Picture 3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Let~$G = C_2\times C_2 = \langle \sigma, \tau\rangle$. Then we have the norm relation}&#10;&#10;\end{document}" title="IguanaTex Bitmap Display">
            <a:extLst>
              <a:ext uri="{FF2B5EF4-FFF2-40B4-BE49-F238E27FC236}">
                <a16:creationId xmlns:a16="http://schemas.microsoft.com/office/drawing/2014/main" id="{B0C7A7AF-13A4-022F-DD86-EDF86A6538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5801" y="1393910"/>
            <a:ext cx="6780992" cy="270473"/>
          </a:xfrm>
          <a:prstGeom prst="rect">
            <a:avLst/>
          </a:prstGeom>
        </p:spPr>
      </p:pic>
      <p:pic>
        <p:nvPicPr>
          <p:cNvPr id="8" name="Picture 7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 = \mathbb{Q}(\sqrt{d_1}, \sqrt{d_2})$&#10;}&#10;\end{document}" title="IguanaTex Bitmap Display">
            <a:extLst>
              <a:ext uri="{FF2B5EF4-FFF2-40B4-BE49-F238E27FC236}">
                <a16:creationId xmlns:a16="http://schemas.microsoft.com/office/drawing/2014/main" id="{4513A3D9-6457-4C2B-216A-B8764D9D6FA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560456" y="2661038"/>
            <a:ext cx="2051519" cy="285120"/>
          </a:xfrm>
          <a:prstGeom prst="rect">
            <a:avLst/>
          </a:prstGeom>
        </p:spPr>
      </p:pic>
      <p:pic>
        <p:nvPicPr>
          <p:cNvPr id="9" name="Picture 8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sigma = \mathbb{Q}(\sqrt{d_1})$&#10;}&#10;\end{document}" title="IguanaTex Bitmap Display">
            <a:extLst>
              <a:ext uri="{FF2B5EF4-FFF2-40B4-BE49-F238E27FC236}">
                <a16:creationId xmlns:a16="http://schemas.microsoft.com/office/drawing/2014/main" id="{3612B260-CBDB-667D-5E49-73992D0DCDB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6856" y="4171003"/>
            <a:ext cx="1598398" cy="285120"/>
          </a:xfrm>
          <a:prstGeom prst="rect">
            <a:avLst/>
          </a:prstGeom>
        </p:spPr>
      </p:pic>
      <p:pic>
        <p:nvPicPr>
          <p:cNvPr id="10" name="Picture 9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tau = \mathbb{Q}(\sqrt{d_2})$&#10;}&#10;\end{document}" title="IguanaTex Bitmap Display">
            <a:extLst>
              <a:ext uri="{FF2B5EF4-FFF2-40B4-BE49-F238E27FC236}">
                <a16:creationId xmlns:a16="http://schemas.microsoft.com/office/drawing/2014/main" id="{7DA82C30-2127-941A-D5C9-90F0D9D78CF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533576" y="4171003"/>
            <a:ext cx="1587840" cy="285120"/>
          </a:xfrm>
          <a:prstGeom prst="rect">
            <a:avLst/>
          </a:prstGeom>
        </p:spPr>
      </p:pic>
      <p:pic>
        <p:nvPicPr>
          <p:cNvPr id="12" name="Picture 1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{\sigma\tau} = \mathbb{Q}(\sqrt{d_1d_2})$&#10;}&#10;\end{document}" title="IguanaTex Bitmap Display">
            <a:extLst>
              <a:ext uri="{FF2B5EF4-FFF2-40B4-BE49-F238E27FC236}">
                <a16:creationId xmlns:a16="http://schemas.microsoft.com/office/drawing/2014/main" id="{23F82946-AA2A-D08B-AE9C-6B6B83C163C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292056" y="4178342"/>
            <a:ext cx="1974718" cy="2851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567351-690E-963A-212D-E0AB13131F1A}"/>
              </a:ext>
            </a:extLst>
          </p:cNvPr>
          <p:cNvCxnSpPr/>
          <p:nvPr/>
        </p:nvCxnSpPr>
        <p:spPr bwMode="auto">
          <a:xfrm>
            <a:off x="3395168" y="3080775"/>
            <a:ext cx="0" cy="93408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4B4754-A2AF-01C4-C684-9F96D4FF46ED}"/>
              </a:ext>
            </a:extLst>
          </p:cNvPr>
          <p:cNvCxnSpPr/>
          <p:nvPr/>
        </p:nvCxnSpPr>
        <p:spPr bwMode="auto">
          <a:xfrm rot="2700000">
            <a:off x="2340552" y="2893300"/>
            <a:ext cx="0" cy="128016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DBDEDC-AE30-C0D2-0A51-07DA3D8ADD30}"/>
              </a:ext>
            </a:extLst>
          </p:cNvPr>
          <p:cNvCxnSpPr/>
          <p:nvPr/>
        </p:nvCxnSpPr>
        <p:spPr bwMode="auto">
          <a:xfrm rot="-2700000">
            <a:off x="4461506" y="2893301"/>
            <a:ext cx="0" cy="128016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46606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959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Existence of norm relations</a:t>
            </a:r>
            <a:endParaRPr lang="en-US" dirty="0"/>
          </a:p>
        </p:txBody>
      </p:sp>
      <p:pic>
        <p:nvPicPr>
          <p:cNvPr id="4" name="Picture 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[BFHP22]: Equivalent to: $\forall$ simple $\C[G]$-module $V$, $\exists H\in\mathcal{H}$, $V^H\neq \{0\}$. &#10;}&#10;\end{document}" title="IguanaTex Bitmap Display">
            <a:extLst>
              <a:ext uri="{FF2B5EF4-FFF2-40B4-BE49-F238E27FC236}">
                <a16:creationId xmlns:a16="http://schemas.microsoft.com/office/drawing/2014/main" id="{D2A5920B-30B5-BEB8-8E3D-DBD9B58DDB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650" y="2768883"/>
            <a:ext cx="8309761" cy="29088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21" name="Picture 20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Let $\mathcal{H}$ be a set of &#10;subgroups of $G$. There is a norm relation with }&#10;&#10;\end{document}" title="IguanaTex Bitmap Display">
            <a:extLst>
              <a:ext uri="{FF2B5EF4-FFF2-40B4-BE49-F238E27FC236}">
                <a16:creationId xmlns:a16="http://schemas.microsoft.com/office/drawing/2014/main" id="{C535CDDB-4517-08AD-5174-67EF8EC3EC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3" y="1393910"/>
            <a:ext cx="7365147" cy="257670"/>
          </a:xfrm>
          <a:prstGeom prst="rect">
            <a:avLst/>
          </a:prstGeom>
        </p:spPr>
      </p:pic>
      <p:pic>
        <p:nvPicPr>
          <p:cNvPr id="23" name="Picture 2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$\langle N_H \mid H\in\mathcal{H}\rangle_{\mathbb{Q}[G]} = \mathbb{Q}[G]\ \ \text{(as a 2-sided ideal)}$$&#10;}&#10;\end{document}" title="IguanaTex Bitmap Display">
            <a:extLst>
              <a:ext uri="{FF2B5EF4-FFF2-40B4-BE49-F238E27FC236}">
                <a16:creationId xmlns:a16="http://schemas.microsoft.com/office/drawing/2014/main" id="{90B099E3-7D02-1147-C6A2-2E1EDE07AEF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28800" y="2196134"/>
            <a:ext cx="5354876" cy="294720"/>
          </a:xfrm>
          <a:prstGeom prst="rect">
            <a:avLst/>
          </a:prstGeom>
        </p:spPr>
      </p:pic>
      <p:pic>
        <p:nvPicPr>
          <p:cNvPr id="41" name="Picture 4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Consequence} (relies on [Wolf11]): $G$ admits a relation if $G$ contains: &#10;}&#10;\end{document}" title="IguanaTex Bitmap Display">
            <a:extLst>
              <a:ext uri="{FF2B5EF4-FFF2-40B4-BE49-F238E27FC236}">
                <a16:creationId xmlns:a16="http://schemas.microsoft.com/office/drawing/2014/main" id="{609B8351-2022-794C-3C8E-DCB9D70360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8650" y="3514603"/>
            <a:ext cx="8032319" cy="255360"/>
          </a:xfrm>
          <a:prstGeom prst="rect">
            <a:avLst/>
          </a:prstGeom>
        </p:spPr>
      </p:pic>
      <p:pic>
        <p:nvPicPr>
          <p:cNvPr id="25" name="Picture 24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respect to $\mathcal{H}$ if:}&#10;&#10;\end{document}" title="IguanaTex Bitmap Display">
            <a:extLst>
              <a:ext uri="{FF2B5EF4-FFF2-40B4-BE49-F238E27FC236}">
                <a16:creationId xmlns:a16="http://schemas.microsoft.com/office/drawing/2014/main" id="{532474C3-540E-1D20-0DC2-FB9E9C7063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5803" y="1723752"/>
            <a:ext cx="1717254" cy="257670"/>
          </a:xfrm>
          <a:prstGeom prst="rect">
            <a:avLst/>
          </a:prstGeom>
        </p:spPr>
      </p:pic>
      <p:pic>
        <p:nvPicPr>
          <p:cNvPr id="46" name="Picture 4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a non-cyclic subgroup of order~$pq$, for~$p$ and~$q$ prime, or&#10;\end{itemize}&#10;}&#10;\end{document}" title="IguanaTex Bitmap Display">
            <a:extLst>
              <a:ext uri="{FF2B5EF4-FFF2-40B4-BE49-F238E27FC236}">
                <a16:creationId xmlns:a16="http://schemas.microsoft.com/office/drawing/2014/main" id="{E6D824BE-0F83-5A99-5E67-30E5D05AD1C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62001" y="3906078"/>
            <a:ext cx="6614404" cy="251520"/>
          </a:xfrm>
          <a:prstGeom prst="rect">
            <a:avLst/>
          </a:prstGeom>
        </p:spPr>
      </p:pic>
      <p:pic>
        <p:nvPicPr>
          <p:cNvPr id="52" name="Picture 51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a subgroup isomorphic to~$\text{SL}_2(\mathbb{F}_p)$ where~$p=2^{2^k}+1$, $k&gt;1$.&#10;\end{itemize}&#10;}&#10;\end{document}" title="IguanaTex Bitmap Display">
            <a:extLst>
              <a:ext uri="{FF2B5EF4-FFF2-40B4-BE49-F238E27FC236}">
                <a16:creationId xmlns:a16="http://schemas.microsoft.com/office/drawing/2014/main" id="{38111B31-0158-4228-C717-932CD7CB9A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62000" y="4231575"/>
            <a:ext cx="7227843" cy="3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2E4-23E3-B00F-1714-C1C77634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On the denominator of a norm relation</a:t>
            </a:r>
            <a:endParaRPr lang="en-US" dirty="0"/>
          </a:p>
        </p:txBody>
      </p:sp>
      <p:pic>
        <p:nvPicPr>
          <p:cNvPr id="33" name="Picture 32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textbf{Remark:} $d(\mathcal{H})&gt;0$ simply means that a norm relation exists.&#10;}&#10;\end{document}" title="IguanaTex Bitmap Display">
            <a:extLst>
              <a:ext uri="{FF2B5EF4-FFF2-40B4-BE49-F238E27FC236}">
                <a16:creationId xmlns:a16="http://schemas.microsoft.com/office/drawing/2014/main" id="{5B0A605D-4B70-7694-1DE3-396B03F93E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1590" y="3787195"/>
            <a:ext cx="7051201" cy="265920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1D47F99B-79C9-6C44-D908-AB73343F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BF580-C577-4FB0-9479-8DE7A62B10C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24" name="Picture 23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  d(\mathcal{H})\Z = \Z \cap \langle N_H \mid&#10;    H\in\mathcal{H}\rangle_{\Z[G]}.&#10;$$&#10;}&#10;\end{document}" title="IguanaTex Bitmap Display">
            <a:extLst>
              <a:ext uri="{FF2B5EF4-FFF2-40B4-BE49-F238E27FC236}">
                <a16:creationId xmlns:a16="http://schemas.microsoft.com/office/drawing/2014/main" id="{246FDCD9-AC3F-9A1A-7BF2-AB95441A5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14600" y="1892552"/>
            <a:ext cx="3676801" cy="294720"/>
          </a:xfrm>
          <a:prstGeom prst="rect">
            <a:avLst/>
          </a:prstGeom>
        </p:spPr>
      </p:pic>
      <p:pic>
        <p:nvPicPr>
          <p:cNvPr id="20" name="Picture 19" descr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\mathcal{H}$ be a set of subgroups of~$G$.&#10;  The \emph{optimal denominator} is &#10;}&#10;&#10;\end{document}" title="IguanaTex Bitmap Display">
            <a:extLst>
              <a:ext uri="{FF2B5EF4-FFF2-40B4-BE49-F238E27FC236}">
                <a16:creationId xmlns:a16="http://schemas.microsoft.com/office/drawing/2014/main" id="{C5D16952-22C5-B51B-2DF2-55C6942252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5802" y="1393910"/>
            <a:ext cx="7248316" cy="257670"/>
          </a:xfrm>
          <a:prstGeom prst="rect">
            <a:avLst/>
          </a:prstGeom>
        </p:spPr>
      </p:pic>
      <p:pic>
        <p:nvPicPr>
          <p:cNvPr id="26" name="Picture 25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Theorem [BFHP22]}: If $d(\mathcal{H})&gt;0$, then $d(\mathcal{H})$ divides $|G|^3$.  &#10;}&#10;\end{document}" title="IguanaTex Bitmap Display">
            <a:extLst>
              <a:ext uri="{FF2B5EF4-FFF2-40B4-BE49-F238E27FC236}">
                <a16:creationId xmlns:a16="http://schemas.microsoft.com/office/drawing/2014/main" id="{D6509A3B-1065-39EF-25AE-C8BB2E81BE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2" y="2938215"/>
            <a:ext cx="6646075" cy="287040"/>
          </a:xfrm>
          <a:prstGeom prst="rect">
            <a:avLst/>
          </a:prstGeom>
        </p:spPr>
      </p:pic>
      <p:pic>
        <p:nvPicPr>
          <p:cNvPr id="31" name="Picture 30" descr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over $\mathbb{Q}[G]$.&#10;}&#10;\end{document}" title="IguanaTex Bitmap Display">
            <a:extLst>
              <a:ext uri="{FF2B5EF4-FFF2-40B4-BE49-F238E27FC236}">
                <a16:creationId xmlns:a16="http://schemas.microsoft.com/office/drawing/2014/main" id="{F6F57093-2674-B9A2-733D-CC92892763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1589" y="4171950"/>
            <a:ext cx="1185600" cy="2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8.7251"/>
  <p:tag name="ORIGINALWIDTH" val="4335.20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Let $K$ be a number field of degree $n$ and Galois &#10;}&#10;\end{document}"/>
  <p:tag name="IGUANATEXSIZE" val="21"/>
  <p:tag name="IGUANATEXCURSOR" val="47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90.4387"/>
  <p:tag name="ORIGINALWIDTH" val="2736.40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forall x\in K,\ x^2 = \frac{N_{K^\tau}(x)N_{K^\sigma}(x)}{N_{K^{\sigma\tau}}(x)}$$&#10;}&#10;\end{document}"/>
  <p:tag name="IGUANATEXSIZE" val="21"/>
  <p:tag name="IGUANATEXCURSOR" val="50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474.7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/>
  <p:tag name="IGUANATEXSIZE" val="21"/>
  <p:tag name="IGUANATEXCURSOR" val="5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3851.78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textbf{Ideal Decomposition Problem}: on input $\ag$, $\{\pg_i\}_{i\leq k}$, find $\alpha$ and $(z_i)_{i\leq k}$ &#10;} &#10;&#10;\end{document}"/>
  <p:tag name="IGUANATEXSIZE" val="21"/>
  <p:tag name="IGUANATEXCURSOR" val="325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719"/>
  <p:tag name="ORIGINALWIDTH" val="2227.06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Decompose $N_{K/K^{H_i}} (\mathfrak{a}^{b_i})$ in subfields.&#10;\end{enumerate}&#10;}&#10;&#10;\end{document}"/>
  <p:tag name="IGUANATEXSIZE" val="21"/>
  <p:tag name="IGUANATEXCURSOR" val="54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0201"/>
  <p:tag name="ORIGINALWIDTH" val="2500.09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Deduce $\beta$ and $y_i$ such that $ \mathfrak{a}^d = (\beta) \prod_i \mathfrak{p}_i^{y_i}.$&#10;\end{enumerate}&#10;}&#10;&#10;\end{document}"/>
  <p:tag name="IGUANATEXSIZE" val="21"/>
  <p:tag name="IGUANATEXCURSOR" val="55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715"/>
  <p:tag name="ORIGINALWIDTH" val="2851.14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enumerate}&#10;\item[3.] &#10;Find $\delta \in K^\times$ &#10;%with $(\delta) = \prod_i \mathfrak{p}_i^{x_i}$ &#10;such that $(\delta \beta) \prod_i \p_i^{y_i} = (\alpha^d)\prod_i \p_i^{dz_i}$.&#10;\end{enumerate}&#10;}&#10;&#10;\end{document}"/>
  <p:tag name="IGUANATEXSIZE" val="21"/>
  <p:tag name="IGUANATEXCURSOR" val="53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688.48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Deduce decomposition of $\mathfrak{a}$.&#10;\end{enumerate}&#10;}&#10;&#10;\end{document}"/>
  <p:tag name="IGUANATEXSIZE" val="21"/>
  <p:tag name="IGUANATEXCURSOR" val="52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1489.70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such that $\ag = (\alpha)\pg_1^{z_1}\cdots\pg_{k}^{z_k}.$&#10;} &#10;&#10;\end{document}"/>
  <p:tag name="IGUANATEXSIZE" val="21"/>
  <p:tag name="IGUANATEXCURSOR" val="3196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474.7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/>
  <p:tag name="IGUANATEXSIZE" val="21"/>
  <p:tag name="IGUANATEXCURSOR" val="5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01339"/>
  <p:tag name="ORIGINALWIDTH" val="876.1223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Remember that: &#10;} &#10;&#10;\end{document}"/>
  <p:tag name="IGUANATEXSIZE" val="21"/>
  <p:tag name="IGUANATEXCURSOR" val="315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3701.016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With knowledge of Ideal Decompositions, reduces to linear algebra. &#10;} &#10;&#10;\end{document}"/>
  <p:tag name="IGUANATEXSIZE" val="21"/>
  <p:tag name="IGUANATEXCURSOR" val="3206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5.973"/>
  <p:tag name="ORIGINALWIDTH" val="2368.204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2 = N_{\langle\sigma\rangle} + N_{\langle\tau\rangle} - \sigma&#10;    N_{\langle\sigma\tau\rangle}.$$&#10;}&#10;\end{document}"/>
  <p:tag name="IGUANATEXSIZE" val="21"/>
  <p:tag name="IGUANATEXCURSOR" val="52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0406"/>
  <p:tag name="ORIGINALWIDTH" val="2993.66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Nm{\operatorname{N}}&#10;&#10;\begin{document}&#10;\textcolor{usf}{&#10;\textbf{Minus part of }$\text{Cl}(\mathcal{O}_K)$: $\text{Cl}^-(\mathcal{O}_K) = \text{ker}(\Nm_{K/K^+})$ where \\$\Nm_{K/K^+}: \text{Cl}(\mathcal{O}_K) \longrightarrow \text{Cl}(\mathcal{O}_{K^+})$.&#10;}&#10;\end{document}"/>
  <p:tag name="IGUANATEXSIZE" val="21"/>
  <p:tag name="IGUANATEXCURSOR" val="6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4.9681"/>
  <p:tag name="ORIGINALWIDTH" val="2110.23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69.1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/>
  <p:tag name="IGUANATEXSIZE" val="21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1127.40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/>
  <p:tag name="IGUANATEXSIZE" val="21"/>
  <p:tag name="IGUANATEXCURSOR" val="47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23.9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/>
  <p:tag name="IGUANATEXSIZE" val="21"/>
  <p:tag name="IGUANATEXCURSOR" val="4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563.21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/>
  <p:tag name="IGUANATEXSIZE" val="21"/>
  <p:tag name="IGUANATEXCURSOR" val="51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296.18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/>
  <p:tag name="IGUANATEXSIZE" val="21"/>
  <p:tag name="IGUANATEXCURSOR" val="47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112.40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/>
  <p:tag name="IGUANATEXSIZE" val="21"/>
  <p:tag name="IGUANATEXCURSOR" val="47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0193"/>
  <p:tag name="ORIGINALWIDTH" val="3687.51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Let~$K = \Q(\zeta_{6552})$ for which $G \simeq C_{12} \times C_6^2 \times C_2^2$, $\deg(K)=1728$ and&#10;} &#10;&#10;\end{document}"/>
  <p:tag name="IGUANATEXSIZE" val="21"/>
  <p:tag name="IGUANATEXCURSOR" val="323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1261.676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$\Cl(K)$ is isomorphic to:&#10;} &#10;&#10;\end{document}"/>
  <p:tag name="IGUANATEXSIZE" val="21"/>
  <p:tag name="IGUANATEXCURSOR" val="3164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3178.193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Let~$G = C_2\times C_2 = \langle \sigma, \tau\rangle$. Then we have the norm relation}&#10;&#10;\end{document}"/>
  <p:tag name="IGUANATEXSIZE" val="21"/>
  <p:tag name="IGUANATEXCURSOR" val="54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2503.84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\disc(K) = 2^{3456} \cdot 3^{2592} \cdot 7^{1440} \cdot 13^{1584} \approx&#10;  10^{5258}$.&#10;} &#10;&#10;\end{document}"/>
  <p:tag name="IGUANATEXSIZE" val="21"/>
  <p:tag name="IGUANATEXCURSOR" val="3151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1214"/>
  <p:tag name="ORIGINALWIDTH" val="3570.49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begin{eqnarray*}&#10;    &amp; &amp;&#10;    C_{e} \times C_{123903346647650690244963498417984355147621683400320} \\&#10;    &amp; &amp; \times C_{5827775875747592369293192320} \times C_{2098524198141572423040} \\&#10;    &amp; &amp; \times C_{33847164486154393920} \times C_{7383876252480} \times C_{101148989760}^2 \\&#10;    &amp; &amp; \times C_{50574494880}^2 \times C_{276363360}^5 \times C_{7469280}^2&#10;    \times C_{3734640}^8 \times C_{196560}^2 \\&#10;    &amp; &amp; \times C_{98280} \times C_{32760}^4 \times C_{6552}^{26}&#10;    \times C_{3276}^2 \times C_{252} \times C_{84}^3 \times C_{12}^{29}&#10;    \times C_{6}^8 \times C_2^{11}&#10;  \end{eqnarray*}&#10;} &#10;&#10;\end{document}"/>
  <p:tag name="IGUANATEXSIZE" val="21"/>
  <p:tag name="IGUANATEXCURSOR" val="373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01339"/>
  <p:tag name="ORIGINALWIDTH" val="275.2884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With:&#10;} &#10;&#10;\end{document}"/>
  <p:tag name="IGUANATEXSIZE" val="21"/>
  <p:tag name="IGUANATEXCURSOR" val="314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4.5676"/>
  <p:tag name="ORIGINALWIDTH" val="4317.603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begin{eqnarray*}&#10;    e &amp;=&amp;&#10;        349380029706737059104248223565319692883897548638392856641627842 \\&#10;    &amp; &amp; 662891732318286799812329621077189995594165744361859090214550165 \\&#10;    &amp; &amp; 734555558870589729949013150675968232635365760,&#10;  \end{eqnarray*}&#10;} &#10;&#10;\end{document}"/>
  <p:tag name="IGUANATEXSIZE" val="21"/>
  <p:tag name="IGUANATEXCURSOR" val="338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702"/>
  <p:tag name="ORIGINALWIDTH" val="2450.59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$h_{6552}^+ = 70695077806080 = 2^{24}\cdot 3^3 \cdot 5 \cdot 7^4&#10;  \cdot 13$.&#10;} &#10;&#10;\end{document}"/>
  <p:tag name="IGUANATEXSIZE" val="21"/>
  <p:tag name="IGUANATEXCURSOR" val="3215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6.8724"/>
  <p:tag name="ORIGINALWIDTH" val="3914.04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%\setcounter{table}{1}&#10;\begin{table}[ht]&#10;\begin{center}&#10;\color{usf}&#10;%\begin{tabular}{p{1cm}||p{1cm}|p{1cm}|p{3cm}|p{1cm}}&#10;\begin{tabular}{c||c|c|c|c|c}&#10;  $K$ &amp; $[K : \Q]$ &amp; $\# \{ K_i \} $ &amp; $\max_i [K_i : \Q]$ &amp; $\# \{ K_{i, j} &#10;  \}$ &amp; $\max_{i, j} [K_{i, j} : \Q]$ \\&#10; \hline&#10;\hline&#10;  $K^{(1)}$ &amp; 400 &amp; 19 &amp; 100 &amp; 86 &amp; 20 \\ &#10;  $K^{(2)}$ &amp; 864 &amp; 38 &amp; 108 &amp; 341 &amp; 12 \\ &#10;  $K^{(3)}$ &amp; 1800 &amp; 131 &amp; 150 &amp; 297 &amp; 30\\&#10;\end{tabular}&#10;\caption{Fields used for PIP}&#10;\end{center}&#10;\end{table} &#10;&#10;\end{document}"/>
  <p:tag name="IGUANATEXSIZE" val="21"/>
  <p:tag name="IGUANATEXCURSOR" val="74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5.936"/>
  <p:tag name="ORIGINALWIDTH" val="3190.19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&#10;%\begin{table}[ht]&#10;%\begin{center}&#10;%\color{usf}&#10;%\begin{tabular}{c|c}&#10;%  $K$ &amp; $t_{\text{PIP}}$ \\&#10;% \hline&#10;%  $K^{(1)}$ &amp; 6.55  \\ &#10;%  $K^{(2)}$ &amp; 98.92  \\ &#10;%  $K^{(3)}$ &amp; 2905.09\\&#10;%\end{tabular}&#10;%\caption{Runtime of our PIP algorithm in CPU hours.}&#10;%\end{center}&#10;%\end{table}&#10;&#10;\setcounter{table}{1}&#10;\begin{table}[ht]&#10;\begin{center}&#10;\color{usf}&#10;\begin{tabular}{c||c|c|c|c}&#10;     $K$       &amp; $t_{\text{Norm}}$   &amp; $t_{\text{PIP}}$    &amp; $t_{\text{Root}}$     &amp; Total \\&#10;\hline&#10;\hline&#10;    $K^{(1)}$  &amp; 0.55   &amp; 0.13   &amp; 1.71    &amp; 6.55\\&#10;               &amp; 8.4\%  &amp; 2.0\%  &amp; 26.1\%  &amp;\\&#10;\hline&#10;    $K^{(2)}$  &amp; 11.21  &amp; 1.54   &amp; 60.19   &amp; 98.92\\&#10;               &amp; 11.3\% &amp; 1.6\%  &amp; 60.8\%  &amp;\\&#10;\hline&#10;    $K^{(3)}$  &amp; 641.92 &amp; 203.62 &amp; 1634.01 &amp; 2905.09\\&#10;               &amp; 22.1\% &amp; 7.0\%  &amp; 56.2\%  &amp;\\&#10;\end{tabular}&#10;\caption{Runtime of PIP with norm relations in CPU hours.}&#10;\end{center}&#10;\end{table}&#10;\end{document}"/>
  <p:tag name="IGUANATEXSIZE" val="21"/>
  <p:tag name="IGUANATEXCURSOR" val="133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9.48"/>
  <p:tag name="ORIGINALWIDTH" val="4285.34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setcounter{table}{2}&#10;\begin{table}&#10;\center&#10;\color{usf}&#10;\begin{tabular}{ |c|c|c|c|c|c|c|  }&#10; \hline&#10;  $m$ &amp; $n$ &amp; $\text{Cl}^-_K$ &amp; $B$ &amp; $d$  &amp; time (h) \\&#10; \hline&#10;129 &amp; 84 &amp; [37821539] &amp; 1033 &amp; 2 &amp; 64.45 \\&#10;147 &amp; 84 &amp; [5874617] &amp; 883 &amp; 2 &amp; 2.23 \\&#10;172 &amp; 84 &amp; [2, 396326786] &amp; 173 &amp; 1 &amp; 54.66 \\&#10;196 &amp; 84 &amp; [82708823] &amp; 197 &amp; 2  &amp; 14.79 \\&#10;184 &amp; 88 &amp; [67, 22181154] &amp; 1289 &amp; 2  &amp; 16.14 \\&#10;189 &amp; 108 &amp; [105778197511] &amp; 379 &amp; 1  &amp; 2.6 \\&#10;&#10;%124 &amp; 60 &amp; [2, 22878] &amp; 961 &amp; 3 &amp; 87\% &amp; 0.1\\&#10;%154 &amp; 60 &amp; [4, 4, 4, 20] &amp; 463 &amp; 1 &amp; 100\% &amp; 0.16\\&#10;%186 &amp; 60 &amp; [6795] &amp; 373 &amp; 2 &amp; 100\% &amp; 0.12\\&#10;%198 &amp; 60 &amp; [31, 93] &amp; 243 &amp; 2 &amp; 100\% &amp; 0.17\\&#10;%148 &amp; 72 &amp; [4827501] &amp; 593 &amp; 3 &amp; 100\% &amp; 17.0\\&#10;%147 &amp; 84 &amp; [5874617] &amp; 883 &amp; 2 &amp; 100\% &amp; 0.94\\&#10;%196 &amp; 84 &amp; [82708823] &amp; 197 &amp; 1 &amp; 98\% &amp; 0.72\\&#10;\hline&#10;\end{tabular}&#10;\caption{Evidence for conjecture 1 and some computed $\text{Cl}^-(\mathcal{O}_K)$. $m$ chosen so $\mathbb{Q}(\zeta_m)$ has a good norm relation. $\text{Cl}^-(\mathcal{O}_K)$ generated by $d$ ideals of norm less than $B$ (and their conjugates).}&#10;\end{table}&#10;&#10;\end{document}"/>
  <p:tag name="IGUANATEXSIZE" val="21"/>
  <p:tag name="IGUANATEXCURSOR" val="125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.724"/>
  <p:tag name="ORIGINALWIDTH" val="5600.3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Given $n$ linearly independent vectors $(b_1, \ldots, b_n)$ with $b_i \in \mathbb{R}^m$&#10;}&#10;\end{document}"/>
  <p:tag name="IGUANATEXSIZE" val="21"/>
  <p:tag name="IGUANATEXCURSOR" val="52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78.4777"/>
  <p:tag name="ORIGINALWIDTH" val="1808.024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mathcal{L} = \Z b_1 + \cdots + \Z b_n$&#10;}&#10;\end{document}"/>
  <p:tag name="IGUANATEXSIZE" val="21"/>
  <p:tag name="IGUANATEXCURSOR" val="46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602.5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 = \mathbb{Q}(\sqrt{d_1}, \sqrt{d_2})$&#10;}&#10;\end{document}"/>
  <p:tag name="IGUANATEXSIZE" val="21"/>
  <p:tag name="IGUANATEXCURSOR" val="442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5.9805"/>
  <p:tag name="ORIGINALWIDTH" val="947.881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is a \emph{lattice}.&#10;}&#10;\end{document}"/>
  <p:tag name="IGUANATEXSIZE" val="21"/>
  <p:tag name="IGUANATEXCURSOR" val="456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11.6985"/>
  <p:tag name="ORIGINALWIDTH" val="5651.293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$\gamma$-Shortest Vector Problem} ($\gamma$-SVP): Given a lattice $\mathcal{L}$, find a\\ vector $v \in \mathcal{L}$ such that&#10;}&#10;\end{document}"/>
  <p:tag name="IGUANATEXSIZE" val="21"/>
  <p:tag name="IGUANATEXCURSOR" val="53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.724"/>
  <p:tag name="ORIGINALWIDTH" val="1182.602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|v\| \leq \gamma \lambda_1(\mathcal{L})$&#10;}&#10;\end{document}"/>
  <p:tag name="IGUANATEXSIZE" val="21"/>
  <p:tag name="IGUANATEXCURSOR" val="47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.724"/>
  <p:tag name="ORIGINALWIDTH" val="4787.401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where $\lambda_1(\mathcal{L})$ is the length of the shortest vector of $\mathcal{L}$.&#10;}&#10;\end{document}"/>
  <p:tag name="IGUANATEXSIZE" val="21"/>
  <p:tag name="IGUANATEXCURSOR" val="436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6.4829"/>
  <p:tag name="ORIGINALWIDTH" val="110.2362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white}{&#10;$\gamma$&#10;}&#10;\end{document}"/>
  <p:tag name="IGUANATEXSIZE" val="21"/>
  <p:tag name="IGUANATEXCURSOR" val="440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6281.214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Learning With Errors (LWE) problem: Fix modulus $q &gt; 0$, $m, n \in \Z_{&gt;0}$.&#10;}&#10;\end{document}"/>
  <p:tag name="IGUANATEXSIZE" val="21"/>
  <p:tag name="IGUANATEXCURSOR" val="51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1.721"/>
  <p:tag name="ORIGINALWIDTH" val="4625.422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1.]&#10;Draw random vectors $a_i \in \Z_q^n$ and secret $s \in \Z^n_q$\\&#10;%Draw error terms $e_i \in Z$ according to a random distribution.\\&#10;%Given $m$ samples $(a_i, \langle a_i, s\rangle + e_i )$ find the secret $s \in \Z_q^n.$&#10;\end{itemize}&#10;}&#10;\end{document}"/>
  <p:tag name="IGUANATEXSIZE" val="21"/>
  <p:tag name="IGUANATEXCURSOR" val="46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5672.291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R{\mathbb{R}}&#10;&#10;\begin{document}&#10;\noindent\textcolor{usf}{&#10;\begin{itemize}&#10;\item[2.]&#10;%Draw vectors $a_i \in \Z_q^n$ and secret $s \in \Z^n_q$\\&#10;Draw error terms $e_i \in \R$ according to a random distribution.\\&#10;%Given $m$ samples $(a_i, \langle a_i, s\rangle + e_i )$ find the secret $s \in \Z_q^n.$&#10;\end{itemize}&#10;}&#10;\end{document}"/>
  <p:tag name="IGUANATEXSIZE" val="21"/>
  <p:tag name="IGUANATEXCURSOR" val="480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6.2205"/>
  <p:tag name="ORIGINALWIDTH" val="5379.07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3.]&#10;%Draw vectors $a_i \in \Z_q^n$ and secret $s \in \Z^n_q$\\&#10;%Draw error terms $e_i \in Z$ according to a random distribution.\\&#10;Given $m$ samples $(a_i, \langle a_i, s\rangle + e_i )$ find the secret $s \in \Z_q^n.$&#10;\end{itemize}&#10;}&#10;\end{document}"/>
  <p:tag name="IGUANATEXSIZE" val="21"/>
  <p:tag name="IGUANATEXCURSOR" val="46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1.721"/>
  <p:tag name="ORIGINALWIDTH" val="2344.207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[4.]&#10;%Draw vectors $a_i \in \Z_q^n$ at randome and secret $s \in \Z^n_q$\\&#10;%Draw error terms $e_i \in Z$ according to a random distribution.\\&#10;Find the secret $s \in \Z_q^n.$&#10;\end{itemize}&#10;}&#10;\end{document}"/>
  <p:tag name="IGUANATEXSIZE" val="21"/>
  <p:tag name="IGUANATEXCURSOR" val="46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248.594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sigma = \mathbb{Q}(\sqrt{d_1})$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4113.23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Used as basis for proposed cryptosystems.&#10;\end{itemize}&#10;}&#10;\end{document}"/>
  <p:tag name="IGUANATEXSIZE" val="21"/>
  <p:tag name="IGUANATEXCURSOR" val="486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8.7251"/>
  <p:tag name="ORIGINALWIDTH" val="6101.987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Hardness based on worst-case hardness of problems like $\gamma$-SVP.&#10;\end{itemize}&#10;}&#10;\end{document}"/>
  <p:tag name="IGUANATEXSIZE" val="21"/>
  <p:tag name="IGUANATEXCURSOR" val="45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3697.26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 \textcolor{usf}{With a \textit{classical} computer, there is an efficient reduction of MSVP\\ in \textit{principal} ideals of $\mathbb{Q}(\zeta_{m})$ to the PIP [CDPR16], [Wes18].}&#10;\end{itemize}&#10;\end{document}"/>
  <p:tag name="IGUANATEXSIZE" val="21"/>
  <p:tag name="IGUANATEXCURSOR" val="5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7.0582"/>
  <p:tag name="ORIGINALWIDTH" val="3703.26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 \textcolor{usf}{With a \textit{quantum} computer, there is an efficient reduction of MSVP\\ in \textit{general} ideals of $\mathbb{Q}(\zeta_{m})$ to PIP [CDW17], [CDW21]. &#10;(Refer to \\this reduction as CDW.)}&#10;\end{itemize}&#10;\end{document}"/>
  <p:tag name="IGUANATEXSIZE" val="21"/>
  <p:tag name="IGUANATEXCURSOR" val="6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4.9681"/>
  <p:tag name="ORIGINALWIDTH" val="2110.23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6.7191"/>
  <p:tag name="ORIGINALWIDTH" val="6416.94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mbox{\textcolor{usf}{&#10;1. Here $n = [K:\mathbb{Q}]$. $\tilde{O}(\sqrt{n})$ hides logarithmic factors $\log^k(n)$ for $k \geq 1$.&#10;}}&#10;&#10;\end{document}"/>
  <p:tag name="IGUANATEXSIZE" val="12"/>
  <p:tag name="IGUANATEXCURSOR" val="44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5|20.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64.9419"/>
  <p:tag name="ORIGINALWIDTH" val="5696.28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Multiquadratic field: $K = \mathbb{Q}(\sqrt{d_1},  \ldots, \sqrt{d_n})$ for $d_i \in \mathbb{Z}$ (coprime, \\square free).&#10;}&#10;\end{document}"/>
  <p:tag name="IGUANATEXSIZE" val="21"/>
  <p:tag name="IGUANATEXCURSOR" val="50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602.5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 = \mathbb{Q}(\sqrt{d_1}, \sqrt{d_2})$&#10;}&#10;\end{document}"/>
  <p:tag name="IGUANATEXSIZE" val="21"/>
  <p:tag name="IGUANATEXCURSOR" val="442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248.594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sigma = \mathbb{Q}(\sqrt{d_1})$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240.34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tau = \mathbb{Q}(\sqrt{d_2})$&#10;}&#10;\end{document}"/>
  <p:tag name="IGUANATEXSIZE" val="21"/>
  <p:tag name="IGUANATEXCURSOR" val="44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240.34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\tau = \mathbb{Q}(\sqrt{d_2})$&#10;}&#10;\end{document}"/>
  <p:tag name="IGUANATEXSIZE" val="21"/>
  <p:tag name="IGUANATEXCURSOR" val="44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542.557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{\sigma\tau} = \mathbb{Q}(\sqrt{d_1d_2})$&#10;}&#10;\end{document}"/>
  <p:tag name="IGUANATEXSIZE" val="21"/>
  <p:tag name="IGUANATEXCURSOR" val="45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4.222"/>
  <p:tag name="ORIGINALWIDTH" val="4932.133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&#10;\begin{document}&#10;\noindent\textcolor{usf}{&#10;Assume $n = 2$. $\Gal(K/\Q) = \langle \sigma, \tau \rangle$ where $\sigma^2 = \tau^2 = 1.$&#10;}&#10;\end{document}"/>
  <p:tag name="IGUANATEXSIZE" val="21"/>
  <p:tag name="IGUANATEXCURSOR" val="49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7.1841"/>
  <p:tag name="ORIGINALWIDTH" val="3403.07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$$\alpha^2 = \frac{\Nm_{K/K^\sigma}(\alpha)\Nm_{K/K^\tau}(\alpha)\Nm_{K/K^{\sigma\tau}}(\alpha)}{\Nm_{K/\Q}(\alpha)}$$&#10;}&#10;\end{document}"/>
  <p:tag name="IGUANATEXSIZE" val="21"/>
  <p:tag name="IGUANATEXCURSOR" val="51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60.4799"/>
  <p:tag name="ORIGINALWIDTH" val="1233.59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For all $\alpha \in K$:&#10;}&#10;\end{document}"/>
  <p:tag name="IGUANATEXSIZE" val="21"/>
  <p:tag name="IGUANATEXCURSOR" val="49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8.2302"/>
  <p:tag name="ORIGINALWIDTH" val="1986.502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How can we use this?&#10;}&#10;\end{document}"/>
  <p:tag name="IGUANATEXSIZE" val="21"/>
  <p:tag name="IGUANATEXCURSOR" val="50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8.7251"/>
  <p:tag name="ORIGINALWIDTH" val="1987.252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Compute units of $\mathcal{O}_K$:&#10;}&#10;\end{document}"/>
  <p:tag name="IGUANATEXSIZE" val="21"/>
  <p:tag name="IGUANATEXCURSOR" val="51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4.9719"/>
  <p:tag name="ORIGINALWIDTH" val="2341.957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Let $U = \mathcal{O}_{K^\sigma}^\times\mathcal{O}_{K^{\tau}}^\times\mathcal{O}_{K^{\sigma\tau}}^&#10;\times$.&#10;\end{itemize}&#10;}&#10;\end{document}"/>
  <p:tag name="IGUANATEXSIZE" val="21"/>
  <p:tag name="IGUANATEXCURSOR" val="612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2.4709"/>
  <p:tag name="ORIGINALWIDTH" val="2359.95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Then $(\mathcal{O}_K^\times)^2 \subseteq U \subseteq \mathcal{O}_K^\times.$&#10;\end{itemize}&#10;}&#10;\end{document}"/>
  <p:tag name="IGUANATEXSIZE" val="21"/>
  <p:tag name="IGUANATEXCURSOR" val="58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8.7251"/>
  <p:tag name="ORIGINALWIDTH" val="1455.56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\begin{itemize}&#10;\item&#10;Say $\mathfrak{a} = \alpha\mathcal{O}_K.$&#10;\end{itemize}&#10;}&#10;\end{document}"/>
  <p:tag name="IGUANATEXSIZE" val="21"/>
  <p:tag name="IGUANATEXCURSOR" val="562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2.7221"/>
  <p:tag name="ORIGINALWIDTH" val="1542.557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K^{\sigma\tau} = \mathbb{Q}(\sqrt{d_1d_2})$&#10;}&#10;\end{document}"/>
  <p:tag name="IGUANATEXSIZE" val="21"/>
  <p:tag name="IGUANATEXCURSOR" val="45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5.9805"/>
  <p:tag name="ORIGINALWIDTH" val="1160.855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Another use:&#10;}&#10;\end{document}"/>
  <p:tag name="IGUANATEXSIZE" val="21"/>
  <p:tag name="IGUANATEXCURSOR" val="49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8.2302"/>
  <p:tag name="ORIGINALWIDTH" val="1244.844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Solve the PIP.&#10;}&#10;\end{document}"/>
  <p:tag name="IGUANATEXSIZE" val="21"/>
  <p:tag name="IGUANATEXCURSOR" val="49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90.4387"/>
  <p:tag name="ORIGINALWIDTH" val="5616.79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\def\a{\mathfrak{a}}&#10;&#10;\begin{document}&#10;\noindent\textcolor{usf}{&#10;\begin{itemize}&#10;\item&#10;$\Nm_{K/K^\sigma}(\a) = \Nm_{K/K^\sigma}(\alpha)\mathcal{O}_{K^\sigma} = \beta_\sigma \mathcal{O}_{K^{\sigma}}$. So $ \beta_\sigma = u\Nm_{K/K^\sigma}(\alpha)$\\ for some $u \in \mathcal{O}_{K^\sigma}^\times$ and&#10;\end{itemize}&#10;}&#10;\end{document}"/>
  <p:tag name="IGUANATEXSIZE" val="21"/>
  <p:tag name="IGUANATEXCURSOR" val="73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7.1841"/>
  <p:tag name="ORIGINALWIDTH" val="4005.999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$$u \cdot \alpha^2 = \frac{\Nm_{K/K^\sigma}(\alpha)\Nm_{K/K^\tau}(\alpha)\Nm_{K/K^{\sigma\tau}}(\alpha)}{\Nm_{K/\Q}(\alpha)}\mathcal{O}_K$$&#10;}&#10;\end{document}"/>
  <p:tag name="IGUANATEXSIZE" val="21"/>
  <p:tag name="IGUANATEXCURSOR" val="50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7.4728"/>
  <p:tag name="ORIGINALWIDTH" val="1779.52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\def\a{\mathfrak{a}}&#10;&#10;\begin{document}&#10;\noindent\textcolor{usf}{&#10;is a generator of $\mathfrak{a}^2.$&#10;}&#10;\end{document}"/>
  <p:tag name="IGUANATEXSIZE" val="21"/>
  <p:tag name="IGUANATEXCURSOR" val="54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3852.268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Q{\mathbb{Q}}&#10;\def\C{\mathbb{C}}&#10;\def\Z{\mathbb{Z}}&#10;\newcommand{\Nm}{\mathrm{N}}&#10;&#10;\begin{document}&#10;\noindent\textcolor{usf}{&#10;Then recursively apply for multiquadratics!&#10;}&#10;\end{document}"/>
  <p:tag name="IGUANATEXSIZE" val="21"/>
  <p:tag name="IGUANATEXCURSOR" val="51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2.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259.42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x^d = \prod_{i=1}^l N_{K/K^{H_i}}(x^{b_i})^{a_i}$$}&#10;&#10;\end{document}"/>
  <p:tag name="IGUANATEXSIZE" val="21"/>
  <p:tag name="IGUANATEXCURSOR" val="50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3271.20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$K$ Galois number field. $K$ has a norm relation if&#10;there exists\\ $H_i \le G = \text{Gal}(K/\mathbb{Q})$, $a_i, b_i \in \mathbb{Z}[G]$, $d \in \mathbb{Z}_{&gt; 0}$ such that }&#10;&#10;\end{document}"/>
  <p:tag name="IGUANATEXSIZE" val="21"/>
  <p:tag name="IGUANATEXCURSOR" val="62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161"/>
  <p:tag name="ORIGINALWIDTH" val="2975.66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We call $d$ the \textit{denominator} and $a_i, b_i$ the \textit{coefficients}.}&#10;\end{itemize}&#10;\end{document}"/>
  <p:tag name="IGUANATEXSIZE" val="21"/>
  <p:tag name="IGUANATEXCURSOR" val="5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7.2216"/>
  <p:tag name="ORIGINALWIDTH" val="6491.18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[BFHP22]: Equivalent to: $\forall$ simple $\C[G]$-module $V$, $\exists H\in\mathcal{H}$, $V^H\neq \{0\}$. &#10;}&#10;\end{document}"/>
  <p:tag name="IGUANATEXSIZE" val="21"/>
  <p:tag name="IGUANATEXCURSOR" val="476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01339"/>
  <p:tag name="ORIGINALWIDTH" val="779.358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for all $x \in K^\times$.}&#10;&#10;\end{document}"/>
  <p:tag name="IGUANATEXSIZE" val="21"/>
  <p:tag name="IGUANATEXCURSOR" val="48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0242"/>
  <p:tag name="ORIGINALWIDTH" val="1824.25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$x^{a_i} = x^{\sum_j a_{i,j}\sigma_j} = \prod_j \sigma_j(x)^{a_{i,j}}$ .}&#10;\end{itemize}&#10;\end{document}"/>
  <p:tag name="IGUANATEXSIZE" val="21"/>
  <p:tag name="IGUANATEXCURSOR" val="56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2440.84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 {If $d = 1$ then $K^{H_i}$ also has a norm relation.}&#10;\end{itemize}&#10;\end{document}"/>
  <p:tag name="IGUANATEXSIZE" val="21"/>
  <p:tag name="IGUANATEXCURSOR" val="5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1|0.1|0.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615.835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$a_i, b_i \in \Z.$&#10;\end{itemize}&#10;}&#10;&#10;\end{document}"/>
  <p:tag name="IGUANATEXSIZE" val="21"/>
  <p:tag name="IGUANATEXCURSOR" val="5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572.329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$K$ abelian:&#10;}&#10;&#10;\end{document}"/>
  <p:tag name="IGUANATEXSIZE" val="21"/>
  <p:tag name="IGUANATEXCURSOR" val="51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3059.6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Denominator $p$ norm relation $\Leftrightarrow (\Z/p\Z)^2 &lt; \Gal(K/\Q)$.&#10;\end{itemize}&#10;}&#10;&#10;\end{document}"/>
  <p:tag name="IGUANATEXSIZE" val="21"/>
  <p:tag name="IGUANATEXCURSOR" val="58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0372"/>
  <p:tag name="ORIGINALWIDTH" val="2891.65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Denominator $1$ norm relation $\Leftrightarrow$ denominator $p$ and \\$q$ norm relation for $p \ne q$.&#10;\end{itemize}&#10;}&#10;&#10;\end{document}"/>
  <p:tag name="IGUANATEXSIZE" val="21"/>
  <p:tag name="IGUANATEXCURSOR" val="63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2344.82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Explicit formula for optimal norm relation!&#10;\end{itemize}&#10;}&#10;&#10;\end{document}"/>
  <p:tag name="IGUANATEXSIZE" val="21"/>
  <p:tag name="IGUANATEXCURSOR" val="57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3404.72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Subfield degrees bounded by size of largest cyclic subgroup \\of $\Gal(K/\Q)$.&#10;\end{itemize}&#10;}&#10;&#10;\end{document}"/>
  <p:tag name="IGUANATEXSIZE" val="21"/>
  <p:tag name="IGUANATEXCURSOR" val="59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3451.98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Let $\mathcal{H}$ be a set of &#10;subgroups of $G$. There is a norm relation with }&#10;&#10;\end{document}"/>
  <p:tag name="IGUANATEXSIZE" val="21"/>
  <p:tag name="IGUANATEXCURSOR" val="5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3582.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\def\Gal{\operatorname{Gal}}&#10;&#10;\begin{document}&#10;&#10;\textcolor{usf}{ &#10;\begin{itemize}&#10;\item Special mention: $\Q(\zeta_m)$ has a norm relation $\Leftrightarrow$\\ $m \ne 2, 4, p^k, 2p^k$ for $p \ne 2$ (density 1 subset have norm relation).&#10;\end{itemize}&#10;}&#10;&#10;\end{document}"/>
  <p:tag name="IGUANATEXSIZE" val="21"/>
  <p:tag name="IGUANATEXCURSOR" val="67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3153.4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 2. $K = \Q(\zeta_{63})$. $\Gal(K/\Q) \cong (\Z/2\Z)^2 \times (\Z/3\Z)^2.$&#10;}&#10;&#10;\end{document}"/>
  <p:tag name="IGUANATEXSIZE" val="21"/>
  <p:tag name="IGUANATEXCURSOR" val="59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786.63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, each $[K_i:\Q] \leq 18$.&#10;\end{itemize}&#10;}&#10;&#10;\end{document}"/>
  <p:tag name="IGUANATEXSIZE" val="21"/>
  <p:tag name="IGUANATEXCURSOR" val="6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3170.69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$d = 2$ or $3$ norm relation with $[K_{i,j}:\Q] \leq 6$.&#10;\end{itemize}&#10;}&#10;&#10;\end{document}"/>
  <p:tag name="IGUANATEXSIZE" val="21"/>
  <p:tag name="IGUANATEXCURSOR" val="5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2902.15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 1. $K = \Q(\sqrt{d_1}, \sqrt{d_2})$. $\Gal(K/\Q) \cong (\Z/2\Z)^2.$&#10;}&#10;&#10;\end{document}"/>
  <p:tag name="IGUANATEXSIZE" val="21"/>
  <p:tag name="IGUANATEXCURSOR" val="65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723.6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2 norm relation, each $[K_i:\Q] \leq 2$.&#10;\end{itemize}&#10;}&#10;&#10;\end{document}"/>
  <p:tag name="IGUANATEXSIZE" val="21"/>
  <p:tag name="IGUANATEXCURSOR" val="65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3270.45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If $K$ has a denominator $d$ norm relation then for any $\mathfrak{a} \subseteq \mathcal{O}_K$&#10;}&#10;&#10;\end{document}"/>
  <p:tag name="IGUANATEXSIZE" val="21"/>
  <p:tag name="IGUANATEXCURSOR" val="55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474.7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$\mathfrak{a}^d = \prod_{i=1}^l N_{K/K^{H_i}} (\mathfrak{a}^{b_i})^{a_i} \mathcal{O}_K.$$}&#10;&#10;\end{document}"/>
  <p:tag name="IGUANATEXSIZE" val="21"/>
  <p:tag name="IGUANATEXCURSOR" val="5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589.582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cedure:&#10;}&#10;&#10;\end{document}"/>
  <p:tag name="IGUANATEXSIZE" val="21"/>
  <p:tag name="IGUANATEXCURSOR" val="46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719"/>
  <p:tag name="ORIGINALWIDTH" val="2965.16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Find $\beta_i$ such that $\beta_i\mathcal{O}_{K^{H_i}} = N_{K/K^{H_i}} (\mathfrak{a}^{b_i})$ if it exists.&#10;\end{enumerate}&#10;}&#10;&#10;\end{document}"/>
  <p:tag name="IGUANATEXSIZE" val="21"/>
  <p:tag name="IGUANATEXCURSOR" val="45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0.2212"/>
  <p:tag name="ORIGINALWIDTH" val="4182.977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$\langle N_H \mid H\in\mathcal{H}\rangle_{\mathbb{Q}[G]} = \mathbb{Q}[G]\ \ \text{(as a 2-sided ideal)}$$&#10;}&#10;\end{document}"/>
  <p:tag name="IGUANATEXSIZE" val="21"/>
  <p:tag name="IGUANATEXCURSOR" val="50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725"/>
  <p:tag name="ORIGINALWIDTH" val="2197.05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Then $\mathfrak{a}^d = \beta \mathcal{O}_K$ where $\beta = \prod_{i=1}^l \beta_i^{a_i}.$&#10;\end{enumerate}&#10;}&#10;&#10;\end{document}"/>
  <p:tag name="IGUANATEXSIZE" val="21"/>
  <p:tag name="IGUANATEXCURSOR" val="48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3076.92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3.] Find $u \in \mathcal{O}_K^\times$ such that $u \beta = \alpha^d$ if it exists. (nontrivial)&#10;\end{enumerate}&#10;}&#10;&#10;\end{document}"/>
  <p:tag name="IGUANATEXSIZE" val="21"/>
  <p:tag name="IGUANATEXCURSOR" val="57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1725.24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$\mathfrak{a}^d = (u\beta) = (\alpha^d)$ so $\mathfrak{a} = (\alpha)$.&#10;\end{enumerate}&#10;}&#10;&#10;\end{document}"/>
  <p:tag name="IGUANATEXSIZE" val="21"/>
  <p:tag name="IGUANATEXCURSOR" val="48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3434.72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blem: Given $\beta \in K^\times$ how do we find $u \in \mathcal{O}_K^\times$ with $u\beta = \alpha^d$?&#10;}&#10;&#10;\end{document}"/>
  <p:tag name="IGUANATEXSIZE" val="21"/>
  <p:tag name="IGUANATEXCURSOR" val="53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1090.65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Solution: \emph{saturation}.&#10;}&#10;&#10;\end{document}"/>
  <p:tag name="IGUANATEXSIZE" val="21"/>
  <p:tag name="IGUANATEXCURSOR" val="4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5375"/>
  <p:tag name="ORIGINALWIDTH" val="3277.95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textbf{Theorem 1 (Grunwald-Wang)}&#10;  Let $S$ be a finite set of prime \\ideals of $\mathcal{O}_K$. Consider the canonical map&#10;}&#10;&#10;\end{document}"/>
  <p:tag name="IGUANATEXSIZE" val="21"/>
  <p:tag name="IGUANATEXCURSOR" val="5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.54"/>
  <p:tag name="ORIGINALWIDTH" val="1724.49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\[&#10;    K^\times/(K^{\times})^{d} \longrightarrow \prod_{\pg \not\in S}&#10;    K_\pg^\times/(K_\pg^{\times})^d .&#10;  \]&#10;}&#10;&#10;\end{document}"/>
  <p:tag name="IGUANATEXSIZE" val="21"/>
  <p:tag name="IGUANATEXCURSOR" val="61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3207.44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Either this map is injective or the kernel is cyclic of order 2.&#10;  %$\langle \bar \eta_s \rangle \cong \ZZ/2\ZZ$.&#10;}&#10;&#10;\end{document}"/>
  <p:tag name="IGUANATEXSIZE" val="21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3683.76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If injective: $\alpha \in K^\times$ is a $d$-th power $\Leftrightarrow$ it is a $d$-th power in each $K_\pg^&#10;\times.$&#10;}&#10;&#10;\end{document}"/>
  <p:tag name="IGUANATEXSIZE" val="21"/>
  <p:tag name="IGUANATEXCURSOR" val="51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3115.93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Let $V = \langle U, \beta \rangle$ for $U \subseteq \mathcal{O}_K^\times$ with $[\mathcal{O}_K^\times:U] =m, (m, d) = 1$.&#10;}&#10;&#10;\end{document}"/>
  <p:tag name="IGUANATEXSIZE" val="21"/>
  <p:tag name="IGUANATEXCURSOR" val="62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5706.787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group $G$. We say that $K$ admits a norm relation if for all $x\in K$:&#10;}&#10;\end{document}"/>
  <p:tag name="IGUANATEXSIZE" val="21"/>
  <p:tag name="IGUANATEXCURSOR" val="49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9.475"/>
  <p:tag name="ORIGINALWIDTH" val="6274.465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Consequence} (relies on [Wolf11]): $G$ admits a relation if $G$ contains: &#10;}&#10;\end{document}"/>
  <p:tag name="IGUANATEXSIZE" val="21"/>
  <p:tag name="IGUANATEXCURSOR" val="51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911"/>
  <p:tag name="ORIGINALWIDTH" val="2386.83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$$ \bigcap_{d \not\in \pg, \Nm(\pg) \leq c} \ker(V/V^d \to K_\pg^\times/(K_\pg^{\times})^{d}) \subseteq V/V^d$$&#10;}&#10;&#10;\end{document}"/>
  <p:tag name="IGUANATEXSIZE" val="21"/>
  <p:tag name="IGUANATEXCURSOR" val="53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493.568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Compute&#10;}&#10;&#10;\end{document}"/>
  <p:tag name="IGUANATEXSIZE" val="21"/>
  <p:tag name="IGUANATEXCURSOR" val="54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665"/>
  <p:tag name="ORIGINALWIDTH" val="1541.46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Reduces to linear algebra.&#10;\end{itemize}&#10;}&#10;&#10;\end{document}"/>
  <p:tag name="IGUANATEXSIZE" val="21"/>
  <p:tag name="IGUANATEXCURSOR" val="5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2829.39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Constant $c$ guarantees finite runtime (polynomial). &#10;\end{itemize}&#10;}&#10;&#10;\end{document}"/>
  <p:tag name="IGUANATEXSIZE" val="21"/>
  <p:tag name="IGUANATEXCURSOR" val="58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3049.92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: $K = \Q(\zeta_{63})$. $\Gal(K/\Q) \cong (\Z/2\Z)^2 \times (\Z/3\Z)^2.$&#10;}&#10;&#10;\end{document}"/>
  <p:tag name="IGUANATEXSIZE" val="21"/>
  <p:tag name="IGUANATEXCURSOR" val="66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665"/>
  <p:tag name="ORIGINALWIDTH" val="1104.90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PIP in degree $\leq 6$.&#10;\end{itemize}&#10;}&#10;&#10;\end{document}"/>
  <p:tag name="IGUANATEXSIZE" val="21"/>
  <p:tag name="IGUANATEXCURSOR" val="62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446.84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 $[K_i:\Q] \leq 18$.&#10;\end{itemize}&#10;}&#10;&#10;\end{document}"/>
  <p:tag name="IGUANATEXSIZE" val="21"/>
  <p:tag name="IGUANATEXCURSOR" val="5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3170.69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$d = 2$ or $3$ norm relation with $[K_{i,j}:\Q] \leq 6$.&#10;\end{itemize}&#10;}&#10;&#10;\end{document}"/>
  <p:tag name="IGUANATEXSIZE" val="21"/>
  <p:tag name="IGUANATEXCURSOR" val="5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1889.51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Saturation + root in degree $\leq 18$.&#10;\end{itemize}&#10;}&#10;&#10;\end{document}"/>
  <p:tag name="IGUANATEXSIZE" val="21"/>
  <p:tag name="IGUANATEXCURSOR" val="59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4.9681"/>
  <p:tag name="ORIGINALWIDTH" val="2110.23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804.8623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 respect to $\mathcal{H}$ if:}&#10;&#10;\end{document}"/>
  <p:tag name="IGUANATEXSIZE" val="21"/>
  <p:tag name="IGUANATEXCURSOR" val="48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69.1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/>
  <p:tag name="IGUANATEXSIZE" val="21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1127.40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/>
  <p:tag name="IGUANATEXSIZE" val="21"/>
  <p:tag name="IGUANATEXCURSOR" val="47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23.9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/>
  <p:tag name="IGUANATEXSIZE" val="21"/>
  <p:tag name="IGUANATEXCURSOR" val="4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563.21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/>
  <p:tag name="IGUANATEXSIZE" val="21"/>
  <p:tag name="IGUANATEXCURSOR" val="51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296.18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/>
  <p:tag name="IGUANATEXSIZE" val="21"/>
  <p:tag name="IGUANATEXCURSOR" val="47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112.40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/>
  <p:tag name="IGUANATEXSIZE" val="21"/>
  <p:tag name="IGUANATEXCURSOR" val="47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2|33.9|0.6|14|6.7|13.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3378.47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&#10;\textbf{Ideal class group}: &#10;$\text{Cl}(\mathcal{O}_K) = \mathcal{I_K}/\mathcal{J}_K$ where $\mathcal{I_K} =$ fractional\\ ideals of $K$, $\mathcal{J}_K =$ principal fractional ideals of $K$.&#10;\end{itemize}&#10;}&#10;&#10;&#10;\end{document}"/>
  <p:tag name="IGUANATEXSIZE" val="21"/>
  <p:tag name="IGUANATEXCURSOR" val="506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741.853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Prerequisites:&#10;}&#10;&#10;&#10;\end{document}"/>
  <p:tag name="IGUANATEXSIZE" val="21"/>
  <p:tag name="IGUANATEXCURSOR" val="471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3366.4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itemize}&#10;\item&#10;\textbf{Ideal decomposition}: Given $\mathfrak{a} \subseteq \mathcal{O}_K$ and $S = \{\p_1, \ldots, \p_k\}$\\ where $\text{Cl}(\mathcal{O}_K) = \langle [\p_1], \ldots, [\p_k] \rangle$ find $\alpha \in K^\times$ and $y_i \in \Z$ with&#10;\end{itemize}&#10;}&#10;\end{document}"/>
  <p:tag name="IGUANATEXSIZE" val="21"/>
  <p:tag name="IGUANATEXCURSOR" val="73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5166.854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a non-cyclic subgroup of order~$pq$, for~$p$ and~$q$ prime, or&#10;\end{itemize}&#10;}&#10;\end{document}"/>
  <p:tag name="IGUANATEXSIZE" val="21"/>
  <p:tag name="IGUANATEXCURSOR" val="52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725"/>
  <p:tag name="ORIGINALWIDTH" val="1897.01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 \textcolor{usf}{&#10;$\mathfrak{a} = (\alpha)\prod_{i=1}^k \p_i^{y_i} \Longleftrightarrow \mathfrak{a} \sim \prod_{i=1}^k \p_i^{y_i} .$&#10;}&#10;&#10;&#10;\end{document}"/>
  <p:tag name="IGUANATEXSIZE" val="21"/>
  <p:tag name="IGUANATEXCURSOR" val="565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0402"/>
  <p:tag name="ORIGINALWIDTH" val="3094.93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Nm{\operatorname{N}}&#10;&#10;\begin{document}&#10;\textcolor{usf}{&#10;\begin{itemize}&#10;\item&#10;\textbf{Minus part of }$\text{Cl}(\mathcal{O}_K)$: $\text{Cl}^-(\mathcal{O}_K) = \text{ker}(\Nm_{K/K^+})$ where \\$\Nm_{K/K^+}: \text{Cl}(\mathcal{O}_K) \longrightarrow \text{Cl}(\mathcal{O}_{K^+})$.&#10;\end{itemize}&#10;}&#10;\end{document}"/>
  <p:tag name="IGUANATEXSIZE" val="21"/>
  <p:tag name="IGUANATEXCURSOR" val="55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2|33.9|0.6|14|6.7|13.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0406"/>
  <p:tag name="ORIGINALWIDTH" val="3361.21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textbf{Close Principal Multiple (CPM)} problem: Given $\mathfrak{a} \subseteq \mathcal{O}_K$ find \\$\mathfrak{b} \subseteq \mathcal{O}_K$ such that $\mathfrak{ab}$ principal and $\text{N}(\mathfrak{b}) \in 2^{\tilde{O}(n^{3/2})}$.}&#10;&#10;\end{document}"/>
  <p:tag name="IGUANATEXSIZE" val="21"/>
  <p:tag name="IGUANATEXCURSOR" val="5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3055.17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enumerate}&#10;\item[\textcolor{usf}{1.}] \textcolor{usf}{Multiply $\mathfrak{a}$ by random small ideals $\mathfrak{a}_0$ until the class of \\$\mathfrak{a}' = \mathfrak{a}_0\mathfrak{a}$ is in $\text{Cl}^-(\mathcal{O}_K)$, i.e. $\operatorname{N}_{K/K^+}(\mathfrak{a}')$ principal.}&#10;\end{enumerate}&#10;&#10;\end{document}"/>
  <p:tag name="IGUANATEXSIZE" val="21"/>
  <p:tag name="IGUANATEXCURSOR" val="71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5384"/>
  <p:tag name="ORIGINALWIDTH" val="3623.0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enumerate}&#10;\item[\textcolor{usf}{2.}] \textcolor{usf}{Decompose $[\mathfrak{a}']$ in $\text{Cl}^-(\mathcal{O}_K)$ according to a set $S = \{\mathfrak{p}_1, \dots, \mathfrak{p}_k\}$\\ which generates $\text{Cl}^-(\mathcal{O}_K)$.}&#10;\end{enumerate}&#10;&#10;\end{document}"/>
  <p:tag name="IGUANATEXSIZE" val="21"/>
  <p:tag name="IGUANATEXCURSOR" val="67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3611.00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3.}]&#10;\textcolor{usf}{Find a vector $v$ of a lattice (known to annihilate $\text{Cl}^-(\mathcal{O}_K)$) close\\ to $\overrightarrow{t} \in \mathbb{Z}^k$ where $\mathfrak{a}'^{-1} \sim \prod_i \mathfrak{p}_i^{t_i}$. }&#10;\end{itemize}&#10;&#10;\end{document}"/>
  <p:tag name="IGUANATEXSIZE" val="21"/>
  <p:tag name="IGUANATEXCURSOR" val="5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0.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872"/>
  <p:tag name="ORIGINALWIDTH" val="1271.42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 \mathfrak{b} := \mathfrak{a}_0 \prod_i \mathfrak{p}_i^{t_i - v_i} \sim \mathfrak{a}^{-1}.$$}&#10;&#10;\end{document}"/>
  <p:tag name="IGUANATEXSIZE" val="21"/>
  <p:tag name="IGUANATEXCURSOR" val="54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3084.43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n a solution to the close principal multiple problem is}&#10;&#10;\end{document}"/>
  <p:tag name="IGUANATEXSIZE" val="21"/>
  <p:tag name="IGUANATEXCURSOR" val="51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9.9662"/>
  <p:tag name="ORIGINALWIDTH" val="5646.044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a subgroup isomorphic to~$\text{SL}_2(\mathbb{F}_p)$ where~$p=2^{2^k}+1$, $k&gt;1$.&#10;\end{itemize}&#10;}&#10;\end{document}"/>
  <p:tag name="IGUANATEXSIZE" val="21"/>
  <p:tag name="IGUANATEXCURSOR" val="53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5375"/>
  <p:tag name="ORIGINALWIDTH" val="3416.72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 \textcolor{usf}{Since $\mathfrak{ab}$ is principal and close to $\mathfrak{a}$ (in norm) a short generator\\ of $\mathfrak{ab}$ is a mildly short vector of $\mathfrak{a}$.}&#10;\end{document}"/>
  <p:tag name="IGUANATEXSIZE" val="21"/>
  <p:tag name="IGUANATEXCURSOR" val="61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4.9681"/>
  <p:tag name="ORIGINALWIDTH" val="2110.236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\gamma$-SVP with $\gamma \in 2^{\tilde{O}(\sqrt{n})}$.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69.1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Principal ideal of $\Q(\zeta_m)$}&#10;\end{document}"/>
  <p:tag name="IGUANATEXSIZE" val="21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1127.40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MSVP in ideal lattice}&#10;\end{document}"/>
  <p:tag name="IGUANATEXSIZE" val="21"/>
  <p:tag name="IGUANATEXCURSOR" val="47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23.9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\textcolor{usf}{Non-principal ideal $\mathfrak{a}$ of $\Q(\zeta_m)$}&#10;\end{document}"/>
  <p:tag name="IGUANATEXSIZE" val="21"/>
  <p:tag name="IGUANATEXCURSOR" val="4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563.21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mall $\mathfrak{b}$ with $\mathfrak{ab}$ principal}&#10;\end{document}"/>
  <p:tag name="IGUANATEXSIZE" val="21"/>
  <p:tag name="IGUANATEXCURSOR" val="51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296.18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principal generator}&#10;\end{document}"/>
  <p:tag name="IGUANATEXSIZE" val="21"/>
  <p:tag name="IGUANATEXCURSOR" val="47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112.40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Find short generator}&#10;\end{document}"/>
  <p:tag name="IGUANATEXSIZE" val="21"/>
  <p:tag name="IGUANATEXCURSOR" val="47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0.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3196.94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\textbf{CPM Step 1}: involves PIP so relies on quantum algorithm.&#10;%\end{itemize}&#10;}&#10;\end{document}"/>
  <p:tag name="IGUANATEXSIZE" val="21"/>
  <p:tag name="IGUANATEXCURSOR" val="52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.724"/>
  <p:tag name="ORIGINALWIDTH" val="5508.062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textbf{Remark:} $d(\mathcal{H})&gt;0$ simply means that a norm relation exists.&#10;}&#10;\end{document}"/>
  <p:tag name="IGUANATEXSIZE" val="21"/>
  <p:tag name="IGUANATEXCURSOR" val="44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3432.47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\textbf{CPM Step 2}: Requires computing generators for $\text{Cl}^-(\mathcal{O}_K)$  and \\ideal decomposition, also relies on quantum algorithm.&#10;%\end{itemize}&#10;}&#10;\end{document}"/>
  <p:tag name="IGUANATEXSIZE" val="21"/>
  <p:tag name="IGUANATEXCURSOR" val="52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3384.47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Classical alternative: use our PIP method with norm relations.&#10;%\end{itemize}&#10;}&#10;\end{document}"/>
  <p:tag name="IGUANATEXSIZE" val="21"/>
  <p:tag name="IGUANATEXCURSOR" val="52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3175.94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%\begin{itemize}&#10;%\item Verify conjecture 1.&#10;Classical alternative: we can generalize norm relation PIP\\ technique to ideal decomposition and compute $\text{Cl}^-(\mathcal{O}_K)$.&#10;%\end{itemize}&#10;}&#10;\end{document}"/>
  <p:tag name="IGUANATEXSIZE" val="21"/>
  <p:tag name="IGUANATEXCURSOR" val="61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0.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3306.46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Note: Efficiency of CDW reduction relies on two conjectures: &#10;%\begin{enumerate}&#10;%\item $\text{Cl}^-(\mathcal{O}_K)$ is generated by the classes of few small prime \\ideals.&#10;%\item $|\text{Cl}(\mathcal{O}_{K^+})|$ is small.&#10;%\end{enumerate}&#10;}&#10;&#10;&#10;\end{document}"/>
  <p:tag name="IGUANATEXSIZE" val="21"/>
  <p:tag name="IGUANATEXCURSOR" val="45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3560.74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Goal: adapt norm relations to ideal decomposition allowing us to:&#10;%\begin{itemize}&#10;%\item Verify conjecture 1.&#10;%\item Compute $\text{Cl}^-(\mathcal{O}_K)$.&#10;%\item Compute close principal multiples.&#10;%\end{itemize}&#10;}&#10;\end{document}"/>
  <p:tag name="IGUANATEXSIZE" val="21"/>
  <p:tag name="IGUANATEXCURSOR" val="46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665"/>
  <p:tag name="ORIGINALWIDTH" val="2291.5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\item[2.] Find evidence supporting conjecture 1.&#10;%\item Compute $\text{Cl}^-(\mathcal{O}_K)$.&#10;%\item Compute close principal multiples.&#10;\end{itemize}&#10;}&#10;\end{document}"/>
  <p:tag name="IGUANATEXSIZE" val="21"/>
  <p:tag name="IGUANATEXCURSOR" val="50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11.41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%\item Verify conjecture 1.&#10;\item[1.] Compute $\text{Cl}^-(\mathcal{O}_K)$.&#10;%\item Compute close principal multiples.&#10;\end{itemize}&#10;}&#10;\end{document}"/>
  <p:tag name="IGUANATEXSIZE" val="21"/>
  <p:tag name="IGUANATEXCURSOR" val="50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2796.3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itemize}&#10;%\item Verify conjecture 1.&#10;%\item Compute $\text{Cl}^-(\mathcal{O}_K)$.&#10;\item[3.] Classically solve instances of the CPM problem.&#10;\end{itemize}&#10;}&#10;\end{document}"/>
  <p:tag name="IGUANATEXSIZE" val="21"/>
  <p:tag name="IGUANATEXCURSOR" val="5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6.0343"/>
  <p:tag name="ORIGINALWIDTH" val="3215.69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enumerate}&#10;\item $\text{Cl}^-(\mathcal{O}_K)$ is generated by the classes of few small prime \\ideals.&#10;%\item $|\text{Cl}(\mathcal{O}_{K^+})|$ is small.&#10;\end{enumerate}&#10;}&#10;&#10;&#10;\end{document}"/>
  <p:tag name="IGUANATEXSIZE" val="21"/>
  <p:tag name="IGUANATEXCURSOR" val="61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0.2212"/>
  <p:tag name="ORIGINALWIDTH" val="2872.141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  d(\mathcal{H})\Z = \Z \cap \langle N_H \mid&#10;    H\in\mathcal{H}\rangle_{\Z[G]}.&#10;$$&#10;}&#10;\end{document}"/>
  <p:tag name="IGUANATEXSIZE" val="21"/>
  <p:tag name="IGUANATEXCURSOR" val="51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84.41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begin{enumerate}&#10;%\item $\text{Cl}^-(\mathcal{O}_K)$ is generated by the classes of few small prime \\ideals.&#10;\item[2.] $|\text{Cl}(\mathcal{O}_{K^+})|$ is small.&#10;\end{enumerate}&#10;}&#10;&#10;&#10;\end{document}"/>
  <p:tag name="IGUANATEXSIZE" val="21"/>
  <p:tag name="IGUANATEXCURSOR" val="57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5.5|16.7|28.4|19.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474.7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^d = \prod_{i=1}^l N_{K/K^{H_i}}(\mathfrak{a}^{b_i})^{a_i} \mathcal{O}_K.$$}&#10;&#10;\end{document}"/>
  <p:tag name="IGUANATEXSIZE" val="21"/>
  <p:tag name="IGUANATEXCURSOR" val="54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589.582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Procedure:&#10;}&#10;&#10;\end{document}"/>
  <p:tag name="IGUANATEXSIZE" val="21"/>
  <p:tag name="IGUANATEXCURSOR" val="46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719"/>
  <p:tag name="ORIGINALWIDTH" val="2227.06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&#10;Decompose $N_{K/K^{H_i}} (\mathfrak{a}^{b_i})$ in subfields.&#10;\end{enumerate}&#10;}&#10;&#10;\end{document}"/>
  <p:tag name="IGUANATEXSIZE" val="21"/>
  <p:tag name="IGUANATEXCURSOR" val="54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0201"/>
  <p:tag name="ORIGINALWIDTH" val="2500.09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2.]&#10;Deduce $\beta$ and $y_i$ such that $ \mathfrak{a}^d = (\beta) \prod_i \mathfrak{p}_i^{y_i}.$&#10;\end{enumerate}&#10;}&#10;&#10;\end{document}"/>
  <p:tag name="IGUANATEXSIZE" val="21"/>
  <p:tag name="IGUANATEXCURSOR" val="55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715"/>
  <p:tag name="ORIGINALWIDTH" val="2851.14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begin{enumerate}&#10;\item[3.] &#10;Find $\delta \in K^\times$ &#10;%with $(\delta) = \prod_i \mathfrak{p}_i^{x_i}$ &#10;such that $(\delta \beta) \prod_i \p_i^{y_i} = (\alpha^d)\prod_i \p_i^{dz_i}$.&#10;\end{enumerate}&#10;}&#10;&#10;\end{document}"/>
  <p:tag name="IGUANATEXSIZE" val="21"/>
  <p:tag name="IGUANATEXCURSOR" val="53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688.48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enumerate}&#10;\item[4.] Deduce decomposition of $\mathfrak{a}$.&#10;\end{enumerate}&#10;}&#10;&#10;\end{document}"/>
  <p:tag name="IGUANATEXSIZE" val="21"/>
  <p:tag name="IGUANATEXCURSOR" val="52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845.14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Let $S$, $S^+$ generate $\text{Cl}(\mathcal{O}_K)$, $\text{Cl}(\mathcal{O}_{K^+})$ respectively.}&#10;\end{itemize}&#10;&#10;\end{document}"/>
  <p:tag name="IGUANATEXSIZE" val="21"/>
  <p:tag name="IGUANATEXCURSOR" val="52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3506.7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Decompose the relative norms of primes in $S$ over $S^+$ to get a \\description of the map $N_{K/K^+}.$}&#10;\end{itemize}&#10;&#10;\end{document}"/>
  <p:tag name="IGUANATEXSIZE" val="21"/>
  <p:tag name="IGUANATEXCURSOR" val="52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3397.224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\mathcal{H}$ be a set of subgroups of~$G$.&#10;  The \emph{optimal denominator} is &#10;}&#10;&#10;\end{document}"/>
  <p:tag name="IGUANATEXSIZE" val="21"/>
  <p:tag name="IGUANATEXCURSOR" val="54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7694"/>
  <p:tag name="ORIGINALWIDTH" val="1992.27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Compute $\text{ker}(N_{K/K^+}) = \text{Cl}^-(\mathcal{O}_K).$}&#10;\end{itemize}&#10;&#10;\end{document}"/>
  <p:tag name="IGUANATEXSIZE" val="21"/>
  <p:tag name="IGUANATEXCURSOR" val="55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90.9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1. Computing $\text{Cl}^-(\mathcal{O}_K)$:&#10;}&#10;&#10;\end{document}"/>
  <p:tag name="IGUANATEXSIZE" val="21"/>
  <p:tag name="IGUANATEXCURSOR" val="46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2249.56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2. Verifying conjecture 1: straightforward.&#10;}&#10;&#10;\end{document}"/>
  <p:tag name="IGUANATEXSIZE" val="21"/>
  <p:tag name="IGUANATEXCURSOR" val="48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6331"/>
  <p:tag name="ORIGINALWIDTH" val="1488.20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3. Solve instances of CPM:&#10;}&#10;&#10;\end{document}"/>
  <p:tag name="IGUANATEXSIZE" val="21"/>
  <p:tag name="IGUANATEXCURSOR" val="48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2234.56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Step 1: required solving PIP instances.}&#10;\end{itemize}&#10;&#10;\end{document}"/>
  <p:tag name="IGUANATEXSIZE" val="21"/>
  <p:tag name="IGUANATEXCURSOR" val="5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229.20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Step 2: ideal decomposition over generators of $\text{Cl}^-(\mathcal{O}_K)$.}&#10;\end{itemize}&#10;&#10;\end{document}"/>
  <p:tag name="IGUANATEXSIZE" val="21"/>
  <p:tag name="IGUANATEXCURSOR" val="58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1.722"/>
  <p:tag name="ORIGINALWIDTH" val="4289.09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setcounter{table}{3}&#10;\begin{table}&#10;\center&#10;\color{usf}&#10;\begin{tabular}{ |c|c|c|c|c|c|c|  }&#10; \hline&#10; m &amp; n &amp; $\log_2\operatorname{N}$ &amp; $\log_2\operatorname{N}_{\text{svp}}$ &amp; $t_{\text{cpm}}$ &amp; $t_{\text{pip}}$ &amp; $t_{\text{svp}}$ \\&#10; \hline&#10;123 &amp; 80 &amp; 54 &amp; 127 &amp; 12.38 &amp; 1834.57 &amp; 11.32 \\&#10;164 &amp; 80 &amp; 58 &amp; 153 &amp; 11.35 &amp; 1897.85 &amp; 9.99 \\&#10;176 &amp; 80 &amp; 55 &amp; 126 &amp; 14.97 &amp; 5500.97 &amp; 39.56 \\&#10;172 &amp; 84 &amp; 52 &amp; 118 &amp; 13.61 &amp; 1713.64 &amp; 7.73 \\&#10;196 &amp; 84 &amp; 57 &amp; 144 &amp; 12.7 &amp; 18808.78 &amp; 97.63 \\&#10;184 &amp; 88 &amp; 58 &amp; 157 &amp; 17.82 &amp; 6611.68 &amp; 25.21 \\&#10;\hline&#10;\end{tabular}&#10;\caption{Computation of mildly short vectors with our subfield CDW variant. Done in $\mathbb{Q}(\zeta_m)$ with degree $n$ and input ideal with norm of bit size $\log_2 \operatorname{N}$. Time in seconds.}&#10;\end{table}&#10;&#10;\end{document}"/>
  <p:tag name="IGUANATEXSIZE" val="21"/>
  <p:tag name="IGUANATEXCURSOR" val="11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5|42|9.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5241"/>
  <p:tag name="ORIGINALWIDTH" val="2968.16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\log|\Delta_K|, \log N(\mathfrak{a}), l, \max_i \log(a_i))\cdot \text{PIP}(Subfields)$$}&#10;%&#10;&#10;\end{document}"/>
  <p:tag name="IGUANATEXSIZE" val="21"/>
  <p:tag name="IGUANATEXCURSOR" val="52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3481.23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textit{Up to polynomial factors, the cost of solving PIP and the search \\for mildly short vectors is totally determined by subfield costs.}}&#10;&#10;\end{document}"/>
  <p:tag name="IGUANATEXSIZE" val="21"/>
  <p:tag name="IGUANATEXCURSOR" val="55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4.222"/>
  <p:tag name="ORIGINALWIDTH" val="5191.601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Theorem [BFHP22]}: If $d(\mathcal{H})&gt;0$, then $d(\mathcal{H})$ divides $|G|^3$.  &#10;}&#10;\end{document}"/>
  <p:tag name="IGUANATEXSIZE" val="21"/>
  <p:tag name="IGUANATEXCURSOR" val="50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926"/>
  <p:tag name="ORIGINALWIDTH" val="3578.7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orem: Resolving the PIP in an abelian field with norm relation\\ $x^d = \prod_i^l \operatorname{N}_{K/K^{H_i}}(x)^{a_i}$ takes time}&#10;\end{document}"/>
  <p:tag name="IGUANATEXSIZE" val="21"/>
  <p:tag name="IGUANATEXCURSOR" val="46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6.0343"/>
  <p:tag name="ORIGINALWIDTH" val="3376.97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Where $\text{PIP}(Subfields)$ is the cost of PIP in a subfield and $\Delta_K$\\ is the discriminant of $K$.}&#10;\end{document}"/>
  <p:tag name="IGUANATEXSIZE" val="21"/>
  <p:tag name="IGUANATEXCURSOR" val="53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5|42|9.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3391.97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Q{\mathbb{Q}}&#10;&#10;\begin{document}&#10;&#10;\textcolor{usf}{&#10;\begin{itemize}&#10;\item&#10;In $\Q(\zeta_m)$ subfields have degree at most $\lambda(m)$ where $\lambda$ is the \\Carmichael lambda function. Recall $\varphi(m) = [K:\Q].$&#10;\end{itemize}}&#10;&#10;\end{document}"/>
  <p:tag name="IGUANATEXSIZE" val="21"/>
  <p:tag name="IGUANATEXCURSOR" val="63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232"/>
  <p:tag name="ORIGINALWIDTH" val="1978.77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[K:\mathbb{Q}],\log N(\mathfrak{a})) \cdot 2^{\tilde{O}([K:\mathbb{Q}]^{2a/3})}.$$}&#10;%&#10;&#10;\end{document}"/>
  <p:tag name="IGUANATEXSIZE" val="21"/>
  <p:tag name="IGUANATEXCURSOR" val="51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6.0343"/>
  <p:tag name="ORIGINALWIDTH" val="3558.49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Theorem: Resolving the PIP in $\mathbb{Q}(\zeta_m)$ with $\lambda(m) \leq \varphi(m)^a$ ($a \leq 1$) \\takes time}&#10;\end{document}"/>
  <p:tag name="IGUANATEXSIZE" val="21"/>
  <p:tag name="IGUANATEXCURSOR" val="52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719"/>
  <p:tag name="ORIGINALWIDTH" val="3902.04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The best known algorithms for solving PIP in $K$ take time $2^{\tilde{O}([K:\mathbb{Q}]^{1/2})}$.&#10;\end{itemize}&#10;}&#10;\end{document}"/>
  <p:tag name="IGUANATEXSIZE" val="21"/>
  <p:tag name="IGUANATEXCURSOR" val="59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2922"/>
  <p:tag name="ORIGINALWIDTH" val="3463.98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Anything achieving $2^{\tilde{O}([K:\mathbb{Q}]^\epsilon)}$ for $\epsilon &lt; 1/2$ is a superpolynomial \\improvement!&#10;\end{itemize}&#10;}&#10;\end{document}"/>
  <p:tag name="IGUANATEXSIZE" val="21"/>
  <p:tag name="IGUANATEXCURSOR" val="58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6.3793"/>
  <p:tag name="ORIGINALWIDTH" val="4718.15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setcounter{table}{4}&#10;\begin{table}[ht]&#10;\center&#10;%\begin{tabular}{p{1cm}||p{1cm}|p{1cm}|p{3cm}|p{1cm}}&#10;\color{usf}{&#10;\begin{tabular}{c||c|c|c|c}&#10;&#10;  $m&lt;N$ &amp; $\lambda(m)&lt; \varphi(m)^{3/8}$ &#10;  &amp; $\lambda(m) &lt; \varphi(m)^{1/2}$ &#10;  &amp; $\lambda(m)&lt; \varphi(m)^{5/8}$ &#10;  &amp; $\lambda(m)&lt; \varphi(m)^{3/4}$ \\&#10; \hline&#10; $1000$ &amp; $0.300\%$ &amp; $2.000\%$ &amp; $11.70\%$ &amp; $30.20\%$\\&#10; $10000$ &amp; $0.180\%$ &amp; $1.780\%$ &amp; $10.42\%$ &amp; $29.45\%$\\&#10; $100000$ &amp; $0.092\%$ &amp; $1.580\%$ &amp; $8.830\%$ &amp; $26.32\%$\\&#10;\end{tabular}&#10;}&#10;\caption{Proportion of $m$ with low $\lambda(m)$ in the practical range}&#10;\end{table}&#10;&#10;&#10;\end{document}"/>
  <p:tag name="IGUANATEXSIZE" val="21"/>
  <p:tag name="IGUANATEXCURSOR" val="45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1439.45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2^{\tilde{O}([K:\mathbb{Q}]^{2a/3})} &#10;= 2^{\tilde{O}([K:\mathbb{Q}]^{1/2})}.$}&#10;%&#10;&#10;\end{document}"/>
  <p:tag name="IGUANATEXSIZE" val="21"/>
  <p:tag name="IGUANATEXCURSOR" val="53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8.4739"/>
  <p:tag name="ORIGINALWIDTH" val="926.1343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over $\mathbb{Q}[G]$.&#10;}&#10;\end{document}"/>
  <p:tag name="IGUANATEXSIZE" val="21"/>
  <p:tag name="IGUANATEXCURSOR" val="42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066.53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When $a = 3/4$ our method takes time:&#10;}&#10;\end{document}"/>
  <p:tag name="IGUANATEXSIZE" val="21"/>
  <p:tag name="IGUANATEXCURSOR" val="49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698"/>
  <p:tag name="ORIGINALWIDTH" val="2627.61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Conductors $m$ with $\lambda(m) &lt; \varphi(m)^{3/4}$ sparse, but:&#10;}&#10;\end{document}"/>
  <p:tag name="IGUANATEXSIZE" val="21"/>
  <p:tag name="IGUANATEXCURSOR" val="52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935.1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Example: $K = \Q(\zeta_{6552})$. $\varphi(m) = 1728$ and $\lambda(m) = 12.$&#10;}&#10;&#10;\end{document}"/>
  <p:tag name="IGUANATEXSIZE" val="21"/>
  <p:tag name="IGUANATEXCURSOR" val="64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499.23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Denominator 1 norm relation, 62 subfields with  $[K_i:\Q] \leq 192$.&#10;\end{itemize}&#10;}&#10;&#10;\end{document}"/>
  <p:tag name="IGUANATEXSIZE" val="21"/>
  <p:tag name="IGUANATEXCURSOR" val="67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887"/>
  <p:tag name="ORIGINALWIDTH" val="3200.69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Each $K_i$ has a norm relation with a total of 672 subfields \\with $[K_{i,j}:\Q] \leq 12$.&#10;\end{itemize}&#10;}&#10;&#10;\end{document}"/>
  <p:tag name="IGUANATEXSIZE" val="21"/>
  <p:tag name="IGUANATEXCURSOR" val="66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2544.35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def\Q{\mathbb{Q}}&#10;\newtheorem{theorem}{Theorem}&#10;\def\Nm{\operatorname{N}}&#10;\def\Gal{\operatorname{Gal}}&#10;&#10;\begin{document}&#10;\textcolor{usf}{&#10;\begin{itemize}&#10;\item&#10;$\Gal(K/\Q) \cong (\Z/12\Z)^2 \times (\Z/6\Z)^2 \times (\Z/2\Z)^2.$&#10;\end{itemize}&#10;}&#10;&#10;\end{document}"/>
  <p:tag name="IGUANATEXSIZE" val="21"/>
  <p:tag name="IGUANATEXCURSOR" val="6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1|0.4|0.3|0.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.7824"/>
  <p:tag name="ORIGINALWIDTH" val="2044.03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V = \left( \mathcal{O}^\times_{K_1, S}\right)^{a_1} \cdots \left( \mathcal{O}^\times_{K_l, S}\right) ^{a_l} \subseteq \mathcal{O}^\times_{K, S}$}&#10;&#10;\end{document}"/>
  <p:tag name="IGUANATEXSIZE" val="21"/>
  <p:tag name="IGUANATEXCURSOR" val="4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713"/>
  <p:tag name="ORIGINALWIDTH" val="1231.67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Then $[\mathcal{O}^\times_{K, S}:V] = d$.}&#10;\end{itemize}&#10;&#10;\end{document}"/>
  <p:tag name="IGUANATEXSIZE" val="21"/>
  <p:tag name="IGUANATEXCURSOR" val="54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713"/>
  <p:tag name="ORIGINALWIDTH" val="1581.97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$d$-saturate to recover $\mathcal{O}^\times_{K, S}.$}&#10;\end{itemize}&#10;&#10;\end{document}"/>
  <p:tag name="IGUANATEXSIZE" val="21"/>
  <p:tag name="IGUANATEXCURSOR" val="5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1.2149"/>
  <p:tag name="ORIGINALWIDTH" val="5601.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\textbf{Related notion}: \emph{Brauer Relation}. $0 = \sum_{i=1}^\ell a_{H_i} \text{Ind}_{G/H_i}(\textbf{1}_{H_i})$.&#10;}&#10;\end{document}"/>
  <p:tag name="IGUANATEXSIZE" val="21"/>
  <p:tag name="IGUANATEXCURSOR" val="45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2943.41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BFHP20, ex. 5.3: $K = \mathbb{Q}(\zeta_{6552})$ with $[K:\mathbb{Q}] = 1728$.\\ $\text{Cl}_K$ computed in 4.2 hours without S-units. }&#10;\end{itemize}&#10;\end{document}"/>
  <p:tag name="IGUANATEXSIZE" val="21"/>
  <p:tag name="IGUANATEXCURSOR" val="65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5216"/>
  <p:tag name="ORIGINALWIDTH" val="1467.20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$\alpha\in\mathcal{O}_{K,S}^\times$ if &#10;$(\alpha) = \prod_{\mathfrak{p}\in S}\mathfrak{p}^{v_\mathfrak{p}}$&#10;}&#10;&#10;\end{document}"/>
  <p:tag name="IGUANATEXSIZE" val="21"/>
  <p:tag name="IGUANATEXCURSOR" val="50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5.5|16.7|28.4|19.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474.70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^d = \prod_{i=1}^l N_{K/K^{H_i}}(\mathfrak{a}^{b_i})^{a_i} \mathcal{O}_K.$$}&#10;&#10;\end{document}"/>
  <p:tag name="IGUANATEXSIZE" val="21"/>
  <p:tag name="IGUANATEXCURSOR" val="54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0201"/>
  <p:tag name="ORIGINALWIDTH" val="2443.84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Deduce $\alpha$ and $y_i$ such that $ \mathfrak{a}^d = (\alpha) \prod_i \mathfrak{p}_i^{y_i}.$}&#10;\end{itemize}&#10;\end{document}"/>
  <p:tag name="IGUANATEXSIZE" val="21"/>
  <p:tag name="IGUANATEXCURSOR" val="53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3423.47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begin{itemize}&#10;\item[\textcolor{usf}{\textbullet}]&#10;\textcolor{usf}{Compute generators $\alpha_i$ of $\mathcal{O}^\times_{K, S}$ and a matrix $M$ whose rows\\ are the valuations of $\alpha_i$ over $S$. Then we can solve}&#10;\end{itemize}&#10;\end{document}"/>
  <p:tag name="IGUANATEXSIZE" val="21"/>
  <p:tag name="IGUANATEXCURSOR" val="67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1035.89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overrightarrow{y} = \overrightarrow{x}M \mod d.$$}&#10;&#10;\end{document}"/>
  <p:tag name="IGUANATEXSIZE" val="21"/>
  <p:tag name="IGUANATEXCURSOR" val="49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1.242"/>
  <p:tag name="ORIGINALWIDTH" val="3432.479"/>
  <p:tag name="LATEXADDIN" val="\documentclass{article}&#10;\usepackage{amsmath,amsfonts,amssymb}&#10;\usepackage[dvipsnames]{xcolor}&#10;\usepackage{helvet}&#10;\pagestyle{empty}&#10;\setlength{\parindent}{0pt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R}{\mathbb{R}} % les rationnels&#10;\newcommand{\R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q}{\mathfrak{q}} % un q gothik&#10;\newcommand{\g}{\mathfrak{g}} % un q gothik&#10;\newcommand{\lk}{\mathfrak{l}} % un q gothik&#10;\newcommand{\M}{\mathcal{M}}&#10;\newcommand{\Cl}{\operatorname{Cl}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Pg}{\mathfrak{P}} % un P gothik&#10;\newcommand{\fg}{\mathfrak{f}} % un f gothik&#10;\newcommand{\qg}{\mathfrak{q}} % un c gothik&#10;\newcommand{\Nm}{\mathrm{N}}&#10;\newcommand{\Tr}{\operatorname{Tr}}&#10;\newcommand{\Bs}{\operatorname{S}}&#10;\newcommand{\disc}{\operatorname{disc}}&#10;\newcommand{\poly}{\operatorname{Poly}}&#10;\newcommand{\res}{\operatorname{res}}&#10;\newcommand{\End}{\operatorname{End}}&#10;\newcommand{\Ell}{\mathcal{E}ll}&#10;\newcommand{\Poly}{\operatorname{Poly}}&#10;\newcommand{\LL}{L}&#10;\newcommand{\OL}{\mathcal O_L}&#10;\newcommand{\Srels}[1]{\mathcal{R}el_S(#1)}&#10;\newcommand{\Srel}[2]{\mathcal{R}_{S,#1}(#2)}&#10;\def\fieldn{\QQ(\sqLprime{1},\ldots,\sqLprime{n})}&#10;\newcommand{\norm}[2]{\mathcal{N}_{#1:#2}}&#10;\newcommand{\Sprels}[2]{\mathcal{R}el_{#1}(#2)}&#10;\newcommand{\Sprel}[3]{\mathcal{R}_{#1,#2}(#3)}&#10;\newcommand{\Lprime}[1]{d_{#1}}&#10;\newcommand{\sqLprime}[1]{\sqrt{d_{#1}}}&#10;\newcommand{\Reg}{\mathrm{Reg}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\begin{align*}&#10;(\alpha)\prod_i\pg_i^{y_i} &#10;&amp;= (\alpha)\prod_i\pg_i^{\vec{x}M_i} \cdot \prod_i \pg_i^{y_i - \vec{x}M_i}\\&#10;&amp;= (\alpha)\prod_i\pg_i^{\vec{x}^{(0)}M_i} &#10;\cdot \prod_{j\leq m}\left[ \prod_i\pg_i^{\vec{x}^{(j)}M_i}\right]^{a_j} &#10;\cdot \prod_i \pg_i^{y_i - \vec{x}M_i}\\&#10;&amp;= (\alpha)\left(\prod_i \alpha_i^{x_i^{(0)}}\right)\cdot &#10;\left( \prod_{j\leq m} \left[ \prod_i\alpha_i^{x_i^{(j)}}\right]^{a_j}\right) &#10;\cdot \prod_i \pg_i^{y_i - \vec{x}M_i}\\&#10;&amp;= (\alpha') \left(\prod_j \delta_j^{a_j}\right) \cdot \prod_i \pg_i^{dz'_i} \ \ &#10;\text{for some } z'_i\in\Z  &#10;\end{align*}&#10;}&#10;&#10;\end{document}"/>
  <p:tag name="IGUANATEXSIZE" val="21"/>
  <p:tag name="IGUANATEXCURSOR" val="306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9.7891"/>
  <p:tag name="ORIGINALWIDTH" val="3404.72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We have a product representation of $\alpha'\in K$ and &#10;the $\delta_j\in K$, \\the $a_j$ are unknowns.}&#10;\end{itemize}&#10;&#10;\end{document}"/>
  <p:tag name="IGUANATEXSIZE" val="21"/>
  <p:tag name="IGUANATEXCURSOR" val="58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.8008"/>
  <p:tag name="ORIGINALWIDTH" val="1259.42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x^d = \prod_{i=1}^l N_{K/K^{H_i}}(x^{b_i})^{a_i}$$}&#10;&#10;\end{document}"/>
  <p:tag name="IGUANATEXSIZE" val="21"/>
  <p:tag name="IGUANATEXCURSOR" val="50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01.1624"/>
  <p:tag name="ORIGINALWIDTH" val="3929.509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text{where }\text{Ind}_{G/H}(\chi)(s) = \frac{1}{|H|}\sum_{\substack{t\in G \\ t^{-1}st\in H}}\chi(t^{-1}st)$$&#10;}&#10;\end{document}"/>
  <p:tag name="IGUANATEXSIZE" val="21"/>
  <p:tag name="IGUANATEXCURSOR" val="48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2.5|25|5.9|30.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5384"/>
  <p:tag name="ORIGINALWIDTH" val="3430.97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$d$-th powers mod S-units: we know $\alpha'$ is a $d$-th power modulo \\$U = \langle \delta_1, \dots, \delta_m \rangle$. }&#10;\end{itemize}&#10;&#10;\end{document}"/>
  <p:tag name="IGUANATEXSIZE" val="21"/>
  <p:tag name="IGUANATEXCURSOR" val="64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895"/>
  <p:tag name="ORIGINALWIDTH" val="802.612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alpha'\prod_j \delta_j^{a_j} = \beta^d. $$}&#10;&#10;\end{document}"/>
  <p:tag name="IGUANATEXSIZE" val="21"/>
  <p:tag name="IGUANATEXCURSOR" val="49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.5178"/>
  <p:tag name="ORIGINALWIDTH" val="1530.21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i.e. there exists $a_j$ satisfying}&#10;&#10;\end{document}"/>
  <p:tag name="IGUANATEXSIZE" val="21"/>
  <p:tag name="IGUANATEXCURSOR" val="49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1473.95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How? $d$-saturation again.}&#10;\end{itemize}&#10;&#10;\end{document}"/>
  <p:tag name="IGUANATEXSIZE" val="21"/>
  <p:tag name="IGUANATEXCURSOR" val="54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.5249"/>
  <p:tag name="ORIGINALWIDTH" val="803.362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&#10;\textcolor{usf}{$\mathfrak{a}^d = \beta^d \prod_i \mathfrak{p}_i^{dz'_i}$}&#10;&#10;&#10;\end{document}"/>
  <p:tag name="IGUANATEXSIZE" val="21"/>
  <p:tag name="IGUANATEXCURSOR" val="51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0402"/>
  <p:tag name="ORIGINALWIDTH" val="677.344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mathfrak{a} = \beta \prod_i \mathfrak{p}_i^{z'_i}.$$}&#10;&#10;\end{document}"/>
  <p:tag name="IGUANATEXSIZE" val="21"/>
  <p:tag name="IGUANATEXCURSOR" val="50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486.067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Finally:}&#10;\end{itemize}&#10;&#10;\end{document}"/>
  <p:tag name="IGUANATEXSIZE" val="21"/>
  <p:tag name="IGUANATEXCURSOR" val="51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5375"/>
  <p:tag name="ORIGINALWIDTH" val="3360.46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CDPR16/Wes18 + norm relations: MSVP in principal ideals \\in certain cyclotomic fields more efficiently than before.&#10;\end{itemize}&#10;}&#10;\end{document}"/>
  <p:tag name="IGUANATEXSIZE" val="21"/>
  <p:tag name="IGUANATEXCURSOR" val="56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2347.07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CDW reduction still requires quantum step!}&#10;\end{document}"/>
  <p:tag name="IGUANATEXSIZE" val="21"/>
  <p:tag name="IGUANATEXCURSOR" val="46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0385"/>
  <p:tag name="ORIGINALWIDTH" val="2521.10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sum_{H\in\mathcal H}a_HN_H=0\Rightarrow \sum_{H\in\mathcal{H}}a_H|H|\text{Ind}_{G/H}(\textbf{1}_H)=0$$}&#10;&#10;\end{document}"/>
  <p:tag name="IGUANATEXSIZE" val="21"/>
  <p:tag name="IGUANATEXCURSOR" val="55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5375"/>
  <p:tag name="ORIGINALWIDTH" val="3306.46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&#10;\begin{itemize}&#10;\item&#10;CDW17/CDW21 + norm relations: MSVP in \emph{general} ideals\\ of certain cyclotomic fields more efficiently than before.&#10;\end{itemize}}&#10;\end{document}"/>
  <p:tag name="IGUANATEXSIZE" val="21"/>
  <p:tag name="IGUANATEXCURSOR" val="53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1619.47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Reason: ideal decomposition.}&#10;\end{document}"/>
  <p:tag name="IGUANATEXSIZE" val="21"/>
  <p:tag name="IGUANATEXCURSOR" val="46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3594.50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\textcolor{usf}{&#10;\textbf{Ideal decomposition}: Given $\mathfrak{a} \subseteq \mathcal{O}_K$ and $S = \{\p_1, \ldots, \p_k\}$ where \\$\text{Cl}(\mathcal{O}_K) = \langle [\p_1], \ldots, [\p_k] \rangle$ find $\alpha \in K^\times$ and $y_i \in \Z$ such that&#10;}&#10;\end{document}"/>
  <p:tag name="IGUANATEXSIZE" val="21"/>
  <p:tag name="IGUANATEXCURSOR" val="69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3197.696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Ideal class group: &#10;$\text{Cl}(\mathcal{O}_K) = \mathcal{I_K}/\mathcal{J}_K$ where $\mathcal{I_K} =$ fractional\\ ideals of $K$, $\mathcal{J}_K =$ principal fractional ideals of $K$&#10;}&#10;&#10;&#10;\end{document}"/>
  <p:tag name="IGUANATEXSIZE" val="21"/>
  <p:tag name="IGUANATEXCURSOR" val="570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14.225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 &#10;$\text{Cl}(\mathcal{O}_K)$ finite abelian group.&#10;\end{itemize}&#10;}&#10;&#10;&#10;\end{document}"/>
  <p:tag name="IGUANATEXSIZE" val="21"/>
  <p:tag name="IGUANATEXCURSOR" val="529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725"/>
  <p:tag name="ORIGINALWIDTH" val="2056.03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{\mathfrak{p}}&#10;&#10;\begin{document}&#10;&#10; \textcolor{usf}{&#10;$\mathfrak{a} = (\alpha)\prod_{i=1}^k \p_i^{y_i} \Longleftrightarrow [\mathfrak{a}] = \prod_{i=1}^k [\p_i]^{y_i} .$&#10;}&#10;&#10;&#10;\end{document}"/>
  <p:tag name="IGUANATEXSIZE" val="21"/>
  <p:tag name="IGUANATEXCURSOR" val="521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748.38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 \textcolor{usf}{&#10;\begin{itemize}&#10;\item &#10;Identity in $\text{Cl}(\mathcal{O}_K)$ is the class of principal ideals.&#10;\end{itemize}&#10;}&#10;&#10;&#10;\end{document}"/>
  <p:tag name="IGUANATEXSIZE" val="21"/>
  <p:tag name="IGUANATEXCURSOR" val="552"/>
  <p:tag name="TRANSPARENCY" val="True"/>
  <p:tag name="LATEXENGINEID" val="1"/>
  <p:tag name="TEMPFOLDER" val="c:\temp\"/>
  <p:tag name="LATEXFORMHEIGHT" val="360.5"/>
  <p:tag name="LATEXFORMWIDTH" val="597.8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5|42|9.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232"/>
  <p:tag name="ORIGINALWIDTH" val="2170.053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poly}(n,\log N(\mathfrak{a}))\cdot 2^{(\log (m_k))^{O(\log \log \log(m_k))}}$$}&#10;%&#10;&#10;\end{document}"/>
  <p:tag name="IGUANATEXSIZE" val="21"/>
  <p:tag name="IGUANATEXCURSOR" val="52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0176"/>
  <p:tag name="ORIGINALWIDTH" val="2682.37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Infinite family of fields $\mathbb{Q}(\zeta_{m_k})$ where the cost is}&#10;\end{itemize}&#10;&#10;\end{document}"/>
  <p:tag name="IGUANATEXSIZE" val="21"/>
  <p:tag name="IGUANATEXCURSOR" val="5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19.1601"/>
  <p:tag name="ORIGINALWIDTH" val="5515.561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$$\sum_{g\in G}\text{Ind}_{G/H}(\textbf{1}_H)(g)\cdot g = \frac{1}{|H|}\sum_{g}\sum_{\substack{t\in G \\ t^{-1}gt\in H}}g = \frac{1}{|H|}\sum_g g N_H g^{-1}$$&#10;}&#10;\end{document}"/>
  <p:tag name="IGUANATEXSIZE" val="21"/>
  <p:tag name="IGUANATEXCURSOR" val="540"/>
  <p:tag name="TRANSPARENCY" val="True"/>
  <p:tag name="LATEXENGINEID" val="0"/>
  <p:tag name="TEMPFOLDER" val="c:\temp\"/>
  <p:tag name="LATEXFORMHEIGHT" val="807.75"/>
  <p:tag name="LATEXFORMWIDTH" val="1078.5"/>
  <p:tag name="LATEXFORMWRAP" val="True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0184"/>
  <p:tag name="ORIGINALWIDTH" val="1233.17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begin{itemize}&#10;\item[\textcolor{usf}{\textbullet}]&#10;\textcolor{usf}{In other words: $2^{n^{o(1)}}$ }&#10;\end{itemize}&#10;&#10;\end{document}"/>
  <p:tag name="IGUANATEXSIZE" val="21"/>
  <p:tag name="IGUANATEXCURSOR" val="52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8.7177"/>
  <p:tag name="ORIGINALWIDTH" val="3929.509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 X^\perp = \{\chi\in \widehat{G} \mid&#10;  \chi(x)=1 \text{ for all } x\in X\}\subseteq \widehat{G}&#10;$$&#10;}&#10;\end{document}"/>
  <p:tag name="IGUANATEXSIZE" val="21"/>
  <p:tag name="IGUANATEXCURSOR" val="52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522"/>
  <p:tag name="ORIGINALWIDTH" val="3781.27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G$ be a finite abelian group. Let $\widehat{G}=\text{Hom}(G,\mathbb{C}^\times )$, and for $X\subseteq G$, &#10;}&#10;&#10;\end{document}"/>
  <p:tag name="IGUANATEXSIZE" val="21"/>
  <p:tag name="IGUANATEXCURSOR" val="56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3617.54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Theorem}: The following are equivalent:&#10;}&#10;\end{document}"/>
  <p:tag name="IGUANATEXSIZE" val="21"/>
  <p:tag name="IGUANATEXCURSOR" val="48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5.2194"/>
  <p:tag name="ORIGINALWIDTH" val="4020.24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$\sum_{H\le G}a_H\cdot N_{H}=0 \quad \text{ (norm relation of }G)$\end{itemize}&#10;}&#10;\end{document}"/>
  <p:tag name="IGUANATEXSIZE" val="21"/>
  <p:tag name="IGUANATEXCURSOR" val="52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14.2107"/>
  <p:tag name="ORIGINALWIDTH" val="5059.61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$\sum_{H\le \widehat{G}}a_{H^\perp}\cdot \text{Ind}_{\widehat{G}/H}(\textbf{1}_{H})=0 \quad&#10;        \text{(Brauer relation of }\widehat{G}).$&#10;\end{itemize}&#10;}&#10;\end{document}"/>
  <p:tag name="IGUANATEXSIZE" val="21"/>
  <p:tag name="IGUANATEXCURSOR" val="50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0.2212"/>
  <p:tag name="ORIGINALWIDTH" val="6098.988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textbf{Idea}: Frobenius reciprocity $\langle \text{Ind}_{G/H}(\textbf{1}_H),\chi\rangle_G=\langle\textbf{1}_H,\text{Res}_{G/H}(\chi)\rangle_H$&#10;}&#10;\end{document}"/>
  <p:tag name="IGUANATEXSIZE" val="21"/>
  <p:tag name="IGUANATEXCURSOR" val="513"/>
  <p:tag name="TRANSPARENCY" val="True"/>
  <p:tag name="LATEXENGINEID" val="0"/>
  <p:tag name="TEMPFOLDER" val="c:\temp\"/>
  <p:tag name="LATEXFORMHEIGHT" val="708.75"/>
  <p:tag name="LATEXFORMWIDTH" val="1377.7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0.2212"/>
  <p:tag name="ORIGINALWIDTH" val="2665.167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gives us $\text{Ind}_{G/H}(\textbf{1}_H) = N_{H^\perp}$.&#10;}&#10;\end{document}"/>
  <p:tag name="IGUANATEXSIZE" val="21"/>
  <p:tag name="IGUANATEXCURSOR" val="493"/>
  <p:tag name="TRANSPARENCY" val="True"/>
  <p:tag name="LATEXENGINEID" val="0"/>
  <p:tag name="TEMPFOLDER" val="c:\temp\"/>
  <p:tag name="LATEXFORMHEIGHT" val="708.75"/>
  <p:tag name="LATEXFORMWIDTH" val="1377.7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755.13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Where $H_i \le G = \text{Gal}(K/\mathbb{Q})$, $a_i, b_i \in \mathbb{Z}[G]$, $d \in \mathbb{Z}_{&gt; 0}$}&#10;&#10;\end{document}"/>
  <p:tag name="IGUANATEXSIZE" val="21"/>
  <p:tag name="IGUANATEXCURSOR" val="5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9.925"/>
  <p:tag name="ORIGINALWIDTH" val="3551.556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$$&#10;a_{\ker\chi} = \frac{1}{|\ker \chi|}\sum_{C\le C'\le \widehat{G}\text{&#10;        cyclic}}\mu([C' : C]).&#10;$$&#10;}&#10;\end{document}"/>
  <p:tag name="IGUANATEXSIZE" val="21"/>
  <p:tag name="IGUANATEXCURSOR" val="53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717"/>
  <p:tag name="ORIGINALWIDTH" val="3371.721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\mu$ be the M\&quot;{o}bius function. Let $\text{rad}(n) = \prod_{p\mid n}p$. Let $G$ be a &#10;}&#10;&#10;\end{document}"/>
  <p:tag name="IGUANATEXSIZE" val="21"/>
  <p:tag name="IGUANATEXCURSOR" val="551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17.9602"/>
  <p:tag name="ORIGINALWIDTH" val="5867.267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The denominator divides $\frac{|G|}{\text{rad}(|G|)}$ with equality if $G$ is a $p$-group.&#10;\end{itemize}&#10;}&#10;\end{document}"/>
  <p:tag name="IGUANATEXSIZE" val="21"/>
  <p:tag name="IGUANATEXCURSOR" val="46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723"/>
  <p:tag name="ORIGINALWIDTH" val="3367.2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noncyclic Abelian group. Then  $1 = \sum_{C = \langle\chi\rangle\le \widehat{G} \text{ cyclic}} a_{\ker\chi} N_{\ker \chi}$&#10;}&#10;&#10;\end{document}"/>
  <p:tag name="IGUANATEXSIZE" val="21"/>
  <p:tag name="IGUANATEXCURSOR" val="487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5.7255"/>
  <p:tag name="ORIGINALWIDTH" val="1720.285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Uses [Funakura78]&#10;}&#10;\end{document}"/>
  <p:tag name="IGUANATEXSIZE" val="21"/>
  <p:tag name="IGUANATEXCURSOR" val="436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5.2231"/>
  <p:tag name="ORIGINALWIDTH" val="3255.343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Minimum index $n_0 = |C|\cdot \text{max}_p |Q_p|$.&#10;}&#10;\end{document}"/>
  <p:tag name="IGUANATEXSIZE" val="21"/>
  <p:tag name="IGUANATEXCURSOR" val="47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3876.541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Let~$G$ finite Abelian with $G\simeq C\times Q$ where $C$ is the largest cyclic factor&#10;} &#10;&#10;\end{document}"/>
  <p:tag name="IGUANATEXSIZE" val="21"/>
  <p:tag name="IGUANATEXCURSOR" val="544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5.9805"/>
  <p:tag name="ORIGINALWIDTH" val="1499.063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Denominator~$1$&#10;\end{itemize}&#10;}&#10;\end{document}"/>
  <p:tag name="IGUANATEXSIZE" val="21"/>
  <p:tag name="IGUANATEXCURSOR" val="47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683.12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Exists iff $|Q|$ divisible by at least $2$ distinct primes.&#10;}&#10;&#10;\end{document}"/>
  <p:tag name="IGUANATEXSIZE" val="21"/>
  <p:tag name="IGUANATEXCURSOR" val="47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4936.633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coprime denominators can be recombined via Bezout.&#10;}&#10;\end{document}"/>
  <p:tag name="IGUANATEXSIZE" val="21"/>
  <p:tag name="IGUANATEXCURSOR" val="448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4889.389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If $a_i\in\mathbb{Q}$, we say the relation is a \emph{scalar norm relation}.&#10;}&#10;\end{document}"/>
  <p:tag name="IGUANATEXSIZE" val="21"/>
  <p:tag name="IGUANATEXCURSOR" val="504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1326.584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\begin{itemize}&#10;\item&#10;Prime power &#10;\end{itemize}&#10;}&#10;\end{document}"/>
  <p:tag name="IGUANATEXSIZE" val="21"/>
  <p:tag name="IGUANATEXCURSOR" val="47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840.117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Exists iff $Q\neq 1$.&#10;}&#10;&#10;\end{document}"/>
  <p:tag name="IGUANATEXSIZE" val="21"/>
  <p:tag name="IGUANATEXCURSOR" val="47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.724"/>
  <p:tag name="ORIGINALWIDTH" val="2242.22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 Minimum index $n_0 = |C|$.&#10;}&#10;\end{document}"/>
  <p:tag name="IGUANATEXSIZE" val="21"/>
  <p:tag name="IGUANATEXCURSOR" val="45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14.2107"/>
  <p:tag name="ORIGINALWIDTH" val="3919.76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Exists relation for $G_p$ with denominator $\frac{|G_p|}{p}$&#10;}&#10;\end{document}"/>
  <p:tag name="IGUANATEXSIZE" val="21"/>
  <p:tag name="IGUANATEXCURSOR" val="453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6.4754"/>
  <p:tag name="ORIGINALWIDTH" val="1412.073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($Q$ is a $p$-group)&#10;}&#10;\end{document}"/>
  <p:tag name="IGUANATEXSIZE" val="21"/>
  <p:tag name="IGUANATEXCURSOR" val="457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023"/>
  <p:tag name="ORIGINALWIDTH" val="3354.46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we have the norm relation $d = \sum_{i=1}^\ell a_i N_{H_i}$ Then the &#10;} &#10;&#10;\end{document}"/>
  <p:tag name="IGUANATEXSIZE" val="21"/>
  <p:tag name="IGUANATEXCURSOR" val="534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3326.714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exponent of  $\OO_K / (\OO_{K^{H_1}} + \dotsb + \OO_{K^{H_\ell}})$ is finite and divides $d$.&#10;}&#10;&#10;\end{document}"/>
  <p:tag name="IGUANATEXSIZE" val="21"/>
  <p:tag name="IGUANATEXCURSOR" val="635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6.7304"/>
  <p:tag name="ORIGINALWIDTH" val="306.7116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yes&#10;}&#10;\end{document}"/>
  <p:tag name="IGUANATEXSIZE" val="21"/>
  <p:tag name="IGUANATEXCURSOR" val="43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5.9768"/>
  <p:tag name="ORIGINALWIDTH" val="668.9164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$a_i\in \Z$?&#10;}&#10;\end{document}"/>
  <p:tag name="IGUANATEXSIZE" val="21"/>
  <p:tag name="IGUANATEXCURSOR" val="449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2425.08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\OK$ is generated by the $\OO_{K^{H_i}}$ and any order&#10;}&#10;&#10;\end{document}"/>
  <p:tag name="IGUANATEXSIZE" val="21"/>
  <p:tag name="IGUANATEXCURSOR" val="610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8.4739"/>
  <p:tag name="ORIGINALWIDTH" val="2950.881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in $\mathbb{Q}[G]$ is an identity of the form:&#10;}&#10;\end{document}"/>
  <p:tag name="IGUANATEXSIZE" val="21"/>
  <p:tag name="IGUANATEXCURSOR" val="445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1522.71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that is $p$-maximal at all $p\mid d$.&#10;}&#10;&#10;\end{document}"/>
  <p:tag name="IGUANATEXSIZE" val="21"/>
  <p:tag name="IGUANATEXCURSOR" val="56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6.2354"/>
  <p:tag name="ORIGINALWIDTH" val="206.9741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textcolor{usf}{&#10;no&#10;}&#10;\end{document}"/>
  <p:tag name="IGUANATEXSIZE" val="21"/>
  <p:tag name="IGUANATEXCURSOR" val="430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686.12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\OK$ is generated by the $\OO_{K^{H_i}}$, as a $\Z[G]$-module,&#10;}&#10;&#10;\end{document}"/>
  <p:tag name="IGUANATEXSIZE" val="21"/>
  <p:tag name="IGUANATEXCURSOR" val="59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320.824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and any order that is $p$-maximal at all $p\mid d$.&#10;}&#10;&#10;\end{document}"/>
  <p:tag name="IGUANATEXSIZE" val="21"/>
  <p:tag name="IGUANATEXCURSOR" val="577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2620.11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Suppose~$G$ admits the following Brauer relation:&#10;} &#10;&#10;\end{document}"/>
  <p:tag name="IGUANATEXSIZE" val="21"/>
  <p:tag name="IGUANATEXCURSOR" val="507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.5404"/>
  <p:tag name="ORIGINALWIDTH" val="2059.787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$ a_1 \text{Ind}_{G/1}(\textbf{1}_1) = \sum_{1\neq H\le G} a_H \text{Ind}_{G/H}(\textbf{1}_H)$$&#10;}&#10;&#10;\end{document}"/>
  <p:tag name="IGUANATEXSIZE" val="21"/>
  <p:tag name="IGUANATEXCURSOR" val="645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2.2272"/>
  <p:tag name="ORIGINALWIDTH" val="2717.66"/>
  <p:tag name="OUTPUTTYPE" val="PNG"/>
  <p:tag name="IGUANATEXVERSION" val="160"/>
  <p:tag name="LATEXADDIN" val="\documentclass{article}&#10;\usepackage{amsmath,amsfonts,amssymb}&#10;\usepackage[dvipsnames]{xcolor}&#10;\usepackage{helvet}&#10;\pagestyle{empty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\noindent\textcolor{usf}{&#10;with~$a_H\in\Z$ and~$a_1&gt;0$.  Then&#10;}&#10;\end{document}"/>
  <p:tag name="IGUANATEXSIZE" val="21"/>
  <p:tag name="IGUANATEXCURSOR" val="471"/>
  <p:tag name="TRANSPARENCY" val="True"/>
  <p:tag name="LATEXENGINEID" val="0"/>
  <p:tag name="TEMPFOLDER" val="c:\temp\"/>
  <p:tag name="LATEXFORMHEIGHT" val="312"/>
  <p:tag name="LATEXFORMWIDTH" val="656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.5404"/>
  <p:tag name="ORIGINALWIDTH" val="1518.21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$$ \zeta_K(s)^{a_1} = \prod_{1\neq H\le G}\zeta_{K^H}(s)^{a_H}.$$&#10;}&#10;&#10;\end{document}"/>
  <p:tag name="IGUANATEXSIZE" val="21"/>
  <p:tag name="IGUANATEXCURSOR" val="620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3572.74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$d$-saturation of $V\subseteq K^\times$ is the smallest $W\subseteq K^\times$ with $V\subseteq W$ and&#10;} &#10;&#10;\end{document}"/>
  <p:tag name="IGUANATEXSIZE" val="21"/>
  <p:tag name="IGUANATEXCURSOR" val="55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735"/>
  <p:tag name="ORIGINALWIDTH" val="2899.15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 Hence $\OO_{K, S}^\times$ is the $d$-saturation of $\OO_{K^{H_1}, S} \dotsm \OO_{K^{H_\ell}, S}^\times$.&#10;}&#10;&#10;\end{document}"/>
  <p:tag name="IGUANATEXSIZE" val="21"/>
  <p:tag name="IGUANATEXCURSOR" val="56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7.5513"/>
  <p:tag name="ORIGINALWIDTH" val="839.367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 1 = \sum_{i=1}^\ell a_i N_{H_i} b_i$$}&#10;&#10;\end{document}"/>
  <p:tag name="IGUANATEXSIZE" val="21"/>
  <p:tag name="IGUANATEXCURSOR" val="49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735"/>
  <p:tag name="ORIGINALWIDTH" val="3776.777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newcommand{\OO}{\mathcal{O}}&#10;\newcommand{\OK}{{\mathcal{O}_K}}&#10;\newcommand{\OOK}{\mathcal{O}_K}&#10;\definecolor{usf}{RGB}{70,96,105}&#10;&#10;\def\C{\mathbb{C}}&#10;\def\Z{\mathbb{Z}}&#10;&#10;\begin{document}&#10;&#10;\textcolor{usf} {&#10;Then the exponent of $ \OO_{K, S}^\times / \OO_{K^{H_1}, S}^\times \dotsm \OO_{K^{H_\ell}, S}^\times$ is finite and divides $d$.&#10;}&#10;&#10;\end{document}"/>
  <p:tag name="IGUANATEXSIZE" val="21"/>
  <p:tag name="IGUANATEXCURSOR" val="56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5216"/>
  <p:tag name="ORIGINALWIDTH" val="3662.761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Recall that&#10;$\order_{K,S}^\times = \{ x \in K^\times \, \mid \, v_\p(x) = 0 \text{ for all $\p \not\in S$}\}$, and that the &#10;} &#10;&#10;\end{document}"/>
  <p:tag name="IGUANATEXSIZE" val="21"/>
  <p:tag name="IGUANATEXCURSOR" val="326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023"/>
  <p:tag name="ORIGINALWIDTH" val="3490.987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we have the norm relation $d = \sum_{i=1}^\ell a_i N_{H_i}$ with $a_i\in\Z$. &#10;} &#10;&#10;\end{document}"/>
  <p:tag name="IGUANATEXSIZE" val="21"/>
  <p:tag name="IGUANATEXCURSOR" val="541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1421.44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 and $K^\times/W$ $d$-torsion free.&#10;} &#10;&#10;\end{document}"/>
  <p:tag name="IGUANATEXSIZE" val="21"/>
  <p:tag name="IGUANATEXCURSOR" val="45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5379"/>
  <p:tag name="ORIGINALWIDTH" val="3536.744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textbf{Theorem (Grunwald-Wang)}&#10;  Let $S$ be a finite set of prime ideals\\ of $\mathcal{O}_K$. Consider the canonical map&#10;}&#10;&#10;\end{document}"/>
  <p:tag name="IGUANATEXSIZE" val="21"/>
  <p:tag name="IGUANATEXCURSOR" val="58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.54"/>
  <p:tag name="ORIGINALWIDTH" val="1724.491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\[&#10;    K^\times/(K^{\times})^{d} \longrightarrow \prod_{\pg \not\in S}&#10;    K_\pg^\times/(K_\pg^{\times})^d .&#10;  \]&#10;}&#10;&#10;\end{document}"/>
  <p:tag name="IGUANATEXSIZE" val="21"/>
  <p:tag name="IGUANATEXCURSOR" val="61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165"/>
  <p:tag name="ORIGINALWIDTH" val="3207.448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 Either this map is injective or the kernel is cyclic of order 2.&#10;  %$\langle \bar \eta_s \rangle \cong \ZZ/2\ZZ$.&#10;}&#10;&#10;\end{document}"/>
  <p:tag name="IGUANATEXSIZE" val="21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3683.764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If injective: $\alpha \in K^\times$ is a $d$-th power $\Leftrightarrow$ it is a $d$-th power in each $K_\pg^&#10;\times.$&#10;}&#10;&#10;\end{document}"/>
  <p:tag name="IGUANATEXSIZE" val="21"/>
  <p:tag name="IGUANATEXCURSOR" val="51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3871.2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 Let  $V\subset K^\times$ finitely generated. We find $\alpha$ with $[\langle V, \alpha \rangle : V]$ divisible by $d$&#10;}&#10;&#10;\end{document}"/>
  <p:tag name="IGUANATEXSIZE" val="21"/>
  <p:tag name="IGUANATEXCURSOR" val="62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911"/>
  <p:tag name="ORIGINALWIDTH" val="3027.422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$$ \bigcap_{d \not\in \pg, \Nm(\pg) \leq c} \ker(V/V^d \to K_\pg^\times/(K_\pg^{\times})^{d}) = \left(V\cap (K^\times)^d\right)/V^d$$&#10;}&#10;&#10;\end{document}"/>
  <p:tag name="IGUANATEXSIZE" val="21"/>
  <p:tag name="IGUANATEXCURSOR" val="661"/>
  <p:tag name="TRANSPARENCY" val="True"/>
  <p:tag name="LATEXENGINEID" val="1"/>
  <p:tag name="TEMPFOLDER" val="c:\Temp\"/>
  <p:tag name="LATEXFORMHEIGHT" val="312"/>
  <p:tag name="LATEXFORMWIDTH" val="604.1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195"/>
  <p:tag name="ORIGINALWIDTH" val="3667.26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For $H \le G = \text{Gal}(K/\mathbb{Q})$, we define $N_H = \sum_{h\in H}h$. A norm relation}&#10;&#10;\end{document}"/>
  <p:tag name="IGUANATEXSIZE" val="21"/>
  <p:tag name="IGUANATEXCURSOR" val="54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493.5689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Compute&#10;}&#10;&#10;\end{document}"/>
  <p:tag name="IGUANATEXSIZE" val="21"/>
  <p:tag name="IGUANATEXCURSOR" val="54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1710.98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Reduces to linear algebra via&#10;\end{itemize}&#10;}&#10;&#10;\end{document}"/>
  <p:tag name="IGUANATEXSIZE" val="21"/>
  <p:tag name="IGUANATEXCURSOR" val="56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2116.79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&#10;&#10;\begin{document}&#10;\textcolor{usf}{&#10;\begin{itemize}&#10;\item &#10;Constant $c$ guarantees finite runtime. &#10;\end{itemize}&#10;}&#10;&#10;\end{document}"/>
  <p:tag name="IGUANATEXSIZE" val="21"/>
  <p:tag name="IGUANATEXCURSOR" val="57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51362"/>
  <p:tag name="ORIGINALWIDTH" val="1853.509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\def\pg{\mathfrak{p}}&#10;\newtheorem{theorem}{Theorem}&#10;\def\Nm{\operatorname{N}}&#10;&#10;\begin{document}&#10;\textcolor{usf}{&#10;Or conclude that $V$ is $d$-saturated.&#10;}&#10;&#10;\end{document}"/>
  <p:tag name="IGUANATEXSIZE" val="21"/>
  <p:tag name="IGUANATEXCURSOR" val="57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.5228"/>
  <p:tag name="ORIGINALWIDTH" val="3817.283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$K_\p^\times/(K_\p^\times)^d \longrightarrow \Z/d\Z \times&#10;  k_\p^\times/(k_\p^\times)^d, \quad \bar x \longmapsto (\overline{v}, \overline{x\varpi^{-v}})\text{ where $v = v_\p(x)$}$$&#10;} &#10;&#10;\end{document}"/>
  <p:tag name="IGUANATEXSIZE" val="21"/>
  <p:tag name="IGUANATEXCURSOR" val="332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0.0586"/>
  <p:tag name="ORIGINALWIDTH" val="1760.496"/>
  <p:tag name="LATEXADDIN" val="\documentclass{article}&#10;\usepackage{amsmath,amsfonts,amssymb,amscd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$$\begin{CD}&#10;\Z^{|S|} @&gt;{\varphi}&gt;&gt;  \Cl(\OO)\\&#10;(e_1, \ldots, e_{|S|}) @&gt;&gt;&gt; \prod_{\p_i\in S}[\p_i]^{e_i}&#10;\end{CD}$$&#10;} &#10;&#10;\end{document}"/>
  <p:tag name="IGUANATEXSIZE" val="21"/>
  <p:tag name="IGUANATEXCURSOR" val="323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0226"/>
  <p:tag name="ORIGINALWIDTH" val="3349.217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 {&#10;Assume $d = \sum_{i=1}^\ell a_i N_{H_i}b_i$ with $a_i,b_i\in\Z[G]$. Let $S$ such that:&#10;} &#10;&#10;\end{document}"/>
  <p:tag name="IGUANATEXSIZE" val="21"/>
  <p:tag name="IGUANATEXCURSOR" val="54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84.735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 \{[\pg]\ \mid\ \pg\in S\}\text{ generates }\Cl(K)&#10;   \]&#10;} &#10;&#10;\end{document}"/>
  <p:tag name="IGUANATEXSIZE" val="21"/>
  <p:tag name="IGUANATEXCURSOR" val="3195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1436.45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Get $\OO_{K,S}^\times$ from the $\OO_{K^{H_i},S}^\times$&#10;} &#10;&#10;\end{document}"/>
  <p:tag name="IGUANATEXSIZE" val="21"/>
  <p:tag name="IGUANATEXCURSOR" val="313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5212"/>
  <p:tag name="ORIGINALWIDTH" val="1154.411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\OO_{K,S}^\times \text{ gives us }\ker(\varphi)&#10;  \]&#10;} &#10;&#10;\end{document}"/>
  <p:tag name="IGUANATEXSIZE" val="21"/>
  <p:tag name="IGUANATEXCURSOR" val="319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7.5513"/>
  <p:tag name="ORIGINALWIDTH" val="3400.22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newcommand{\bra}[1]{\langle#1|}&#10;\newcommand{\ket}[1]{|#1\rangle}&#10;\newcommand{\braket}[2]{\langle#1|#2\rangle}&#10;\newcommand{\vect}[1]{\textbf{#1}}&#10;\renewcommand{\familydefault}{\sfdefault}&#10;\definecolor{usf}{RGB}{70,96,105}&#10;&#10;\def\C{\mathbb{C}}&#10;\def\Z{\mathbb{Z}}&#10;&#10;\begin{document}&#10;&#10;\textcolor{usf}{$$\text{If } d = \sum_{i=1}^\ell a_i N_{H_i} b_i \text{ for }a_i,b_i\in\Z[G]\text{ then }&#10;x^d = \prod_{i=1}^l N_{K/K^{H_i}}(x^{b_i})^{a_i}$$}&#10;&#10;\end{document}"/>
  <p:tag name="IGUANATEXSIZE" val="21"/>
  <p:tag name="IGUANATEXCURSOR" val="468"/>
  <p:tag name="TRANSPARENCY" val="True"/>
  <p:tag name="LATEXENGINEID" val="1"/>
  <p:tag name="TEMPFOLDER" val="c:\temp\"/>
  <p:tag name="LATEXFORMHEIGHT" val="312"/>
  <p:tag name="LATEXFORMWIDTH" val="699.7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665"/>
  <p:tag name="ORIGINALWIDTH" val="753.1051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[&#10;\varphi\text{ is surjective}&#10;   \]&#10;} &#10;&#10;\end{document}"/>
  <p:tag name="IGUANATEXSIZE" val="21"/>
  <p:tag name="IGUANATEXCURSOR" val="3169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1761.246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[&#10;    S\text{ is stable under the action of }G&#10;   \]&#10;} &#10;&#10;\end{document}"/>
  <p:tag name="IGUANATEXSIZE" val="21"/>
  <p:tag name="IGUANATEXCURSOR" val="3180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1114.656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[&#10;\Cl(\OO)\simeq \Z^{|S|}/\ker(\varphi)&#10;   \]&#10;} &#10;&#10;\end{document}"/>
  <p:tag name="IGUANATEXSIZE" val="21"/>
  <p:tag name="IGUANATEXCURSOR" val="317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0226"/>
  <p:tag name="ORIGINALWIDTH" val="3771.526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textbf{Alternative way}: use the fact that $\Cl(K)/\Cl(K)[d]&lt;\bigoplus_{i=1}^\ell&#10;   \Cl(K^{H_i})$.&#10;} &#10;&#10;\end{document}"/>
  <p:tag name="IGUANATEXSIZE" val="21"/>
  <p:tag name="IGUANATEXCURSOR" val="3200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3640.25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 \textbf{Principal Ideal Problem (PIP)}: on input $\ag$, find $\alpha\in K$, $\ag=(\alpha)\OK$.&#10;} &#10;&#10;\end{document}"/>
  <p:tag name="IGUANATEXSIZE" val="21"/>
  <p:tag name="IGUANATEXCURSOR" val="3177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2496.34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1) Multiply $\ag$ by short $\pg_i$ until $\ag\prod_i\pg_{i\leq k} = (\beta)\pg$.&#10;} &#10;&#10;\end{document}"/>
  <p:tag name="IGUANATEXSIZE" val="21"/>
  <p:tag name="IGUANATEXCURSOR" val="3203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17.351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2) Find $S$-unit group for $S = \{\pg\}\cup \{\pg_1,\ldots,\pg_k\}$&#10;} &#10;&#10;\end{document}"/>
  <p:tag name="IGUANATEXSIZE" val="21"/>
  <p:tag name="IGUANATEXCURSOR" val="3197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713"/>
  <p:tag name="ORIGINALWIDTH" val="2040.285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3) Find $\gamma$ such that $(\gamma)\OK = \pg\prod_i\pg_i^{-1}$&#10;} &#10;&#10;\end{document}"/>
  <p:tag name="IGUANATEXSIZE" val="21"/>
  <p:tag name="IGUANATEXCURSOR" val="3201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0168"/>
  <p:tag name="ORIGINALWIDTH" val="818.3642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4) Return $\beta\cdot \gamma$.&#10;} &#10;&#10;\end{document}"/>
  <p:tag name="IGUANATEXSIZE" val="21"/>
  <p:tag name="IGUANATEXCURSOR" val="3168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669"/>
  <p:tag name="ORIGINALWIDTH" val="2421.338"/>
  <p:tag name="OUTPUTTYPE" val="PNG"/>
  <p:tag name="IGUANATEXVERSION" val="160"/>
  <p:tag name="LATEXADDIN" val="\documentclass{article}&#10;\usepackage{amsmath,amsfonts,amssymb}&#10;\usepackage[dvipsnames]{xcolor}&#10;\usepackage{helvet}&#10;\pagestyle{empty}&#10;\setlength{\parindent}{0pt}&#10;\renewcommand{\familydefault}{\sfdefault}&#10;\definecolor{usf}{RGB}{70,96,105}&#10;&#10;&#10;\newcommand{\N}{\mathbb{N}} % les entiers naturels&#10;\newcommand{\Z}{\mathbb{Z}} % les entiers relatifs&#10;\newcommand{\ZZ}{\mathbb{Z}} % les entiers relatifs&#10;\newcommand{\Q}{\mathbb{Q}} % les rationnels&#10;\newcommand{\QQ}{\mathbb{Q}} % les rationnels&#10;\newcommand{\QQbar}{\overline{\mathbb{Q}}} % les algébriques&#10;\newcommand{\R}{\mathbb{R}} % les rationnels&#10;\newcommand{\C}{\mathbb{C}} % les rationnels&#10;\newcommand{\CC}{\mathbb{C}} % les rationnels&#10;\newcommand{\K}{K} % un corps&#10;\newcommand{\KK}{K} % un corps&#10;\newcommand{\Qg}{\mathfrak{Q}} % un p gothik&#10;\DeclareMathOperator{\Log}{Log}&#10;\newcommand{\p}{\mathfrak{p}} % un p gothik&#10;\newcommand{\PP}{\mathfrak{P}} % un P gothik&#10;\newcommand{\q}{\mathfrak{q}} % un q gothik&#10;\newcommand{\g}{\mathfrak{g}} % un q gothik&#10;\newcommand{\lk}{\mathfrak{l}} % un q gothik&#10;\newcommand{\M}{\mathcal{M}}&#10;\newcommand{\Cl}{\operatorname{Cl}}&#10;\DeclareMathOperator{\coker}{coker}&#10;\newcommand{\basis}{\operatorname{basis}}&#10;\newcommand{\OO}{\mathcal{O}}&#10;\newcommand{\OK}{{\mathcal{O}_K}}&#10;\newcommand{\OOK}{\mathcal{O}_K}&#10;\newcommand{\ag}{\mathfrak{a}} % un a gothik&#10;\newcommand{\bg}{\mathfrak{b}} % un b gothik&#10;\newcommand{\cg}{\mathfrak{c}} % un c gothik&#10;\newcommand{\pg}{\mathfrak{p}} % un p gothik&#10;\newcommand{\qg}{\mathfrak{q}} % un c gothik&#10;\newcommand{\cond}{\mathfrak{f}} % un f gothik&#10;\newcommand{\condt}{\cond_{\rm tame}}&#10;\newcommand{\condw}{\cond_{\rm wild}}&#10;\newcommand{\Nm}{\mathrm{N}}&#10;\newcommand{\Bs}{\operatorname{S}}&#10;\newcommand{\disc}{\operatorname{disc}}&#10;\newcommand{\Res}{\operatorname{Res}}&#10;\newcommand{\End}{\operatorname{End}}&#10;\newcommand{\Ell}{\mathcal{E}ll}&#10;\newcommand{\LL}{L}&#10;\newcommand{\OL}{\mathcal O_L}&#10;\newcommand{\Srels}[1]{\mathcal{R}el_S(#1)}&#10;\newcommand{\Srel}[2]{\mathcal{R}_{S,#1}(#2)}&#10;\def\fieldn{\QQ(\sqLprime{1},\ldots,\sqLprime{n})}&#10;\newcommand{\norm}{\mathrm{N}}&#10;\newcommand{\Sprels}[2]{\mathcal{R}el_{#1}(#2)}&#10;\newcommand{\Sprel}[3]{\mathcal{R}_{#1,#2}(#3)}&#10;\newcommand{\Lprime}[1]{d_{#1}}&#10;\newcommand{\sqLprime}[1]{\sqrt{d_{#1}}}&#10;\newcommand{\Reg}{\mathrm{Reg}}&#10;\newcommand{\Hsg}{\mathcal{H}}&#10;\newcommand{\order}{\mathcal{O}}&#10;\newcommand{\rela}{\mathcal{R}}&#10;\newcommand{\sto}{\leftarrow}&#10;\newcommand{\clcomp}{\mathcal{C}}&#10;\newcommand{\hR}{\mathrm{HR}}&#10;&#10;\newcommand{\ket}[1]{|#1\rangle}&#10;&#10;\newcommand{\class}[1]{\mathcal{C}l_{#1}}&#10;\newcommand{\F}{\mathbb{F}} % un corps fini&#10;\newcommand{\FF}{\mathbb{F}} % un corps fini&#10;\newcommand{\triv}{\mathbf{1}}&#10;\DeclareMathOperator{\Ind}{Ind}&#10;\DeclareMathOperator{\SL}{SL}&#10;\DeclareMathOperator{\Id}{Id}&#10;\DeclareMathOperator{\rad}{rad}&#10;\DeclareMathOperator{\Tr}{Tr}&#10;\DeclareMathOperator{\Hom}{Hom}&#10;\DeclareMathOperator{\Ann}{Ann}&#10;\DeclareMathOperator{\GL}{GL}&#10;\DeclareMathOperator{\He}{He}&#10;\DeclareMathOperator{\Gal}{Gal}&#10;\DeclareMathOperator{\mat}{M}&#10;\DeclareMathOperator{\Aut}{Aut}&#10;\DeclareMathOperator{\Logemb}{\mathcal{L}}&#10;\DeclareMathOperator{\height}{h}&#10;&#10;&#10;\begin{document}&#10;&#10;\textcolor{usf} {&#10;\textbf{Alternative way}: leverage the norm relation&#10;} &#10;&#10;\end{document}"/>
  <p:tag name="IGUANATEXSIZE" val="21"/>
  <p:tag name="IGUANATEXCURSOR" val="3162"/>
  <p:tag name="TRANSPARENCY" val="True"/>
  <p:tag name="LATEXENGINEID" val="1"/>
  <p:tag name="TEMPFOLDER" val="c:\temp\"/>
  <p:tag name="LATEXFORMHEIGHT" val="410.25"/>
  <p:tag name="LATEXFORMWIDTH" val="786.7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- End Slid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 Theme - End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- Title Slid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 Theme - 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685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13060</TotalTime>
  <Words>2340</Words>
  <Application>Microsoft Office PowerPoint</Application>
  <PresentationFormat>On-screen Show (16:9)</PresentationFormat>
  <Paragraphs>348</Paragraphs>
  <Slides>69</Slides>
  <Notes>55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Cambria Math</vt:lpstr>
      <vt:lpstr>CMCSC10</vt:lpstr>
      <vt:lpstr>CMR10</vt:lpstr>
      <vt:lpstr>CMTI10</vt:lpstr>
      <vt:lpstr>Open Sans</vt:lpstr>
      <vt:lpstr>Office Theme</vt:lpstr>
      <vt:lpstr>Office Theme - End Slide</vt:lpstr>
      <vt:lpstr>Office Theme - Title Slide</vt:lpstr>
      <vt:lpstr>Norm relations and computational problems in number fields</vt:lpstr>
      <vt:lpstr>Main goal</vt:lpstr>
      <vt:lpstr>Applications of norm relations</vt:lpstr>
      <vt:lpstr>Acknowledgments</vt:lpstr>
      <vt:lpstr>Definition of norm relations</vt:lpstr>
      <vt:lpstr>Norm relations as relations in Q[G]</vt:lpstr>
      <vt:lpstr>Example</vt:lpstr>
      <vt:lpstr>Existence of norm relations</vt:lpstr>
      <vt:lpstr>On the denominator of a norm relation</vt:lpstr>
      <vt:lpstr>Norm relations and Brauer relations</vt:lpstr>
      <vt:lpstr>Abelian groups: Brauer relations of the dual</vt:lpstr>
      <vt:lpstr>Closed formula for Abelian fields</vt:lpstr>
      <vt:lpstr>Properties of relations for Abelian fields</vt:lpstr>
      <vt:lpstr>Applications of norm relations</vt:lpstr>
      <vt:lpstr>Additive structure: ring of integers</vt:lpstr>
      <vt:lpstr>Analytic structure: zeta function</vt:lpstr>
      <vt:lpstr>Multiplicative structure: S-unit groups</vt:lpstr>
      <vt:lpstr>Saturation: the Grunwald-Wang theorem</vt:lpstr>
      <vt:lpstr>Generating d-th powers</vt:lpstr>
      <vt:lpstr>Class group structure</vt:lpstr>
      <vt:lpstr>Other applications: PIP</vt:lpstr>
      <vt:lpstr>Other applications: Ideal Decomposition</vt:lpstr>
      <vt:lpstr>More applications: minus part of class group</vt:lpstr>
      <vt:lpstr>Connection to Cryptography</vt:lpstr>
      <vt:lpstr>Numerical results</vt:lpstr>
      <vt:lpstr>Class group computation</vt:lpstr>
      <vt:lpstr>Resolution of PIP</vt:lpstr>
      <vt:lpstr>Computation of minus part.</vt:lpstr>
      <vt:lpstr>Thank you for your attention</vt:lpstr>
      <vt:lpstr>The Principal Ideal Problem</vt:lpstr>
      <vt:lpstr>Connection to Cryptography</vt:lpstr>
      <vt:lpstr>Connection to Cryptography</vt:lpstr>
      <vt:lpstr>Connection to Cryptography</vt:lpstr>
      <vt:lpstr>Connection to Cryptography</vt:lpstr>
      <vt:lpstr>Outline of the talk </vt:lpstr>
      <vt:lpstr>The Case of Multiquadratics</vt:lpstr>
      <vt:lpstr>The Case of Multiquadratics</vt:lpstr>
      <vt:lpstr>The Case of Multiquadratics</vt:lpstr>
      <vt:lpstr>Norm Relations (BFHP20)</vt:lpstr>
      <vt:lpstr>Norm Relations (BFHP20)</vt:lpstr>
      <vt:lpstr>Norm Relations (BFHP20)</vt:lpstr>
      <vt:lpstr>Application to the PIP</vt:lpstr>
      <vt:lpstr>Roots modulo units</vt:lpstr>
      <vt:lpstr>Roots modulo units</vt:lpstr>
      <vt:lpstr>Application to the PIP Revisited</vt:lpstr>
      <vt:lpstr>Recall: Connection to Cryptography</vt:lpstr>
      <vt:lpstr>CDW (MSVP in General Ideals)</vt:lpstr>
      <vt:lpstr>CDW (MSVP in General Ideals)</vt:lpstr>
      <vt:lpstr>CDW (MSVP in General Ideals)</vt:lpstr>
      <vt:lpstr>Recall: Connection to Cryptography</vt:lpstr>
      <vt:lpstr>CDW (MSVP in General Ideals)</vt:lpstr>
      <vt:lpstr>CDW (MSVP in General Ideals)</vt:lpstr>
      <vt:lpstr>Ideal Decomposition</vt:lpstr>
      <vt:lpstr>Applications of Ideal Decomposition</vt:lpstr>
      <vt:lpstr>Numerical results (3)</vt:lpstr>
      <vt:lpstr>Complexity (Abelian)</vt:lpstr>
      <vt:lpstr>Complexity (Cyclotomics)</vt:lpstr>
      <vt:lpstr>Complexity (Cyclotomics)</vt:lpstr>
      <vt:lpstr>Complexity (Cyclotomics)</vt:lpstr>
      <vt:lpstr>Conclusion</vt:lpstr>
      <vt:lpstr>Future Work:</vt:lpstr>
      <vt:lpstr>References</vt:lpstr>
      <vt:lpstr>S-Units from Norm Relations</vt:lpstr>
      <vt:lpstr>Ideal Decomposition</vt:lpstr>
      <vt:lpstr> </vt:lpstr>
      <vt:lpstr>Ideal decomposition</vt:lpstr>
      <vt:lpstr>Mildly short vectors</vt:lpstr>
      <vt:lpstr>Ideal Decomposition</vt:lpstr>
      <vt:lpstr>Complexity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Algorithms</dc:title>
  <dc:creator>William Youmans</dc:creator>
  <cp:lastModifiedBy>Jean-Francois Biasse</cp:lastModifiedBy>
  <cp:revision>503</cp:revision>
  <dcterms:modified xsi:type="dcterms:W3CDTF">2024-03-23T22:17:09Z</dcterms:modified>
</cp:coreProperties>
</file>