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gif" ContentType="image/gif"/>
  <Default Extension="tiff" ContentType="image/tiff"/>
  <Default Extension="vml" ContentType="application/vnd.openxmlformats-officedocument.vmlDrawing"/>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2.xml" ContentType="application/vnd.openxmlformats-officedocument.drawingml.chart+xml"/>
  <Override PartName="/ppt/drawings/drawing2.xml" ContentType="application/vnd.openxmlformats-officedocument.drawingml.chartshapes+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2" r:id="rId1"/>
  </p:sldMasterIdLst>
  <p:notesMasterIdLst>
    <p:notesMasterId r:id="rId69"/>
  </p:notesMasterIdLst>
  <p:sldIdLst>
    <p:sldId id="256" r:id="rId2"/>
    <p:sldId id="288" r:id="rId3"/>
    <p:sldId id="257" r:id="rId4"/>
    <p:sldId id="287" r:id="rId5"/>
    <p:sldId id="290" r:id="rId6"/>
    <p:sldId id="298" r:id="rId7"/>
    <p:sldId id="328" r:id="rId8"/>
    <p:sldId id="291" r:id="rId9"/>
    <p:sldId id="329" r:id="rId10"/>
    <p:sldId id="341" r:id="rId11"/>
    <p:sldId id="330" r:id="rId12"/>
    <p:sldId id="331" r:id="rId13"/>
    <p:sldId id="297" r:id="rId14"/>
    <p:sldId id="302" r:id="rId15"/>
    <p:sldId id="342" r:id="rId16"/>
    <p:sldId id="354" r:id="rId17"/>
    <p:sldId id="355" r:id="rId18"/>
    <p:sldId id="289" r:id="rId19"/>
    <p:sldId id="303" r:id="rId20"/>
    <p:sldId id="301" r:id="rId21"/>
    <p:sldId id="332" r:id="rId22"/>
    <p:sldId id="333" r:id="rId23"/>
    <p:sldId id="334" r:id="rId24"/>
    <p:sldId id="336" r:id="rId25"/>
    <p:sldId id="335" r:id="rId26"/>
    <p:sldId id="293" r:id="rId27"/>
    <p:sldId id="344" r:id="rId28"/>
    <p:sldId id="343" r:id="rId29"/>
    <p:sldId id="324" r:id="rId30"/>
    <p:sldId id="346" r:id="rId31"/>
    <p:sldId id="292" r:id="rId32"/>
    <p:sldId id="295" r:id="rId33"/>
    <p:sldId id="304" r:id="rId34"/>
    <p:sldId id="337" r:id="rId35"/>
    <p:sldId id="305" r:id="rId36"/>
    <p:sldId id="310" r:id="rId37"/>
    <p:sldId id="311" r:id="rId38"/>
    <p:sldId id="348" r:id="rId39"/>
    <p:sldId id="349" r:id="rId40"/>
    <p:sldId id="312" r:id="rId41"/>
    <p:sldId id="313" r:id="rId42"/>
    <p:sldId id="314" r:id="rId43"/>
    <p:sldId id="319" r:id="rId44"/>
    <p:sldId id="320" r:id="rId45"/>
    <p:sldId id="321" r:id="rId46"/>
    <p:sldId id="347" r:id="rId47"/>
    <p:sldId id="260" r:id="rId48"/>
    <p:sldId id="261" r:id="rId49"/>
    <p:sldId id="326" r:id="rId50"/>
    <p:sldId id="262" r:id="rId51"/>
    <p:sldId id="263" r:id="rId52"/>
    <p:sldId id="264" r:id="rId53"/>
    <p:sldId id="265" r:id="rId54"/>
    <p:sldId id="267" r:id="rId55"/>
    <p:sldId id="269" r:id="rId56"/>
    <p:sldId id="271" r:id="rId57"/>
    <p:sldId id="299" r:id="rId58"/>
    <p:sldId id="350" r:id="rId59"/>
    <p:sldId id="351" r:id="rId60"/>
    <p:sldId id="353" r:id="rId61"/>
    <p:sldId id="296" r:id="rId62"/>
    <p:sldId id="323" r:id="rId63"/>
    <p:sldId id="340" r:id="rId64"/>
    <p:sldId id="338" r:id="rId65"/>
    <p:sldId id="339" r:id="rId66"/>
    <p:sldId id="352" r:id="rId67"/>
    <p:sldId id="258" r:id="rId6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94660"/>
  </p:normalViewPr>
  <p:slideViewPr>
    <p:cSldViewPr snapToGrid="0">
      <p:cViewPr varScale="1">
        <p:scale>
          <a:sx n="82" d="100"/>
          <a:sy n="82" d="100"/>
        </p:scale>
        <p:origin x="1382"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viewProps" Target="viewProps.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D:\Misc%20work%20of%20PPM\ITRA\Workings\IDF_GEV_results.xlsx" TargetMode="External"/></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oleObject" Target="file:///F:\Bangalore%20Pilot%20Study%20Area\Raingauges\July%20Last%20week%20RF%20data-2016.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9.4685083556475549E-2"/>
          <c:y val="2.8912811679790058E-2"/>
          <c:w val="0.88571901576275958"/>
          <c:h val="0.8449114594620627"/>
        </c:manualLayout>
      </c:layout>
      <c:scatterChart>
        <c:scatterStyle val="smoothMarker"/>
        <c:varyColors val="0"/>
        <c:ser>
          <c:idx val="0"/>
          <c:order val="0"/>
          <c:tx>
            <c:strRef>
              <c:f>Sheet2!$B$1</c:f>
              <c:strCache>
                <c:ptCount val="1"/>
                <c:pt idx="0">
                  <c:v>2 Year</c:v>
                </c:pt>
              </c:strCache>
            </c:strRef>
          </c:tx>
          <c:spPr>
            <a:ln>
              <a:solidFill>
                <a:schemeClr val="tx1"/>
              </a:solidFill>
            </a:ln>
          </c:spPr>
          <c:marker>
            <c:symbol val="none"/>
          </c:marker>
          <c:xVal>
            <c:numRef>
              <c:f>Sheet2!$A$2:$A$8</c:f>
              <c:numCache>
                <c:formatCode>General</c:formatCode>
                <c:ptCount val="7"/>
                <c:pt idx="0">
                  <c:v>24</c:v>
                </c:pt>
                <c:pt idx="1">
                  <c:v>12</c:v>
                </c:pt>
                <c:pt idx="2">
                  <c:v>6</c:v>
                </c:pt>
                <c:pt idx="3">
                  <c:v>3</c:v>
                </c:pt>
                <c:pt idx="4">
                  <c:v>1</c:v>
                </c:pt>
                <c:pt idx="5">
                  <c:v>0.5</c:v>
                </c:pt>
                <c:pt idx="6">
                  <c:v>0.25</c:v>
                </c:pt>
              </c:numCache>
            </c:numRef>
          </c:xVal>
          <c:yVal>
            <c:numRef>
              <c:f>Sheet2!$B$2:$B$8</c:f>
              <c:numCache>
                <c:formatCode>General</c:formatCode>
                <c:ptCount val="7"/>
                <c:pt idx="0">
                  <c:v>3.09928804943547</c:v>
                </c:pt>
                <c:pt idx="1">
                  <c:v>5.7297963757267798</c:v>
                </c:pt>
                <c:pt idx="2">
                  <c:v>10.382282716907804</c:v>
                </c:pt>
                <c:pt idx="3">
                  <c:v>19.049549365295402</c:v>
                </c:pt>
                <c:pt idx="4">
                  <c:v>43.465890403987494</c:v>
                </c:pt>
                <c:pt idx="5">
                  <c:v>70.005950408337497</c:v>
                </c:pt>
                <c:pt idx="6">
                  <c:v>91.792733913036358</c:v>
                </c:pt>
              </c:numCache>
            </c:numRef>
          </c:yVal>
          <c:smooth val="1"/>
          <c:extLst xmlns:c16r2="http://schemas.microsoft.com/office/drawing/2015/06/chart">
            <c:ext xmlns:c16="http://schemas.microsoft.com/office/drawing/2014/chart" uri="{C3380CC4-5D6E-409C-BE32-E72D297353CC}">
              <c16:uniqueId val="{00000000-E66B-428F-B1E3-9E4E25119935}"/>
            </c:ext>
          </c:extLst>
        </c:ser>
        <c:ser>
          <c:idx val="1"/>
          <c:order val="1"/>
          <c:tx>
            <c:strRef>
              <c:f>Sheet2!$C$1</c:f>
              <c:strCache>
                <c:ptCount val="1"/>
                <c:pt idx="0">
                  <c:v>5 Year</c:v>
                </c:pt>
              </c:strCache>
            </c:strRef>
          </c:tx>
          <c:spPr>
            <a:ln w="19050">
              <a:solidFill>
                <a:srgbClr val="00B050"/>
              </a:solidFill>
              <a:prstDash val="solid"/>
            </a:ln>
          </c:spPr>
          <c:marker>
            <c:symbol val="none"/>
          </c:marker>
          <c:xVal>
            <c:numRef>
              <c:f>Sheet2!$A$2:$A$8</c:f>
              <c:numCache>
                <c:formatCode>General</c:formatCode>
                <c:ptCount val="7"/>
                <c:pt idx="0">
                  <c:v>24</c:v>
                </c:pt>
                <c:pt idx="1">
                  <c:v>12</c:v>
                </c:pt>
                <c:pt idx="2">
                  <c:v>6</c:v>
                </c:pt>
                <c:pt idx="3">
                  <c:v>3</c:v>
                </c:pt>
                <c:pt idx="4">
                  <c:v>1</c:v>
                </c:pt>
                <c:pt idx="5">
                  <c:v>0.5</c:v>
                </c:pt>
                <c:pt idx="6">
                  <c:v>0.25</c:v>
                </c:pt>
              </c:numCache>
            </c:numRef>
          </c:xVal>
          <c:yVal>
            <c:numRef>
              <c:f>Sheet2!$C$2:$C$8</c:f>
              <c:numCache>
                <c:formatCode>General</c:formatCode>
                <c:ptCount val="7"/>
                <c:pt idx="0">
                  <c:v>4.1477384760303755</c:v>
                </c:pt>
                <c:pt idx="1">
                  <c:v>7.6983706692611955</c:v>
                </c:pt>
                <c:pt idx="2">
                  <c:v>14.0598141265174</c:v>
                </c:pt>
                <c:pt idx="3">
                  <c:v>25.840916813140186</c:v>
                </c:pt>
                <c:pt idx="4">
                  <c:v>54.883152138847599</c:v>
                </c:pt>
                <c:pt idx="5">
                  <c:v>87.901230126042094</c:v>
                </c:pt>
                <c:pt idx="6">
                  <c:v>114.38024833092919</c:v>
                </c:pt>
              </c:numCache>
            </c:numRef>
          </c:yVal>
          <c:smooth val="1"/>
          <c:extLst xmlns:c16r2="http://schemas.microsoft.com/office/drawing/2015/06/chart">
            <c:ext xmlns:c16="http://schemas.microsoft.com/office/drawing/2014/chart" uri="{C3380CC4-5D6E-409C-BE32-E72D297353CC}">
              <c16:uniqueId val="{00000001-E66B-428F-B1E3-9E4E25119935}"/>
            </c:ext>
          </c:extLst>
        </c:ser>
        <c:ser>
          <c:idx val="2"/>
          <c:order val="2"/>
          <c:tx>
            <c:strRef>
              <c:f>Sheet2!$D$1</c:f>
              <c:strCache>
                <c:ptCount val="1"/>
                <c:pt idx="0">
                  <c:v>10 Year</c:v>
                </c:pt>
              </c:strCache>
            </c:strRef>
          </c:tx>
          <c:spPr>
            <a:ln w="19050">
              <a:solidFill>
                <a:srgbClr val="C00000"/>
              </a:solidFill>
              <a:prstDash val="solid"/>
            </a:ln>
          </c:spPr>
          <c:marker>
            <c:symbol val="none"/>
          </c:marker>
          <c:xVal>
            <c:numRef>
              <c:f>Sheet2!$A$2:$A$8</c:f>
              <c:numCache>
                <c:formatCode>General</c:formatCode>
                <c:ptCount val="7"/>
                <c:pt idx="0">
                  <c:v>24</c:v>
                </c:pt>
                <c:pt idx="1">
                  <c:v>12</c:v>
                </c:pt>
                <c:pt idx="2">
                  <c:v>6</c:v>
                </c:pt>
                <c:pt idx="3">
                  <c:v>3</c:v>
                </c:pt>
                <c:pt idx="4">
                  <c:v>1</c:v>
                </c:pt>
                <c:pt idx="5">
                  <c:v>0.5</c:v>
                </c:pt>
                <c:pt idx="6">
                  <c:v>0.25</c:v>
                </c:pt>
              </c:numCache>
            </c:numRef>
          </c:xVal>
          <c:yVal>
            <c:numRef>
              <c:f>Sheet2!$D$2:$D$8</c:f>
              <c:numCache>
                <c:formatCode>General</c:formatCode>
                <c:ptCount val="7"/>
                <c:pt idx="0">
                  <c:v>4.8910387840914904</c:v>
                </c:pt>
                <c:pt idx="1">
                  <c:v>9.0898270195377027</c:v>
                </c:pt>
                <c:pt idx="2">
                  <c:v>16.700130358228886</c:v>
                </c:pt>
                <c:pt idx="3">
                  <c:v>30.615531199631388</c:v>
                </c:pt>
                <c:pt idx="4">
                  <c:v>61.179454618115699</c:v>
                </c:pt>
                <c:pt idx="5">
                  <c:v>98.103765414253559</c:v>
                </c:pt>
                <c:pt idx="6">
                  <c:v>128.49297215487599</c:v>
                </c:pt>
              </c:numCache>
            </c:numRef>
          </c:yVal>
          <c:smooth val="1"/>
          <c:extLst xmlns:c16r2="http://schemas.microsoft.com/office/drawing/2015/06/chart">
            <c:ext xmlns:c16="http://schemas.microsoft.com/office/drawing/2014/chart" uri="{C3380CC4-5D6E-409C-BE32-E72D297353CC}">
              <c16:uniqueId val="{00000002-E66B-428F-B1E3-9E4E25119935}"/>
            </c:ext>
          </c:extLst>
        </c:ser>
        <c:ser>
          <c:idx val="3"/>
          <c:order val="3"/>
          <c:tx>
            <c:strRef>
              <c:f>Sheet2!$E$1</c:f>
              <c:strCache>
                <c:ptCount val="1"/>
                <c:pt idx="0">
                  <c:v>25 Year</c:v>
                </c:pt>
              </c:strCache>
            </c:strRef>
          </c:tx>
          <c:spPr>
            <a:ln w="19050">
              <a:solidFill>
                <a:srgbClr val="7030A0"/>
              </a:solidFill>
              <a:prstDash val="solid"/>
            </a:ln>
          </c:spPr>
          <c:marker>
            <c:symbol val="none"/>
          </c:marker>
          <c:xVal>
            <c:numRef>
              <c:f>Sheet2!$A$2:$A$8</c:f>
              <c:numCache>
                <c:formatCode>General</c:formatCode>
                <c:ptCount val="7"/>
                <c:pt idx="0">
                  <c:v>24</c:v>
                </c:pt>
                <c:pt idx="1">
                  <c:v>12</c:v>
                </c:pt>
                <c:pt idx="2">
                  <c:v>6</c:v>
                </c:pt>
                <c:pt idx="3">
                  <c:v>3</c:v>
                </c:pt>
                <c:pt idx="4">
                  <c:v>1</c:v>
                </c:pt>
                <c:pt idx="5">
                  <c:v>0.5</c:v>
                </c:pt>
                <c:pt idx="6">
                  <c:v>0.25</c:v>
                </c:pt>
              </c:numCache>
            </c:numRef>
          </c:xVal>
          <c:yVal>
            <c:numRef>
              <c:f>Sheet2!$E$2:$E$8</c:f>
              <c:numCache>
                <c:formatCode>General</c:formatCode>
                <c:ptCount val="7"/>
                <c:pt idx="0">
                  <c:v>5.8901537986206334</c:v>
                </c:pt>
                <c:pt idx="1">
                  <c:v>10.95509713215738</c:v>
                </c:pt>
                <c:pt idx="2">
                  <c:v>20.290087620892201</c:v>
                </c:pt>
                <c:pt idx="3">
                  <c:v>36.984804353265361</c:v>
                </c:pt>
                <c:pt idx="4">
                  <c:v>67.936261715381505</c:v>
                </c:pt>
                <c:pt idx="5">
                  <c:v>109.38017579216285</c:v>
                </c:pt>
                <c:pt idx="6">
                  <c:v>145.41908225181632</c:v>
                </c:pt>
              </c:numCache>
            </c:numRef>
          </c:yVal>
          <c:smooth val="1"/>
          <c:extLst xmlns:c16r2="http://schemas.microsoft.com/office/drawing/2015/06/chart">
            <c:ext xmlns:c16="http://schemas.microsoft.com/office/drawing/2014/chart" uri="{C3380CC4-5D6E-409C-BE32-E72D297353CC}">
              <c16:uniqueId val="{00000003-E66B-428F-B1E3-9E4E25119935}"/>
            </c:ext>
          </c:extLst>
        </c:ser>
        <c:ser>
          <c:idx val="4"/>
          <c:order val="4"/>
          <c:tx>
            <c:strRef>
              <c:f>Sheet2!$F$1</c:f>
              <c:strCache>
                <c:ptCount val="1"/>
                <c:pt idx="0">
                  <c:v>50 Year</c:v>
                </c:pt>
              </c:strCache>
            </c:strRef>
          </c:tx>
          <c:spPr>
            <a:ln w="19050">
              <a:solidFill>
                <a:srgbClr val="0070C0"/>
              </a:solidFill>
              <a:prstDash val="solid"/>
            </a:ln>
          </c:spPr>
          <c:marker>
            <c:symbol val="none"/>
          </c:marker>
          <c:xVal>
            <c:numRef>
              <c:f>Sheet2!$A$2:$A$8</c:f>
              <c:numCache>
                <c:formatCode>General</c:formatCode>
                <c:ptCount val="7"/>
                <c:pt idx="0">
                  <c:v>24</c:v>
                </c:pt>
                <c:pt idx="1">
                  <c:v>12</c:v>
                </c:pt>
                <c:pt idx="2">
                  <c:v>6</c:v>
                </c:pt>
                <c:pt idx="3">
                  <c:v>3</c:v>
                </c:pt>
                <c:pt idx="4">
                  <c:v>1</c:v>
                </c:pt>
                <c:pt idx="5">
                  <c:v>0.5</c:v>
                </c:pt>
                <c:pt idx="6">
                  <c:v>0.25</c:v>
                </c:pt>
              </c:numCache>
            </c:numRef>
          </c:xVal>
          <c:yVal>
            <c:numRef>
              <c:f>Sheet2!$F$2:$F$8</c:f>
              <c:numCache>
                <c:formatCode>General</c:formatCode>
                <c:ptCount val="7"/>
                <c:pt idx="0">
                  <c:v>6.6771936865940704</c:v>
                </c:pt>
                <c:pt idx="1">
                  <c:v>12.420586270478404</c:v>
                </c:pt>
                <c:pt idx="2">
                  <c:v>23.149563550035602</c:v>
                </c:pt>
                <c:pt idx="3">
                  <c:v>41.965373816459504</c:v>
                </c:pt>
                <c:pt idx="4">
                  <c:v>72.208082884123414</c:v>
                </c:pt>
                <c:pt idx="5">
                  <c:v>116.71950944784084</c:v>
                </c:pt>
                <c:pt idx="6">
                  <c:v>157.35413074211201</c:v>
                </c:pt>
              </c:numCache>
            </c:numRef>
          </c:yVal>
          <c:smooth val="1"/>
          <c:extLst xmlns:c16r2="http://schemas.microsoft.com/office/drawing/2015/06/chart">
            <c:ext xmlns:c16="http://schemas.microsoft.com/office/drawing/2014/chart" uri="{C3380CC4-5D6E-409C-BE32-E72D297353CC}">
              <c16:uniqueId val="{00000004-E66B-428F-B1E3-9E4E25119935}"/>
            </c:ext>
          </c:extLst>
        </c:ser>
        <c:ser>
          <c:idx val="5"/>
          <c:order val="5"/>
          <c:tx>
            <c:strRef>
              <c:f>Sheet2!$G$1</c:f>
              <c:strCache>
                <c:ptCount val="1"/>
                <c:pt idx="0">
                  <c:v>100 Year</c:v>
                </c:pt>
              </c:strCache>
            </c:strRef>
          </c:tx>
          <c:spPr>
            <a:ln w="19050" cmpd="sng">
              <a:solidFill>
                <a:schemeClr val="accent3">
                  <a:lumMod val="50000"/>
                </a:schemeClr>
              </a:solidFill>
              <a:prstDash val="solid"/>
            </a:ln>
          </c:spPr>
          <c:marker>
            <c:symbol val="none"/>
          </c:marker>
          <c:xVal>
            <c:numRef>
              <c:f>Sheet2!$A$2:$A$8</c:f>
              <c:numCache>
                <c:formatCode>General</c:formatCode>
                <c:ptCount val="7"/>
                <c:pt idx="0">
                  <c:v>24</c:v>
                </c:pt>
                <c:pt idx="1">
                  <c:v>12</c:v>
                </c:pt>
                <c:pt idx="2">
                  <c:v>6</c:v>
                </c:pt>
                <c:pt idx="3">
                  <c:v>3</c:v>
                </c:pt>
                <c:pt idx="4">
                  <c:v>1</c:v>
                </c:pt>
                <c:pt idx="5">
                  <c:v>0.5</c:v>
                </c:pt>
                <c:pt idx="6">
                  <c:v>0.25</c:v>
                </c:pt>
              </c:numCache>
            </c:numRef>
          </c:xVal>
          <c:yVal>
            <c:numRef>
              <c:f>Sheet2!$G$2:$G$8</c:f>
              <c:numCache>
                <c:formatCode>General</c:formatCode>
                <c:ptCount val="7"/>
                <c:pt idx="0">
                  <c:v>7.4992982500739034</c:v>
                </c:pt>
                <c:pt idx="1">
                  <c:v>13.9479496264847</c:v>
                </c:pt>
                <c:pt idx="2">
                  <c:v>26.16476840161415</c:v>
                </c:pt>
                <c:pt idx="3">
                  <c:v>47.135401742844103</c:v>
                </c:pt>
                <c:pt idx="4">
                  <c:v>75.912179765622696</c:v>
                </c:pt>
                <c:pt idx="5">
                  <c:v>123.24114657821362</c:v>
                </c:pt>
                <c:pt idx="6">
                  <c:v>168.70196119340599</c:v>
                </c:pt>
              </c:numCache>
            </c:numRef>
          </c:yVal>
          <c:smooth val="1"/>
          <c:extLst xmlns:c16r2="http://schemas.microsoft.com/office/drawing/2015/06/chart">
            <c:ext xmlns:c16="http://schemas.microsoft.com/office/drawing/2014/chart" uri="{C3380CC4-5D6E-409C-BE32-E72D297353CC}">
              <c16:uniqueId val="{00000005-E66B-428F-B1E3-9E4E25119935}"/>
            </c:ext>
          </c:extLst>
        </c:ser>
        <c:dLbls>
          <c:showLegendKey val="0"/>
          <c:showVal val="0"/>
          <c:showCatName val="0"/>
          <c:showSerName val="0"/>
          <c:showPercent val="0"/>
          <c:showBubbleSize val="0"/>
        </c:dLbls>
        <c:axId val="1899370112"/>
        <c:axId val="1899380448"/>
      </c:scatterChart>
      <c:valAx>
        <c:axId val="1899370112"/>
        <c:scaling>
          <c:orientation val="minMax"/>
          <c:max val="25"/>
        </c:scaling>
        <c:delete val="0"/>
        <c:axPos val="b"/>
        <c:title>
          <c:tx>
            <c:rich>
              <a:bodyPr/>
              <a:lstStyle/>
              <a:p>
                <a:pPr>
                  <a:defRPr lang="en-IN" sz="1200"/>
                </a:pPr>
                <a:r>
                  <a:rPr lang="en-US" sz="1200"/>
                  <a:t>Duration (hours)</a:t>
                </a:r>
              </a:p>
            </c:rich>
          </c:tx>
          <c:layout>
            <c:manualLayout>
              <c:xMode val="edge"/>
              <c:yMode val="edge"/>
              <c:x val="0.40024308499899053"/>
              <c:y val="0.92825203252032562"/>
            </c:manualLayout>
          </c:layout>
          <c:overlay val="0"/>
        </c:title>
        <c:numFmt formatCode="General" sourceLinked="1"/>
        <c:majorTickMark val="out"/>
        <c:minorTickMark val="none"/>
        <c:tickLblPos val="nextTo"/>
        <c:txPr>
          <a:bodyPr/>
          <a:lstStyle/>
          <a:p>
            <a:pPr>
              <a:defRPr lang="en-IN" sz="1000"/>
            </a:pPr>
            <a:endParaRPr lang="en-US"/>
          </a:p>
        </c:txPr>
        <c:crossAx val="1899380448"/>
        <c:crosses val="autoZero"/>
        <c:crossBetween val="midCat"/>
      </c:valAx>
      <c:valAx>
        <c:axId val="1899380448"/>
        <c:scaling>
          <c:orientation val="minMax"/>
          <c:max val="180"/>
        </c:scaling>
        <c:delete val="0"/>
        <c:axPos val="l"/>
        <c:title>
          <c:tx>
            <c:rich>
              <a:bodyPr rot="-5400000" vert="horz"/>
              <a:lstStyle/>
              <a:p>
                <a:pPr>
                  <a:defRPr lang="en-IN" sz="1200"/>
                </a:pPr>
                <a:r>
                  <a:rPr lang="en-US" sz="1200"/>
                  <a:t>Intensity (mm/hour)</a:t>
                </a:r>
              </a:p>
            </c:rich>
          </c:tx>
          <c:layout>
            <c:manualLayout>
              <c:xMode val="edge"/>
              <c:yMode val="edge"/>
              <c:x val="0"/>
              <c:y val="0.24441713078548108"/>
            </c:manualLayout>
          </c:layout>
          <c:overlay val="0"/>
        </c:title>
        <c:numFmt formatCode="General" sourceLinked="1"/>
        <c:majorTickMark val="out"/>
        <c:minorTickMark val="none"/>
        <c:tickLblPos val="nextTo"/>
        <c:txPr>
          <a:bodyPr/>
          <a:lstStyle/>
          <a:p>
            <a:pPr>
              <a:defRPr lang="en-IN" sz="1000"/>
            </a:pPr>
            <a:endParaRPr lang="en-US"/>
          </a:p>
        </c:txPr>
        <c:crossAx val="1899370112"/>
        <c:crosses val="autoZero"/>
        <c:crossBetween val="midCat"/>
        <c:majorUnit val="60"/>
      </c:valAx>
      <c:spPr>
        <a:ln>
          <a:solidFill>
            <a:schemeClr val="tx1">
              <a:lumMod val="50000"/>
              <a:lumOff val="50000"/>
            </a:schemeClr>
          </a:solidFill>
        </a:ln>
      </c:spPr>
    </c:plotArea>
    <c:legend>
      <c:legendPos val="r"/>
      <c:layout>
        <c:manualLayout>
          <c:xMode val="edge"/>
          <c:yMode val="edge"/>
          <c:x val="0.62958166767615664"/>
          <c:y val="0.14467735740349541"/>
          <c:w val="0.30084857662023112"/>
          <c:h val="0.35802157352282327"/>
        </c:manualLayout>
      </c:layout>
      <c:overlay val="1"/>
      <c:txPr>
        <a:bodyPr/>
        <a:lstStyle/>
        <a:p>
          <a:pPr>
            <a:defRPr lang="en-IN" sz="1100"/>
          </a:pPr>
          <a:endParaRPr lang="en-US"/>
        </a:p>
      </c:txPr>
    </c:legend>
    <c:plotVisOnly val="1"/>
    <c:dispBlanksAs val="gap"/>
    <c:showDLblsOverMax val="0"/>
  </c:chart>
  <c:externalData r:id="rId1">
    <c:autoUpdate val="0"/>
  </c:externalData>
  <c:userShapes r:id="rId2"/>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pPr>
            <a:r>
              <a:rPr lang="en-IN" sz="1400"/>
              <a:t>Rainfall during July 24-30, 2016 in Bangalore Pilot Study Area</a:t>
            </a:r>
          </a:p>
        </c:rich>
      </c:tx>
      <c:layout>
        <c:manualLayout>
          <c:xMode val="edge"/>
          <c:yMode val="edge"/>
          <c:x val="0.11517499405811564"/>
          <c:y val="1.3875741136974359E-2"/>
        </c:manualLayout>
      </c:layout>
      <c:overlay val="1"/>
    </c:title>
    <c:autoTitleDeleted val="0"/>
    <c:plotArea>
      <c:layout>
        <c:manualLayout>
          <c:layoutTarget val="inner"/>
          <c:xMode val="edge"/>
          <c:yMode val="edge"/>
          <c:x val="0.11204497850684675"/>
          <c:y val="9.1403531522185485E-2"/>
          <c:w val="0.57000945350548193"/>
          <c:h val="0.77595301837270381"/>
        </c:manualLayout>
      </c:layout>
      <c:scatterChart>
        <c:scatterStyle val="lineMarker"/>
        <c:varyColors val="0"/>
        <c:ser>
          <c:idx val="0"/>
          <c:order val="0"/>
          <c:tx>
            <c:v>1024</c:v>
          </c:tx>
          <c:spPr>
            <a:ln>
              <a:prstDash val="sysDash"/>
            </a:ln>
          </c:spPr>
          <c:xVal>
            <c:numRef>
              <c:f>'GH WS- 24July-30July'!$G$2:$M$2</c:f>
              <c:numCache>
                <c:formatCode>0</c:formatCode>
                <c:ptCount val="7"/>
                <c:pt idx="0">
                  <c:v>24</c:v>
                </c:pt>
                <c:pt idx="1">
                  <c:v>25</c:v>
                </c:pt>
                <c:pt idx="2">
                  <c:v>26</c:v>
                </c:pt>
                <c:pt idx="3">
                  <c:v>27</c:v>
                </c:pt>
                <c:pt idx="4">
                  <c:v>28</c:v>
                </c:pt>
                <c:pt idx="5">
                  <c:v>29</c:v>
                </c:pt>
                <c:pt idx="6">
                  <c:v>30</c:v>
                </c:pt>
              </c:numCache>
            </c:numRef>
          </c:xVal>
          <c:yVal>
            <c:numRef>
              <c:f>'GH WS- 24July-30July'!$G$3:$M$3</c:f>
              <c:numCache>
                <c:formatCode>General</c:formatCode>
                <c:ptCount val="7"/>
                <c:pt idx="0">
                  <c:v>3</c:v>
                </c:pt>
                <c:pt idx="1">
                  <c:v>9.5</c:v>
                </c:pt>
                <c:pt idx="2">
                  <c:v>39.5</c:v>
                </c:pt>
                <c:pt idx="3">
                  <c:v>25.5</c:v>
                </c:pt>
                <c:pt idx="4">
                  <c:v>18.5</c:v>
                </c:pt>
                <c:pt idx="5">
                  <c:v>98</c:v>
                </c:pt>
                <c:pt idx="6">
                  <c:v>1</c:v>
                </c:pt>
              </c:numCache>
            </c:numRef>
          </c:yVal>
          <c:smooth val="0"/>
          <c:extLst xmlns:c16r2="http://schemas.microsoft.com/office/drawing/2015/06/chart">
            <c:ext xmlns:c16="http://schemas.microsoft.com/office/drawing/2014/chart" uri="{C3380CC4-5D6E-409C-BE32-E72D297353CC}">
              <c16:uniqueId val="{00000000-D3EE-47EF-A90F-D2AF9ED6C7C2}"/>
            </c:ext>
          </c:extLst>
        </c:ser>
        <c:ser>
          <c:idx val="1"/>
          <c:order val="1"/>
          <c:tx>
            <c:v>2316</c:v>
          </c:tx>
          <c:spPr>
            <a:ln>
              <a:prstDash val="sysDot"/>
            </a:ln>
          </c:spPr>
          <c:xVal>
            <c:numRef>
              <c:f>'GH WS- 24July-30July'!$G$2:$M$2</c:f>
              <c:numCache>
                <c:formatCode>0</c:formatCode>
                <c:ptCount val="7"/>
                <c:pt idx="0">
                  <c:v>24</c:v>
                </c:pt>
                <c:pt idx="1">
                  <c:v>25</c:v>
                </c:pt>
                <c:pt idx="2">
                  <c:v>26</c:v>
                </c:pt>
                <c:pt idx="3">
                  <c:v>27</c:v>
                </c:pt>
                <c:pt idx="4">
                  <c:v>28</c:v>
                </c:pt>
                <c:pt idx="5">
                  <c:v>29</c:v>
                </c:pt>
                <c:pt idx="6">
                  <c:v>30</c:v>
                </c:pt>
              </c:numCache>
            </c:numRef>
          </c:xVal>
          <c:yVal>
            <c:numRef>
              <c:f>'GH WS- 24July-30July'!$G$4:$M$4</c:f>
              <c:numCache>
                <c:formatCode>General</c:formatCode>
                <c:ptCount val="7"/>
                <c:pt idx="0">
                  <c:v>0</c:v>
                </c:pt>
                <c:pt idx="1">
                  <c:v>20</c:v>
                </c:pt>
                <c:pt idx="2">
                  <c:v>90.5</c:v>
                </c:pt>
                <c:pt idx="3">
                  <c:v>35</c:v>
                </c:pt>
                <c:pt idx="4">
                  <c:v>18</c:v>
                </c:pt>
                <c:pt idx="5">
                  <c:v>79</c:v>
                </c:pt>
                <c:pt idx="6">
                  <c:v>1</c:v>
                </c:pt>
              </c:numCache>
            </c:numRef>
          </c:yVal>
          <c:smooth val="0"/>
          <c:extLst xmlns:c16r2="http://schemas.microsoft.com/office/drawing/2015/06/chart">
            <c:ext xmlns:c16="http://schemas.microsoft.com/office/drawing/2014/chart" uri="{C3380CC4-5D6E-409C-BE32-E72D297353CC}">
              <c16:uniqueId val="{00000001-D3EE-47EF-A90F-D2AF9ED6C7C2}"/>
            </c:ext>
          </c:extLst>
        </c:ser>
        <c:ser>
          <c:idx val="2"/>
          <c:order val="2"/>
          <c:tx>
            <c:v>2355</c:v>
          </c:tx>
          <c:xVal>
            <c:numRef>
              <c:f>'GH WS- 24July-30July'!$G$2:$M$2</c:f>
              <c:numCache>
                <c:formatCode>0</c:formatCode>
                <c:ptCount val="7"/>
                <c:pt idx="0">
                  <c:v>24</c:v>
                </c:pt>
                <c:pt idx="1">
                  <c:v>25</c:v>
                </c:pt>
                <c:pt idx="2">
                  <c:v>26</c:v>
                </c:pt>
                <c:pt idx="3">
                  <c:v>27</c:v>
                </c:pt>
                <c:pt idx="4">
                  <c:v>28</c:v>
                </c:pt>
                <c:pt idx="5">
                  <c:v>29</c:v>
                </c:pt>
                <c:pt idx="6">
                  <c:v>30</c:v>
                </c:pt>
              </c:numCache>
            </c:numRef>
          </c:xVal>
          <c:yVal>
            <c:numRef>
              <c:f>'GH WS- 24July-30July'!$G$5:$M$5</c:f>
              <c:numCache>
                <c:formatCode>General</c:formatCode>
                <c:ptCount val="7"/>
                <c:pt idx="0">
                  <c:v>0</c:v>
                </c:pt>
                <c:pt idx="1">
                  <c:v>33.5</c:v>
                </c:pt>
                <c:pt idx="2">
                  <c:v>56.5</c:v>
                </c:pt>
                <c:pt idx="3">
                  <c:v>44.5</c:v>
                </c:pt>
                <c:pt idx="4">
                  <c:v>17</c:v>
                </c:pt>
                <c:pt idx="5">
                  <c:v>93.5</c:v>
                </c:pt>
                <c:pt idx="6">
                  <c:v>1</c:v>
                </c:pt>
              </c:numCache>
            </c:numRef>
          </c:yVal>
          <c:smooth val="0"/>
          <c:extLst xmlns:c16r2="http://schemas.microsoft.com/office/drawing/2015/06/chart">
            <c:ext xmlns:c16="http://schemas.microsoft.com/office/drawing/2014/chart" uri="{C3380CC4-5D6E-409C-BE32-E72D297353CC}">
              <c16:uniqueId val="{00000002-D3EE-47EF-A90F-D2AF9ED6C7C2}"/>
            </c:ext>
          </c:extLst>
        </c:ser>
        <c:ser>
          <c:idx val="3"/>
          <c:order val="3"/>
          <c:tx>
            <c:v>2353</c:v>
          </c:tx>
          <c:xVal>
            <c:numRef>
              <c:f>'GH WS- 24July-30July'!$G$2:$M$2</c:f>
              <c:numCache>
                <c:formatCode>0</c:formatCode>
                <c:ptCount val="7"/>
                <c:pt idx="0">
                  <c:v>24</c:v>
                </c:pt>
                <c:pt idx="1">
                  <c:v>25</c:v>
                </c:pt>
                <c:pt idx="2">
                  <c:v>26</c:v>
                </c:pt>
                <c:pt idx="3">
                  <c:v>27</c:v>
                </c:pt>
                <c:pt idx="4">
                  <c:v>28</c:v>
                </c:pt>
                <c:pt idx="5">
                  <c:v>29</c:v>
                </c:pt>
                <c:pt idx="6">
                  <c:v>30</c:v>
                </c:pt>
              </c:numCache>
            </c:numRef>
          </c:xVal>
          <c:yVal>
            <c:numRef>
              <c:f>'GH WS- 24July-30July'!$G$6:$M$6</c:f>
              <c:numCache>
                <c:formatCode>General</c:formatCode>
                <c:ptCount val="7"/>
                <c:pt idx="0">
                  <c:v>1</c:v>
                </c:pt>
                <c:pt idx="1">
                  <c:v>32</c:v>
                </c:pt>
                <c:pt idx="2">
                  <c:v>76.5</c:v>
                </c:pt>
                <c:pt idx="3">
                  <c:v>42.5</c:v>
                </c:pt>
                <c:pt idx="4">
                  <c:v>23.5</c:v>
                </c:pt>
                <c:pt idx="5">
                  <c:v>94</c:v>
                </c:pt>
                <c:pt idx="6">
                  <c:v>1</c:v>
                </c:pt>
              </c:numCache>
            </c:numRef>
          </c:yVal>
          <c:smooth val="0"/>
          <c:extLst xmlns:c16r2="http://schemas.microsoft.com/office/drawing/2015/06/chart">
            <c:ext xmlns:c16="http://schemas.microsoft.com/office/drawing/2014/chart" uri="{C3380CC4-5D6E-409C-BE32-E72D297353CC}">
              <c16:uniqueId val="{00000003-D3EE-47EF-A90F-D2AF9ED6C7C2}"/>
            </c:ext>
          </c:extLst>
        </c:ser>
        <c:ser>
          <c:idx val="4"/>
          <c:order val="4"/>
          <c:tx>
            <c:v>2357</c:v>
          </c:tx>
          <c:xVal>
            <c:numRef>
              <c:f>'GH WS- 24July-30July'!$G$2:$M$2</c:f>
              <c:numCache>
                <c:formatCode>0</c:formatCode>
                <c:ptCount val="7"/>
                <c:pt idx="0">
                  <c:v>24</c:v>
                </c:pt>
                <c:pt idx="1">
                  <c:v>25</c:v>
                </c:pt>
                <c:pt idx="2">
                  <c:v>26</c:v>
                </c:pt>
                <c:pt idx="3">
                  <c:v>27</c:v>
                </c:pt>
                <c:pt idx="4">
                  <c:v>28</c:v>
                </c:pt>
                <c:pt idx="5">
                  <c:v>29</c:v>
                </c:pt>
                <c:pt idx="6">
                  <c:v>30</c:v>
                </c:pt>
              </c:numCache>
            </c:numRef>
          </c:xVal>
          <c:yVal>
            <c:numRef>
              <c:f>'GH WS- 24July-30July'!$G$7:$M$7</c:f>
              <c:numCache>
                <c:formatCode>General</c:formatCode>
                <c:ptCount val="7"/>
                <c:pt idx="0">
                  <c:v>0.5</c:v>
                </c:pt>
                <c:pt idx="1">
                  <c:v>3.5</c:v>
                </c:pt>
                <c:pt idx="2">
                  <c:v>53.5</c:v>
                </c:pt>
                <c:pt idx="3">
                  <c:v>61</c:v>
                </c:pt>
                <c:pt idx="4">
                  <c:v>29.5</c:v>
                </c:pt>
                <c:pt idx="5">
                  <c:v>72</c:v>
                </c:pt>
                <c:pt idx="6">
                  <c:v>1</c:v>
                </c:pt>
              </c:numCache>
            </c:numRef>
          </c:yVal>
          <c:smooth val="0"/>
          <c:extLst xmlns:c16r2="http://schemas.microsoft.com/office/drawing/2015/06/chart">
            <c:ext xmlns:c16="http://schemas.microsoft.com/office/drawing/2014/chart" uri="{C3380CC4-5D6E-409C-BE32-E72D297353CC}">
              <c16:uniqueId val="{00000004-D3EE-47EF-A90F-D2AF9ED6C7C2}"/>
            </c:ext>
          </c:extLst>
        </c:ser>
        <c:ser>
          <c:idx val="5"/>
          <c:order val="5"/>
          <c:tx>
            <c:v>2842</c:v>
          </c:tx>
          <c:spPr>
            <a:ln>
              <a:prstDash val="sysDot"/>
            </a:ln>
          </c:spPr>
          <c:xVal>
            <c:numRef>
              <c:f>'GH WS- 24July-30July'!$G$2:$M$2</c:f>
              <c:numCache>
                <c:formatCode>0</c:formatCode>
                <c:ptCount val="7"/>
                <c:pt idx="0">
                  <c:v>24</c:v>
                </c:pt>
                <c:pt idx="1">
                  <c:v>25</c:v>
                </c:pt>
                <c:pt idx="2">
                  <c:v>26</c:v>
                </c:pt>
                <c:pt idx="3">
                  <c:v>27</c:v>
                </c:pt>
                <c:pt idx="4">
                  <c:v>28</c:v>
                </c:pt>
                <c:pt idx="5">
                  <c:v>29</c:v>
                </c:pt>
                <c:pt idx="6">
                  <c:v>30</c:v>
                </c:pt>
              </c:numCache>
            </c:numRef>
          </c:xVal>
          <c:yVal>
            <c:numRef>
              <c:f>'GH WS- 24July-30July'!$G$8:$M$8</c:f>
              <c:numCache>
                <c:formatCode>General</c:formatCode>
                <c:ptCount val="7"/>
                <c:pt idx="0">
                  <c:v>0</c:v>
                </c:pt>
                <c:pt idx="1">
                  <c:v>22</c:v>
                </c:pt>
                <c:pt idx="2">
                  <c:v>24.5</c:v>
                </c:pt>
                <c:pt idx="3">
                  <c:v>37.5</c:v>
                </c:pt>
                <c:pt idx="4">
                  <c:v>24.5</c:v>
                </c:pt>
                <c:pt idx="5">
                  <c:v>85.5</c:v>
                </c:pt>
                <c:pt idx="6">
                  <c:v>0.5</c:v>
                </c:pt>
              </c:numCache>
            </c:numRef>
          </c:yVal>
          <c:smooth val="0"/>
          <c:extLst xmlns:c16r2="http://schemas.microsoft.com/office/drawing/2015/06/chart">
            <c:ext xmlns:c16="http://schemas.microsoft.com/office/drawing/2014/chart" uri="{C3380CC4-5D6E-409C-BE32-E72D297353CC}">
              <c16:uniqueId val="{00000005-D3EE-47EF-A90F-D2AF9ED6C7C2}"/>
            </c:ext>
          </c:extLst>
        </c:ser>
        <c:ser>
          <c:idx val="6"/>
          <c:order val="6"/>
          <c:tx>
            <c:v>2359</c:v>
          </c:tx>
          <c:xVal>
            <c:numRef>
              <c:f>'GH WS- 24July-30July'!$G$2:$M$2</c:f>
              <c:numCache>
                <c:formatCode>0</c:formatCode>
                <c:ptCount val="7"/>
                <c:pt idx="0">
                  <c:v>24</c:v>
                </c:pt>
                <c:pt idx="1">
                  <c:v>25</c:v>
                </c:pt>
                <c:pt idx="2">
                  <c:v>26</c:v>
                </c:pt>
                <c:pt idx="3">
                  <c:v>27</c:v>
                </c:pt>
                <c:pt idx="4">
                  <c:v>28</c:v>
                </c:pt>
                <c:pt idx="5">
                  <c:v>29</c:v>
                </c:pt>
                <c:pt idx="6">
                  <c:v>30</c:v>
                </c:pt>
              </c:numCache>
            </c:numRef>
          </c:xVal>
          <c:yVal>
            <c:numRef>
              <c:f>'GH WS- 24July-30July'!$G$9:$M$9</c:f>
              <c:numCache>
                <c:formatCode>General</c:formatCode>
                <c:ptCount val="7"/>
                <c:pt idx="0">
                  <c:v>0</c:v>
                </c:pt>
                <c:pt idx="1">
                  <c:v>18.5</c:v>
                </c:pt>
                <c:pt idx="2">
                  <c:v>54.5</c:v>
                </c:pt>
                <c:pt idx="3">
                  <c:v>69.5</c:v>
                </c:pt>
                <c:pt idx="4">
                  <c:v>17.5</c:v>
                </c:pt>
                <c:pt idx="5">
                  <c:v>81</c:v>
                </c:pt>
                <c:pt idx="6">
                  <c:v>1</c:v>
                </c:pt>
              </c:numCache>
            </c:numRef>
          </c:yVal>
          <c:smooth val="0"/>
          <c:extLst xmlns:c16r2="http://schemas.microsoft.com/office/drawing/2015/06/chart">
            <c:ext xmlns:c16="http://schemas.microsoft.com/office/drawing/2014/chart" uri="{C3380CC4-5D6E-409C-BE32-E72D297353CC}">
              <c16:uniqueId val="{00000006-D3EE-47EF-A90F-D2AF9ED6C7C2}"/>
            </c:ext>
          </c:extLst>
        </c:ser>
        <c:ser>
          <c:idx val="7"/>
          <c:order val="7"/>
          <c:tx>
            <c:v>2847</c:v>
          </c:tx>
          <c:spPr>
            <a:ln>
              <a:prstDash val="sysDot"/>
            </a:ln>
          </c:spPr>
          <c:xVal>
            <c:numRef>
              <c:f>'GH WS- 24July-30July'!$G$2:$M$2</c:f>
              <c:numCache>
                <c:formatCode>0</c:formatCode>
                <c:ptCount val="7"/>
                <c:pt idx="0">
                  <c:v>24</c:v>
                </c:pt>
                <c:pt idx="1">
                  <c:v>25</c:v>
                </c:pt>
                <c:pt idx="2">
                  <c:v>26</c:v>
                </c:pt>
                <c:pt idx="3">
                  <c:v>27</c:v>
                </c:pt>
                <c:pt idx="4">
                  <c:v>28</c:v>
                </c:pt>
                <c:pt idx="5">
                  <c:v>29</c:v>
                </c:pt>
                <c:pt idx="6">
                  <c:v>30</c:v>
                </c:pt>
              </c:numCache>
            </c:numRef>
          </c:xVal>
          <c:yVal>
            <c:numRef>
              <c:f>'GH WS- 24July-30July'!$M$10</c:f>
              <c:numCache>
                <c:formatCode>General</c:formatCode>
                <c:ptCount val="1"/>
                <c:pt idx="0">
                  <c:v>1</c:v>
                </c:pt>
              </c:numCache>
            </c:numRef>
          </c:yVal>
          <c:smooth val="0"/>
          <c:extLst xmlns:c16r2="http://schemas.microsoft.com/office/drawing/2015/06/chart">
            <c:ext xmlns:c16="http://schemas.microsoft.com/office/drawing/2014/chart" uri="{C3380CC4-5D6E-409C-BE32-E72D297353CC}">
              <c16:uniqueId val="{00000007-D3EE-47EF-A90F-D2AF9ED6C7C2}"/>
            </c:ext>
          </c:extLst>
        </c:ser>
        <c:dLbls>
          <c:showLegendKey val="0"/>
          <c:showVal val="0"/>
          <c:showCatName val="0"/>
          <c:showSerName val="0"/>
          <c:showPercent val="0"/>
          <c:showBubbleSize val="0"/>
        </c:dLbls>
        <c:axId val="1899380992"/>
        <c:axId val="1899382080"/>
      </c:scatterChart>
      <c:valAx>
        <c:axId val="1899380992"/>
        <c:scaling>
          <c:orientation val="minMax"/>
          <c:max val="31"/>
          <c:min val="23"/>
        </c:scaling>
        <c:delete val="0"/>
        <c:axPos val="b"/>
        <c:title>
          <c:tx>
            <c:rich>
              <a:bodyPr/>
              <a:lstStyle/>
              <a:p>
                <a:pPr>
                  <a:defRPr/>
                </a:pPr>
                <a:r>
                  <a:rPr lang="en-IN"/>
                  <a:t>Days</a:t>
                </a:r>
                <a:r>
                  <a:rPr lang="en-IN" baseline="0"/>
                  <a:t> (July 2016)</a:t>
                </a:r>
                <a:endParaRPr lang="en-IN"/>
              </a:p>
            </c:rich>
          </c:tx>
          <c:layout>
            <c:manualLayout>
              <c:xMode val="edge"/>
              <c:yMode val="edge"/>
              <c:x val="0.29546146854896066"/>
              <c:y val="0.93041197463551484"/>
            </c:manualLayout>
          </c:layout>
          <c:overlay val="0"/>
        </c:title>
        <c:numFmt formatCode="0" sourceLinked="1"/>
        <c:majorTickMark val="out"/>
        <c:minorTickMark val="none"/>
        <c:tickLblPos val="nextTo"/>
        <c:crossAx val="1899382080"/>
        <c:crosses val="autoZero"/>
        <c:crossBetween val="midCat"/>
      </c:valAx>
      <c:valAx>
        <c:axId val="1899382080"/>
        <c:scaling>
          <c:orientation val="minMax"/>
        </c:scaling>
        <c:delete val="0"/>
        <c:axPos val="l"/>
        <c:majorGridlines/>
        <c:title>
          <c:tx>
            <c:rich>
              <a:bodyPr rot="-5400000" vert="horz"/>
              <a:lstStyle/>
              <a:p>
                <a:pPr>
                  <a:defRPr/>
                </a:pPr>
                <a:r>
                  <a:rPr lang="en-IN"/>
                  <a:t>Rainfall (mm)</a:t>
                </a:r>
              </a:p>
            </c:rich>
          </c:tx>
          <c:layout>
            <c:manualLayout>
              <c:xMode val="edge"/>
              <c:yMode val="edge"/>
              <c:x val="0"/>
              <c:y val="0.35236293379994166"/>
            </c:manualLayout>
          </c:layout>
          <c:overlay val="0"/>
        </c:title>
        <c:numFmt formatCode="General" sourceLinked="1"/>
        <c:majorTickMark val="out"/>
        <c:minorTickMark val="none"/>
        <c:tickLblPos val="nextTo"/>
        <c:crossAx val="1899380992"/>
        <c:crossesAt val="0"/>
        <c:crossBetween val="midCat"/>
      </c:valAx>
      <c:spPr>
        <a:ln>
          <a:solidFill>
            <a:schemeClr val="bg1">
              <a:lumMod val="65000"/>
            </a:schemeClr>
          </a:solidFill>
        </a:ln>
      </c:spPr>
    </c:plotArea>
    <c:legend>
      <c:legendPos val="r"/>
      <c:layout>
        <c:manualLayout>
          <c:xMode val="edge"/>
          <c:yMode val="edge"/>
          <c:x val="0.72164900405521359"/>
          <c:y val="0.1223194714028739"/>
          <c:w val="0.21774347086223156"/>
          <c:h val="0.52069739436474016"/>
        </c:manualLayout>
      </c:layout>
      <c:overlay val="1"/>
      <c:spPr>
        <a:ln>
          <a:prstDash val="sysDot"/>
        </a:ln>
      </c:spPr>
    </c:legend>
    <c:plotVisOnly val="1"/>
    <c:dispBlanksAs val="gap"/>
    <c:showDLblsOverMax val="0"/>
  </c:chart>
  <c:externalData r:id="rId1">
    <c:autoUpdate val="0"/>
  </c:externalData>
  <c:userShapes r:id="rId2"/>
</c:chartSpace>
</file>

<file path=ppt/drawings/_rels/vmlDrawing1.vml.rels><?xml version="1.0" encoding="UTF-8" standalone="yes"?>
<Relationships xmlns="http://schemas.openxmlformats.org/package/2006/relationships"><Relationship Id="rId1" Type="http://schemas.openxmlformats.org/officeDocument/2006/relationships/image" Target="../media/image43.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47.wmf"/><Relationship Id="rId2" Type="http://schemas.openxmlformats.org/officeDocument/2006/relationships/image" Target="../media/image46.wmf"/><Relationship Id="rId1" Type="http://schemas.openxmlformats.org/officeDocument/2006/relationships/image" Target="../media/image45.wmf"/><Relationship Id="rId5" Type="http://schemas.openxmlformats.org/officeDocument/2006/relationships/image" Target="../media/image49.wmf"/><Relationship Id="rId4" Type="http://schemas.openxmlformats.org/officeDocument/2006/relationships/image" Target="../media/image48.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9.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70.w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73.wmf"/><Relationship Id="rId2" Type="http://schemas.openxmlformats.org/officeDocument/2006/relationships/image" Target="../media/image72.wmf"/><Relationship Id="rId1" Type="http://schemas.openxmlformats.org/officeDocument/2006/relationships/image" Target="../media/image71.wmf"/><Relationship Id="rId5" Type="http://schemas.openxmlformats.org/officeDocument/2006/relationships/image" Target="../media/image75.wmf"/><Relationship Id="rId4" Type="http://schemas.openxmlformats.org/officeDocument/2006/relationships/image" Target="../media/image74.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77.wmf"/></Relationships>
</file>

<file path=ppt/drawings/drawing1.xml><?xml version="1.0" encoding="utf-8"?>
<c:userShapes xmlns:c="http://schemas.openxmlformats.org/drawingml/2006/chart">
  <cdr:relSizeAnchor xmlns:cdr="http://schemas.openxmlformats.org/drawingml/2006/chartDrawing">
    <cdr:from>
      <cdr:x>0.68694</cdr:x>
      <cdr:y>0.07227</cdr:y>
    </cdr:from>
    <cdr:to>
      <cdr:x>0.9798</cdr:x>
      <cdr:y>0.15695</cdr:y>
    </cdr:to>
    <cdr:sp macro="" textlink="">
      <cdr:nvSpPr>
        <cdr:cNvPr id="2" name="TextBox 1"/>
        <cdr:cNvSpPr txBox="1"/>
      </cdr:nvSpPr>
      <cdr:spPr>
        <a:xfrm xmlns:a="http://schemas.openxmlformats.org/drawingml/2006/main">
          <a:off x="3402402" y="225786"/>
          <a:ext cx="1450547" cy="264568"/>
        </a:xfrm>
        <a:prstGeom xmlns:a="http://schemas.openxmlformats.org/drawingml/2006/main" prst="rect">
          <a:avLst/>
        </a:prstGeom>
      </cdr:spPr>
      <cdr:txBody>
        <a:bodyPr xmlns:a="http://schemas.openxmlformats.org/drawingml/2006/main" wrap="square" rtlCol="0"/>
        <a:lstStyle xmlns:a="http://schemas.openxmlformats.org/drawingml/2006/main"/>
        <a:p xmlns:a="http://schemas.openxmlformats.org/drawingml/2006/main">
          <a:r>
            <a:rPr lang="en-US" sz="1200" dirty="0"/>
            <a:t>Return Period</a:t>
          </a:r>
        </a:p>
      </cdr:txBody>
    </cdr:sp>
  </cdr:relSizeAnchor>
</c:userShapes>
</file>

<file path=ppt/drawings/drawing2.xml><?xml version="1.0" encoding="utf-8"?>
<c:userShapes xmlns:c="http://schemas.openxmlformats.org/drawingml/2006/chart">
  <cdr:relSizeAnchor xmlns:cdr="http://schemas.openxmlformats.org/drawingml/2006/chartDrawing">
    <cdr:from>
      <cdr:x>0.54079</cdr:x>
      <cdr:y>0.23177</cdr:y>
    </cdr:from>
    <cdr:to>
      <cdr:x>0.75528</cdr:x>
      <cdr:y>0.31028</cdr:y>
    </cdr:to>
    <cdr:sp macro="" textlink="">
      <cdr:nvSpPr>
        <cdr:cNvPr id="2" name="TextBox 7"/>
        <cdr:cNvSpPr txBox="1"/>
      </cdr:nvSpPr>
      <cdr:spPr>
        <a:xfrm xmlns:a="http://schemas.openxmlformats.org/drawingml/2006/main">
          <a:off x="3037586" y="643429"/>
          <a:ext cx="1204770" cy="217954"/>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IN" sz="1200" dirty="0"/>
            <a:t>72 -98 mm</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E71EA64-FF5E-4BF5-8D8F-00E82BC5C24C}" type="datetimeFigureOut">
              <a:rPr lang="en-US" smtClean="0"/>
              <a:t>9/28/2019</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1C77E32-E7D9-4B80-9FFC-6E4D66DD0CAA}" type="slidenum">
              <a:rPr lang="en-US" smtClean="0"/>
              <a:t>‹#›</a:t>
            </a:fld>
            <a:endParaRPr lang="en-US"/>
          </a:p>
        </p:txBody>
      </p:sp>
    </p:spTree>
    <p:extLst>
      <p:ext uri="{BB962C8B-B14F-4D97-AF65-F5344CB8AC3E}">
        <p14:creationId xmlns:p14="http://schemas.microsoft.com/office/powerpoint/2010/main" val="35124203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have gauges</a:t>
            </a:r>
            <a:r>
              <a:rPr lang="en-US" baseline="0" dirty="0" smtClean="0"/>
              <a:t> measuring the precipitation, use the measurements</a:t>
            </a:r>
            <a:endParaRPr lang="en-US" dirty="0"/>
          </a:p>
        </p:txBody>
      </p:sp>
      <p:sp>
        <p:nvSpPr>
          <p:cNvPr id="4" name="Slide Number Placeholder 3"/>
          <p:cNvSpPr>
            <a:spLocks noGrp="1"/>
          </p:cNvSpPr>
          <p:nvPr>
            <p:ph type="sldNum" sz="quarter" idx="10"/>
          </p:nvPr>
        </p:nvSpPr>
        <p:spPr/>
        <p:txBody>
          <a:bodyPr/>
          <a:lstStyle/>
          <a:p>
            <a:fld id="{D1C77E32-E7D9-4B80-9FFC-6E4D66DD0CAA}" type="slidenum">
              <a:rPr lang="en-US" smtClean="0"/>
              <a:t>5</a:t>
            </a:fld>
            <a:endParaRPr lang="en-US"/>
          </a:p>
        </p:txBody>
      </p:sp>
    </p:spTree>
    <p:extLst>
      <p:ext uri="{BB962C8B-B14F-4D97-AF65-F5344CB8AC3E}">
        <p14:creationId xmlns:p14="http://schemas.microsoft.com/office/powerpoint/2010/main" val="8105363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1948-2002</a:t>
            </a:r>
          </a:p>
          <a:p>
            <a:r>
              <a:rPr lang="en-IN" dirty="0"/>
              <a:t>Min-17 years, max-54 years</a:t>
            </a:r>
          </a:p>
          <a:p>
            <a:r>
              <a:rPr lang="en-IN" dirty="0"/>
              <a:t>See </a:t>
            </a:r>
            <a:r>
              <a:rPr lang="en-IN" dirty="0" err="1"/>
              <a:t>th</a:t>
            </a:r>
            <a:r>
              <a:rPr lang="en-IN" dirty="0"/>
              <a:t> stations &lt;2 km,</a:t>
            </a:r>
            <a:r>
              <a:rPr lang="en-IN" baseline="0" dirty="0"/>
              <a:t> max distance- 52 km</a:t>
            </a:r>
            <a:endParaRPr lang="en-IN" dirty="0"/>
          </a:p>
        </p:txBody>
      </p:sp>
      <p:sp>
        <p:nvSpPr>
          <p:cNvPr id="4" name="Slide Number Placeholder 3"/>
          <p:cNvSpPr>
            <a:spLocks noGrp="1"/>
          </p:cNvSpPr>
          <p:nvPr>
            <p:ph type="sldNum" sz="quarter" idx="10"/>
          </p:nvPr>
        </p:nvSpPr>
        <p:spPr/>
        <p:txBody>
          <a:bodyPr/>
          <a:lstStyle/>
          <a:p>
            <a:fld id="{AA164AAC-058E-4CB3-A165-4F3B7CB2DD44}" type="slidenum">
              <a:rPr lang="en-IN" smtClean="0"/>
              <a:t>49</a:t>
            </a:fld>
            <a:endParaRPr lang="en-IN"/>
          </a:p>
        </p:txBody>
      </p:sp>
    </p:spTree>
    <p:extLst>
      <p:ext uri="{BB962C8B-B14F-4D97-AF65-F5344CB8AC3E}">
        <p14:creationId xmlns:p14="http://schemas.microsoft.com/office/powerpoint/2010/main" val="8451804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Remove stations in the city</a:t>
            </a:r>
          </a:p>
          <a:p>
            <a:r>
              <a:rPr lang="en-IN" dirty="0"/>
              <a:t>Check</a:t>
            </a:r>
            <a:r>
              <a:rPr lang="en-IN" baseline="0" dirty="0"/>
              <a:t> the surroundings</a:t>
            </a:r>
            <a:endParaRPr lang="en-IN" dirty="0"/>
          </a:p>
        </p:txBody>
      </p:sp>
      <p:sp>
        <p:nvSpPr>
          <p:cNvPr id="4" name="Slide Number Placeholder 3"/>
          <p:cNvSpPr>
            <a:spLocks noGrp="1"/>
          </p:cNvSpPr>
          <p:nvPr>
            <p:ph type="sldNum" sz="quarter" idx="10"/>
          </p:nvPr>
        </p:nvSpPr>
        <p:spPr/>
        <p:txBody>
          <a:bodyPr/>
          <a:lstStyle/>
          <a:p>
            <a:fld id="{AA164AAC-058E-4CB3-A165-4F3B7CB2DD44}" type="slidenum">
              <a:rPr lang="en-IN" smtClean="0"/>
              <a:t>58</a:t>
            </a:fld>
            <a:endParaRPr lang="en-IN"/>
          </a:p>
        </p:txBody>
      </p:sp>
    </p:spTree>
    <p:extLst>
      <p:ext uri="{BB962C8B-B14F-4D97-AF65-F5344CB8AC3E}">
        <p14:creationId xmlns:p14="http://schemas.microsoft.com/office/powerpoint/2010/main" val="14174873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Remove stations in the city</a:t>
            </a:r>
          </a:p>
          <a:p>
            <a:r>
              <a:rPr lang="en-IN" dirty="0"/>
              <a:t>Check</a:t>
            </a:r>
            <a:r>
              <a:rPr lang="en-IN" baseline="0" dirty="0"/>
              <a:t> the surroundings</a:t>
            </a:r>
            <a:endParaRPr lang="en-IN" dirty="0"/>
          </a:p>
        </p:txBody>
      </p:sp>
      <p:sp>
        <p:nvSpPr>
          <p:cNvPr id="4" name="Slide Number Placeholder 3"/>
          <p:cNvSpPr>
            <a:spLocks noGrp="1"/>
          </p:cNvSpPr>
          <p:nvPr>
            <p:ph type="sldNum" sz="quarter" idx="10"/>
          </p:nvPr>
        </p:nvSpPr>
        <p:spPr/>
        <p:txBody>
          <a:bodyPr/>
          <a:lstStyle/>
          <a:p>
            <a:fld id="{AA164AAC-058E-4CB3-A165-4F3B7CB2DD44}" type="slidenum">
              <a:rPr lang="en-IN" smtClean="0"/>
              <a:t>59</a:t>
            </a:fld>
            <a:endParaRPr lang="en-IN"/>
          </a:p>
        </p:txBody>
      </p:sp>
    </p:spTree>
    <p:extLst>
      <p:ext uri="{BB962C8B-B14F-4D97-AF65-F5344CB8AC3E}">
        <p14:creationId xmlns:p14="http://schemas.microsoft.com/office/powerpoint/2010/main" val="31642302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Return period</a:t>
            </a:r>
            <a:r>
              <a:rPr lang="en-US" baseline="0" dirty="0" smtClean="0"/>
              <a:t> is the average recurrence interval between events equaling or exceeding a specified magnitude.</a:t>
            </a:r>
            <a:endParaRPr lang="en-US" dirty="0"/>
          </a:p>
        </p:txBody>
      </p:sp>
      <p:sp>
        <p:nvSpPr>
          <p:cNvPr id="4" name="Slide Number Placeholder 3"/>
          <p:cNvSpPr>
            <a:spLocks noGrp="1"/>
          </p:cNvSpPr>
          <p:nvPr>
            <p:ph type="sldNum" sz="quarter" idx="10"/>
          </p:nvPr>
        </p:nvSpPr>
        <p:spPr/>
        <p:txBody>
          <a:bodyPr/>
          <a:lstStyle/>
          <a:p>
            <a:fld id="{D1C77E32-E7D9-4B80-9FFC-6E4D66DD0CAA}" type="slidenum">
              <a:rPr lang="en-US" smtClean="0"/>
              <a:t>6</a:t>
            </a:fld>
            <a:endParaRPr lang="en-US"/>
          </a:p>
        </p:txBody>
      </p:sp>
    </p:spTree>
    <p:extLst>
      <p:ext uri="{BB962C8B-B14F-4D97-AF65-F5344CB8AC3E}">
        <p14:creationId xmlns:p14="http://schemas.microsoft.com/office/powerpoint/2010/main" val="3903911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1C77E32-E7D9-4B80-9FFC-6E4D66DD0CAA}" type="slidenum">
              <a:rPr lang="en-US" smtClean="0"/>
              <a:t>7</a:t>
            </a:fld>
            <a:endParaRPr lang="en-US"/>
          </a:p>
        </p:txBody>
      </p:sp>
    </p:spTree>
    <p:extLst>
      <p:ext uri="{BB962C8B-B14F-4D97-AF65-F5344CB8AC3E}">
        <p14:creationId xmlns:p14="http://schemas.microsoft.com/office/powerpoint/2010/main" val="35256989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sz="1200" kern="1200" dirty="0" smtClean="0">
                <a:solidFill>
                  <a:schemeClr val="tx1"/>
                </a:solidFill>
                <a:effectLst/>
                <a:latin typeface="+mn-lt"/>
                <a:ea typeface="+mn-ea"/>
                <a:cs typeface="+mn-cs"/>
              </a:rPr>
              <a:t>The idea behind reanalysis systems is to merge irregular observations and models that encompass many </a:t>
            </a:r>
            <a:r>
              <a:rPr lang="en-IN" sz="1200" kern="1200" dirty="0" err="1" smtClean="0">
                <a:solidFill>
                  <a:schemeClr val="tx1"/>
                </a:solidFill>
                <a:effectLst/>
                <a:latin typeface="+mn-lt"/>
                <a:ea typeface="+mn-ea"/>
                <a:cs typeface="+mn-cs"/>
              </a:rPr>
              <a:t>phy-sical</a:t>
            </a:r>
            <a:r>
              <a:rPr lang="en-IN" sz="1200" kern="1200" dirty="0" smtClean="0">
                <a:solidFill>
                  <a:schemeClr val="tx1"/>
                </a:solidFill>
                <a:effectLst/>
                <a:latin typeface="+mn-lt"/>
                <a:ea typeface="+mn-ea"/>
                <a:cs typeface="+mn-cs"/>
              </a:rPr>
              <a:t> and dynamical processes in order to generate a synthesized estimate of the state of the system across </a:t>
            </a:r>
            <a:r>
              <a:rPr lang="en-IN" sz="1200" kern="1200" dirty="0" err="1" smtClean="0">
                <a:solidFill>
                  <a:schemeClr val="tx1"/>
                </a:solidFill>
                <a:effectLst/>
                <a:latin typeface="+mn-lt"/>
                <a:ea typeface="+mn-ea"/>
                <a:cs typeface="+mn-cs"/>
              </a:rPr>
              <a:t>auniform</a:t>
            </a:r>
            <a:r>
              <a:rPr lang="en-IN" sz="1200" kern="1200" dirty="0" smtClean="0">
                <a:solidFill>
                  <a:schemeClr val="tx1"/>
                </a:solidFill>
                <a:effectLst/>
                <a:latin typeface="+mn-lt"/>
                <a:ea typeface="+mn-ea"/>
                <a:cs typeface="+mn-cs"/>
              </a:rPr>
              <a:t> grid, with spatial homogeneity, temporal continuity, and a multidimensional hierarchy. </a:t>
            </a:r>
            <a:endParaRPr lang="en-IN" dirty="0"/>
          </a:p>
        </p:txBody>
      </p:sp>
      <p:sp>
        <p:nvSpPr>
          <p:cNvPr id="4" name="Slide Number Placeholder 3"/>
          <p:cNvSpPr>
            <a:spLocks noGrp="1"/>
          </p:cNvSpPr>
          <p:nvPr>
            <p:ph type="sldNum" sz="quarter" idx="10"/>
          </p:nvPr>
        </p:nvSpPr>
        <p:spPr/>
        <p:txBody>
          <a:bodyPr/>
          <a:lstStyle/>
          <a:p>
            <a:fld id="{D1C77E32-E7D9-4B80-9FFC-6E4D66DD0CAA}" type="slidenum">
              <a:rPr lang="en-US" smtClean="0"/>
              <a:t>9</a:t>
            </a:fld>
            <a:endParaRPr lang="en-US"/>
          </a:p>
        </p:txBody>
      </p:sp>
    </p:spTree>
    <p:extLst>
      <p:ext uri="{BB962C8B-B14F-4D97-AF65-F5344CB8AC3E}">
        <p14:creationId xmlns:p14="http://schemas.microsoft.com/office/powerpoint/2010/main" val="2376303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smtClean="0"/>
              <a:t>More</a:t>
            </a:r>
            <a:r>
              <a:rPr lang="en-IN" baseline="0" dirty="0" smtClean="0"/>
              <a:t> than 30 years of data</a:t>
            </a:r>
            <a:endParaRPr lang="en-IN" dirty="0"/>
          </a:p>
        </p:txBody>
      </p:sp>
      <p:sp>
        <p:nvSpPr>
          <p:cNvPr id="4" name="Slide Number Placeholder 3"/>
          <p:cNvSpPr>
            <a:spLocks noGrp="1"/>
          </p:cNvSpPr>
          <p:nvPr>
            <p:ph type="sldNum" sz="quarter" idx="10"/>
          </p:nvPr>
        </p:nvSpPr>
        <p:spPr/>
        <p:txBody>
          <a:bodyPr/>
          <a:lstStyle/>
          <a:p>
            <a:fld id="{D1C77E32-E7D9-4B80-9FFC-6E4D66DD0CAA}" type="slidenum">
              <a:rPr lang="en-US" smtClean="0"/>
              <a:t>32</a:t>
            </a:fld>
            <a:endParaRPr lang="en-US"/>
          </a:p>
        </p:txBody>
      </p:sp>
    </p:spTree>
    <p:extLst>
      <p:ext uri="{BB962C8B-B14F-4D97-AF65-F5344CB8AC3E}">
        <p14:creationId xmlns:p14="http://schemas.microsoft.com/office/powerpoint/2010/main" val="37518222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smtClean="0"/>
              <a:t>2021-2100 for three time slices,</a:t>
            </a:r>
            <a:r>
              <a:rPr lang="en-IN" baseline="0" dirty="0" smtClean="0"/>
              <a:t> near future to far future</a:t>
            </a:r>
            <a:endParaRPr lang="en-IN" dirty="0"/>
          </a:p>
        </p:txBody>
      </p:sp>
      <p:sp>
        <p:nvSpPr>
          <p:cNvPr id="4" name="Slide Number Placeholder 3"/>
          <p:cNvSpPr>
            <a:spLocks noGrp="1"/>
          </p:cNvSpPr>
          <p:nvPr>
            <p:ph type="sldNum" sz="quarter" idx="10"/>
          </p:nvPr>
        </p:nvSpPr>
        <p:spPr/>
        <p:txBody>
          <a:bodyPr/>
          <a:lstStyle/>
          <a:p>
            <a:fld id="{AA164AAC-058E-4CB3-A165-4F3B7CB2DD44}" type="slidenum">
              <a:rPr lang="en-IN" smtClean="0"/>
              <a:t>41</a:t>
            </a:fld>
            <a:endParaRPr lang="en-IN"/>
          </a:p>
        </p:txBody>
      </p:sp>
    </p:spTree>
    <p:extLst>
      <p:ext uri="{BB962C8B-B14F-4D97-AF65-F5344CB8AC3E}">
        <p14:creationId xmlns:p14="http://schemas.microsoft.com/office/powerpoint/2010/main" val="38034545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smtClean="0"/>
              <a:t>Control period 1969-1998</a:t>
            </a:r>
          </a:p>
          <a:p>
            <a:r>
              <a:rPr lang="en-IN" dirty="0" smtClean="0"/>
              <a:t>Obtain mean</a:t>
            </a:r>
            <a:r>
              <a:rPr lang="en-IN" baseline="0" dirty="0" smtClean="0"/>
              <a:t> GCM from weights of control period</a:t>
            </a:r>
          </a:p>
          <a:p>
            <a:r>
              <a:rPr lang="en-IN" baseline="0" dirty="0" smtClean="0"/>
              <a:t>Got the projections at daily scale</a:t>
            </a:r>
            <a:endParaRPr lang="en-IN" dirty="0"/>
          </a:p>
        </p:txBody>
      </p:sp>
      <p:sp>
        <p:nvSpPr>
          <p:cNvPr id="4" name="Slide Number Placeholder 3"/>
          <p:cNvSpPr>
            <a:spLocks noGrp="1"/>
          </p:cNvSpPr>
          <p:nvPr>
            <p:ph type="sldNum" sz="quarter" idx="10"/>
          </p:nvPr>
        </p:nvSpPr>
        <p:spPr/>
        <p:txBody>
          <a:bodyPr/>
          <a:lstStyle/>
          <a:p>
            <a:fld id="{AA164AAC-058E-4CB3-A165-4F3B7CB2DD44}" type="slidenum">
              <a:rPr lang="en-IN" smtClean="0"/>
              <a:t>42</a:t>
            </a:fld>
            <a:endParaRPr lang="en-IN"/>
          </a:p>
        </p:txBody>
      </p:sp>
    </p:spTree>
    <p:extLst>
      <p:ext uri="{BB962C8B-B14F-4D97-AF65-F5344CB8AC3E}">
        <p14:creationId xmlns:p14="http://schemas.microsoft.com/office/powerpoint/2010/main" val="18194341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sz="1200" kern="1200" dirty="0" smtClean="0">
                <a:solidFill>
                  <a:schemeClr val="tx1"/>
                </a:solidFill>
                <a:effectLst/>
                <a:latin typeface="+mn-lt"/>
                <a:ea typeface="+mn-ea"/>
                <a:cs typeface="+mn-cs"/>
              </a:rPr>
              <a:t>difference in return levels from the classical approach and the Bayesian approach. The deviance being high for most of the GCMs, it is important that one should consider an ensemble of GCMs in obtaining the future projections</a:t>
            </a:r>
            <a:endParaRPr lang="en-IN" dirty="0"/>
          </a:p>
        </p:txBody>
      </p:sp>
      <p:sp>
        <p:nvSpPr>
          <p:cNvPr id="4" name="Slide Number Placeholder 3"/>
          <p:cNvSpPr>
            <a:spLocks noGrp="1"/>
          </p:cNvSpPr>
          <p:nvPr>
            <p:ph type="sldNum" sz="quarter" idx="10"/>
          </p:nvPr>
        </p:nvSpPr>
        <p:spPr/>
        <p:txBody>
          <a:bodyPr/>
          <a:lstStyle/>
          <a:p>
            <a:fld id="{AA164AAC-058E-4CB3-A165-4F3B7CB2DD44}" type="slidenum">
              <a:rPr lang="en-IN" smtClean="0"/>
              <a:t>44</a:t>
            </a:fld>
            <a:endParaRPr lang="en-IN"/>
          </a:p>
        </p:txBody>
      </p:sp>
    </p:spTree>
    <p:extLst>
      <p:ext uri="{BB962C8B-B14F-4D97-AF65-F5344CB8AC3E}">
        <p14:creationId xmlns:p14="http://schemas.microsoft.com/office/powerpoint/2010/main" val="35216222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smtClean="0"/>
              <a:t>1948-2002</a:t>
            </a:r>
          </a:p>
          <a:p>
            <a:r>
              <a:rPr lang="en-IN" dirty="0" smtClean="0"/>
              <a:t>Min-17 years, max-54 years</a:t>
            </a:r>
          </a:p>
          <a:p>
            <a:r>
              <a:rPr lang="en-IN" dirty="0" smtClean="0"/>
              <a:t>See </a:t>
            </a:r>
            <a:r>
              <a:rPr lang="en-IN" dirty="0" err="1" smtClean="0"/>
              <a:t>th</a:t>
            </a:r>
            <a:r>
              <a:rPr lang="en-IN" dirty="0" smtClean="0"/>
              <a:t> stations &lt;2 km,</a:t>
            </a:r>
            <a:r>
              <a:rPr lang="en-IN" baseline="0" dirty="0" smtClean="0"/>
              <a:t> max distance- 52 km</a:t>
            </a:r>
            <a:endParaRPr lang="en-IN" dirty="0"/>
          </a:p>
        </p:txBody>
      </p:sp>
      <p:sp>
        <p:nvSpPr>
          <p:cNvPr id="4" name="Slide Number Placeholder 3"/>
          <p:cNvSpPr>
            <a:spLocks noGrp="1"/>
          </p:cNvSpPr>
          <p:nvPr>
            <p:ph type="sldNum" sz="quarter" idx="10"/>
          </p:nvPr>
        </p:nvSpPr>
        <p:spPr/>
        <p:txBody>
          <a:bodyPr/>
          <a:lstStyle/>
          <a:p>
            <a:fld id="{AA164AAC-058E-4CB3-A165-4F3B7CB2DD44}" type="slidenum">
              <a:rPr lang="en-IN" smtClean="0"/>
              <a:t>47</a:t>
            </a:fld>
            <a:endParaRPr lang="en-IN"/>
          </a:p>
        </p:txBody>
      </p:sp>
    </p:spTree>
    <p:extLst>
      <p:ext uri="{BB962C8B-B14F-4D97-AF65-F5344CB8AC3E}">
        <p14:creationId xmlns:p14="http://schemas.microsoft.com/office/powerpoint/2010/main" val="33158001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2628" y="770467"/>
            <a:ext cx="8086725" cy="3352800"/>
          </a:xfrm>
        </p:spPr>
        <p:txBody>
          <a:bodyPr anchor="b">
            <a:noAutofit/>
          </a:bodyPr>
          <a:lstStyle>
            <a:lvl1pPr algn="l">
              <a:lnSpc>
                <a:spcPct val="80000"/>
              </a:lnSpc>
              <a:defRPr sz="8000" spc="-120" baseline="0">
                <a:solidFill>
                  <a:srgbClr val="FFFFFF"/>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500634" y="4198409"/>
            <a:ext cx="6921151" cy="1645920"/>
          </a:xfrm>
        </p:spPr>
        <p:txBody>
          <a:bodyPr>
            <a:normAutofit/>
          </a:bodyPr>
          <a:lstStyle>
            <a:lvl1pPr marL="0" indent="0" algn="l">
              <a:buNone/>
              <a:defRPr sz="28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7" name="Date Placeholder 6"/>
          <p:cNvSpPr>
            <a:spLocks noGrp="1"/>
          </p:cNvSpPr>
          <p:nvPr>
            <p:ph type="dt" sz="half" idx="10"/>
          </p:nvPr>
        </p:nvSpPr>
        <p:spPr/>
        <p:txBody>
          <a:bodyPr/>
          <a:lstStyle>
            <a:lvl1pPr>
              <a:defRPr>
                <a:solidFill>
                  <a:srgbClr val="FFFFFF">
                    <a:alpha val="75000"/>
                  </a:srgbClr>
                </a:solidFill>
              </a:defRPr>
            </a:lvl1pPr>
          </a:lstStyle>
          <a:p>
            <a:fld id="{58DB32E3-30DC-4E1A-9189-FF49DC112453}" type="datetime1">
              <a:rPr lang="en-US" smtClean="0"/>
              <a:t>9/28/2019</a:t>
            </a:fld>
            <a:endParaRPr lang="en-US"/>
          </a:p>
        </p:txBody>
      </p:sp>
      <p:sp>
        <p:nvSpPr>
          <p:cNvPr id="8" name="Footer Placeholder 7"/>
          <p:cNvSpPr>
            <a:spLocks noGrp="1"/>
          </p:cNvSpPr>
          <p:nvPr>
            <p:ph type="ftr" sz="quarter" idx="11"/>
          </p:nvPr>
        </p:nvSpPr>
        <p:spPr/>
        <p:txBody>
          <a:bodyPr/>
          <a:lstStyle>
            <a:lvl1pPr>
              <a:defRPr>
                <a:solidFill>
                  <a:srgbClr val="FFFFFF">
                    <a:alpha val="75000"/>
                  </a:srgbClr>
                </a:solidFill>
              </a:defRPr>
            </a:lvl1pPr>
          </a:lstStyle>
          <a:p>
            <a:endParaRPr lang="en-US"/>
          </a:p>
        </p:txBody>
      </p:sp>
      <p:sp>
        <p:nvSpPr>
          <p:cNvPr id="9" name="Slide Number Placeholder 8"/>
          <p:cNvSpPr>
            <a:spLocks noGrp="1"/>
          </p:cNvSpPr>
          <p:nvPr>
            <p:ph type="sldNum" sz="quarter" idx="12"/>
          </p:nvPr>
        </p:nvSpPr>
        <p:spPr/>
        <p:txBody>
          <a:bodyPr/>
          <a:lstStyle>
            <a:lvl1pPr>
              <a:defRPr>
                <a:solidFill>
                  <a:srgbClr val="FFFFFF">
                    <a:alpha val="20000"/>
                  </a:srgbClr>
                </a:solidFill>
              </a:defRPr>
            </a:lvl1pPr>
          </a:lstStyle>
          <a:p>
            <a:fld id="{C62A17F6-43C7-4B49-8694-EE74B04BAE60}" type="slidenum">
              <a:rPr lang="en-US" smtClean="0"/>
              <a:t>‹#›</a:t>
            </a:fld>
            <a:endParaRPr lang="en-US"/>
          </a:p>
        </p:txBody>
      </p:sp>
    </p:spTree>
    <p:extLst>
      <p:ext uri="{BB962C8B-B14F-4D97-AF65-F5344CB8AC3E}">
        <p14:creationId xmlns:p14="http://schemas.microsoft.com/office/powerpoint/2010/main" val="3604243997"/>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466786E-0CB5-4361-9E82-5D78072D688D}" type="datetime1">
              <a:rPr lang="en-US" smtClean="0"/>
              <a:t>9/28/2019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572500" y="6261827"/>
            <a:ext cx="548882" cy="585740"/>
          </a:xfrm>
        </p:spPr>
        <p:txBody>
          <a:bodyPr/>
          <a:lstStyle>
            <a:lvl1pPr>
              <a:defRPr sz="2400"/>
            </a:lvl1pPr>
          </a:lstStyle>
          <a:p>
            <a:fld id="{C62A17F6-43C7-4B49-8694-EE74B04BAE60}" type="slidenum">
              <a:rPr lang="en-US" smtClean="0"/>
              <a:pPr/>
              <a:t>‹#›</a:t>
            </a:fld>
            <a:endParaRPr lang="en-US" dirty="0"/>
          </a:p>
        </p:txBody>
      </p:sp>
    </p:spTree>
    <p:extLst>
      <p:ext uri="{BB962C8B-B14F-4D97-AF65-F5344CB8AC3E}">
        <p14:creationId xmlns:p14="http://schemas.microsoft.com/office/powerpoint/2010/main" val="2063829331"/>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7963" y="695325"/>
            <a:ext cx="1971675" cy="48006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578644" y="714376"/>
            <a:ext cx="5800725" cy="5400675"/>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E495080-682F-4F43-9515-89C2F0D727E8}" type="datetime1">
              <a:rPr lang="en-US" smtClean="0"/>
              <a:t>9/28/2019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529638" y="6261827"/>
            <a:ext cx="608703" cy="585740"/>
          </a:xfrm>
        </p:spPr>
        <p:txBody>
          <a:bodyPr/>
          <a:lstStyle>
            <a:lvl1pPr>
              <a:defRPr sz="2400"/>
            </a:lvl1pPr>
          </a:lstStyle>
          <a:p>
            <a:fld id="{C62A17F6-43C7-4B49-8694-EE74B04BAE60}" type="slidenum">
              <a:rPr lang="en-US" smtClean="0"/>
              <a:pPr/>
              <a:t>‹#›</a:t>
            </a:fld>
            <a:endParaRPr lang="en-US" dirty="0"/>
          </a:p>
        </p:txBody>
      </p:sp>
    </p:spTree>
    <p:extLst>
      <p:ext uri="{BB962C8B-B14F-4D97-AF65-F5344CB8AC3E}">
        <p14:creationId xmlns:p14="http://schemas.microsoft.com/office/powerpoint/2010/main" val="3817466564"/>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21BF502-FFEE-4E23-86B9-CC37B0119E97}" type="datetime1">
              <a:rPr lang="en-US" smtClean="0"/>
              <a:t>9/28/2019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2A17F6-43C7-4B49-8694-EE74B04BAE60}" type="slidenum">
              <a:rPr lang="en-US" smtClean="0"/>
              <a:t>‹#›</a:t>
            </a:fld>
            <a:endParaRPr lang="en-US"/>
          </a:p>
        </p:txBody>
      </p:sp>
    </p:spTree>
    <p:extLst>
      <p:ext uri="{BB962C8B-B14F-4D97-AF65-F5344CB8AC3E}">
        <p14:creationId xmlns:p14="http://schemas.microsoft.com/office/powerpoint/2010/main" val="2633688195"/>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2628" y="767419"/>
            <a:ext cx="8085582" cy="3355848"/>
          </a:xfrm>
        </p:spPr>
        <p:txBody>
          <a:bodyPr anchor="b">
            <a:normAutofit/>
          </a:bodyPr>
          <a:lstStyle>
            <a:lvl1pPr>
              <a:lnSpc>
                <a:spcPct val="80000"/>
              </a:lnSpc>
              <a:defRPr sz="8000" b="0" baseline="0">
                <a:solidFill>
                  <a:schemeClr val="accent1"/>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500634" y="4187275"/>
            <a:ext cx="6919722" cy="1645920"/>
          </a:xfrm>
        </p:spPr>
        <p:txBody>
          <a:bodyPr anchor="t">
            <a:normAutofit/>
          </a:bodyPr>
          <a:lstStyle>
            <a:lvl1pPr marL="0" indent="0">
              <a:buNone/>
              <a:defRPr sz="28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E48EBC91-A354-42C7-AAB6-99A9271C58C0}" type="datetime1">
              <a:rPr lang="en-US" smtClean="0"/>
              <a:t>9/28/2019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2A17F6-43C7-4B49-8694-EE74B04BAE60}" type="slidenum">
              <a:rPr lang="en-US" smtClean="0"/>
              <a:t>‹#›</a:t>
            </a:fld>
            <a:endParaRPr lang="en-US"/>
          </a:p>
        </p:txBody>
      </p:sp>
    </p:spTree>
    <p:extLst>
      <p:ext uri="{BB962C8B-B14F-4D97-AF65-F5344CB8AC3E}">
        <p14:creationId xmlns:p14="http://schemas.microsoft.com/office/powerpoint/2010/main" val="1272427512"/>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507492" y="1993392"/>
            <a:ext cx="3806190" cy="3767328"/>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757738" y="1993392"/>
            <a:ext cx="3806190" cy="3767328"/>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63554A4C-213A-46E0-87F8-21B42C2C0B15}" type="datetime1">
              <a:rPr lang="en-US" smtClean="0"/>
              <a:t>9/28/2019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62A17F6-43C7-4B49-8694-EE74B04BAE60}" type="slidenum">
              <a:rPr lang="en-US" smtClean="0"/>
              <a:t>‹#›</a:t>
            </a:fld>
            <a:endParaRPr lang="en-US"/>
          </a:p>
        </p:txBody>
      </p:sp>
    </p:spTree>
    <p:extLst>
      <p:ext uri="{BB962C8B-B14F-4D97-AF65-F5344CB8AC3E}">
        <p14:creationId xmlns:p14="http://schemas.microsoft.com/office/powerpoint/2010/main" val="1878125017"/>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507492" y="2032000"/>
            <a:ext cx="3806190" cy="723400"/>
          </a:xfrm>
        </p:spPr>
        <p:txBody>
          <a:bodyPr anchor="ctr">
            <a:normAutofit/>
          </a:bodyPr>
          <a:lstStyle>
            <a:lvl1pPr marL="0" indent="0">
              <a:spcBef>
                <a:spcPts val="0"/>
              </a:spcBef>
              <a:buNone/>
              <a:defRPr sz="2000" b="0" cap="all" baseline="0">
                <a:solidFill>
                  <a:schemeClr val="tx1">
                    <a:lumMod val="85000"/>
                    <a:lumOff val="1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507492" y="2736150"/>
            <a:ext cx="3806190" cy="3200400"/>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766310" y="2029968"/>
            <a:ext cx="3806190" cy="722376"/>
          </a:xfrm>
        </p:spPr>
        <p:txBody>
          <a:bodyPr anchor="ctr">
            <a:normAutofit/>
          </a:bodyPr>
          <a:lstStyle>
            <a:lvl1pPr marL="0" indent="0">
              <a:spcBef>
                <a:spcPts val="0"/>
              </a:spcBef>
              <a:buNone/>
              <a:defRPr sz="2000" b="0" cap="all" baseline="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4766310" y="2734056"/>
            <a:ext cx="3806190" cy="3200400"/>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A480C7DF-D5AB-4629-A9D4-649064D9CEDB}" type="datetime1">
              <a:rPr lang="en-US" smtClean="0"/>
              <a:t>9/28/2019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62A17F6-43C7-4B49-8694-EE74B04BAE60}" type="slidenum">
              <a:rPr lang="en-US" smtClean="0"/>
              <a:t>‹#›</a:t>
            </a:fld>
            <a:endParaRPr lang="en-US"/>
          </a:p>
        </p:txBody>
      </p:sp>
    </p:spTree>
    <p:extLst>
      <p:ext uri="{BB962C8B-B14F-4D97-AF65-F5344CB8AC3E}">
        <p14:creationId xmlns:p14="http://schemas.microsoft.com/office/powerpoint/2010/main" val="2900284580"/>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EB854A81-EC69-4145-B090-C9A25F5E92C8}" type="datetime1">
              <a:rPr lang="en-US" smtClean="0"/>
              <a:t>9/28/2019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62A17F6-43C7-4B49-8694-EE74B04BAE60}" type="slidenum">
              <a:rPr lang="en-US" smtClean="0"/>
              <a:t>‹#›</a:t>
            </a:fld>
            <a:endParaRPr lang="en-US"/>
          </a:p>
        </p:txBody>
      </p:sp>
    </p:spTree>
    <p:extLst>
      <p:ext uri="{BB962C8B-B14F-4D97-AF65-F5344CB8AC3E}">
        <p14:creationId xmlns:p14="http://schemas.microsoft.com/office/powerpoint/2010/main" val="1180842815"/>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B523AE9-E2D6-4DD7-8A58-2C5F4478643C}" type="datetime1">
              <a:rPr lang="en-US" smtClean="0"/>
              <a:t>9/28/2019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8409062" y="6238430"/>
            <a:ext cx="734938" cy="619570"/>
          </a:xfrm>
        </p:spPr>
        <p:txBody>
          <a:bodyPr/>
          <a:lstStyle>
            <a:lvl1pPr>
              <a:defRPr sz="2400"/>
            </a:lvl1pPr>
          </a:lstStyle>
          <a:p>
            <a:fld id="{C62A17F6-43C7-4B49-8694-EE74B04BAE60}" type="slidenum">
              <a:rPr lang="en-US" smtClean="0"/>
              <a:pPr/>
              <a:t>‹#›</a:t>
            </a:fld>
            <a:endParaRPr lang="en-US" dirty="0"/>
          </a:p>
        </p:txBody>
      </p:sp>
    </p:spTree>
    <p:extLst>
      <p:ext uri="{BB962C8B-B14F-4D97-AF65-F5344CB8AC3E}">
        <p14:creationId xmlns:p14="http://schemas.microsoft.com/office/powerpoint/2010/main" val="4266394304"/>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5715000" y="0"/>
            <a:ext cx="3429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6196053" y="542282"/>
            <a:ext cx="2537460" cy="1920240"/>
          </a:xfrm>
        </p:spPr>
        <p:txBody>
          <a:bodyPr anchor="b">
            <a:noAutofit/>
          </a:bodyPr>
          <a:lstStyle>
            <a:lvl1pPr>
              <a:lnSpc>
                <a:spcPct val="85000"/>
              </a:lnSpc>
              <a:defRPr sz="3600">
                <a:solidFill>
                  <a:srgbClr val="FFFFFF"/>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571500" y="762000"/>
            <a:ext cx="4572000" cy="4572000"/>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06987" y="2511813"/>
            <a:ext cx="254889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5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smtClean="0"/>
              <a:t>Edit Master text styles</a:t>
            </a:r>
          </a:p>
        </p:txBody>
      </p:sp>
      <p:sp>
        <p:nvSpPr>
          <p:cNvPr id="5" name="Date Placeholder 4"/>
          <p:cNvSpPr>
            <a:spLocks noGrp="1"/>
          </p:cNvSpPr>
          <p:nvPr>
            <p:ph type="dt" sz="half" idx="10"/>
          </p:nvPr>
        </p:nvSpPr>
        <p:spPr/>
        <p:txBody>
          <a:bodyPr/>
          <a:lstStyle/>
          <a:p>
            <a:fld id="{358D59CA-B1E1-4C46-A4DC-AC9B63D35DDF}" type="datetime1">
              <a:rPr lang="en-US" smtClean="0"/>
              <a:t>9/28/2019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202011" y="6185910"/>
            <a:ext cx="941989" cy="672090"/>
          </a:xfrm>
        </p:spPr>
        <p:txBody>
          <a:bodyPr/>
          <a:lstStyle>
            <a:lvl1pPr>
              <a:defRPr sz="2400">
                <a:solidFill>
                  <a:srgbClr val="FFFFFF">
                    <a:alpha val="20000"/>
                  </a:srgbClr>
                </a:solidFill>
              </a:defRPr>
            </a:lvl1pPr>
          </a:lstStyle>
          <a:p>
            <a:fld id="{C62A17F6-43C7-4B49-8694-EE74B04BAE60}" type="slidenum">
              <a:rPr lang="en-US" smtClean="0"/>
              <a:pPr/>
              <a:t>‹#›</a:t>
            </a:fld>
            <a:endParaRPr lang="en-US" dirty="0"/>
          </a:p>
        </p:txBody>
      </p:sp>
    </p:spTree>
    <p:extLst>
      <p:ext uri="{BB962C8B-B14F-4D97-AF65-F5344CB8AC3E}">
        <p14:creationId xmlns:p14="http://schemas.microsoft.com/office/powerpoint/2010/main" val="4191004135"/>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6918" y="5418668"/>
            <a:ext cx="8085582" cy="613283"/>
          </a:xfrm>
        </p:spPr>
        <p:txBody>
          <a:bodyPr anchor="b">
            <a:normAutofit/>
          </a:bodyPr>
          <a:lstStyle>
            <a:lvl1pPr>
              <a:lnSpc>
                <a:spcPct val="85000"/>
              </a:lnSpc>
              <a:defRPr sz="2800" b="0">
                <a:solidFill>
                  <a:srgbClr val="FFFFFF"/>
                </a:solidFill>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0" y="0"/>
            <a:ext cx="9144000" cy="5330952"/>
          </a:xfrm>
          <a:solidFill>
            <a:schemeClr val="accent1">
              <a:lumMod val="40000"/>
              <a:lumOff val="60000"/>
            </a:schemeClr>
          </a:solidFill>
        </p:spPr>
        <p:txBody>
          <a:bodyPr anchor="t"/>
          <a:lstStyle>
            <a:lvl1pPr marL="0" indent="0" algn="ctr">
              <a:spcBef>
                <a:spcPts val="800"/>
              </a:spcBef>
              <a:buNone/>
              <a:defRPr sz="3200">
                <a:solidFill>
                  <a:srgbClr val="4D4D4D"/>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507492" y="5909735"/>
            <a:ext cx="6922008" cy="533400"/>
          </a:xfrm>
        </p:spPr>
        <p:txBody>
          <a:bodyPr>
            <a:normAutofit/>
          </a:bodyPr>
          <a:lstStyle>
            <a:lvl1pPr marL="0" indent="0">
              <a:lnSpc>
                <a:spcPct val="90000"/>
              </a:lnSpc>
              <a:spcBef>
                <a:spcPts val="1200"/>
              </a:spcBef>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lvl1pPr>
              <a:defRPr>
                <a:solidFill>
                  <a:srgbClr val="FFFFFF">
                    <a:alpha val="75000"/>
                  </a:srgbClr>
                </a:solidFill>
              </a:defRPr>
            </a:lvl1pPr>
          </a:lstStyle>
          <a:p>
            <a:fld id="{F9147254-07D2-4121-A72E-F1F5CF18D68E}" type="datetime1">
              <a:rPr lang="en-US" smtClean="0"/>
              <a:t>9/28/2019</a:t>
            </a:fld>
            <a:endParaRPr lang="en-US"/>
          </a:p>
        </p:txBody>
      </p:sp>
      <p:sp>
        <p:nvSpPr>
          <p:cNvPr id="6" name="Footer Placeholder 5"/>
          <p:cNvSpPr>
            <a:spLocks noGrp="1"/>
          </p:cNvSpPr>
          <p:nvPr>
            <p:ph type="ftr" sz="quarter" idx="11"/>
          </p:nvPr>
        </p:nvSpPr>
        <p:spPr/>
        <p:txBody>
          <a:bodyPr/>
          <a:lstStyle>
            <a:lvl1pPr>
              <a:defRPr>
                <a:solidFill>
                  <a:srgbClr val="FFFFFF">
                    <a:alpha val="75000"/>
                  </a:srgbClr>
                </a:solidFill>
              </a:defRPr>
            </a:lvl1pPr>
          </a:lstStyle>
          <a:p>
            <a:endParaRPr lang="en-US"/>
          </a:p>
        </p:txBody>
      </p:sp>
      <p:sp>
        <p:nvSpPr>
          <p:cNvPr id="7" name="Slide Number Placeholder 6"/>
          <p:cNvSpPr>
            <a:spLocks noGrp="1"/>
          </p:cNvSpPr>
          <p:nvPr>
            <p:ph type="sldNum" sz="quarter" idx="12"/>
          </p:nvPr>
        </p:nvSpPr>
        <p:spPr>
          <a:xfrm>
            <a:off x="8424202" y="6261827"/>
            <a:ext cx="719798" cy="585740"/>
          </a:xfrm>
        </p:spPr>
        <p:txBody>
          <a:bodyPr/>
          <a:lstStyle>
            <a:lvl1pPr>
              <a:defRPr sz="2400">
                <a:solidFill>
                  <a:srgbClr val="FFFFFF">
                    <a:alpha val="20000"/>
                  </a:srgbClr>
                </a:solidFill>
              </a:defRPr>
            </a:lvl1pPr>
          </a:lstStyle>
          <a:p>
            <a:fld id="{C62A17F6-43C7-4B49-8694-EE74B04BAE60}" type="slidenum">
              <a:rPr lang="en-US" smtClean="0"/>
              <a:pPr/>
              <a:t>‹#›</a:t>
            </a:fld>
            <a:endParaRPr lang="en-US" dirty="0"/>
          </a:p>
        </p:txBody>
      </p:sp>
    </p:spTree>
    <p:extLst>
      <p:ext uri="{BB962C8B-B14F-4D97-AF65-F5344CB8AC3E}">
        <p14:creationId xmlns:p14="http://schemas.microsoft.com/office/powerpoint/2010/main" val="3880737761"/>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92919" y="499533"/>
            <a:ext cx="8079581" cy="1658198"/>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507206" y="1993393"/>
            <a:ext cx="8065294" cy="3766185"/>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514350" y="6412447"/>
            <a:ext cx="3086100" cy="228600"/>
          </a:xfrm>
          <a:prstGeom prst="rect">
            <a:avLst/>
          </a:prstGeom>
        </p:spPr>
        <p:txBody>
          <a:bodyPr vert="horz" lIns="91440" tIns="45720" rIns="91440" bIns="45720" rtlCol="0" anchor="ctr"/>
          <a:lstStyle>
            <a:lvl1pPr algn="l">
              <a:defRPr sz="950">
                <a:solidFill>
                  <a:schemeClr val="tx1">
                    <a:alpha val="75000"/>
                  </a:schemeClr>
                </a:solidFill>
              </a:defRPr>
            </a:lvl1pPr>
          </a:lstStyle>
          <a:p>
            <a:fld id="{0F596BF2-BC0C-4C86-BF96-AEB259041A46}" type="datetime1">
              <a:rPr lang="en-US" smtClean="0"/>
              <a:t>9/28/2019</a:t>
            </a:fld>
            <a:endParaRPr lang="en-US"/>
          </a:p>
        </p:txBody>
      </p:sp>
      <p:sp>
        <p:nvSpPr>
          <p:cNvPr id="5" name="Footer Placeholder 4"/>
          <p:cNvSpPr>
            <a:spLocks noGrp="1"/>
          </p:cNvSpPr>
          <p:nvPr>
            <p:ph type="ftr" sz="quarter" idx="3"/>
          </p:nvPr>
        </p:nvSpPr>
        <p:spPr>
          <a:xfrm>
            <a:off x="514350" y="6554697"/>
            <a:ext cx="3771900" cy="228600"/>
          </a:xfrm>
          <a:prstGeom prst="rect">
            <a:avLst/>
          </a:prstGeom>
        </p:spPr>
        <p:txBody>
          <a:bodyPr vert="horz" lIns="91440" tIns="45720" rIns="91440" bIns="45720" rtlCol="0" anchor="ctr"/>
          <a:lstStyle>
            <a:lvl1pPr algn="l">
              <a:defRPr sz="950" cap="all" baseline="0">
                <a:solidFill>
                  <a:schemeClr val="tx1">
                    <a:alpha val="75000"/>
                  </a:schemeClr>
                </a:solidFill>
              </a:defRPr>
            </a:lvl1pPr>
          </a:lstStyle>
          <a:p>
            <a:endParaRPr lang="en-US"/>
          </a:p>
        </p:txBody>
      </p:sp>
      <p:sp>
        <p:nvSpPr>
          <p:cNvPr id="6" name="Slide Number Placeholder 5"/>
          <p:cNvSpPr>
            <a:spLocks noGrp="1"/>
          </p:cNvSpPr>
          <p:nvPr>
            <p:ph type="sldNum" sz="quarter" idx="4"/>
          </p:nvPr>
        </p:nvSpPr>
        <p:spPr>
          <a:xfrm>
            <a:off x="8390019" y="6185910"/>
            <a:ext cx="753981" cy="672090"/>
          </a:xfrm>
          <a:prstGeom prst="rect">
            <a:avLst/>
          </a:prstGeom>
        </p:spPr>
        <p:txBody>
          <a:bodyPr vert="horz" lIns="91440" tIns="45720" rIns="91440" bIns="45720" rtlCol="0" anchor="b"/>
          <a:lstStyle>
            <a:lvl1pPr algn="r">
              <a:defRPr sz="2400" b="0">
                <a:ln>
                  <a:noFill/>
                </a:ln>
                <a:solidFill>
                  <a:schemeClr val="accent1">
                    <a:alpha val="20000"/>
                  </a:schemeClr>
                </a:solidFill>
                <a:latin typeface="+mj-lt"/>
              </a:defRPr>
            </a:lvl1pPr>
          </a:lstStyle>
          <a:p>
            <a:fld id="{C62A17F6-43C7-4B49-8694-EE74B04BAE60}" type="slidenum">
              <a:rPr lang="en-US" smtClean="0"/>
              <a:pPr/>
              <a:t>‹#›</a:t>
            </a:fld>
            <a:endParaRPr lang="en-US" dirty="0"/>
          </a:p>
        </p:txBody>
      </p:sp>
    </p:spTree>
    <p:extLst>
      <p:ext uri="{BB962C8B-B14F-4D97-AF65-F5344CB8AC3E}">
        <p14:creationId xmlns:p14="http://schemas.microsoft.com/office/powerpoint/2010/main" val="140203871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iming>
    <p:tnLst>
      <p:par>
        <p:cTn id="1" dur="indefinite" restart="never" nodeType="tmRoot"/>
      </p:par>
    </p:tnLst>
  </p:timing>
  <p:hf hdr="0" ftr="0" dt="0"/>
  <p:txStyles>
    <p:titleStyle>
      <a:lvl1pPr algn="l" defTabSz="914400" rtl="0" eaLnBrk="1" latinLnBrk="0" hangingPunct="1">
        <a:lnSpc>
          <a:spcPct val="90000"/>
        </a:lnSpc>
        <a:spcBef>
          <a:spcPct val="0"/>
        </a:spcBef>
        <a:buNone/>
        <a:defRPr sz="4800" kern="1200" spc="-120" baseline="0">
          <a:solidFill>
            <a:schemeClr val="accent1"/>
          </a:solidFill>
          <a:latin typeface="+mj-lt"/>
          <a:ea typeface="+mj-ea"/>
          <a:cs typeface="+mj-cs"/>
        </a:defRPr>
      </a:lvl1pPr>
    </p:titleStyle>
    <p:bodyStyle>
      <a:lvl1pPr marL="91440" indent="-91440" algn="l" defTabSz="914400" rtl="0" eaLnBrk="1" latinLnBrk="0" hangingPunct="1">
        <a:lnSpc>
          <a:spcPct val="85000"/>
        </a:lnSpc>
        <a:spcBef>
          <a:spcPts val="1300"/>
        </a:spcBef>
        <a:buFont typeface="Arial" pitchFamily="34" charset="0"/>
        <a:buChar char=" "/>
        <a:defRPr sz="2400" kern="1200">
          <a:solidFill>
            <a:schemeClr val="tx1">
              <a:lumMod val="85000"/>
              <a:lumOff val="15000"/>
            </a:schemeClr>
          </a:solidFill>
          <a:latin typeface="+mn-lt"/>
          <a:ea typeface="+mn-ea"/>
          <a:cs typeface="+mn-cs"/>
        </a:defRPr>
      </a:lvl1pPr>
      <a:lvl2pPr marL="274320" indent="-342900" algn="l" defTabSz="914400" rtl="0" eaLnBrk="1" latinLnBrk="0" hangingPunct="1">
        <a:lnSpc>
          <a:spcPct val="85000"/>
        </a:lnSpc>
        <a:spcBef>
          <a:spcPts val="600"/>
        </a:spcBef>
        <a:buFont typeface="Arial" pitchFamily="34" charset="0"/>
        <a:buChar char=" "/>
        <a:defRPr sz="2400" kern="1200">
          <a:solidFill>
            <a:schemeClr val="tx1">
              <a:lumMod val="85000"/>
              <a:lumOff val="15000"/>
            </a:schemeClr>
          </a:solidFill>
          <a:latin typeface="+mn-lt"/>
          <a:ea typeface="+mn-ea"/>
          <a:cs typeface="+mn-cs"/>
        </a:defRPr>
      </a:lvl2pPr>
      <a:lvl3pPr marL="548640" indent="-548640" algn="l" defTabSz="914400" rtl="0" eaLnBrk="1" latinLnBrk="0" hangingPunct="1">
        <a:lnSpc>
          <a:spcPct val="85000"/>
        </a:lnSpc>
        <a:spcBef>
          <a:spcPts val="600"/>
        </a:spcBef>
        <a:buFont typeface="Arial" pitchFamily="34" charset="0"/>
        <a:buChar char=" "/>
        <a:defRPr sz="2000" i="1" kern="1200">
          <a:solidFill>
            <a:schemeClr val="tx1">
              <a:lumMod val="85000"/>
              <a:lumOff val="15000"/>
            </a:schemeClr>
          </a:solidFill>
          <a:latin typeface="+mn-lt"/>
          <a:ea typeface="+mn-ea"/>
          <a:cs typeface="+mn-cs"/>
        </a:defRPr>
      </a:lvl3pPr>
      <a:lvl4pPr marL="822960" indent="-82296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4pPr>
      <a:lvl5pPr marL="1097280" indent="-109728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image" Target="../media/image170.png"/><Relationship Id="rId1" Type="http://schemas.openxmlformats.org/officeDocument/2006/relationships/slideLayout" Target="../slideLayouts/slideLayout2.xml"/><Relationship Id="rId5" Type="http://schemas.openxmlformats.org/officeDocument/2006/relationships/image" Target="../media/image200.png"/><Relationship Id="rId4" Type="http://schemas.openxmlformats.org/officeDocument/2006/relationships/image" Target="../media/image190.png"/></Relationships>
</file>

<file path=ppt/slides/_rels/slide1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3.gi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g"/><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2" Type="http://schemas.openxmlformats.org/officeDocument/2006/relationships/image" Target="../media/image28.tif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9.tif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0.tif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1.tif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3.tiff"/><Relationship Id="rId2" Type="http://schemas.openxmlformats.org/officeDocument/2006/relationships/image" Target="../media/image32.tif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image" Target="../media/image39.emf"/></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jpe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1.wmf"/><Relationship Id="rId2" Type="http://schemas.openxmlformats.org/officeDocument/2006/relationships/image" Target="../media/image40.jpeg"/><Relationship Id="rId1" Type="http://schemas.openxmlformats.org/officeDocument/2006/relationships/slideLayout" Target="../slideLayouts/slideLayout9.xml"/><Relationship Id="rId4" Type="http://schemas.openxmlformats.org/officeDocument/2006/relationships/image" Target="../media/image42.jpe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43.wmf"/><Relationship Id="rId4" Type="http://schemas.openxmlformats.org/officeDocument/2006/relationships/oleObject" Target="../embeddings/oleObject1.bin"/></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8" Type="http://schemas.openxmlformats.org/officeDocument/2006/relationships/image" Target="../media/image47.wmf"/><Relationship Id="rId3" Type="http://schemas.openxmlformats.org/officeDocument/2006/relationships/oleObject" Target="../embeddings/oleObject2.bin"/><Relationship Id="rId7" Type="http://schemas.openxmlformats.org/officeDocument/2006/relationships/oleObject" Target="../embeddings/oleObject4.bin"/><Relationship Id="rId12" Type="http://schemas.openxmlformats.org/officeDocument/2006/relationships/image" Target="../media/image49.wmf"/><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46.wmf"/><Relationship Id="rId11" Type="http://schemas.openxmlformats.org/officeDocument/2006/relationships/oleObject" Target="../embeddings/oleObject6.bin"/><Relationship Id="rId5" Type="http://schemas.openxmlformats.org/officeDocument/2006/relationships/oleObject" Target="../embeddings/oleObject3.bin"/><Relationship Id="rId10" Type="http://schemas.openxmlformats.org/officeDocument/2006/relationships/image" Target="../media/image48.wmf"/><Relationship Id="rId4" Type="http://schemas.openxmlformats.org/officeDocument/2006/relationships/image" Target="../media/image45.wmf"/><Relationship Id="rId9" Type="http://schemas.openxmlformats.org/officeDocument/2006/relationships/oleObject" Target="../embeddings/oleObject5.bin"/></Relationships>
</file>

<file path=ppt/slides/_rels/slide36.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image" Target="../media/image50.em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em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8" Type="http://schemas.openxmlformats.org/officeDocument/2006/relationships/hyperlink" Target="http://en.wikipedia.org/wiki/Heat_transfer" TargetMode="External"/><Relationship Id="rId3" Type="http://schemas.openxmlformats.org/officeDocument/2006/relationships/hyperlink" Target="http://en.wikipedia.org/wiki/Differential_equations" TargetMode="External"/><Relationship Id="rId7" Type="http://schemas.openxmlformats.org/officeDocument/2006/relationships/hyperlink" Target="http://en.wikipedia.org/wiki/Winds" TargetMode="External"/><Relationship Id="rId2" Type="http://schemas.openxmlformats.org/officeDocument/2006/relationships/image" Target="../media/image54.png"/><Relationship Id="rId1" Type="http://schemas.openxmlformats.org/officeDocument/2006/relationships/slideLayout" Target="../slideLayouts/slideLayout7.xml"/><Relationship Id="rId6" Type="http://schemas.openxmlformats.org/officeDocument/2006/relationships/hyperlink" Target="http://en.wikipedia.org/wiki/Chemistry" TargetMode="External"/><Relationship Id="rId11" Type="http://schemas.openxmlformats.org/officeDocument/2006/relationships/hyperlink" Target="http://en.wikipedia.org/wiki/Hydrology" TargetMode="External"/><Relationship Id="rId5" Type="http://schemas.openxmlformats.org/officeDocument/2006/relationships/hyperlink" Target="http://en.wikipedia.org/wiki/Fluid_dynamics" TargetMode="External"/><Relationship Id="rId10" Type="http://schemas.openxmlformats.org/officeDocument/2006/relationships/hyperlink" Target="http://en.wikipedia.org/wiki/Relative_humidity" TargetMode="External"/><Relationship Id="rId4" Type="http://schemas.openxmlformats.org/officeDocument/2006/relationships/hyperlink" Target="http://en.wikipedia.org/wiki/Physics" TargetMode="External"/><Relationship Id="rId9" Type="http://schemas.openxmlformats.org/officeDocument/2006/relationships/hyperlink" Target="http://en.wikipedia.org/wiki/Radiation"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7.xml"/><Relationship Id="rId4" Type="http://schemas.openxmlformats.org/officeDocument/2006/relationships/image" Target="../media/image57.png"/></Relationships>
</file>

<file path=ppt/slides/_rels/slide4.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xml"/><Relationship Id="rId1" Type="http://schemas.openxmlformats.org/officeDocument/2006/relationships/vmlDrawing" Target="../drawings/vmlDrawing3.vml"/><Relationship Id="rId5" Type="http://schemas.openxmlformats.org/officeDocument/2006/relationships/image" Target="../media/image59.wmf"/><Relationship Id="rId4" Type="http://schemas.openxmlformats.org/officeDocument/2006/relationships/oleObject" Target="../embeddings/oleObject7.bin"/></Relationships>
</file>

<file path=ppt/slides/_rels/slide4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7.xml"/><Relationship Id="rId5" Type="http://schemas.openxmlformats.org/officeDocument/2006/relationships/image" Target="../media/image66.emf"/><Relationship Id="rId4" Type="http://schemas.openxmlformats.org/officeDocument/2006/relationships/image" Target="../media/image65.emf"/></Relationships>
</file>

<file path=ppt/slides/_rels/slide47.xml.rels><?xml version="1.0" encoding="UTF-8" standalone="yes"?>
<Relationships xmlns="http://schemas.openxmlformats.org/package/2006/relationships"><Relationship Id="rId3" Type="http://schemas.openxmlformats.org/officeDocument/2006/relationships/image" Target="../media/image67.emf"/><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68.emf"/></Relationships>
</file>

<file path=ppt/slides/_rels/slide48.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7.xml"/><Relationship Id="rId1" Type="http://schemas.openxmlformats.org/officeDocument/2006/relationships/vmlDrawing" Target="../drawings/vmlDrawing4.vml"/><Relationship Id="rId4" Type="http://schemas.openxmlformats.org/officeDocument/2006/relationships/image" Target="../media/image70.wmf"/></Relationships>
</file>

<file path=ppt/slides/_rels/slide51.xml.rels><?xml version="1.0" encoding="UTF-8" standalone="yes"?>
<Relationships xmlns="http://schemas.openxmlformats.org/package/2006/relationships"><Relationship Id="rId8" Type="http://schemas.openxmlformats.org/officeDocument/2006/relationships/oleObject" Target="../embeddings/oleObject11.bin"/><Relationship Id="rId13" Type="http://schemas.openxmlformats.org/officeDocument/2006/relationships/image" Target="../media/image75.wmf"/><Relationship Id="rId3" Type="http://schemas.openxmlformats.org/officeDocument/2006/relationships/oleObject" Target="../embeddings/oleObject9.bin"/><Relationship Id="rId7" Type="http://schemas.openxmlformats.org/officeDocument/2006/relationships/image" Target="../media/image68.emf"/><Relationship Id="rId12" Type="http://schemas.openxmlformats.org/officeDocument/2006/relationships/oleObject" Target="../embeddings/oleObject13.bin"/><Relationship Id="rId2" Type="http://schemas.openxmlformats.org/officeDocument/2006/relationships/slideLayout" Target="../slideLayouts/slideLayout7.xml"/><Relationship Id="rId1" Type="http://schemas.openxmlformats.org/officeDocument/2006/relationships/vmlDrawing" Target="../drawings/vmlDrawing5.vml"/><Relationship Id="rId6" Type="http://schemas.openxmlformats.org/officeDocument/2006/relationships/image" Target="../media/image72.wmf"/><Relationship Id="rId11" Type="http://schemas.openxmlformats.org/officeDocument/2006/relationships/image" Target="../media/image74.wmf"/><Relationship Id="rId5" Type="http://schemas.openxmlformats.org/officeDocument/2006/relationships/oleObject" Target="../embeddings/oleObject10.bin"/><Relationship Id="rId10" Type="http://schemas.openxmlformats.org/officeDocument/2006/relationships/oleObject" Target="../embeddings/oleObject12.bin"/><Relationship Id="rId4" Type="http://schemas.openxmlformats.org/officeDocument/2006/relationships/image" Target="../media/image71.wmf"/><Relationship Id="rId9" Type="http://schemas.openxmlformats.org/officeDocument/2006/relationships/image" Target="../media/image73.wmf"/></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76.emf"/><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Layout" Target="../slideLayouts/slideLayout7.xml"/><Relationship Id="rId1" Type="http://schemas.openxmlformats.org/officeDocument/2006/relationships/vmlDrawing" Target="../drawings/vmlDrawing6.vml"/><Relationship Id="rId4" Type="http://schemas.openxmlformats.org/officeDocument/2006/relationships/image" Target="../media/image77.wmf"/></Relationships>
</file>

<file path=ppt/slides/_rels/slide5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7.xml"/><Relationship Id="rId4" Type="http://schemas.openxmlformats.org/officeDocument/2006/relationships/image" Target="../media/image80.png"/></Relationships>
</file>

<file path=ppt/slides/_rels/slide56.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7.xml"/><Relationship Id="rId5" Type="http://schemas.openxmlformats.org/officeDocument/2006/relationships/image" Target="../media/image84.png"/><Relationship Id="rId4" Type="http://schemas.openxmlformats.org/officeDocument/2006/relationships/image" Target="../media/image83.png"/></Relationships>
</file>

<file path=ppt/slides/_rels/slide57.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87.emf"/></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89.png"/><Relationship Id="rId4" Type="http://schemas.openxmlformats.org/officeDocument/2006/relationships/image" Target="../media/image88.png"/></Relationships>
</file>

<file path=ppt/slides/_rels/slide64.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2.mp4"/><Relationship Id="rId1" Type="http://schemas.openxmlformats.org/officeDocument/2006/relationships/video" Target="NULL" TargetMode="External"/><Relationship Id="rId4" Type="http://schemas.openxmlformats.org/officeDocument/2006/relationships/image" Target="../media/image91.png"/></Relationships>
</file>

<file path=ppt/slides/_rels/slide66.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52628" y="770467"/>
            <a:ext cx="8086725" cy="2007239"/>
          </a:xfrm>
        </p:spPr>
        <p:txBody>
          <a:bodyPr/>
          <a:lstStyle/>
          <a:p>
            <a:r>
              <a:rPr lang="en-US" sz="5000" dirty="0" smtClean="0"/>
              <a:t>Stochastic Modelling of Extreme Precipitation – From Global Scale to Urban Scale</a:t>
            </a:r>
            <a:endParaRPr lang="en-US" sz="5000" dirty="0"/>
          </a:p>
        </p:txBody>
      </p:sp>
      <p:sp>
        <p:nvSpPr>
          <p:cNvPr id="3" name="Subtitle 2"/>
          <p:cNvSpPr>
            <a:spLocks noGrp="1"/>
          </p:cNvSpPr>
          <p:nvPr>
            <p:ph type="subTitle" idx="1"/>
          </p:nvPr>
        </p:nvSpPr>
        <p:spPr>
          <a:xfrm>
            <a:off x="1" y="3426248"/>
            <a:ext cx="9144000" cy="810472"/>
          </a:xfrm>
        </p:spPr>
        <p:txBody>
          <a:bodyPr>
            <a:normAutofit fontScale="92500" lnSpcReduction="10000"/>
          </a:bodyPr>
          <a:lstStyle/>
          <a:p>
            <a:pPr algn="ctr"/>
            <a:r>
              <a:rPr lang="en-US" dirty="0" smtClean="0"/>
              <a:t>Dr. Chandra </a:t>
            </a:r>
            <a:r>
              <a:rPr lang="en-US" dirty="0" smtClean="0"/>
              <a:t>R. Rajulapati</a:t>
            </a:r>
          </a:p>
          <a:p>
            <a:pPr algn="ctr"/>
            <a:r>
              <a:rPr lang="en-US" sz="2400" dirty="0" smtClean="0"/>
              <a:t>University of Saskatchewan</a:t>
            </a:r>
            <a:endParaRPr lang="en-US" sz="2400" dirty="0" smtClean="0"/>
          </a:p>
        </p:txBody>
      </p:sp>
      <p:sp>
        <p:nvSpPr>
          <p:cNvPr id="4" name="Subtitle 2"/>
          <p:cNvSpPr txBox="1">
            <a:spLocks/>
          </p:cNvSpPr>
          <p:nvPr/>
        </p:nvSpPr>
        <p:spPr>
          <a:xfrm>
            <a:off x="351028" y="4690114"/>
            <a:ext cx="8569452" cy="2167886"/>
          </a:xfrm>
          <a:prstGeom prst="rect">
            <a:avLst/>
          </a:prstGeom>
        </p:spPr>
        <p:txBody>
          <a:bodyPr vert="horz" lIns="91440" tIns="45720" rIns="91440" bIns="45720" rtlCol="0">
            <a:normAutofit/>
          </a:bodyPr>
          <a:lstStyle>
            <a:lvl1pPr marL="0" indent="0" algn="l" defTabSz="914400" rtl="0" eaLnBrk="1" latinLnBrk="0" hangingPunct="1">
              <a:lnSpc>
                <a:spcPct val="85000"/>
              </a:lnSpc>
              <a:spcBef>
                <a:spcPts val="1300"/>
              </a:spcBef>
              <a:buFont typeface="Arial" pitchFamily="34" charset="0"/>
              <a:buNone/>
              <a:defRPr sz="2800" kern="1200">
                <a:solidFill>
                  <a:schemeClr val="bg1"/>
                </a:solidFill>
                <a:latin typeface="+mj-lt"/>
                <a:ea typeface="+mn-ea"/>
                <a:cs typeface="+mn-cs"/>
              </a:defRPr>
            </a:lvl1pPr>
            <a:lvl2pPr marL="457200" indent="0" algn="ctr" defTabSz="914400" rtl="0" eaLnBrk="1" latinLnBrk="0" hangingPunct="1">
              <a:lnSpc>
                <a:spcPct val="85000"/>
              </a:lnSpc>
              <a:spcBef>
                <a:spcPts val="600"/>
              </a:spcBef>
              <a:buFont typeface="Arial" pitchFamily="34" charset="0"/>
              <a:buNone/>
              <a:defRPr sz="2800" kern="1200">
                <a:solidFill>
                  <a:schemeClr val="tx1">
                    <a:lumMod val="85000"/>
                    <a:lumOff val="15000"/>
                  </a:schemeClr>
                </a:solidFill>
                <a:latin typeface="+mn-lt"/>
                <a:ea typeface="+mn-ea"/>
                <a:cs typeface="+mn-cs"/>
              </a:defRPr>
            </a:lvl2pPr>
            <a:lvl3pPr marL="914400" indent="0" algn="ctr" defTabSz="914400" rtl="0" eaLnBrk="1" latinLnBrk="0" hangingPunct="1">
              <a:lnSpc>
                <a:spcPct val="85000"/>
              </a:lnSpc>
              <a:spcBef>
                <a:spcPts val="600"/>
              </a:spcBef>
              <a:buFont typeface="Arial" pitchFamily="34" charset="0"/>
              <a:buNone/>
              <a:defRPr sz="2400" i="1" kern="1200">
                <a:solidFill>
                  <a:schemeClr val="tx1">
                    <a:lumMod val="85000"/>
                    <a:lumOff val="15000"/>
                  </a:schemeClr>
                </a:solidFill>
                <a:latin typeface="+mn-lt"/>
                <a:ea typeface="+mn-ea"/>
                <a:cs typeface="+mn-cs"/>
              </a:defRPr>
            </a:lvl3pPr>
            <a:lvl4pPr marL="13716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4pPr>
            <a:lvl5pPr marL="18288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5pPr>
            <a:lvl6pPr marL="22860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6pPr>
            <a:lvl7pPr marL="27432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7pPr>
            <a:lvl8pPr marL="32004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8pPr>
            <a:lvl9pPr marL="36576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9pPr>
          </a:lstStyle>
          <a:p>
            <a:pPr algn="ctr"/>
            <a:r>
              <a:rPr lang="en-US" dirty="0" smtClean="0"/>
              <a:t>Retreat for Young Researchers in Probability and Areas of Application</a:t>
            </a:r>
          </a:p>
          <a:p>
            <a:pPr algn="ctr"/>
            <a:r>
              <a:rPr lang="en-US" dirty="0" smtClean="0"/>
              <a:t>Sep. </a:t>
            </a:r>
            <a:r>
              <a:rPr lang="en-US" dirty="0" smtClean="0"/>
              <a:t>28</a:t>
            </a:r>
            <a:r>
              <a:rPr lang="en-US" dirty="0" smtClean="0"/>
              <a:t>, </a:t>
            </a:r>
            <a:r>
              <a:rPr lang="en-US" dirty="0" smtClean="0"/>
              <a:t>2019</a:t>
            </a:r>
          </a:p>
          <a:p>
            <a:pPr algn="ctr"/>
            <a:r>
              <a:rPr lang="en-US" dirty="0" smtClean="0"/>
              <a:t>Banff International Research Station, Banff</a:t>
            </a:r>
            <a:endParaRPr lang="en-US" dirty="0"/>
          </a:p>
        </p:txBody>
      </p:sp>
    </p:spTree>
    <p:extLst>
      <p:ext uri="{BB962C8B-B14F-4D97-AF65-F5344CB8AC3E}">
        <p14:creationId xmlns:p14="http://schemas.microsoft.com/office/powerpoint/2010/main" val="404446662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0775" y="156323"/>
            <a:ext cx="8079581" cy="544263"/>
          </a:xfrm>
        </p:spPr>
        <p:txBody>
          <a:bodyPr>
            <a:normAutofit fontScale="90000"/>
          </a:bodyPr>
          <a:lstStyle/>
          <a:p>
            <a:r>
              <a:rPr lang="en-US" dirty="0" smtClean="0"/>
              <a:t>Gridded precipitation products</a:t>
            </a:r>
            <a:endParaRPr lang="en-US" dirty="0"/>
          </a:p>
        </p:txBody>
      </p:sp>
      <p:sp>
        <p:nvSpPr>
          <p:cNvPr id="4" name="Slide Number Placeholder 3"/>
          <p:cNvSpPr>
            <a:spLocks noGrp="1"/>
          </p:cNvSpPr>
          <p:nvPr>
            <p:ph type="sldNum" sz="quarter" idx="12"/>
          </p:nvPr>
        </p:nvSpPr>
        <p:spPr/>
        <p:txBody>
          <a:bodyPr/>
          <a:lstStyle/>
          <a:p>
            <a:fld id="{C62A17F6-43C7-4B49-8694-EE74B04BAE60}" type="slidenum">
              <a:rPr lang="en-US" smtClean="0"/>
              <a:t>10</a:t>
            </a:fld>
            <a:endParaRPr lang="en-US"/>
          </a:p>
        </p:txBody>
      </p:sp>
      <p:sp>
        <p:nvSpPr>
          <p:cNvPr id="11" name="Content Placeholder 2"/>
          <p:cNvSpPr txBox="1">
            <a:spLocks/>
          </p:cNvSpPr>
          <p:nvPr/>
        </p:nvSpPr>
        <p:spPr>
          <a:xfrm>
            <a:off x="643643" y="5654207"/>
            <a:ext cx="7816713" cy="867748"/>
          </a:xfrm>
          <a:prstGeom prst="rect">
            <a:avLst/>
          </a:prstGeom>
          <a:noFill/>
        </p:spPr>
        <p:txBody>
          <a:bodyPr vert="horz" lIns="91440" tIns="45720" rIns="91440" bIns="45720" rtlCol="0" anchor="t">
            <a:noAutofit/>
          </a:bodyPr>
          <a:lstStyle>
            <a:lvl1pPr marL="0" indent="0" algn="ctr" defTabSz="914400" rtl="0" eaLnBrk="1" latinLnBrk="0" hangingPunct="1">
              <a:lnSpc>
                <a:spcPct val="85000"/>
              </a:lnSpc>
              <a:spcBef>
                <a:spcPts val="800"/>
              </a:spcBef>
              <a:buFont typeface="Arial" pitchFamily="34" charset="0"/>
              <a:buNone/>
              <a:defRPr sz="3200" kern="1200">
                <a:solidFill>
                  <a:srgbClr val="4D4D4D"/>
                </a:solidFill>
                <a:latin typeface="+mn-lt"/>
                <a:ea typeface="+mn-ea"/>
                <a:cs typeface="+mn-cs"/>
              </a:defRPr>
            </a:lvl1pPr>
            <a:lvl2pPr marL="457200" indent="0" algn="l" defTabSz="914400" rtl="0" eaLnBrk="1" latinLnBrk="0" hangingPunct="1">
              <a:lnSpc>
                <a:spcPct val="85000"/>
              </a:lnSpc>
              <a:spcBef>
                <a:spcPts val="600"/>
              </a:spcBef>
              <a:buFont typeface="Arial" pitchFamily="34" charset="0"/>
              <a:buNone/>
              <a:defRPr sz="2800" kern="1200">
                <a:solidFill>
                  <a:schemeClr val="tx1">
                    <a:lumMod val="85000"/>
                    <a:lumOff val="15000"/>
                  </a:schemeClr>
                </a:solidFill>
                <a:latin typeface="+mn-lt"/>
                <a:ea typeface="+mn-ea"/>
                <a:cs typeface="+mn-cs"/>
              </a:defRPr>
            </a:lvl2pPr>
            <a:lvl3pPr marL="914400" indent="0" algn="l" defTabSz="914400" rtl="0" eaLnBrk="1" latinLnBrk="0" hangingPunct="1">
              <a:lnSpc>
                <a:spcPct val="85000"/>
              </a:lnSpc>
              <a:spcBef>
                <a:spcPts val="600"/>
              </a:spcBef>
              <a:buFont typeface="Arial" pitchFamily="34" charset="0"/>
              <a:buNone/>
              <a:defRPr sz="2400" i="1" kern="1200">
                <a:solidFill>
                  <a:schemeClr val="tx1">
                    <a:lumMod val="85000"/>
                    <a:lumOff val="15000"/>
                  </a:schemeClr>
                </a:solidFill>
                <a:latin typeface="+mn-lt"/>
                <a:ea typeface="+mn-ea"/>
                <a:cs typeface="+mn-cs"/>
              </a:defRPr>
            </a:lvl3pPr>
            <a:lvl4pPr marL="1371600" indent="0" algn="l"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4pPr>
            <a:lvl5pPr marL="1828800" indent="0" algn="l"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5pPr>
            <a:lvl6pPr marL="2286000" indent="0" algn="l"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6pPr>
            <a:lvl7pPr marL="2743200" indent="0" algn="l"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7pPr>
            <a:lvl8pPr marL="3200400" indent="0" algn="l"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8pPr>
            <a:lvl9pPr marL="3657600" indent="0" algn="l"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9pPr>
          </a:lstStyle>
          <a:p>
            <a:pPr marL="342900" indent="-342900" algn="just">
              <a:buFont typeface="Arial" panose="020B0604020202020204" pitchFamily="34" charset="0"/>
              <a:buChar char="•"/>
            </a:pPr>
            <a:r>
              <a:rPr lang="en-US" sz="2400" dirty="0" smtClean="0">
                <a:solidFill>
                  <a:schemeClr val="tx1"/>
                </a:solidFill>
              </a:rPr>
              <a:t>Assimilated data products: </a:t>
            </a:r>
            <a:r>
              <a:rPr lang="en-US" sz="2400" dirty="0">
                <a:solidFill>
                  <a:schemeClr val="tx1"/>
                </a:solidFill>
              </a:rPr>
              <a:t>MSWEP (Multi-Source Weighted-Ensemble </a:t>
            </a:r>
            <a:r>
              <a:rPr lang="en-US" sz="2400" dirty="0" smtClean="0">
                <a:solidFill>
                  <a:schemeClr val="tx1"/>
                </a:solidFill>
              </a:rPr>
              <a:t>Precipitation)</a:t>
            </a:r>
          </a:p>
        </p:txBody>
      </p:sp>
      <p:pic>
        <p:nvPicPr>
          <p:cNvPr id="6" name="Picture 5"/>
          <p:cNvPicPr>
            <a:picLocks noChangeAspect="1"/>
          </p:cNvPicPr>
          <p:nvPr/>
        </p:nvPicPr>
        <p:blipFill>
          <a:blip r:embed="rId2"/>
          <a:stretch>
            <a:fillRect/>
          </a:stretch>
        </p:blipFill>
        <p:spPr>
          <a:xfrm>
            <a:off x="643643" y="700586"/>
            <a:ext cx="7578237" cy="4868521"/>
          </a:xfrm>
          <a:prstGeom prst="rect">
            <a:avLst/>
          </a:prstGeom>
        </p:spPr>
      </p:pic>
      <p:sp>
        <p:nvSpPr>
          <p:cNvPr id="13" name="TextBox 12"/>
          <p:cNvSpPr txBox="1"/>
          <p:nvPr/>
        </p:nvSpPr>
        <p:spPr>
          <a:xfrm>
            <a:off x="5805401" y="6389278"/>
            <a:ext cx="1635576" cy="276999"/>
          </a:xfrm>
          <a:prstGeom prst="rect">
            <a:avLst/>
          </a:prstGeom>
          <a:noFill/>
        </p:spPr>
        <p:txBody>
          <a:bodyPr wrap="none" rtlCol="0">
            <a:spAutoFit/>
          </a:bodyPr>
          <a:lstStyle/>
          <a:p>
            <a:r>
              <a:rPr lang="en-IN" sz="1200" dirty="0" smtClean="0"/>
              <a:t>Source: Sun et al., 2018</a:t>
            </a:r>
            <a:endParaRPr lang="en-IN" sz="1200" dirty="0"/>
          </a:p>
        </p:txBody>
      </p:sp>
    </p:spTree>
    <p:extLst>
      <p:ext uri="{BB962C8B-B14F-4D97-AF65-F5344CB8AC3E}">
        <p14:creationId xmlns:p14="http://schemas.microsoft.com/office/powerpoint/2010/main" val="209609951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0775" y="156323"/>
            <a:ext cx="8079581" cy="544263"/>
          </a:xfrm>
        </p:spPr>
        <p:txBody>
          <a:bodyPr>
            <a:normAutofit fontScale="90000"/>
          </a:bodyPr>
          <a:lstStyle/>
          <a:p>
            <a:r>
              <a:rPr lang="en-US" dirty="0" smtClean="0"/>
              <a:t>Gridded precipitation products</a:t>
            </a:r>
            <a:endParaRPr lang="en-US" dirty="0"/>
          </a:p>
        </p:txBody>
      </p:sp>
      <p:sp>
        <p:nvSpPr>
          <p:cNvPr id="4" name="Slide Number Placeholder 3"/>
          <p:cNvSpPr>
            <a:spLocks noGrp="1"/>
          </p:cNvSpPr>
          <p:nvPr>
            <p:ph type="sldNum" sz="quarter" idx="12"/>
          </p:nvPr>
        </p:nvSpPr>
        <p:spPr/>
        <p:txBody>
          <a:bodyPr/>
          <a:lstStyle/>
          <a:p>
            <a:fld id="{C62A17F6-43C7-4B49-8694-EE74B04BAE60}" type="slidenum">
              <a:rPr lang="en-US" smtClean="0"/>
              <a:t>11</a:t>
            </a:fld>
            <a:endParaRPr lang="en-US"/>
          </a:p>
        </p:txBody>
      </p:sp>
      <p:sp>
        <p:nvSpPr>
          <p:cNvPr id="10" name="Content Placeholder 2"/>
          <p:cNvSpPr txBox="1">
            <a:spLocks/>
          </p:cNvSpPr>
          <p:nvPr/>
        </p:nvSpPr>
        <p:spPr>
          <a:xfrm>
            <a:off x="639877" y="896528"/>
            <a:ext cx="8127132" cy="3642050"/>
          </a:xfrm>
          <a:prstGeom prst="rect">
            <a:avLst/>
          </a:prstGeom>
          <a:noFill/>
        </p:spPr>
        <p:txBody>
          <a:bodyPr vert="horz" lIns="91440" tIns="45720" rIns="91440" bIns="45720" rtlCol="0" anchor="t">
            <a:noAutofit/>
          </a:bodyPr>
          <a:lstStyle>
            <a:lvl1pPr marL="0" indent="0" algn="ctr" defTabSz="914400" rtl="0" eaLnBrk="1" latinLnBrk="0" hangingPunct="1">
              <a:lnSpc>
                <a:spcPct val="85000"/>
              </a:lnSpc>
              <a:spcBef>
                <a:spcPts val="800"/>
              </a:spcBef>
              <a:buFont typeface="Arial" pitchFamily="34" charset="0"/>
              <a:buNone/>
              <a:defRPr sz="3200" kern="1200">
                <a:solidFill>
                  <a:srgbClr val="4D4D4D"/>
                </a:solidFill>
                <a:latin typeface="+mn-lt"/>
                <a:ea typeface="+mn-ea"/>
                <a:cs typeface="+mn-cs"/>
              </a:defRPr>
            </a:lvl1pPr>
            <a:lvl2pPr marL="457200" indent="0" algn="l" defTabSz="914400" rtl="0" eaLnBrk="1" latinLnBrk="0" hangingPunct="1">
              <a:lnSpc>
                <a:spcPct val="85000"/>
              </a:lnSpc>
              <a:spcBef>
                <a:spcPts val="600"/>
              </a:spcBef>
              <a:buFont typeface="Arial" pitchFamily="34" charset="0"/>
              <a:buNone/>
              <a:defRPr sz="2800" kern="1200">
                <a:solidFill>
                  <a:schemeClr val="tx1">
                    <a:lumMod val="85000"/>
                    <a:lumOff val="15000"/>
                  </a:schemeClr>
                </a:solidFill>
                <a:latin typeface="+mn-lt"/>
                <a:ea typeface="+mn-ea"/>
                <a:cs typeface="+mn-cs"/>
              </a:defRPr>
            </a:lvl2pPr>
            <a:lvl3pPr marL="914400" indent="0" algn="l" defTabSz="914400" rtl="0" eaLnBrk="1" latinLnBrk="0" hangingPunct="1">
              <a:lnSpc>
                <a:spcPct val="85000"/>
              </a:lnSpc>
              <a:spcBef>
                <a:spcPts val="600"/>
              </a:spcBef>
              <a:buFont typeface="Arial" pitchFamily="34" charset="0"/>
              <a:buNone/>
              <a:defRPr sz="2400" i="1" kern="1200">
                <a:solidFill>
                  <a:schemeClr val="tx1">
                    <a:lumMod val="85000"/>
                    <a:lumOff val="15000"/>
                  </a:schemeClr>
                </a:solidFill>
                <a:latin typeface="+mn-lt"/>
                <a:ea typeface="+mn-ea"/>
                <a:cs typeface="+mn-cs"/>
              </a:defRPr>
            </a:lvl3pPr>
            <a:lvl4pPr marL="1371600" indent="0" algn="l"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4pPr>
            <a:lvl5pPr marL="1828800" indent="0" algn="l"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5pPr>
            <a:lvl6pPr marL="2286000" indent="0" algn="l"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6pPr>
            <a:lvl7pPr marL="2743200" indent="0" algn="l"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7pPr>
            <a:lvl8pPr marL="3200400" indent="0" algn="l"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8pPr>
            <a:lvl9pPr marL="3657600" indent="0" algn="l"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9pPr>
          </a:lstStyle>
          <a:p>
            <a:pPr algn="just"/>
            <a:r>
              <a:rPr lang="en-US" sz="2400" dirty="0" smtClean="0">
                <a:solidFill>
                  <a:schemeClr val="tx1"/>
                </a:solidFill>
              </a:rPr>
              <a:t>Modelling extreme precipitation – Global scale</a:t>
            </a:r>
          </a:p>
          <a:p>
            <a:pPr marL="342900" indent="-342900" algn="just">
              <a:buFont typeface="Arial" panose="020B0604020202020204" pitchFamily="34" charset="0"/>
              <a:buChar char="•"/>
            </a:pPr>
            <a:r>
              <a:rPr lang="en-US" sz="2400" dirty="0" smtClean="0">
                <a:solidFill>
                  <a:schemeClr val="tx1"/>
                </a:solidFill>
              </a:rPr>
              <a:t>Several ways to draw an extreme sample </a:t>
            </a:r>
          </a:p>
          <a:p>
            <a:pPr marL="342900" indent="-342900" algn="just">
              <a:buFont typeface="Arial" panose="020B0604020202020204" pitchFamily="34" charset="0"/>
              <a:buChar char="•"/>
            </a:pPr>
            <a:endParaRPr lang="en-US" sz="2400" dirty="0">
              <a:solidFill>
                <a:schemeClr val="tx1"/>
              </a:solidFill>
            </a:endParaRPr>
          </a:p>
          <a:p>
            <a:pPr marL="342900" indent="-342900" algn="just">
              <a:buFont typeface="Arial" panose="020B0604020202020204" pitchFamily="34" charset="0"/>
              <a:buChar char="•"/>
            </a:pPr>
            <a:r>
              <a:rPr lang="en-US" sz="2400" dirty="0" smtClean="0">
                <a:solidFill>
                  <a:schemeClr val="tx1"/>
                </a:solidFill>
              </a:rPr>
              <a:t>Annual maxima or threshold maxima follows GEV and GPD resp., following extreme value theory </a:t>
            </a:r>
          </a:p>
          <a:p>
            <a:pPr marL="342900" indent="-342900" algn="just">
              <a:buFont typeface="Arial" panose="020B0604020202020204" pitchFamily="34" charset="0"/>
              <a:buChar char="•"/>
            </a:pPr>
            <a:endParaRPr lang="en-US" sz="2400" dirty="0">
              <a:solidFill>
                <a:schemeClr val="tx1"/>
              </a:solidFill>
            </a:endParaRPr>
          </a:p>
          <a:p>
            <a:pPr marL="342900" indent="-342900" algn="just">
              <a:buFont typeface="Arial" panose="020B0604020202020204" pitchFamily="34" charset="0"/>
              <a:buChar char="•"/>
            </a:pPr>
            <a:r>
              <a:rPr lang="en-US" sz="2400" dirty="0" smtClean="0">
                <a:solidFill>
                  <a:schemeClr val="tx1"/>
                </a:solidFill>
              </a:rPr>
              <a:t>Number of extremes equal to the </a:t>
            </a:r>
          </a:p>
          <a:p>
            <a:pPr algn="just"/>
            <a:r>
              <a:rPr lang="en-US" sz="2400" dirty="0">
                <a:solidFill>
                  <a:schemeClr val="tx1"/>
                </a:solidFill>
              </a:rPr>
              <a:t> </a:t>
            </a:r>
            <a:r>
              <a:rPr lang="en-US" sz="2400" dirty="0" smtClean="0">
                <a:solidFill>
                  <a:schemeClr val="tx1"/>
                </a:solidFill>
              </a:rPr>
              <a:t>    number of years</a:t>
            </a:r>
          </a:p>
          <a:p>
            <a:pPr marL="342900" indent="-342900" algn="just">
              <a:buFont typeface="Arial" panose="020B0604020202020204" pitchFamily="34" charset="0"/>
              <a:buChar char="•"/>
            </a:pPr>
            <a:endParaRPr lang="en-US" sz="2400" dirty="0">
              <a:solidFill>
                <a:schemeClr val="tx1"/>
              </a:solidFill>
            </a:endParaRPr>
          </a:p>
          <a:p>
            <a:pPr marL="342900" indent="-342900" algn="just">
              <a:buFont typeface="Arial" panose="020B0604020202020204" pitchFamily="34" charset="0"/>
              <a:buChar char="•"/>
            </a:pPr>
            <a:r>
              <a:rPr lang="en-US" sz="2400" dirty="0" smtClean="0">
                <a:solidFill>
                  <a:schemeClr val="tx1"/>
                </a:solidFill>
              </a:rPr>
              <a:t>Tail sample (typically 1%, 5% extremes)</a:t>
            </a:r>
          </a:p>
          <a:p>
            <a:pPr marL="342900" indent="-342900" algn="just">
              <a:buFont typeface="Arial" panose="020B0604020202020204" pitchFamily="34" charset="0"/>
              <a:buChar char="•"/>
            </a:pPr>
            <a:endParaRPr lang="en-US" sz="2400" dirty="0">
              <a:solidFill>
                <a:schemeClr val="tx1"/>
              </a:solidFill>
            </a:endParaRPr>
          </a:p>
          <a:p>
            <a:pPr marL="342900" indent="-342900" algn="just">
              <a:buFont typeface="Arial" panose="020B0604020202020204" pitchFamily="34" charset="0"/>
              <a:buChar char="•"/>
            </a:pPr>
            <a:r>
              <a:rPr lang="en-US" sz="2400" dirty="0" smtClean="0">
                <a:solidFill>
                  <a:schemeClr val="tx1"/>
                </a:solidFill>
              </a:rPr>
              <a:t>Here we consider 5% of tail sample and fit two types of tails – Power type and exponential</a:t>
            </a:r>
          </a:p>
          <a:p>
            <a:pPr marL="342900" indent="-342900" algn="just">
              <a:buFont typeface="Arial" panose="020B0604020202020204" pitchFamily="34" charset="0"/>
              <a:buChar char="•"/>
            </a:pPr>
            <a:endParaRPr lang="en-US" sz="2400" dirty="0">
              <a:solidFill>
                <a:schemeClr val="tx1"/>
              </a:solidFill>
            </a:endParaRPr>
          </a:p>
          <a:p>
            <a:pPr algn="just"/>
            <a:endParaRPr lang="en-US" sz="2400" dirty="0" smtClean="0">
              <a:solidFill>
                <a:schemeClr val="tx1"/>
              </a:solidFill>
            </a:endParaRPr>
          </a:p>
          <a:p>
            <a:pPr marL="342900" indent="-342900" algn="just">
              <a:buFont typeface="Arial" panose="020B0604020202020204" pitchFamily="34" charset="0"/>
              <a:buChar char="•"/>
            </a:pPr>
            <a:endParaRPr lang="en-US" sz="2400" dirty="0" smtClean="0">
              <a:solidFill>
                <a:schemeClr val="tx1"/>
              </a:solidFill>
            </a:endParaRPr>
          </a:p>
          <a:p>
            <a:pPr marL="342900" indent="-342900" algn="just">
              <a:buFont typeface="Arial" panose="020B0604020202020204" pitchFamily="34" charset="0"/>
              <a:buChar char="•"/>
            </a:pPr>
            <a:endParaRPr lang="en-US" sz="2400" dirty="0">
              <a:solidFill>
                <a:schemeClr val="tx1"/>
              </a:solidFill>
            </a:endParaRPr>
          </a:p>
          <a:p>
            <a:pPr marL="342900" indent="-342900" algn="just">
              <a:buFont typeface="Arial" panose="020B0604020202020204" pitchFamily="34" charset="0"/>
              <a:buChar char="•"/>
            </a:pPr>
            <a:endParaRPr lang="en-US" sz="2400" dirty="0" smtClean="0">
              <a:solidFill>
                <a:schemeClr val="tx1"/>
              </a:solidFill>
            </a:endParaRPr>
          </a:p>
          <a:p>
            <a:pPr marL="342900" indent="-342900" algn="just">
              <a:buFont typeface="Arial" panose="020B0604020202020204" pitchFamily="34" charset="0"/>
              <a:buChar char="•"/>
            </a:pPr>
            <a:endParaRPr lang="en-US" sz="2400" dirty="0">
              <a:solidFill>
                <a:schemeClr val="tx1"/>
              </a:solidFill>
            </a:endParaRPr>
          </a:p>
          <a:p>
            <a:pPr marL="342900" indent="-342900" algn="just">
              <a:buFont typeface="Arial" panose="020B0604020202020204" pitchFamily="34" charset="0"/>
              <a:buChar char="•"/>
            </a:pPr>
            <a:endParaRPr lang="en-US" sz="2400" dirty="0">
              <a:solidFill>
                <a:schemeClr val="tx1"/>
              </a:solidFill>
            </a:endParaRPr>
          </a:p>
        </p:txBody>
      </p:sp>
      <p:pic>
        <p:nvPicPr>
          <p:cNvPr id="5" name="Picture 4"/>
          <p:cNvPicPr>
            <a:picLocks noChangeAspect="1"/>
          </p:cNvPicPr>
          <p:nvPr/>
        </p:nvPicPr>
        <p:blipFill>
          <a:blip r:embed="rId2"/>
          <a:stretch>
            <a:fillRect/>
          </a:stretch>
        </p:blipFill>
        <p:spPr>
          <a:xfrm>
            <a:off x="5615441" y="2816613"/>
            <a:ext cx="3216139" cy="2408544"/>
          </a:xfrm>
          <a:prstGeom prst="rect">
            <a:avLst/>
          </a:prstGeom>
        </p:spPr>
      </p:pic>
    </p:spTree>
    <p:extLst>
      <p:ext uri="{BB962C8B-B14F-4D97-AF65-F5344CB8AC3E}">
        <p14:creationId xmlns:p14="http://schemas.microsoft.com/office/powerpoint/2010/main" val="355937925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0775" y="156323"/>
            <a:ext cx="8079581" cy="544263"/>
          </a:xfrm>
        </p:spPr>
        <p:txBody>
          <a:bodyPr>
            <a:normAutofit fontScale="90000"/>
          </a:bodyPr>
          <a:lstStyle/>
          <a:p>
            <a:r>
              <a:rPr lang="en-US" dirty="0" smtClean="0"/>
              <a:t>Gridded precipitation products</a:t>
            </a:r>
            <a:endParaRPr lang="en-US" dirty="0"/>
          </a:p>
        </p:txBody>
      </p:sp>
      <p:sp>
        <p:nvSpPr>
          <p:cNvPr id="4" name="Slide Number Placeholder 3"/>
          <p:cNvSpPr>
            <a:spLocks noGrp="1"/>
          </p:cNvSpPr>
          <p:nvPr>
            <p:ph type="sldNum" sz="quarter" idx="12"/>
          </p:nvPr>
        </p:nvSpPr>
        <p:spPr/>
        <p:txBody>
          <a:bodyPr/>
          <a:lstStyle/>
          <a:p>
            <a:fld id="{C62A17F6-43C7-4B49-8694-EE74B04BAE60}" type="slidenum">
              <a:rPr lang="en-US" smtClean="0"/>
              <a:t>12</a:t>
            </a:fld>
            <a:endParaRPr lang="en-US"/>
          </a:p>
        </p:txBody>
      </p:sp>
      <p:sp>
        <p:nvSpPr>
          <p:cNvPr id="10" name="Content Placeholder 2"/>
          <p:cNvSpPr txBox="1">
            <a:spLocks/>
          </p:cNvSpPr>
          <p:nvPr/>
        </p:nvSpPr>
        <p:spPr>
          <a:xfrm>
            <a:off x="643644" y="1079234"/>
            <a:ext cx="8127132" cy="3642050"/>
          </a:xfrm>
          <a:prstGeom prst="rect">
            <a:avLst/>
          </a:prstGeom>
          <a:noFill/>
        </p:spPr>
        <p:txBody>
          <a:bodyPr vert="horz" lIns="91440" tIns="45720" rIns="91440" bIns="45720" rtlCol="0" anchor="t">
            <a:noAutofit/>
          </a:bodyPr>
          <a:lstStyle>
            <a:lvl1pPr marL="0" indent="0" algn="ctr" defTabSz="914400" rtl="0" eaLnBrk="1" latinLnBrk="0" hangingPunct="1">
              <a:lnSpc>
                <a:spcPct val="85000"/>
              </a:lnSpc>
              <a:spcBef>
                <a:spcPts val="800"/>
              </a:spcBef>
              <a:buFont typeface="Arial" pitchFamily="34" charset="0"/>
              <a:buNone/>
              <a:defRPr sz="3200" kern="1200">
                <a:solidFill>
                  <a:srgbClr val="4D4D4D"/>
                </a:solidFill>
                <a:latin typeface="+mn-lt"/>
                <a:ea typeface="+mn-ea"/>
                <a:cs typeface="+mn-cs"/>
              </a:defRPr>
            </a:lvl1pPr>
            <a:lvl2pPr marL="457200" indent="0" algn="l" defTabSz="914400" rtl="0" eaLnBrk="1" latinLnBrk="0" hangingPunct="1">
              <a:lnSpc>
                <a:spcPct val="85000"/>
              </a:lnSpc>
              <a:spcBef>
                <a:spcPts val="600"/>
              </a:spcBef>
              <a:buFont typeface="Arial" pitchFamily="34" charset="0"/>
              <a:buNone/>
              <a:defRPr sz="2800" kern="1200">
                <a:solidFill>
                  <a:schemeClr val="tx1">
                    <a:lumMod val="85000"/>
                    <a:lumOff val="15000"/>
                  </a:schemeClr>
                </a:solidFill>
                <a:latin typeface="+mn-lt"/>
                <a:ea typeface="+mn-ea"/>
                <a:cs typeface="+mn-cs"/>
              </a:defRPr>
            </a:lvl2pPr>
            <a:lvl3pPr marL="914400" indent="0" algn="l" defTabSz="914400" rtl="0" eaLnBrk="1" latinLnBrk="0" hangingPunct="1">
              <a:lnSpc>
                <a:spcPct val="85000"/>
              </a:lnSpc>
              <a:spcBef>
                <a:spcPts val="600"/>
              </a:spcBef>
              <a:buFont typeface="Arial" pitchFamily="34" charset="0"/>
              <a:buNone/>
              <a:defRPr sz="2400" i="1" kern="1200">
                <a:solidFill>
                  <a:schemeClr val="tx1">
                    <a:lumMod val="85000"/>
                    <a:lumOff val="15000"/>
                  </a:schemeClr>
                </a:solidFill>
                <a:latin typeface="+mn-lt"/>
                <a:ea typeface="+mn-ea"/>
                <a:cs typeface="+mn-cs"/>
              </a:defRPr>
            </a:lvl3pPr>
            <a:lvl4pPr marL="1371600" indent="0" algn="l"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4pPr>
            <a:lvl5pPr marL="1828800" indent="0" algn="l"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5pPr>
            <a:lvl6pPr marL="2286000" indent="0" algn="l"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6pPr>
            <a:lvl7pPr marL="2743200" indent="0" algn="l"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7pPr>
            <a:lvl8pPr marL="3200400" indent="0" algn="l"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8pPr>
            <a:lvl9pPr marL="3657600" indent="0" algn="l"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9pPr>
          </a:lstStyle>
          <a:p>
            <a:pPr algn="just"/>
            <a:r>
              <a:rPr lang="en-IN" sz="2400" dirty="0">
                <a:solidFill>
                  <a:schemeClr val="tx1"/>
                </a:solidFill>
              </a:rPr>
              <a:t>The tail functions of the </a:t>
            </a:r>
            <a:r>
              <a:rPr lang="en-IN" sz="2400" dirty="0" smtClean="0">
                <a:solidFill>
                  <a:schemeClr val="tx1"/>
                </a:solidFill>
              </a:rPr>
              <a:t>Pareto II </a:t>
            </a:r>
            <a:r>
              <a:rPr lang="en-IN" sz="2400" dirty="0">
                <a:solidFill>
                  <a:schemeClr val="tx1"/>
                </a:solidFill>
              </a:rPr>
              <a:t>and </a:t>
            </a:r>
            <a:r>
              <a:rPr lang="en-IN" sz="2400" dirty="0" smtClean="0">
                <a:solidFill>
                  <a:schemeClr val="tx1"/>
                </a:solidFill>
              </a:rPr>
              <a:t>Weibull </a:t>
            </a:r>
            <a:r>
              <a:rPr lang="en-IN" sz="2400" dirty="0">
                <a:solidFill>
                  <a:schemeClr val="tx1"/>
                </a:solidFill>
              </a:rPr>
              <a:t>distributions are given, </a:t>
            </a:r>
            <a:r>
              <a:rPr lang="en-IN" sz="2400" dirty="0" err="1" smtClean="0">
                <a:solidFill>
                  <a:schemeClr val="tx1"/>
                </a:solidFill>
              </a:rPr>
              <a:t>resp</a:t>
            </a:r>
            <a:r>
              <a:rPr lang="en-IN" sz="2400" dirty="0" smtClean="0">
                <a:solidFill>
                  <a:schemeClr val="tx1"/>
                </a:solidFill>
              </a:rPr>
              <a:t>, by</a:t>
            </a:r>
          </a:p>
          <a:p>
            <a:pPr algn="just"/>
            <a:endParaRPr lang="en-IN" sz="2400" dirty="0">
              <a:solidFill>
                <a:schemeClr val="tx1"/>
              </a:solidFill>
            </a:endParaRPr>
          </a:p>
          <a:p>
            <a:pPr algn="just"/>
            <a:endParaRPr lang="en-IN" sz="2400" dirty="0" smtClean="0">
              <a:solidFill>
                <a:schemeClr val="tx1"/>
              </a:solidFill>
            </a:endParaRPr>
          </a:p>
          <a:p>
            <a:pPr algn="just"/>
            <a:endParaRPr lang="en-IN" sz="2400" dirty="0" smtClean="0">
              <a:solidFill>
                <a:schemeClr val="tx1"/>
              </a:solidFill>
            </a:endParaRPr>
          </a:p>
          <a:p>
            <a:pPr algn="just"/>
            <a:r>
              <a:rPr lang="en-IN" sz="2400" dirty="0">
                <a:solidFill>
                  <a:schemeClr val="tx1"/>
                </a:solidFill>
              </a:rPr>
              <a:t>where γ and β are shape (or the tail index) and scale parameters, </a:t>
            </a:r>
            <a:r>
              <a:rPr lang="en-IN" sz="2400" dirty="0" smtClean="0">
                <a:solidFill>
                  <a:schemeClr val="tx1"/>
                </a:solidFill>
              </a:rPr>
              <a:t>respectively</a:t>
            </a:r>
          </a:p>
          <a:p>
            <a:pPr algn="just"/>
            <a:endParaRPr lang="en-IN" sz="800" dirty="0">
              <a:solidFill>
                <a:schemeClr val="tx1"/>
              </a:solidFill>
            </a:endParaRPr>
          </a:p>
          <a:p>
            <a:pPr algn="just"/>
            <a:r>
              <a:rPr lang="en-IN" sz="2400" dirty="0" smtClean="0">
                <a:solidFill>
                  <a:schemeClr val="tx1"/>
                </a:solidFill>
              </a:rPr>
              <a:t>Estimates of </a:t>
            </a:r>
            <a:r>
              <a:rPr lang="en-IN" sz="2400" dirty="0">
                <a:solidFill>
                  <a:schemeClr val="tx1"/>
                </a:solidFill>
              </a:rPr>
              <a:t>parameters by fitting the theoretical tails to the empirical ones by minimizing the Probability Root Mean Square Error (PRMSE) norm</a:t>
            </a:r>
            <a:endParaRPr lang="en-US" sz="2400" dirty="0" smtClean="0">
              <a:solidFill>
                <a:schemeClr val="tx1"/>
              </a:solidFill>
            </a:endParaRPr>
          </a:p>
        </p:txBody>
      </p:sp>
      <mc:AlternateContent xmlns:mc="http://schemas.openxmlformats.org/markup-compatibility/2006" xmlns:a14="http://schemas.microsoft.com/office/drawing/2010/main">
        <mc:Choice Requires="a14">
          <p:sp>
            <p:nvSpPr>
              <p:cNvPr id="7" name="Rectangle 6"/>
              <p:cNvSpPr/>
              <p:nvPr/>
            </p:nvSpPr>
            <p:spPr>
              <a:xfrm>
                <a:off x="2973181" y="1403835"/>
                <a:ext cx="2432525" cy="86722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IN" i="1">
                              <a:latin typeface="Cambria Math" panose="02040503050406030204" pitchFamily="18" charset="0"/>
                            </a:rPr>
                          </m:ctrlPr>
                        </m:sSubPr>
                        <m:e>
                          <m:acc>
                            <m:accPr>
                              <m:chr m:val="̅"/>
                              <m:ctrlPr>
                                <a:rPr lang="en-IN" i="1">
                                  <a:latin typeface="Cambria Math" panose="02040503050406030204" pitchFamily="18" charset="0"/>
                                </a:rPr>
                              </m:ctrlPr>
                            </m:accPr>
                            <m:e>
                              <m:r>
                                <a:rPr lang="en-IN" i="1">
                                  <a:latin typeface="Cambria Math" panose="02040503050406030204" pitchFamily="18" charset="0"/>
                                </a:rPr>
                                <m:t>𝐹</m:t>
                              </m:r>
                            </m:e>
                          </m:acc>
                        </m:e>
                        <m:sub>
                          <m:r>
                            <m:rPr>
                              <m:sty m:val="p"/>
                            </m:rPr>
                            <a:rPr lang="en-IN" i="0">
                              <a:latin typeface="Cambria Math" panose="02040503050406030204" pitchFamily="18" charset="0"/>
                            </a:rPr>
                            <m:t>PII</m:t>
                          </m:r>
                        </m:sub>
                      </m:sSub>
                      <m:d>
                        <m:dPr>
                          <m:ctrlPr>
                            <a:rPr lang="en-IN" i="1">
                              <a:latin typeface="Cambria Math" panose="02040503050406030204" pitchFamily="18" charset="0"/>
                            </a:rPr>
                          </m:ctrlPr>
                        </m:dPr>
                        <m:e>
                          <m:r>
                            <a:rPr lang="en-IN" i="1">
                              <a:latin typeface="Cambria Math" panose="02040503050406030204" pitchFamily="18" charset="0"/>
                            </a:rPr>
                            <m:t>𝑥</m:t>
                          </m:r>
                        </m:e>
                      </m:d>
                      <m:r>
                        <a:rPr lang="en-IN" i="0">
                          <a:latin typeface="Cambria Math" panose="02040503050406030204" pitchFamily="18" charset="0"/>
                        </a:rPr>
                        <m:t>=</m:t>
                      </m:r>
                      <m:sSup>
                        <m:sSupPr>
                          <m:ctrlPr>
                            <a:rPr lang="en-IN" i="1">
                              <a:latin typeface="Cambria Math" panose="02040503050406030204" pitchFamily="18" charset="0"/>
                            </a:rPr>
                          </m:ctrlPr>
                        </m:sSupPr>
                        <m:e>
                          <m:d>
                            <m:dPr>
                              <m:ctrlPr>
                                <a:rPr lang="en-IN" i="1">
                                  <a:latin typeface="Cambria Math" panose="02040503050406030204" pitchFamily="18" charset="0"/>
                                </a:rPr>
                              </m:ctrlPr>
                            </m:dPr>
                            <m:e>
                              <m:r>
                                <a:rPr lang="en-IN" i="0">
                                  <a:latin typeface="Cambria Math" panose="02040503050406030204" pitchFamily="18" charset="0"/>
                                </a:rPr>
                                <m:t>1+</m:t>
                              </m:r>
                              <m:r>
                                <a:rPr lang="en-IN" i="1">
                                  <a:latin typeface="Cambria Math" panose="02040503050406030204" pitchFamily="18" charset="0"/>
                                </a:rPr>
                                <m:t>𝛾</m:t>
                              </m:r>
                              <m:f>
                                <m:fPr>
                                  <m:ctrlPr>
                                    <a:rPr lang="en-IN" i="1">
                                      <a:latin typeface="Cambria Math" panose="02040503050406030204" pitchFamily="18" charset="0"/>
                                    </a:rPr>
                                  </m:ctrlPr>
                                </m:fPr>
                                <m:num>
                                  <m:r>
                                    <a:rPr lang="en-IN" i="1">
                                      <a:latin typeface="Cambria Math" panose="02040503050406030204" pitchFamily="18" charset="0"/>
                                    </a:rPr>
                                    <m:t>𝑥</m:t>
                                  </m:r>
                                </m:num>
                                <m:den>
                                  <m:r>
                                    <a:rPr lang="en-IN" i="1">
                                      <a:latin typeface="Cambria Math" panose="02040503050406030204" pitchFamily="18" charset="0"/>
                                    </a:rPr>
                                    <m:t>𝛽</m:t>
                                  </m:r>
                                </m:den>
                              </m:f>
                            </m:e>
                          </m:d>
                        </m:e>
                        <m:sup>
                          <m:r>
                            <a:rPr lang="en-IN" i="0">
                              <a:latin typeface="Cambria Math" panose="02040503050406030204" pitchFamily="18" charset="0"/>
                            </a:rPr>
                            <m:t>−</m:t>
                          </m:r>
                          <m:f>
                            <m:fPr>
                              <m:ctrlPr>
                                <a:rPr lang="en-IN" i="1">
                                  <a:latin typeface="Cambria Math" panose="02040503050406030204" pitchFamily="18" charset="0"/>
                                </a:rPr>
                              </m:ctrlPr>
                            </m:fPr>
                            <m:num>
                              <m:r>
                                <a:rPr lang="en-IN" i="0">
                                  <a:latin typeface="Cambria Math" panose="02040503050406030204" pitchFamily="18" charset="0"/>
                                </a:rPr>
                                <m:t>1</m:t>
                              </m:r>
                            </m:num>
                            <m:den>
                              <m:r>
                                <a:rPr lang="en-IN" i="1">
                                  <a:latin typeface="Cambria Math" panose="02040503050406030204" pitchFamily="18" charset="0"/>
                                </a:rPr>
                                <m:t>𝛾</m:t>
                              </m:r>
                            </m:den>
                          </m:f>
                        </m:sup>
                      </m:sSup>
                    </m:oMath>
                  </m:oMathPara>
                </a14:m>
                <a:endParaRPr lang="en-IN" dirty="0"/>
              </a:p>
            </p:txBody>
          </p:sp>
        </mc:Choice>
        <mc:Fallback xmlns="">
          <p:sp>
            <p:nvSpPr>
              <p:cNvPr id="7" name="Rectangle 6"/>
              <p:cNvSpPr>
                <a:spLocks noRot="1" noChangeAspect="1" noMove="1" noResize="1" noEditPoints="1" noAdjustHandles="1" noChangeArrowheads="1" noChangeShapeType="1" noTextEdit="1"/>
              </p:cNvSpPr>
              <p:nvPr/>
            </p:nvSpPr>
            <p:spPr>
              <a:xfrm>
                <a:off x="2973181" y="1403835"/>
                <a:ext cx="2432525" cy="867225"/>
              </a:xfrm>
              <a:prstGeom prst="rect">
                <a:avLst/>
              </a:prstGeom>
              <a:blipFill rotWithShape="0">
                <a:blip r:embed="rId2"/>
                <a:stretch>
                  <a:fillRect/>
                </a:stretch>
              </a:blipFill>
            </p:spPr>
            <p:txBody>
              <a:bodyPr/>
              <a:lstStyle/>
              <a:p>
                <a:r>
                  <a:rPr lang="en-IN">
                    <a:noFill/>
                  </a:rPr>
                  <a:t> </a:t>
                </a:r>
              </a:p>
            </p:txBody>
          </p:sp>
        </mc:Fallback>
      </mc:AlternateContent>
      <mc:AlternateContent xmlns:mc="http://schemas.openxmlformats.org/markup-compatibility/2006" xmlns:a14="http://schemas.microsoft.com/office/drawing/2010/main">
        <mc:Choice Requires="a14">
          <p:sp>
            <p:nvSpPr>
              <p:cNvPr id="8" name="Rectangle 7"/>
              <p:cNvSpPr/>
              <p:nvPr/>
            </p:nvSpPr>
            <p:spPr>
              <a:xfrm>
                <a:off x="2973181" y="2282155"/>
                <a:ext cx="2568204" cy="80823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IN" i="1">
                              <a:latin typeface="Cambria Math" panose="02040503050406030204" pitchFamily="18" charset="0"/>
                            </a:rPr>
                          </m:ctrlPr>
                        </m:sSubPr>
                        <m:e>
                          <m:acc>
                            <m:accPr>
                              <m:chr m:val="̅"/>
                              <m:ctrlPr>
                                <a:rPr lang="en-IN" i="1">
                                  <a:latin typeface="Cambria Math" panose="02040503050406030204" pitchFamily="18" charset="0"/>
                                </a:rPr>
                              </m:ctrlPr>
                            </m:accPr>
                            <m:e>
                              <m:r>
                                <a:rPr lang="en-IN" i="1">
                                  <a:latin typeface="Cambria Math" panose="02040503050406030204" pitchFamily="18" charset="0"/>
                                </a:rPr>
                                <m:t>𝐹</m:t>
                              </m:r>
                            </m:e>
                          </m:acc>
                        </m:e>
                        <m:sub>
                          <m:r>
                            <m:rPr>
                              <m:sty m:val="p"/>
                            </m:rPr>
                            <a:rPr lang="en-IN" i="0">
                              <a:latin typeface="Cambria Math" panose="02040503050406030204" pitchFamily="18" charset="0"/>
                            </a:rPr>
                            <m:t>W</m:t>
                          </m:r>
                        </m:sub>
                      </m:sSub>
                      <m:d>
                        <m:dPr>
                          <m:ctrlPr>
                            <a:rPr lang="en-IN" i="1">
                              <a:latin typeface="Cambria Math" panose="02040503050406030204" pitchFamily="18" charset="0"/>
                            </a:rPr>
                          </m:ctrlPr>
                        </m:dPr>
                        <m:e>
                          <m:r>
                            <a:rPr lang="en-IN" i="1">
                              <a:latin typeface="Cambria Math" panose="02040503050406030204" pitchFamily="18" charset="0"/>
                            </a:rPr>
                            <m:t>𝑥</m:t>
                          </m:r>
                        </m:e>
                      </m:d>
                      <m:r>
                        <a:rPr lang="en-IN" i="0">
                          <a:latin typeface="Cambria Math" panose="02040503050406030204" pitchFamily="18" charset="0"/>
                        </a:rPr>
                        <m:t>=</m:t>
                      </m:r>
                      <m:r>
                        <m:rPr>
                          <m:sty m:val="p"/>
                        </m:rPr>
                        <a:rPr lang="en-IN" i="0">
                          <a:latin typeface="Cambria Math" panose="02040503050406030204" pitchFamily="18" charset="0"/>
                        </a:rPr>
                        <m:t>exp</m:t>
                      </m:r>
                      <m:d>
                        <m:dPr>
                          <m:ctrlPr>
                            <a:rPr lang="en-IN" i="1">
                              <a:latin typeface="Cambria Math" panose="02040503050406030204" pitchFamily="18" charset="0"/>
                            </a:rPr>
                          </m:ctrlPr>
                        </m:dPr>
                        <m:e>
                          <m:sSup>
                            <m:sSupPr>
                              <m:ctrlPr>
                                <a:rPr lang="en-IN" i="1">
                                  <a:latin typeface="Cambria Math" panose="02040503050406030204" pitchFamily="18" charset="0"/>
                                </a:rPr>
                              </m:ctrlPr>
                            </m:sSupPr>
                            <m:e>
                              <m:r>
                                <a:rPr lang="en-IN" i="0">
                                  <a:latin typeface="Cambria Math" panose="02040503050406030204" pitchFamily="18" charset="0"/>
                                </a:rPr>
                                <m:t>−</m:t>
                              </m:r>
                              <m:d>
                                <m:dPr>
                                  <m:ctrlPr>
                                    <a:rPr lang="en-IN" i="1">
                                      <a:latin typeface="Cambria Math" panose="02040503050406030204" pitchFamily="18" charset="0"/>
                                    </a:rPr>
                                  </m:ctrlPr>
                                </m:dPr>
                                <m:e>
                                  <m:f>
                                    <m:fPr>
                                      <m:ctrlPr>
                                        <a:rPr lang="en-IN" i="1">
                                          <a:latin typeface="Cambria Math" panose="02040503050406030204" pitchFamily="18" charset="0"/>
                                        </a:rPr>
                                      </m:ctrlPr>
                                    </m:fPr>
                                    <m:num>
                                      <m:r>
                                        <a:rPr lang="en-IN" i="1">
                                          <a:latin typeface="Cambria Math" panose="02040503050406030204" pitchFamily="18" charset="0"/>
                                        </a:rPr>
                                        <m:t>𝑥</m:t>
                                      </m:r>
                                    </m:num>
                                    <m:den>
                                      <m:r>
                                        <a:rPr lang="en-IN" i="1">
                                          <a:latin typeface="Cambria Math" panose="02040503050406030204" pitchFamily="18" charset="0"/>
                                        </a:rPr>
                                        <m:t>𝛽</m:t>
                                      </m:r>
                                    </m:den>
                                  </m:f>
                                </m:e>
                              </m:d>
                            </m:e>
                            <m:sup>
                              <m:r>
                                <a:rPr lang="en-IN" i="1">
                                  <a:latin typeface="Cambria Math" panose="02040503050406030204" pitchFamily="18" charset="0"/>
                                </a:rPr>
                                <m:t>𝛾</m:t>
                              </m:r>
                            </m:sup>
                          </m:sSup>
                        </m:e>
                      </m:d>
                    </m:oMath>
                  </m:oMathPara>
                </a14:m>
                <a:endParaRPr lang="en-IN" dirty="0"/>
              </a:p>
            </p:txBody>
          </p:sp>
        </mc:Choice>
        <mc:Fallback xmlns="">
          <p:sp>
            <p:nvSpPr>
              <p:cNvPr id="8" name="Rectangle 7"/>
              <p:cNvSpPr>
                <a:spLocks noRot="1" noChangeAspect="1" noMove="1" noResize="1" noEditPoints="1" noAdjustHandles="1" noChangeArrowheads="1" noChangeShapeType="1" noTextEdit="1"/>
              </p:cNvSpPr>
              <p:nvPr/>
            </p:nvSpPr>
            <p:spPr>
              <a:xfrm>
                <a:off x="2973181" y="2282155"/>
                <a:ext cx="2568204" cy="808235"/>
              </a:xfrm>
              <a:prstGeom prst="rect">
                <a:avLst/>
              </a:prstGeom>
              <a:blipFill rotWithShape="0">
                <a:blip r:embed="rId3"/>
                <a:stretch>
                  <a:fillRect/>
                </a:stretch>
              </a:blipFill>
            </p:spPr>
            <p:txBody>
              <a:bodyPr/>
              <a:lstStyle/>
              <a:p>
                <a:r>
                  <a:rPr lang="en-IN">
                    <a:noFill/>
                  </a:rPr>
                  <a:t> </a:t>
                </a:r>
              </a:p>
            </p:txBody>
          </p:sp>
        </mc:Fallback>
      </mc:AlternateContent>
      <mc:AlternateContent xmlns:mc="http://schemas.openxmlformats.org/markup-compatibility/2006" xmlns:a14="http://schemas.microsoft.com/office/drawing/2010/main">
        <mc:Choice Requires="a14">
          <p:sp>
            <p:nvSpPr>
              <p:cNvPr id="9" name="Rectangle 8"/>
              <p:cNvSpPr/>
              <p:nvPr/>
            </p:nvSpPr>
            <p:spPr>
              <a:xfrm>
                <a:off x="2666976" y="4889669"/>
                <a:ext cx="3180614" cy="84856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sty m:val="p"/>
                        </m:rPr>
                        <a:rPr lang="en-IN">
                          <a:latin typeface="Cambria Math" panose="02040503050406030204" pitchFamily="18" charset="0"/>
                        </a:rPr>
                        <m:t>P</m:t>
                      </m:r>
                      <m:r>
                        <m:rPr>
                          <m:sty m:val="p"/>
                        </m:rPr>
                        <a:rPr lang="en-IN" i="0">
                          <a:latin typeface="Cambria Math" panose="02040503050406030204" pitchFamily="18" charset="0"/>
                        </a:rPr>
                        <m:t>RMSE</m:t>
                      </m:r>
                      <m:r>
                        <a:rPr lang="en-IN" i="0">
                          <a:latin typeface="Cambria Math" panose="02040503050406030204" pitchFamily="18" charset="0"/>
                        </a:rPr>
                        <m:t>=</m:t>
                      </m:r>
                      <m:f>
                        <m:fPr>
                          <m:ctrlPr>
                            <a:rPr lang="en-IN" i="1">
                              <a:latin typeface="Cambria Math" panose="02040503050406030204" pitchFamily="18" charset="0"/>
                            </a:rPr>
                          </m:ctrlPr>
                        </m:fPr>
                        <m:num>
                          <m:r>
                            <a:rPr lang="en-IN" i="0">
                              <a:latin typeface="Cambria Math" panose="02040503050406030204" pitchFamily="18" charset="0"/>
                            </a:rPr>
                            <m:t>1</m:t>
                          </m:r>
                        </m:num>
                        <m:den>
                          <m:r>
                            <a:rPr lang="en-IN" i="1">
                              <a:latin typeface="Cambria Math" panose="02040503050406030204" pitchFamily="18" charset="0"/>
                            </a:rPr>
                            <m:t>𝑛</m:t>
                          </m:r>
                        </m:den>
                      </m:f>
                      <m:nary>
                        <m:naryPr>
                          <m:chr m:val="∑"/>
                          <m:limLoc m:val="undOvr"/>
                          <m:ctrlPr>
                            <a:rPr lang="en-IN" i="1">
                              <a:latin typeface="Cambria Math" panose="02040503050406030204" pitchFamily="18" charset="0"/>
                            </a:rPr>
                          </m:ctrlPr>
                        </m:naryPr>
                        <m:sub>
                          <m:r>
                            <a:rPr lang="en-IN" i="1">
                              <a:latin typeface="Cambria Math" panose="02040503050406030204" pitchFamily="18" charset="0"/>
                            </a:rPr>
                            <m:t>𝑖</m:t>
                          </m:r>
                          <m:r>
                            <a:rPr lang="en-IN" i="0">
                              <a:latin typeface="Cambria Math" panose="02040503050406030204" pitchFamily="18" charset="0"/>
                            </a:rPr>
                            <m:t>=1</m:t>
                          </m:r>
                        </m:sub>
                        <m:sup>
                          <m:r>
                            <a:rPr lang="en-IN" i="1">
                              <a:latin typeface="Cambria Math" panose="02040503050406030204" pitchFamily="18" charset="0"/>
                            </a:rPr>
                            <m:t>𝑛</m:t>
                          </m:r>
                        </m:sup>
                        <m:e>
                          <m:sSup>
                            <m:sSupPr>
                              <m:ctrlPr>
                                <a:rPr lang="en-IN" i="1">
                                  <a:latin typeface="Cambria Math" panose="02040503050406030204" pitchFamily="18" charset="0"/>
                                </a:rPr>
                              </m:ctrlPr>
                            </m:sSupPr>
                            <m:e>
                              <m:d>
                                <m:dPr>
                                  <m:ctrlPr>
                                    <a:rPr lang="en-IN" i="1">
                                      <a:latin typeface="Cambria Math" panose="02040503050406030204" pitchFamily="18" charset="0"/>
                                    </a:rPr>
                                  </m:ctrlPr>
                                </m:dPr>
                                <m:e>
                                  <m:f>
                                    <m:fPr>
                                      <m:ctrlPr>
                                        <a:rPr lang="en-IN" i="1">
                                          <a:latin typeface="Cambria Math" panose="02040503050406030204" pitchFamily="18" charset="0"/>
                                        </a:rPr>
                                      </m:ctrlPr>
                                    </m:fPr>
                                    <m:num>
                                      <m:sSub>
                                        <m:sSubPr>
                                          <m:ctrlPr>
                                            <a:rPr lang="en-IN" i="1">
                                              <a:latin typeface="Cambria Math" panose="02040503050406030204" pitchFamily="18" charset="0"/>
                                            </a:rPr>
                                          </m:ctrlPr>
                                        </m:sSubPr>
                                        <m:e>
                                          <m:acc>
                                            <m:accPr>
                                              <m:chr m:val="̅"/>
                                              <m:ctrlPr>
                                                <a:rPr lang="en-IN" i="1">
                                                  <a:latin typeface="Cambria Math" panose="02040503050406030204" pitchFamily="18" charset="0"/>
                                                </a:rPr>
                                              </m:ctrlPr>
                                            </m:accPr>
                                            <m:e>
                                              <m:r>
                                                <a:rPr lang="en-IN" i="1">
                                                  <a:latin typeface="Cambria Math" panose="02040503050406030204" pitchFamily="18" charset="0"/>
                                                </a:rPr>
                                                <m:t>𝐹</m:t>
                                              </m:r>
                                            </m:e>
                                          </m:acc>
                                        </m:e>
                                        <m:sub>
                                          <m:r>
                                            <a:rPr lang="en-IN" i="1">
                                              <a:latin typeface="Cambria Math" panose="02040503050406030204" pitchFamily="18" charset="0"/>
                                            </a:rPr>
                                            <m:t>𝐷</m:t>
                                          </m:r>
                                        </m:sub>
                                      </m:sSub>
                                      <m:d>
                                        <m:dPr>
                                          <m:ctrlPr>
                                            <a:rPr lang="en-IN" i="1">
                                              <a:latin typeface="Cambria Math" panose="02040503050406030204" pitchFamily="18" charset="0"/>
                                            </a:rPr>
                                          </m:ctrlPr>
                                        </m:dPr>
                                        <m:e>
                                          <m:sSub>
                                            <m:sSubPr>
                                              <m:ctrlPr>
                                                <a:rPr lang="en-IN" i="1">
                                                  <a:latin typeface="Cambria Math" panose="02040503050406030204" pitchFamily="18" charset="0"/>
                                                </a:rPr>
                                              </m:ctrlPr>
                                            </m:sSubPr>
                                            <m:e>
                                              <m:r>
                                                <a:rPr lang="en-IN" i="1">
                                                  <a:latin typeface="Cambria Math" panose="02040503050406030204" pitchFamily="18" charset="0"/>
                                                </a:rPr>
                                                <m:t>𝑥</m:t>
                                              </m:r>
                                            </m:e>
                                            <m:sub>
                                              <m:r>
                                                <a:rPr lang="en-IN" i="1">
                                                  <a:latin typeface="Cambria Math" panose="02040503050406030204" pitchFamily="18" charset="0"/>
                                                </a:rPr>
                                                <m:t>𝑖</m:t>
                                              </m:r>
                                            </m:sub>
                                          </m:sSub>
                                        </m:e>
                                      </m:d>
                                    </m:num>
                                    <m:den>
                                      <m:sSub>
                                        <m:sSubPr>
                                          <m:ctrlPr>
                                            <a:rPr lang="en-IN" i="1">
                                              <a:latin typeface="Cambria Math" panose="02040503050406030204" pitchFamily="18" charset="0"/>
                                            </a:rPr>
                                          </m:ctrlPr>
                                        </m:sSubPr>
                                        <m:e>
                                          <m:acc>
                                            <m:accPr>
                                              <m:chr m:val="̅"/>
                                              <m:ctrlPr>
                                                <a:rPr lang="en-IN" i="1">
                                                  <a:latin typeface="Cambria Math" panose="02040503050406030204" pitchFamily="18" charset="0"/>
                                                </a:rPr>
                                              </m:ctrlPr>
                                            </m:accPr>
                                            <m:e>
                                              <m:r>
                                                <a:rPr lang="en-IN" i="1">
                                                  <a:latin typeface="Cambria Math" panose="02040503050406030204" pitchFamily="18" charset="0"/>
                                                </a:rPr>
                                                <m:t>𝐹</m:t>
                                              </m:r>
                                            </m:e>
                                          </m:acc>
                                        </m:e>
                                        <m:sub>
                                          <m:r>
                                            <a:rPr lang="en-IN" i="1">
                                              <a:latin typeface="Cambria Math" panose="02040503050406030204" pitchFamily="18" charset="0"/>
                                            </a:rPr>
                                            <m:t>𝐸</m:t>
                                          </m:r>
                                        </m:sub>
                                      </m:sSub>
                                      <m:d>
                                        <m:dPr>
                                          <m:ctrlPr>
                                            <a:rPr lang="en-IN" i="1">
                                              <a:latin typeface="Cambria Math" panose="02040503050406030204" pitchFamily="18" charset="0"/>
                                            </a:rPr>
                                          </m:ctrlPr>
                                        </m:dPr>
                                        <m:e>
                                          <m:sSub>
                                            <m:sSubPr>
                                              <m:ctrlPr>
                                                <a:rPr lang="en-IN" i="1">
                                                  <a:latin typeface="Cambria Math" panose="02040503050406030204" pitchFamily="18" charset="0"/>
                                                </a:rPr>
                                              </m:ctrlPr>
                                            </m:sSubPr>
                                            <m:e>
                                              <m:r>
                                                <a:rPr lang="en-IN" i="1">
                                                  <a:latin typeface="Cambria Math" panose="02040503050406030204" pitchFamily="18" charset="0"/>
                                                </a:rPr>
                                                <m:t>𝑥</m:t>
                                              </m:r>
                                            </m:e>
                                            <m:sub>
                                              <m:r>
                                                <a:rPr lang="en-IN" i="1">
                                                  <a:latin typeface="Cambria Math" panose="02040503050406030204" pitchFamily="18" charset="0"/>
                                                </a:rPr>
                                                <m:t>𝑖</m:t>
                                              </m:r>
                                            </m:sub>
                                          </m:sSub>
                                        </m:e>
                                      </m:d>
                                    </m:den>
                                  </m:f>
                                  <m:r>
                                    <a:rPr lang="en-IN" i="0">
                                      <a:latin typeface="Cambria Math" panose="02040503050406030204" pitchFamily="18" charset="0"/>
                                    </a:rPr>
                                    <m:t>−1</m:t>
                                  </m:r>
                                </m:e>
                              </m:d>
                            </m:e>
                            <m:sup>
                              <m:r>
                                <a:rPr lang="en-IN" i="0">
                                  <a:latin typeface="Cambria Math" panose="02040503050406030204" pitchFamily="18" charset="0"/>
                                </a:rPr>
                                <m:t>2</m:t>
                              </m:r>
                            </m:sup>
                          </m:sSup>
                        </m:e>
                      </m:nary>
                    </m:oMath>
                  </m:oMathPara>
                </a14:m>
                <a:endParaRPr lang="en-IN" dirty="0"/>
              </a:p>
            </p:txBody>
          </p:sp>
        </mc:Choice>
        <mc:Fallback xmlns="">
          <p:sp>
            <p:nvSpPr>
              <p:cNvPr id="9" name="Rectangle 8"/>
              <p:cNvSpPr>
                <a:spLocks noRot="1" noChangeAspect="1" noMove="1" noResize="1" noEditPoints="1" noAdjustHandles="1" noChangeArrowheads="1" noChangeShapeType="1" noTextEdit="1"/>
              </p:cNvSpPr>
              <p:nvPr/>
            </p:nvSpPr>
            <p:spPr>
              <a:xfrm>
                <a:off x="2666976" y="4889669"/>
                <a:ext cx="3180614" cy="848566"/>
              </a:xfrm>
              <a:prstGeom prst="rect">
                <a:avLst/>
              </a:prstGeom>
              <a:blipFill rotWithShape="0">
                <a:blip r:embed="rId4"/>
                <a:stretch>
                  <a:fillRect/>
                </a:stretch>
              </a:blipFill>
            </p:spPr>
            <p:txBody>
              <a:bodyPr/>
              <a:lstStyle/>
              <a:p>
                <a:r>
                  <a:rPr lang="en-IN">
                    <a:noFill/>
                  </a:rPr>
                  <a:t> </a:t>
                </a:r>
              </a:p>
            </p:txBody>
          </p:sp>
        </mc:Fallback>
      </mc:AlternateContent>
      <mc:AlternateContent xmlns:mc="http://schemas.openxmlformats.org/markup-compatibility/2006" xmlns:a14="http://schemas.microsoft.com/office/drawing/2010/main">
        <mc:Choice Requires="a14">
          <p:sp>
            <p:nvSpPr>
              <p:cNvPr id="11" name="Rectangle 10"/>
              <p:cNvSpPr/>
              <p:nvPr/>
            </p:nvSpPr>
            <p:spPr>
              <a:xfrm>
                <a:off x="643643" y="5738235"/>
                <a:ext cx="8239099" cy="923330"/>
              </a:xfrm>
              <a:prstGeom prst="rect">
                <a:avLst/>
              </a:prstGeom>
            </p:spPr>
            <p:txBody>
              <a:bodyPr wrap="square">
                <a:spAutoFit/>
              </a:bodyPr>
              <a:lstStyle/>
              <a:p>
                <a:r>
                  <a:rPr lang="en-US" dirty="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a:t>where n is the tail sample size, </a:t>
                </a:r>
                <a14:m>
                  <m:oMath xmlns:m="http://schemas.openxmlformats.org/officeDocument/2006/math">
                    <m:sSub>
                      <m:sSubPr>
                        <m:ctrlPr>
                          <a:rPr lang="en-IN" i="1">
                            <a:effectLst/>
                            <a:latin typeface="Cambria Math" panose="02040503050406030204" pitchFamily="18" charset="0"/>
                          </a:rPr>
                        </m:ctrlPr>
                      </m:sSubPr>
                      <m:e>
                        <m:acc>
                          <m:accPr>
                            <m:chr m:val="̅"/>
                            <m:ctrlPr>
                              <a:rPr lang="en-IN" i="1">
                                <a:effectLst/>
                                <a:latin typeface="Cambria Math" panose="02040503050406030204" pitchFamily="18" charset="0"/>
                              </a:rPr>
                            </m:ctrlPr>
                          </m:accPr>
                          <m:e>
                            <m:r>
                              <a:rPr lang="en-GB"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𝐹</m:t>
                            </m:r>
                          </m:e>
                        </m:acc>
                      </m:e>
                      <m:sub>
                        <m:r>
                          <a:rPr lang="en-GB"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𝐷</m:t>
                        </m:r>
                      </m:sub>
                    </m:sSub>
                    <m:d>
                      <m:dPr>
                        <m:ctrlPr>
                          <a:rPr lang="en-IN" i="1">
                            <a:effectLst/>
                            <a:latin typeface="Cambria Math" panose="02040503050406030204" pitchFamily="18" charset="0"/>
                          </a:rPr>
                        </m:ctrlPr>
                      </m:dPr>
                      <m:e>
                        <m:sSub>
                          <m:sSubPr>
                            <m:ctrlPr>
                              <a:rPr lang="en-IN" i="1">
                                <a:effectLst/>
                                <a:latin typeface="Cambria Math" panose="02040503050406030204" pitchFamily="18" charset="0"/>
                              </a:rPr>
                            </m:ctrlPr>
                          </m:sSubPr>
                          <m:e>
                            <m:r>
                              <a:rPr lang="en-GB"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e>
                          <m:sub>
                            <m:r>
                              <a:rPr lang="en-GB"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𝑖</m:t>
                            </m:r>
                          </m:sub>
                        </m:sSub>
                      </m:e>
                    </m:d>
                  </m:oMath>
                </a14:m>
                <a:r>
                  <a:rPr lang="en-GB" dirty="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a:t> is the exceedance probability of </a:t>
                </a:r>
                <a14:m>
                  <m:oMath xmlns:m="http://schemas.openxmlformats.org/officeDocument/2006/math">
                    <m:sSub>
                      <m:sSubPr>
                        <m:ctrlPr>
                          <a:rPr lang="en-IN" i="1">
                            <a:effectLst/>
                            <a:latin typeface="Cambria Math" panose="02040503050406030204" pitchFamily="18" charset="0"/>
                          </a:rPr>
                        </m:ctrlPr>
                      </m:sSubPr>
                      <m:e>
                        <m:r>
                          <a:rPr lang="en-GB"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e>
                      <m:sub>
                        <m:r>
                          <a:rPr lang="en-GB"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𝑖</m:t>
                        </m:r>
                      </m:sub>
                    </m:sSub>
                  </m:oMath>
                </a14:m>
                <a:r>
                  <a:rPr lang="en-GB" dirty="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a:t> corresponding to the theoretical tail, i.e., PII or W, and </a:t>
                </a:r>
                <a14:m>
                  <m:oMath xmlns:m="http://schemas.openxmlformats.org/officeDocument/2006/math">
                    <m:sSub>
                      <m:sSubPr>
                        <m:ctrlPr>
                          <a:rPr lang="en-IN" i="1">
                            <a:effectLst/>
                            <a:latin typeface="Cambria Math" panose="02040503050406030204" pitchFamily="18" charset="0"/>
                          </a:rPr>
                        </m:ctrlPr>
                      </m:sSubPr>
                      <m:e>
                        <m:acc>
                          <m:accPr>
                            <m:chr m:val="̅"/>
                            <m:ctrlPr>
                              <a:rPr lang="en-IN" i="1">
                                <a:effectLst/>
                                <a:latin typeface="Cambria Math" panose="02040503050406030204" pitchFamily="18" charset="0"/>
                              </a:rPr>
                            </m:ctrlPr>
                          </m:accPr>
                          <m:e>
                            <m:r>
                              <a:rPr lang="en-GB"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𝐹</m:t>
                            </m:r>
                          </m:e>
                        </m:acc>
                      </m:e>
                      <m:sub>
                        <m:r>
                          <a:rPr lang="en-GB"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𝐸</m:t>
                        </m:r>
                      </m:sub>
                    </m:sSub>
                    <m:d>
                      <m:dPr>
                        <m:ctrlPr>
                          <a:rPr lang="en-IN" i="1">
                            <a:effectLst/>
                            <a:latin typeface="Cambria Math" panose="02040503050406030204" pitchFamily="18" charset="0"/>
                          </a:rPr>
                        </m:ctrlPr>
                      </m:dPr>
                      <m:e>
                        <m:sSub>
                          <m:sSubPr>
                            <m:ctrlPr>
                              <a:rPr lang="en-IN" i="1">
                                <a:effectLst/>
                                <a:latin typeface="Cambria Math" panose="02040503050406030204" pitchFamily="18" charset="0"/>
                              </a:rPr>
                            </m:ctrlPr>
                          </m:sSubPr>
                          <m:e>
                            <m:r>
                              <a:rPr lang="en-GB"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e>
                          <m:sub>
                            <m:r>
                              <a:rPr lang="en-GB"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𝑖</m:t>
                            </m:r>
                          </m:sub>
                        </m:sSub>
                      </m:e>
                    </m:d>
                  </m:oMath>
                </a14:m>
                <a:r>
                  <a:rPr lang="en-GB" dirty="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a:t> is the empirical exceedance </a:t>
                </a:r>
                <a:r>
                  <a:rPr lang="en-GB" dirty="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a:t>probability (</a:t>
                </a:r>
                <a:r>
                  <a:rPr lang="en-US" dirty="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a:t>according </a:t>
                </a:r>
                <a:r>
                  <a:rPr lang="en-US" dirty="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a:t>to the Weibull plotting </a:t>
                </a:r>
                <a:r>
                  <a:rPr lang="en-US" dirty="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a:t>position)</a:t>
                </a:r>
                <a:endParaRPr lang="en-IN" dirty="0"/>
              </a:p>
            </p:txBody>
          </p:sp>
        </mc:Choice>
        <mc:Fallback xmlns="">
          <p:sp>
            <p:nvSpPr>
              <p:cNvPr id="11" name="Rectangle 10"/>
              <p:cNvSpPr>
                <a:spLocks noRot="1" noChangeAspect="1" noMove="1" noResize="1" noEditPoints="1" noAdjustHandles="1" noChangeArrowheads="1" noChangeShapeType="1" noTextEdit="1"/>
              </p:cNvSpPr>
              <p:nvPr/>
            </p:nvSpPr>
            <p:spPr>
              <a:xfrm>
                <a:off x="643643" y="5738235"/>
                <a:ext cx="8239099" cy="923330"/>
              </a:xfrm>
              <a:prstGeom prst="rect">
                <a:avLst/>
              </a:prstGeom>
              <a:blipFill rotWithShape="0">
                <a:blip r:embed="rId5"/>
                <a:stretch>
                  <a:fillRect l="-666" t="-3947" b="-7895"/>
                </a:stretch>
              </a:blipFill>
            </p:spPr>
            <p:txBody>
              <a:bodyPr/>
              <a:lstStyle/>
              <a:p>
                <a:r>
                  <a:rPr lang="en-IN">
                    <a:noFill/>
                  </a:rPr>
                  <a:t> </a:t>
                </a:r>
              </a:p>
            </p:txBody>
          </p:sp>
        </mc:Fallback>
      </mc:AlternateContent>
    </p:spTree>
    <p:extLst>
      <p:ext uri="{BB962C8B-B14F-4D97-AF65-F5344CB8AC3E}">
        <p14:creationId xmlns:p14="http://schemas.microsoft.com/office/powerpoint/2010/main" val="55157347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0775" y="156323"/>
            <a:ext cx="8079581" cy="544263"/>
          </a:xfrm>
        </p:spPr>
        <p:txBody>
          <a:bodyPr>
            <a:normAutofit fontScale="90000"/>
          </a:bodyPr>
          <a:lstStyle/>
          <a:p>
            <a:r>
              <a:rPr lang="en-US" dirty="0" smtClean="0"/>
              <a:t>Gridded precipitation products</a:t>
            </a:r>
            <a:endParaRPr lang="en-US" dirty="0"/>
          </a:p>
        </p:txBody>
      </p:sp>
      <p:sp>
        <p:nvSpPr>
          <p:cNvPr id="4" name="Slide Number Placeholder 3"/>
          <p:cNvSpPr>
            <a:spLocks noGrp="1"/>
          </p:cNvSpPr>
          <p:nvPr>
            <p:ph type="sldNum" sz="quarter" idx="12"/>
          </p:nvPr>
        </p:nvSpPr>
        <p:spPr/>
        <p:txBody>
          <a:bodyPr/>
          <a:lstStyle/>
          <a:p>
            <a:fld id="{C62A17F6-43C7-4B49-8694-EE74B04BAE60}" type="slidenum">
              <a:rPr lang="en-US" smtClean="0"/>
              <a:t>13</a:t>
            </a:fld>
            <a:endParaRPr lang="en-US"/>
          </a:p>
        </p:txBody>
      </p:sp>
      <p:pic>
        <p:nvPicPr>
          <p:cNvPr id="8" name="Picture 7"/>
          <p:cNvPicPr>
            <a:picLocks noChangeAspect="1"/>
          </p:cNvPicPr>
          <p:nvPr/>
        </p:nvPicPr>
        <p:blipFill rotWithShape="1">
          <a:blip r:embed="rId2"/>
          <a:srcRect l="8793" t="492" r="22174" b="12019"/>
          <a:stretch/>
        </p:blipFill>
        <p:spPr>
          <a:xfrm>
            <a:off x="380775" y="1130629"/>
            <a:ext cx="8353739" cy="5427361"/>
          </a:xfrm>
          <a:prstGeom prst="rect">
            <a:avLst/>
          </a:prstGeom>
        </p:spPr>
      </p:pic>
      <p:sp>
        <p:nvSpPr>
          <p:cNvPr id="9" name="TextBox 8"/>
          <p:cNvSpPr txBox="1"/>
          <p:nvPr/>
        </p:nvSpPr>
        <p:spPr>
          <a:xfrm>
            <a:off x="6919361" y="1124376"/>
            <a:ext cx="2187268" cy="493981"/>
          </a:xfrm>
          <a:prstGeom prst="rect">
            <a:avLst/>
          </a:prstGeom>
          <a:noFill/>
        </p:spPr>
        <p:txBody>
          <a:bodyPr wrap="square" rtlCol="0">
            <a:spAutoFit/>
          </a:bodyPr>
          <a:lstStyle/>
          <a:p>
            <a:r>
              <a:rPr lang="en-US" sz="2610" dirty="0">
                <a:latin typeface="Cambria Math" panose="02040503050406030204" pitchFamily="18" charset="0"/>
                <a:ea typeface="Cambria Math" panose="02040503050406030204" pitchFamily="18" charset="0"/>
              </a:rPr>
              <a:t>Pareto II</a:t>
            </a:r>
          </a:p>
        </p:txBody>
      </p:sp>
      <p:sp>
        <p:nvSpPr>
          <p:cNvPr id="5" name="Rectangle 4"/>
          <p:cNvSpPr/>
          <p:nvPr/>
        </p:nvSpPr>
        <p:spPr>
          <a:xfrm>
            <a:off x="380775" y="732554"/>
            <a:ext cx="6869735" cy="388696"/>
          </a:xfrm>
          <a:prstGeom prst="rect">
            <a:avLst/>
          </a:prstGeom>
        </p:spPr>
        <p:txBody>
          <a:bodyPr wrap="square">
            <a:spAutoFit/>
          </a:bodyPr>
          <a:lstStyle/>
          <a:p>
            <a:pPr algn="ctr">
              <a:lnSpc>
                <a:spcPct val="107000"/>
              </a:lnSpc>
              <a:spcAft>
                <a:spcPts val="800"/>
              </a:spcAft>
            </a:pPr>
            <a:r>
              <a:rPr lang="en-US" dirty="0">
                <a:latin typeface="Cambria Math" panose="02040503050406030204" pitchFamily="18" charset="0"/>
                <a:ea typeface="Cambria Math" panose="02040503050406030204" pitchFamily="18" charset="0"/>
              </a:rPr>
              <a:t>Multi-Source Weighted-Ensemble Precipitation (MSWEP)</a:t>
            </a:r>
            <a:endParaRPr lang="en-US" dirty="0">
              <a:latin typeface="Cambria Math" panose="02040503050406030204" pitchFamily="18" charset="0"/>
              <a:ea typeface="Cambria Math" panose="02040503050406030204" pitchFamily="18" charset="0"/>
              <a:cs typeface="Times New Roman" panose="02020603050405020304" pitchFamily="18" charset="0"/>
            </a:endParaRPr>
          </a:p>
        </p:txBody>
      </p:sp>
      <p:pic>
        <p:nvPicPr>
          <p:cNvPr id="7" name="Picture 6"/>
          <p:cNvPicPr>
            <a:picLocks noChangeAspect="1"/>
          </p:cNvPicPr>
          <p:nvPr/>
        </p:nvPicPr>
        <p:blipFill rotWithShape="1">
          <a:blip r:embed="rId2"/>
          <a:srcRect l="78484" t="32603" r="698" b="35961"/>
          <a:stretch/>
        </p:blipFill>
        <p:spPr>
          <a:xfrm>
            <a:off x="5304095" y="5271619"/>
            <a:ext cx="1615266" cy="1250336"/>
          </a:xfrm>
          <a:prstGeom prst="rect">
            <a:avLst/>
          </a:prstGeom>
        </p:spPr>
      </p:pic>
    </p:spTree>
    <p:extLst>
      <p:ext uri="{BB962C8B-B14F-4D97-AF65-F5344CB8AC3E}">
        <p14:creationId xmlns:p14="http://schemas.microsoft.com/office/powerpoint/2010/main" val="426216135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62A17F6-43C7-4B49-8694-EE74B04BAE60}" type="slidenum">
              <a:rPr lang="en-US" smtClean="0"/>
              <a:t>14</a:t>
            </a:fld>
            <a:endParaRPr lang="en-US"/>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57104" y="0"/>
            <a:ext cx="7119258" cy="4141739"/>
          </a:xfrm>
          <a:prstGeom prst="rect">
            <a:avLst/>
          </a:prstGeom>
        </p:spPr>
      </p:pic>
      <p:pic>
        <p:nvPicPr>
          <p:cNvPr id="8" name="Picture 7"/>
          <p:cNvPicPr>
            <a:picLocks noChangeAspect="1"/>
          </p:cNvPicPr>
          <p:nvPr/>
        </p:nvPicPr>
        <p:blipFill rotWithShape="1">
          <a:blip r:embed="rId3"/>
          <a:srcRect l="8793" t="492" r="22414" b="12019"/>
          <a:stretch/>
        </p:blipFill>
        <p:spPr>
          <a:xfrm>
            <a:off x="0" y="3213012"/>
            <a:ext cx="5590816" cy="3644988"/>
          </a:xfrm>
          <a:prstGeom prst="rect">
            <a:avLst/>
          </a:prstGeom>
        </p:spPr>
      </p:pic>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41314"/>
            <a:ext cx="9084531" cy="5285066"/>
          </a:xfrm>
          <a:prstGeom prst="rect">
            <a:avLst/>
          </a:prstGeom>
        </p:spPr>
      </p:pic>
      <p:sp>
        <p:nvSpPr>
          <p:cNvPr id="9" name="TextBox 8"/>
          <p:cNvSpPr txBox="1"/>
          <p:nvPr/>
        </p:nvSpPr>
        <p:spPr>
          <a:xfrm>
            <a:off x="0" y="4927124"/>
            <a:ext cx="2187268" cy="493981"/>
          </a:xfrm>
          <a:prstGeom prst="rect">
            <a:avLst/>
          </a:prstGeom>
          <a:noFill/>
        </p:spPr>
        <p:txBody>
          <a:bodyPr wrap="square" rtlCol="0">
            <a:spAutoFit/>
          </a:bodyPr>
          <a:lstStyle/>
          <a:p>
            <a:r>
              <a:rPr lang="en-US" sz="2610" dirty="0">
                <a:latin typeface="Cambria Math" panose="02040503050406030204" pitchFamily="18" charset="0"/>
                <a:ea typeface="Cambria Math" panose="02040503050406030204" pitchFamily="18" charset="0"/>
              </a:rPr>
              <a:t>Pareto II</a:t>
            </a:r>
          </a:p>
        </p:txBody>
      </p:sp>
      <p:pic>
        <p:nvPicPr>
          <p:cNvPr id="10" name="Picture 9"/>
          <p:cNvPicPr>
            <a:picLocks noChangeAspect="1"/>
          </p:cNvPicPr>
          <p:nvPr/>
        </p:nvPicPr>
        <p:blipFill rotWithShape="1">
          <a:blip r:embed="rId3"/>
          <a:srcRect l="78484" t="32603" r="698" b="35961"/>
          <a:stretch/>
        </p:blipFill>
        <p:spPr>
          <a:xfrm>
            <a:off x="5677324" y="4638869"/>
            <a:ext cx="1615266" cy="1250336"/>
          </a:xfrm>
          <a:prstGeom prst="rect">
            <a:avLst/>
          </a:prstGeom>
        </p:spPr>
      </p:pic>
    </p:spTree>
    <p:extLst>
      <p:ext uri="{BB962C8B-B14F-4D97-AF65-F5344CB8AC3E}">
        <p14:creationId xmlns:p14="http://schemas.microsoft.com/office/powerpoint/2010/main" val="4132345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nodeType="clickEffect">
                                  <p:stCondLst>
                                    <p:cond delay="0"/>
                                  </p:stCondLst>
                                  <p:childTnLst>
                                    <p:animEffect transition="out" filter="fade">
                                      <p:cBhvr>
                                        <p:cTn id="10" dur="500"/>
                                        <p:tgtEl>
                                          <p:spTgt spid="7"/>
                                        </p:tgtEl>
                                      </p:cBhvr>
                                    </p:animEffect>
                                    <p:set>
                                      <p:cBhvr>
                                        <p:cTn id="11" dur="1" fill="hold">
                                          <p:stCondLst>
                                            <p:cond delay="499"/>
                                          </p:stCondLst>
                                        </p:cTn>
                                        <p:tgtEl>
                                          <p:spTgt spid="7"/>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0775" y="156323"/>
            <a:ext cx="8079581" cy="544263"/>
          </a:xfrm>
        </p:spPr>
        <p:txBody>
          <a:bodyPr>
            <a:normAutofit fontScale="90000"/>
          </a:bodyPr>
          <a:lstStyle/>
          <a:p>
            <a:r>
              <a:rPr lang="en-US" dirty="0" smtClean="0"/>
              <a:t>Gridded precipitation products</a:t>
            </a:r>
            <a:endParaRPr lang="en-US" dirty="0"/>
          </a:p>
        </p:txBody>
      </p:sp>
      <p:sp>
        <p:nvSpPr>
          <p:cNvPr id="4" name="Slide Number Placeholder 3"/>
          <p:cNvSpPr>
            <a:spLocks noGrp="1"/>
          </p:cNvSpPr>
          <p:nvPr>
            <p:ph type="sldNum" sz="quarter" idx="12"/>
          </p:nvPr>
        </p:nvSpPr>
        <p:spPr/>
        <p:txBody>
          <a:bodyPr/>
          <a:lstStyle/>
          <a:p>
            <a:fld id="{C62A17F6-43C7-4B49-8694-EE74B04BAE60}" type="slidenum">
              <a:rPr lang="en-US" smtClean="0"/>
              <a:t>15</a:t>
            </a:fld>
            <a:endParaRPr lang="en-US"/>
          </a:p>
        </p:txBody>
      </p:sp>
      <p:sp>
        <p:nvSpPr>
          <p:cNvPr id="10" name="Content Placeholder 2"/>
          <p:cNvSpPr txBox="1">
            <a:spLocks/>
          </p:cNvSpPr>
          <p:nvPr/>
        </p:nvSpPr>
        <p:spPr>
          <a:xfrm>
            <a:off x="639877" y="896528"/>
            <a:ext cx="8127132" cy="3642050"/>
          </a:xfrm>
          <a:prstGeom prst="rect">
            <a:avLst/>
          </a:prstGeom>
          <a:noFill/>
        </p:spPr>
        <p:txBody>
          <a:bodyPr vert="horz" lIns="91440" tIns="45720" rIns="91440" bIns="45720" rtlCol="0" anchor="t">
            <a:noAutofit/>
          </a:bodyPr>
          <a:lstStyle>
            <a:lvl1pPr marL="0" indent="0" algn="ctr" defTabSz="914400" rtl="0" eaLnBrk="1" latinLnBrk="0" hangingPunct="1">
              <a:lnSpc>
                <a:spcPct val="85000"/>
              </a:lnSpc>
              <a:spcBef>
                <a:spcPts val="800"/>
              </a:spcBef>
              <a:buFont typeface="Arial" pitchFamily="34" charset="0"/>
              <a:buNone/>
              <a:defRPr sz="3200" kern="1200">
                <a:solidFill>
                  <a:srgbClr val="4D4D4D"/>
                </a:solidFill>
                <a:latin typeface="+mn-lt"/>
                <a:ea typeface="+mn-ea"/>
                <a:cs typeface="+mn-cs"/>
              </a:defRPr>
            </a:lvl1pPr>
            <a:lvl2pPr marL="457200" indent="0" algn="l" defTabSz="914400" rtl="0" eaLnBrk="1" latinLnBrk="0" hangingPunct="1">
              <a:lnSpc>
                <a:spcPct val="85000"/>
              </a:lnSpc>
              <a:spcBef>
                <a:spcPts val="600"/>
              </a:spcBef>
              <a:buFont typeface="Arial" pitchFamily="34" charset="0"/>
              <a:buNone/>
              <a:defRPr sz="2800" kern="1200">
                <a:solidFill>
                  <a:schemeClr val="tx1">
                    <a:lumMod val="85000"/>
                    <a:lumOff val="15000"/>
                  </a:schemeClr>
                </a:solidFill>
                <a:latin typeface="+mn-lt"/>
                <a:ea typeface="+mn-ea"/>
                <a:cs typeface="+mn-cs"/>
              </a:defRPr>
            </a:lvl2pPr>
            <a:lvl3pPr marL="914400" indent="0" algn="l" defTabSz="914400" rtl="0" eaLnBrk="1" latinLnBrk="0" hangingPunct="1">
              <a:lnSpc>
                <a:spcPct val="85000"/>
              </a:lnSpc>
              <a:spcBef>
                <a:spcPts val="600"/>
              </a:spcBef>
              <a:buFont typeface="Arial" pitchFamily="34" charset="0"/>
              <a:buNone/>
              <a:defRPr sz="2400" i="1" kern="1200">
                <a:solidFill>
                  <a:schemeClr val="tx1">
                    <a:lumMod val="85000"/>
                    <a:lumOff val="15000"/>
                  </a:schemeClr>
                </a:solidFill>
                <a:latin typeface="+mn-lt"/>
                <a:ea typeface="+mn-ea"/>
                <a:cs typeface="+mn-cs"/>
              </a:defRPr>
            </a:lvl3pPr>
            <a:lvl4pPr marL="1371600" indent="0" algn="l"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4pPr>
            <a:lvl5pPr marL="1828800" indent="0" algn="l"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5pPr>
            <a:lvl6pPr marL="2286000" indent="0" algn="l"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6pPr>
            <a:lvl7pPr marL="2743200" indent="0" algn="l"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7pPr>
            <a:lvl8pPr marL="3200400" indent="0" algn="l"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8pPr>
            <a:lvl9pPr marL="3657600" indent="0" algn="l"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9pPr>
          </a:lstStyle>
          <a:p>
            <a:pPr marL="342900" indent="-342900" algn="just">
              <a:buFont typeface="Arial" panose="020B0604020202020204" pitchFamily="34" charset="0"/>
              <a:buChar char="•"/>
            </a:pPr>
            <a:r>
              <a:rPr lang="en-IN" sz="2400" dirty="0" smtClean="0">
                <a:solidFill>
                  <a:schemeClr val="tx1"/>
                </a:solidFill>
              </a:rPr>
              <a:t>High value </a:t>
            </a:r>
            <a:r>
              <a:rPr lang="en-IN" sz="2400" dirty="0">
                <a:solidFill>
                  <a:schemeClr val="tx1"/>
                </a:solidFill>
              </a:rPr>
              <a:t>of tail index may not necessarily mean high </a:t>
            </a:r>
            <a:r>
              <a:rPr lang="en-IN" sz="2400" dirty="0" smtClean="0">
                <a:solidFill>
                  <a:schemeClr val="tx1"/>
                </a:solidFill>
              </a:rPr>
              <a:t>precipitation </a:t>
            </a:r>
          </a:p>
          <a:p>
            <a:pPr marL="342900" indent="-342900" algn="just">
              <a:buFont typeface="Arial" panose="020B0604020202020204" pitchFamily="34" charset="0"/>
              <a:buChar char="•"/>
            </a:pPr>
            <a:endParaRPr lang="en-IN" sz="2400" dirty="0">
              <a:solidFill>
                <a:schemeClr val="tx1"/>
              </a:solidFill>
            </a:endParaRPr>
          </a:p>
          <a:p>
            <a:pPr marL="342900" indent="-342900" algn="just">
              <a:buFont typeface="Arial" panose="020B0604020202020204" pitchFamily="34" charset="0"/>
              <a:buChar char="•"/>
            </a:pPr>
            <a:r>
              <a:rPr lang="en-IN" sz="2400" dirty="0" smtClean="0">
                <a:solidFill>
                  <a:schemeClr val="tx1"/>
                </a:solidFill>
              </a:rPr>
              <a:t>Brazilian </a:t>
            </a:r>
            <a:r>
              <a:rPr lang="en-IN" sz="2400" dirty="0">
                <a:solidFill>
                  <a:schemeClr val="tx1"/>
                </a:solidFill>
              </a:rPr>
              <a:t>and African tropical forests typically receive high precipitation, but this is consistent throughout the observation period we considered, and therefore a light tail is noticed. </a:t>
            </a:r>
            <a:endParaRPr lang="en-IN" sz="2400" dirty="0" smtClean="0">
              <a:solidFill>
                <a:schemeClr val="tx1"/>
              </a:solidFill>
            </a:endParaRPr>
          </a:p>
          <a:p>
            <a:pPr marL="342900" indent="-342900" algn="just">
              <a:buFont typeface="Arial" panose="020B0604020202020204" pitchFamily="34" charset="0"/>
              <a:buChar char="•"/>
            </a:pPr>
            <a:endParaRPr lang="en-IN" sz="2400" dirty="0">
              <a:solidFill>
                <a:schemeClr val="tx1"/>
              </a:solidFill>
            </a:endParaRPr>
          </a:p>
          <a:p>
            <a:pPr marL="342900" indent="-342900" algn="just">
              <a:buFont typeface="Arial" panose="020B0604020202020204" pitchFamily="34" charset="0"/>
              <a:buChar char="•"/>
            </a:pPr>
            <a:r>
              <a:rPr lang="en-IN" sz="2400" dirty="0" smtClean="0">
                <a:solidFill>
                  <a:schemeClr val="tx1"/>
                </a:solidFill>
              </a:rPr>
              <a:t>Desert parts </a:t>
            </a:r>
            <a:r>
              <a:rPr lang="en-IN" sz="2400" dirty="0">
                <a:solidFill>
                  <a:schemeClr val="tx1"/>
                </a:solidFill>
              </a:rPr>
              <a:t>of Africa and rangelands of Australia, where a heavy tail is observed, one can expect extreme events much larger than the average precipitation. </a:t>
            </a:r>
            <a:endParaRPr lang="en-IN" sz="2400" dirty="0" smtClean="0">
              <a:solidFill>
                <a:schemeClr val="tx1"/>
              </a:solidFill>
            </a:endParaRPr>
          </a:p>
          <a:p>
            <a:pPr marL="342900" indent="-342900" algn="just">
              <a:buFont typeface="Arial" panose="020B0604020202020204" pitchFamily="34" charset="0"/>
              <a:buChar char="•"/>
            </a:pPr>
            <a:endParaRPr lang="en-IN" sz="2400" dirty="0">
              <a:solidFill>
                <a:schemeClr val="tx1"/>
              </a:solidFill>
            </a:endParaRPr>
          </a:p>
          <a:p>
            <a:pPr marL="342900" indent="-342900" algn="just">
              <a:buFont typeface="Arial" panose="020B0604020202020204" pitchFamily="34" charset="0"/>
              <a:buChar char="•"/>
            </a:pPr>
            <a:r>
              <a:rPr lang="en-IN" sz="2400" dirty="0" smtClean="0">
                <a:solidFill>
                  <a:schemeClr val="tx1"/>
                </a:solidFill>
              </a:rPr>
              <a:t>Understanding tail behaviour </a:t>
            </a:r>
            <a:r>
              <a:rPr lang="en-IN" sz="2400" dirty="0">
                <a:solidFill>
                  <a:schemeClr val="tx1"/>
                </a:solidFill>
              </a:rPr>
              <a:t>helps in better preparedness in facing the extreme precipitation events, which always pose challenge to the </a:t>
            </a:r>
            <a:r>
              <a:rPr lang="en-IN" sz="2400" dirty="0" smtClean="0">
                <a:solidFill>
                  <a:schemeClr val="tx1"/>
                </a:solidFill>
              </a:rPr>
              <a:t>society</a:t>
            </a:r>
            <a:endParaRPr lang="en-US" sz="2400" dirty="0">
              <a:solidFill>
                <a:schemeClr val="tx1"/>
              </a:solidFill>
            </a:endParaRPr>
          </a:p>
        </p:txBody>
      </p:sp>
    </p:spTree>
    <p:extLst>
      <p:ext uri="{BB962C8B-B14F-4D97-AF65-F5344CB8AC3E}">
        <p14:creationId xmlns:p14="http://schemas.microsoft.com/office/powerpoint/2010/main" val="305356976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0775" y="156323"/>
            <a:ext cx="8079581" cy="544263"/>
          </a:xfrm>
        </p:spPr>
        <p:txBody>
          <a:bodyPr>
            <a:normAutofit fontScale="90000"/>
          </a:bodyPr>
          <a:lstStyle/>
          <a:p>
            <a:r>
              <a:rPr lang="en-US" dirty="0" smtClean="0"/>
              <a:t>Gridded precipitation products</a:t>
            </a:r>
            <a:endParaRPr lang="en-US" dirty="0"/>
          </a:p>
        </p:txBody>
      </p:sp>
      <p:sp>
        <p:nvSpPr>
          <p:cNvPr id="4" name="Slide Number Placeholder 3"/>
          <p:cNvSpPr>
            <a:spLocks noGrp="1"/>
          </p:cNvSpPr>
          <p:nvPr>
            <p:ph type="sldNum" sz="quarter" idx="12"/>
          </p:nvPr>
        </p:nvSpPr>
        <p:spPr/>
        <p:txBody>
          <a:bodyPr/>
          <a:lstStyle/>
          <a:p>
            <a:fld id="{C62A17F6-43C7-4B49-8694-EE74B04BAE60}" type="slidenum">
              <a:rPr lang="en-US" smtClean="0"/>
              <a:t>16</a:t>
            </a:fld>
            <a:endParaRPr lang="en-US"/>
          </a:p>
        </p:txBody>
      </p:sp>
      <p:pic>
        <p:nvPicPr>
          <p:cNvPr id="8" name="Picture 7"/>
          <p:cNvPicPr>
            <a:picLocks noChangeAspect="1"/>
          </p:cNvPicPr>
          <p:nvPr/>
        </p:nvPicPr>
        <p:blipFill rotWithShape="1">
          <a:blip r:embed="rId2"/>
          <a:srcRect l="8793" t="492" r="22174" b="12019"/>
          <a:stretch/>
        </p:blipFill>
        <p:spPr>
          <a:xfrm>
            <a:off x="380775" y="1130629"/>
            <a:ext cx="8353739" cy="5427361"/>
          </a:xfrm>
          <a:prstGeom prst="rect">
            <a:avLst/>
          </a:prstGeom>
        </p:spPr>
      </p:pic>
      <p:sp>
        <p:nvSpPr>
          <p:cNvPr id="9" name="TextBox 8"/>
          <p:cNvSpPr txBox="1"/>
          <p:nvPr/>
        </p:nvSpPr>
        <p:spPr>
          <a:xfrm>
            <a:off x="6919361" y="1124376"/>
            <a:ext cx="2187268" cy="493981"/>
          </a:xfrm>
          <a:prstGeom prst="rect">
            <a:avLst/>
          </a:prstGeom>
          <a:noFill/>
        </p:spPr>
        <p:txBody>
          <a:bodyPr wrap="square" rtlCol="0">
            <a:spAutoFit/>
          </a:bodyPr>
          <a:lstStyle/>
          <a:p>
            <a:r>
              <a:rPr lang="en-US" sz="2610" dirty="0">
                <a:latin typeface="Cambria Math" panose="02040503050406030204" pitchFamily="18" charset="0"/>
                <a:ea typeface="Cambria Math" panose="02040503050406030204" pitchFamily="18" charset="0"/>
              </a:rPr>
              <a:t>Pareto II</a:t>
            </a:r>
          </a:p>
        </p:txBody>
      </p:sp>
      <p:sp>
        <p:nvSpPr>
          <p:cNvPr id="5" name="Rectangle 4"/>
          <p:cNvSpPr/>
          <p:nvPr/>
        </p:nvSpPr>
        <p:spPr>
          <a:xfrm>
            <a:off x="380775" y="732554"/>
            <a:ext cx="6869735" cy="388696"/>
          </a:xfrm>
          <a:prstGeom prst="rect">
            <a:avLst/>
          </a:prstGeom>
        </p:spPr>
        <p:txBody>
          <a:bodyPr wrap="square">
            <a:spAutoFit/>
          </a:bodyPr>
          <a:lstStyle/>
          <a:p>
            <a:pPr algn="ctr">
              <a:lnSpc>
                <a:spcPct val="107000"/>
              </a:lnSpc>
              <a:spcAft>
                <a:spcPts val="800"/>
              </a:spcAft>
            </a:pPr>
            <a:r>
              <a:rPr lang="en-US" dirty="0">
                <a:latin typeface="Cambria Math" panose="02040503050406030204" pitchFamily="18" charset="0"/>
                <a:ea typeface="Cambria Math" panose="02040503050406030204" pitchFamily="18" charset="0"/>
              </a:rPr>
              <a:t>Multi-Source Weighted-Ensemble Precipitation (MSWEP)</a:t>
            </a:r>
            <a:endParaRPr lang="en-US" dirty="0">
              <a:latin typeface="Cambria Math" panose="02040503050406030204" pitchFamily="18" charset="0"/>
              <a:ea typeface="Cambria Math" panose="02040503050406030204" pitchFamily="18" charset="0"/>
              <a:cs typeface="Times New Roman" panose="02020603050405020304" pitchFamily="18" charset="0"/>
            </a:endParaRPr>
          </a:p>
        </p:txBody>
      </p:sp>
      <p:pic>
        <p:nvPicPr>
          <p:cNvPr id="7" name="Picture 6"/>
          <p:cNvPicPr>
            <a:picLocks noChangeAspect="1"/>
          </p:cNvPicPr>
          <p:nvPr/>
        </p:nvPicPr>
        <p:blipFill rotWithShape="1">
          <a:blip r:embed="rId2"/>
          <a:srcRect l="78484" t="32603" r="698" b="35961"/>
          <a:stretch/>
        </p:blipFill>
        <p:spPr>
          <a:xfrm>
            <a:off x="5304095" y="5271619"/>
            <a:ext cx="1615266" cy="1250336"/>
          </a:xfrm>
          <a:prstGeom prst="rect">
            <a:avLst/>
          </a:prstGeom>
        </p:spPr>
      </p:pic>
    </p:spTree>
    <p:extLst>
      <p:ext uri="{BB962C8B-B14F-4D97-AF65-F5344CB8AC3E}">
        <p14:creationId xmlns:p14="http://schemas.microsoft.com/office/powerpoint/2010/main" val="263733388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0775" y="156323"/>
            <a:ext cx="8079581" cy="544263"/>
          </a:xfrm>
        </p:spPr>
        <p:txBody>
          <a:bodyPr>
            <a:normAutofit fontScale="90000"/>
          </a:bodyPr>
          <a:lstStyle/>
          <a:p>
            <a:r>
              <a:rPr lang="en-US" dirty="0" smtClean="0"/>
              <a:t>Gridded precipitation products</a:t>
            </a:r>
            <a:endParaRPr lang="en-US" dirty="0"/>
          </a:p>
        </p:txBody>
      </p:sp>
      <p:sp>
        <p:nvSpPr>
          <p:cNvPr id="4" name="Slide Number Placeholder 3"/>
          <p:cNvSpPr>
            <a:spLocks noGrp="1"/>
          </p:cNvSpPr>
          <p:nvPr>
            <p:ph type="sldNum" sz="quarter" idx="12"/>
          </p:nvPr>
        </p:nvSpPr>
        <p:spPr/>
        <p:txBody>
          <a:bodyPr/>
          <a:lstStyle/>
          <a:p>
            <a:fld id="{C62A17F6-43C7-4B49-8694-EE74B04BAE60}" type="slidenum">
              <a:rPr lang="en-US" smtClean="0"/>
              <a:t>17</a:t>
            </a:fld>
            <a:endParaRPr lang="en-US"/>
          </a:p>
        </p:txBody>
      </p:sp>
      <p:sp>
        <p:nvSpPr>
          <p:cNvPr id="10" name="Content Placeholder 2"/>
          <p:cNvSpPr txBox="1">
            <a:spLocks/>
          </p:cNvSpPr>
          <p:nvPr/>
        </p:nvSpPr>
        <p:spPr>
          <a:xfrm>
            <a:off x="639877" y="896528"/>
            <a:ext cx="8127132" cy="3642050"/>
          </a:xfrm>
          <a:prstGeom prst="rect">
            <a:avLst/>
          </a:prstGeom>
          <a:noFill/>
        </p:spPr>
        <p:txBody>
          <a:bodyPr vert="horz" lIns="91440" tIns="45720" rIns="91440" bIns="45720" rtlCol="0" anchor="t">
            <a:noAutofit/>
          </a:bodyPr>
          <a:lstStyle>
            <a:lvl1pPr marL="0" indent="0" algn="ctr" defTabSz="914400" rtl="0" eaLnBrk="1" latinLnBrk="0" hangingPunct="1">
              <a:lnSpc>
                <a:spcPct val="85000"/>
              </a:lnSpc>
              <a:spcBef>
                <a:spcPts val="800"/>
              </a:spcBef>
              <a:buFont typeface="Arial" pitchFamily="34" charset="0"/>
              <a:buNone/>
              <a:defRPr sz="3200" kern="1200">
                <a:solidFill>
                  <a:srgbClr val="4D4D4D"/>
                </a:solidFill>
                <a:latin typeface="+mn-lt"/>
                <a:ea typeface="+mn-ea"/>
                <a:cs typeface="+mn-cs"/>
              </a:defRPr>
            </a:lvl1pPr>
            <a:lvl2pPr marL="457200" indent="0" algn="l" defTabSz="914400" rtl="0" eaLnBrk="1" latinLnBrk="0" hangingPunct="1">
              <a:lnSpc>
                <a:spcPct val="85000"/>
              </a:lnSpc>
              <a:spcBef>
                <a:spcPts val="600"/>
              </a:spcBef>
              <a:buFont typeface="Arial" pitchFamily="34" charset="0"/>
              <a:buNone/>
              <a:defRPr sz="2800" kern="1200">
                <a:solidFill>
                  <a:schemeClr val="tx1">
                    <a:lumMod val="85000"/>
                    <a:lumOff val="15000"/>
                  </a:schemeClr>
                </a:solidFill>
                <a:latin typeface="+mn-lt"/>
                <a:ea typeface="+mn-ea"/>
                <a:cs typeface="+mn-cs"/>
              </a:defRPr>
            </a:lvl2pPr>
            <a:lvl3pPr marL="914400" indent="0" algn="l" defTabSz="914400" rtl="0" eaLnBrk="1" latinLnBrk="0" hangingPunct="1">
              <a:lnSpc>
                <a:spcPct val="85000"/>
              </a:lnSpc>
              <a:spcBef>
                <a:spcPts val="600"/>
              </a:spcBef>
              <a:buFont typeface="Arial" pitchFamily="34" charset="0"/>
              <a:buNone/>
              <a:defRPr sz="2400" i="1" kern="1200">
                <a:solidFill>
                  <a:schemeClr val="tx1">
                    <a:lumMod val="85000"/>
                    <a:lumOff val="15000"/>
                  </a:schemeClr>
                </a:solidFill>
                <a:latin typeface="+mn-lt"/>
                <a:ea typeface="+mn-ea"/>
                <a:cs typeface="+mn-cs"/>
              </a:defRPr>
            </a:lvl3pPr>
            <a:lvl4pPr marL="1371600" indent="0" algn="l"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4pPr>
            <a:lvl5pPr marL="1828800" indent="0" algn="l"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5pPr>
            <a:lvl6pPr marL="2286000" indent="0" algn="l"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6pPr>
            <a:lvl7pPr marL="2743200" indent="0" algn="l"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7pPr>
            <a:lvl8pPr marL="3200400" indent="0" algn="l"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8pPr>
            <a:lvl9pPr marL="3657600" indent="0" algn="l"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9pPr>
          </a:lstStyle>
          <a:p>
            <a:pPr marL="342900" indent="-342900" algn="just">
              <a:buFont typeface="Arial" panose="020B0604020202020204" pitchFamily="34" charset="0"/>
              <a:buChar char="•"/>
            </a:pPr>
            <a:r>
              <a:rPr lang="en-IN" sz="2400" dirty="0" smtClean="0">
                <a:solidFill>
                  <a:schemeClr val="tx1"/>
                </a:solidFill>
              </a:rPr>
              <a:t>High value </a:t>
            </a:r>
            <a:r>
              <a:rPr lang="en-IN" sz="2400" dirty="0">
                <a:solidFill>
                  <a:schemeClr val="tx1"/>
                </a:solidFill>
              </a:rPr>
              <a:t>of tail index may not necessarily mean high </a:t>
            </a:r>
            <a:r>
              <a:rPr lang="en-IN" sz="2400" dirty="0" smtClean="0">
                <a:solidFill>
                  <a:schemeClr val="tx1"/>
                </a:solidFill>
              </a:rPr>
              <a:t>precipitation </a:t>
            </a:r>
          </a:p>
          <a:p>
            <a:pPr marL="342900" indent="-342900" algn="just">
              <a:buFont typeface="Arial" panose="020B0604020202020204" pitchFamily="34" charset="0"/>
              <a:buChar char="•"/>
            </a:pPr>
            <a:endParaRPr lang="en-IN" sz="2400" dirty="0">
              <a:solidFill>
                <a:schemeClr val="tx1"/>
              </a:solidFill>
            </a:endParaRPr>
          </a:p>
          <a:p>
            <a:pPr marL="342900" indent="-342900" algn="just">
              <a:buFont typeface="Arial" panose="020B0604020202020204" pitchFamily="34" charset="0"/>
              <a:buChar char="•"/>
            </a:pPr>
            <a:r>
              <a:rPr lang="en-IN" sz="2400" dirty="0" smtClean="0">
                <a:solidFill>
                  <a:schemeClr val="tx1"/>
                </a:solidFill>
              </a:rPr>
              <a:t>Brazilian </a:t>
            </a:r>
            <a:r>
              <a:rPr lang="en-IN" sz="2400" dirty="0">
                <a:solidFill>
                  <a:schemeClr val="tx1"/>
                </a:solidFill>
              </a:rPr>
              <a:t>and African tropical forests typically receive high precipitation, but this is consistent throughout the observation period we considered, and therefore a light tail is noticed. </a:t>
            </a:r>
            <a:endParaRPr lang="en-IN" sz="2400" dirty="0" smtClean="0">
              <a:solidFill>
                <a:schemeClr val="tx1"/>
              </a:solidFill>
            </a:endParaRPr>
          </a:p>
          <a:p>
            <a:pPr marL="342900" indent="-342900" algn="just">
              <a:buFont typeface="Arial" panose="020B0604020202020204" pitchFamily="34" charset="0"/>
              <a:buChar char="•"/>
            </a:pPr>
            <a:endParaRPr lang="en-IN" sz="2400" dirty="0">
              <a:solidFill>
                <a:schemeClr val="tx1"/>
              </a:solidFill>
            </a:endParaRPr>
          </a:p>
          <a:p>
            <a:pPr marL="342900" indent="-342900" algn="just">
              <a:buFont typeface="Arial" panose="020B0604020202020204" pitchFamily="34" charset="0"/>
              <a:buChar char="•"/>
            </a:pPr>
            <a:r>
              <a:rPr lang="en-IN" sz="2400" dirty="0" smtClean="0">
                <a:solidFill>
                  <a:schemeClr val="tx1"/>
                </a:solidFill>
              </a:rPr>
              <a:t>Desert parts </a:t>
            </a:r>
            <a:r>
              <a:rPr lang="en-IN" sz="2400" dirty="0">
                <a:solidFill>
                  <a:schemeClr val="tx1"/>
                </a:solidFill>
              </a:rPr>
              <a:t>of Africa and rangelands of Australia, where a heavy tail is observed, one can expect extreme events much larger than the average precipitation. </a:t>
            </a:r>
            <a:endParaRPr lang="en-IN" sz="2400" dirty="0" smtClean="0">
              <a:solidFill>
                <a:schemeClr val="tx1"/>
              </a:solidFill>
            </a:endParaRPr>
          </a:p>
          <a:p>
            <a:pPr marL="342900" indent="-342900" algn="just">
              <a:buFont typeface="Arial" panose="020B0604020202020204" pitchFamily="34" charset="0"/>
              <a:buChar char="•"/>
            </a:pPr>
            <a:endParaRPr lang="en-IN" sz="2400" dirty="0">
              <a:solidFill>
                <a:schemeClr val="tx1"/>
              </a:solidFill>
            </a:endParaRPr>
          </a:p>
          <a:p>
            <a:pPr marL="342900" indent="-342900" algn="just">
              <a:buFont typeface="Arial" panose="020B0604020202020204" pitchFamily="34" charset="0"/>
              <a:buChar char="•"/>
            </a:pPr>
            <a:r>
              <a:rPr lang="en-IN" sz="2400" dirty="0" smtClean="0">
                <a:solidFill>
                  <a:schemeClr val="tx1"/>
                </a:solidFill>
              </a:rPr>
              <a:t>Understanding tail behaviour </a:t>
            </a:r>
            <a:r>
              <a:rPr lang="en-IN" sz="2400" dirty="0">
                <a:solidFill>
                  <a:schemeClr val="tx1"/>
                </a:solidFill>
              </a:rPr>
              <a:t>helps in better preparedness in facing the extreme precipitation events, which always pose challenge to the </a:t>
            </a:r>
            <a:r>
              <a:rPr lang="en-IN" sz="2400" dirty="0" smtClean="0">
                <a:solidFill>
                  <a:schemeClr val="tx1"/>
                </a:solidFill>
              </a:rPr>
              <a:t>society</a:t>
            </a:r>
            <a:endParaRPr lang="en-US" sz="2400" dirty="0">
              <a:solidFill>
                <a:schemeClr val="tx1"/>
              </a:solidFill>
            </a:endParaRPr>
          </a:p>
        </p:txBody>
      </p:sp>
    </p:spTree>
    <p:extLst>
      <p:ext uri="{BB962C8B-B14F-4D97-AF65-F5344CB8AC3E}">
        <p14:creationId xmlns:p14="http://schemas.microsoft.com/office/powerpoint/2010/main" val="234307505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0775" y="156323"/>
            <a:ext cx="8079581" cy="544263"/>
          </a:xfrm>
        </p:spPr>
        <p:txBody>
          <a:bodyPr>
            <a:normAutofit fontScale="90000"/>
          </a:bodyPr>
          <a:lstStyle/>
          <a:p>
            <a:r>
              <a:rPr lang="en-US" dirty="0" smtClean="0"/>
              <a:t>Uncertainty with datasets</a:t>
            </a:r>
            <a:endParaRPr lang="en-US" dirty="0"/>
          </a:p>
        </p:txBody>
      </p:sp>
      <p:sp>
        <p:nvSpPr>
          <p:cNvPr id="4" name="Slide Number Placeholder 3"/>
          <p:cNvSpPr>
            <a:spLocks noGrp="1"/>
          </p:cNvSpPr>
          <p:nvPr>
            <p:ph type="sldNum" sz="quarter" idx="12"/>
          </p:nvPr>
        </p:nvSpPr>
        <p:spPr/>
        <p:txBody>
          <a:bodyPr/>
          <a:lstStyle/>
          <a:p>
            <a:fld id="{C62A17F6-43C7-4B49-8694-EE74B04BAE60}" type="slidenum">
              <a:rPr lang="en-US" smtClean="0"/>
              <a:t>18</a:t>
            </a:fld>
            <a:endParaRPr lang="en-US"/>
          </a:p>
        </p:txBody>
      </p:sp>
      <p:graphicFrame>
        <p:nvGraphicFramePr>
          <p:cNvPr id="12" name="Table 11"/>
          <p:cNvGraphicFramePr>
            <a:graphicFrameLocks noGrp="1"/>
          </p:cNvGraphicFramePr>
          <p:nvPr>
            <p:extLst>
              <p:ext uri="{D42A27DB-BD31-4B8C-83A1-F6EECF244321}">
                <p14:modId xmlns:p14="http://schemas.microsoft.com/office/powerpoint/2010/main" val="1536040635"/>
              </p:ext>
            </p:extLst>
          </p:nvPr>
        </p:nvGraphicFramePr>
        <p:xfrm>
          <a:off x="114789" y="811079"/>
          <a:ext cx="8800612" cy="5920295"/>
        </p:xfrm>
        <a:graphic>
          <a:graphicData uri="http://schemas.openxmlformats.org/drawingml/2006/table">
            <a:tbl>
              <a:tblPr firstRow="1" firstCol="1" bandRow="1">
                <a:tableStyleId>{5C22544A-7EE6-4342-B048-85BDC9FD1C3A}</a:tableStyleId>
              </a:tblPr>
              <a:tblGrid>
                <a:gridCol w="4327049">
                  <a:extLst>
                    <a:ext uri="{9D8B030D-6E8A-4147-A177-3AD203B41FA5}">
                      <a16:colId xmlns="" xmlns:a16="http://schemas.microsoft.com/office/drawing/2014/main" val="83793230"/>
                    </a:ext>
                  </a:extLst>
                </a:gridCol>
                <a:gridCol w="1298669">
                  <a:extLst>
                    <a:ext uri="{9D8B030D-6E8A-4147-A177-3AD203B41FA5}">
                      <a16:colId xmlns="" xmlns:a16="http://schemas.microsoft.com/office/drawing/2014/main" val="2810746149"/>
                    </a:ext>
                  </a:extLst>
                </a:gridCol>
                <a:gridCol w="1492009">
                  <a:extLst>
                    <a:ext uri="{9D8B030D-6E8A-4147-A177-3AD203B41FA5}">
                      <a16:colId xmlns="" xmlns:a16="http://schemas.microsoft.com/office/drawing/2014/main" val="2948993629"/>
                    </a:ext>
                  </a:extLst>
                </a:gridCol>
                <a:gridCol w="1682885">
                  <a:extLst>
                    <a:ext uri="{9D8B030D-6E8A-4147-A177-3AD203B41FA5}">
                      <a16:colId xmlns="" xmlns:a16="http://schemas.microsoft.com/office/drawing/2014/main" val="3957804194"/>
                    </a:ext>
                  </a:extLst>
                </a:gridCol>
              </a:tblGrid>
              <a:tr h="573921">
                <a:tc>
                  <a:txBody>
                    <a:bodyPr/>
                    <a:lstStyle/>
                    <a:p>
                      <a:pPr marL="0" marR="0" algn="ctr">
                        <a:lnSpc>
                          <a:spcPct val="107000"/>
                        </a:lnSpc>
                        <a:spcBef>
                          <a:spcPts val="0"/>
                        </a:spcBef>
                        <a:spcAft>
                          <a:spcPts val="800"/>
                        </a:spcAft>
                      </a:pPr>
                      <a:r>
                        <a:rPr lang="en-US" sz="1800" dirty="0">
                          <a:solidFill>
                            <a:schemeClr val="tx1"/>
                          </a:solidFill>
                          <a:effectLst/>
                          <a:latin typeface="Cambria Math" panose="02040503050406030204" pitchFamily="18" charset="0"/>
                          <a:ea typeface="Cambria Math" panose="02040503050406030204" pitchFamily="18" charset="0"/>
                        </a:rPr>
                        <a:t>Dataset </a:t>
                      </a:r>
                      <a:r>
                        <a:rPr lang="en-US" sz="1800" dirty="0" smtClean="0">
                          <a:solidFill>
                            <a:schemeClr val="tx1"/>
                          </a:solidFill>
                          <a:effectLst/>
                          <a:latin typeface="Cambria Math" panose="02040503050406030204" pitchFamily="18" charset="0"/>
                          <a:ea typeface="Cambria Math" panose="02040503050406030204" pitchFamily="18" charset="0"/>
                        </a:rPr>
                        <a:t>name</a:t>
                      </a:r>
                      <a:endParaRPr lang="en-US" sz="1800" dirty="0">
                        <a:solidFill>
                          <a:schemeClr val="tx1"/>
                        </a:solidFill>
                        <a:effectLst/>
                        <a:latin typeface="Cambria Math" panose="02040503050406030204" pitchFamily="18" charset="0"/>
                        <a:ea typeface="Cambria Math" panose="02040503050406030204" pitchFamily="18" charset="0"/>
                        <a:cs typeface="Times New Roman" panose="02020603050405020304" pitchFamily="18" charset="0"/>
                      </a:endParaRPr>
                    </a:p>
                  </a:txBody>
                  <a:tcPr marL="74587" marR="7458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7000"/>
                        </a:lnSpc>
                        <a:spcBef>
                          <a:spcPts val="0"/>
                        </a:spcBef>
                        <a:spcAft>
                          <a:spcPts val="800"/>
                        </a:spcAft>
                      </a:pPr>
                      <a:r>
                        <a:rPr lang="en-US" sz="1800" dirty="0" smtClean="0">
                          <a:solidFill>
                            <a:schemeClr val="tx1"/>
                          </a:solidFill>
                          <a:effectLst/>
                          <a:latin typeface="Cambria Math" panose="02040503050406030204" pitchFamily="18" charset="0"/>
                          <a:ea typeface="Cambria Math" panose="02040503050406030204" pitchFamily="18" charset="0"/>
                        </a:rPr>
                        <a:t>Temporal resolution</a:t>
                      </a:r>
                      <a:endParaRPr lang="en-US" sz="1800" dirty="0">
                        <a:solidFill>
                          <a:schemeClr val="tx1"/>
                        </a:solidFill>
                        <a:effectLst/>
                        <a:latin typeface="Cambria Math" panose="02040503050406030204" pitchFamily="18" charset="0"/>
                        <a:ea typeface="Cambria Math" panose="02040503050406030204" pitchFamily="18" charset="0"/>
                        <a:cs typeface="Times New Roman" panose="02020603050405020304" pitchFamily="18" charset="0"/>
                      </a:endParaRPr>
                    </a:p>
                  </a:txBody>
                  <a:tcPr marL="74587" marR="7458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7000"/>
                        </a:lnSpc>
                        <a:spcBef>
                          <a:spcPts val="0"/>
                        </a:spcBef>
                        <a:spcAft>
                          <a:spcPts val="800"/>
                        </a:spcAft>
                      </a:pPr>
                      <a:r>
                        <a:rPr lang="en-US" sz="1800" dirty="0">
                          <a:solidFill>
                            <a:schemeClr val="tx1"/>
                          </a:solidFill>
                          <a:effectLst/>
                          <a:latin typeface="Cambria Math" panose="02040503050406030204" pitchFamily="18" charset="0"/>
                          <a:ea typeface="Cambria Math" panose="02040503050406030204" pitchFamily="18" charset="0"/>
                        </a:rPr>
                        <a:t>Spatial resolution</a:t>
                      </a:r>
                      <a:endParaRPr lang="en-US" sz="1800" dirty="0">
                        <a:solidFill>
                          <a:schemeClr val="tx1"/>
                        </a:solidFill>
                        <a:effectLst/>
                        <a:latin typeface="Cambria Math" panose="02040503050406030204" pitchFamily="18" charset="0"/>
                        <a:ea typeface="Cambria Math" panose="02040503050406030204" pitchFamily="18" charset="0"/>
                        <a:cs typeface="Times New Roman" panose="02020603050405020304" pitchFamily="18" charset="0"/>
                      </a:endParaRPr>
                    </a:p>
                  </a:txBody>
                  <a:tcPr marL="74587" marR="7458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7000"/>
                        </a:lnSpc>
                        <a:spcBef>
                          <a:spcPts val="0"/>
                        </a:spcBef>
                        <a:spcAft>
                          <a:spcPts val="800"/>
                        </a:spcAft>
                      </a:pPr>
                      <a:r>
                        <a:rPr lang="en-US" sz="1800" dirty="0">
                          <a:solidFill>
                            <a:schemeClr val="tx1"/>
                          </a:solidFill>
                          <a:effectLst/>
                          <a:latin typeface="Cambria Math" panose="02040503050406030204" pitchFamily="18" charset="0"/>
                          <a:ea typeface="Cambria Math" panose="02040503050406030204" pitchFamily="18" charset="0"/>
                        </a:rPr>
                        <a:t>Data source</a:t>
                      </a:r>
                      <a:endParaRPr lang="en-US" sz="1800" dirty="0">
                        <a:solidFill>
                          <a:schemeClr val="tx1"/>
                        </a:solidFill>
                        <a:effectLst/>
                        <a:latin typeface="Cambria Math" panose="02040503050406030204" pitchFamily="18" charset="0"/>
                        <a:ea typeface="Cambria Math" panose="02040503050406030204" pitchFamily="18" charset="0"/>
                        <a:cs typeface="Times New Roman" panose="02020603050405020304" pitchFamily="18" charset="0"/>
                      </a:endParaRPr>
                    </a:p>
                  </a:txBody>
                  <a:tcPr marL="74587" marR="7458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3455792407"/>
                  </a:ext>
                </a:extLst>
              </a:tr>
              <a:tr h="1020310">
                <a:tc>
                  <a:txBody>
                    <a:bodyPr/>
                    <a:lstStyle/>
                    <a:p>
                      <a:pPr marL="0" marR="0" algn="ctr">
                        <a:lnSpc>
                          <a:spcPct val="107000"/>
                        </a:lnSpc>
                        <a:spcBef>
                          <a:spcPts val="0"/>
                        </a:spcBef>
                        <a:spcAft>
                          <a:spcPts val="800"/>
                        </a:spcAft>
                      </a:pPr>
                      <a:r>
                        <a:rPr lang="en-US" sz="1800" b="0" dirty="0">
                          <a:solidFill>
                            <a:schemeClr val="tx1"/>
                          </a:solidFill>
                          <a:effectLst/>
                          <a:latin typeface="Cambria Math" panose="02040503050406030204" pitchFamily="18" charset="0"/>
                          <a:ea typeface="Cambria Math" panose="02040503050406030204" pitchFamily="18" charset="0"/>
                        </a:rPr>
                        <a:t>National Centers for Environmental Prediction </a:t>
                      </a:r>
                      <a:r>
                        <a:rPr lang="en-US" sz="1800" b="0" dirty="0" smtClean="0">
                          <a:solidFill>
                            <a:schemeClr val="tx1"/>
                          </a:solidFill>
                          <a:effectLst/>
                          <a:latin typeface="Cambria Math" panose="02040503050406030204" pitchFamily="18" charset="0"/>
                          <a:ea typeface="Cambria Math" panose="02040503050406030204" pitchFamily="18" charset="0"/>
                        </a:rPr>
                        <a:t>-Climate </a:t>
                      </a:r>
                      <a:r>
                        <a:rPr lang="en-US" sz="1800" b="0" dirty="0">
                          <a:solidFill>
                            <a:schemeClr val="tx1"/>
                          </a:solidFill>
                          <a:effectLst/>
                          <a:latin typeface="Cambria Math" panose="02040503050406030204" pitchFamily="18" charset="0"/>
                          <a:ea typeface="Cambria Math" panose="02040503050406030204" pitchFamily="18" charset="0"/>
                        </a:rPr>
                        <a:t>Forecast System Reanalysis (CFSR)</a:t>
                      </a:r>
                      <a:endParaRPr lang="en-US" sz="1800" b="0" dirty="0">
                        <a:solidFill>
                          <a:schemeClr val="tx1"/>
                        </a:solidFill>
                        <a:effectLst/>
                        <a:latin typeface="Cambria Math" panose="02040503050406030204" pitchFamily="18" charset="0"/>
                        <a:ea typeface="Cambria Math" panose="02040503050406030204" pitchFamily="18" charset="0"/>
                        <a:cs typeface="Times New Roman" panose="02020603050405020304" pitchFamily="18" charset="0"/>
                      </a:endParaRPr>
                    </a:p>
                  </a:txBody>
                  <a:tcPr marL="74587" marR="7458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7000"/>
                        </a:lnSpc>
                        <a:spcBef>
                          <a:spcPts val="0"/>
                        </a:spcBef>
                        <a:spcAft>
                          <a:spcPts val="800"/>
                        </a:spcAft>
                      </a:pPr>
                      <a:r>
                        <a:rPr lang="en-US" sz="1800" dirty="0" smtClean="0">
                          <a:solidFill>
                            <a:schemeClr val="tx1"/>
                          </a:solidFill>
                          <a:effectLst/>
                          <a:latin typeface="Cambria Math" panose="02040503050406030204" pitchFamily="18" charset="0"/>
                          <a:ea typeface="Cambria Math" panose="02040503050406030204" pitchFamily="18" charset="0"/>
                        </a:rPr>
                        <a:t>sub-daily</a:t>
                      </a:r>
                    </a:p>
                    <a:p>
                      <a:pPr marL="0" marR="0" lvl="0" indent="0" algn="ctr" defTabSz="4035613" rtl="0" eaLnBrk="1" fontAlgn="auto" latinLnBrk="0" hangingPunct="1">
                        <a:lnSpc>
                          <a:spcPct val="107000"/>
                        </a:lnSpc>
                        <a:spcBef>
                          <a:spcPts val="0"/>
                        </a:spcBef>
                        <a:spcAft>
                          <a:spcPts val="800"/>
                        </a:spcAft>
                        <a:buClrTx/>
                        <a:buSzTx/>
                        <a:buFontTx/>
                        <a:buNone/>
                        <a:tabLst/>
                        <a:defRPr/>
                      </a:pPr>
                      <a:r>
                        <a:rPr lang="en-US" sz="1800" dirty="0" smtClean="0">
                          <a:solidFill>
                            <a:schemeClr val="tx1"/>
                          </a:solidFill>
                          <a:effectLst/>
                          <a:latin typeface="Cambria Math" panose="02040503050406030204" pitchFamily="18" charset="0"/>
                          <a:ea typeface="Cambria Math" panose="02040503050406030204" pitchFamily="18" charset="0"/>
                        </a:rPr>
                        <a:t>(1979-2017)</a:t>
                      </a:r>
                      <a:endParaRPr lang="en-US" sz="1800" dirty="0" smtClean="0">
                        <a:solidFill>
                          <a:schemeClr val="tx1"/>
                        </a:solidFill>
                        <a:effectLst/>
                        <a:latin typeface="Cambria Math" panose="02040503050406030204" pitchFamily="18" charset="0"/>
                        <a:ea typeface="Cambria Math" panose="02040503050406030204" pitchFamily="18" charset="0"/>
                        <a:cs typeface="Times New Roman" panose="02020603050405020304" pitchFamily="18" charset="0"/>
                      </a:endParaRPr>
                    </a:p>
                  </a:txBody>
                  <a:tcPr marL="74587" marR="7458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7000"/>
                        </a:lnSpc>
                        <a:spcBef>
                          <a:spcPts val="0"/>
                        </a:spcBef>
                        <a:spcAft>
                          <a:spcPts val="800"/>
                        </a:spcAft>
                      </a:pPr>
                      <a:r>
                        <a:rPr lang="en-US" sz="1800" dirty="0">
                          <a:solidFill>
                            <a:schemeClr val="tx1"/>
                          </a:solidFill>
                          <a:effectLst/>
                          <a:latin typeface="Cambria Math" panose="02040503050406030204" pitchFamily="18" charset="0"/>
                          <a:ea typeface="Cambria Math" panose="02040503050406030204" pitchFamily="18" charset="0"/>
                        </a:rPr>
                        <a:t>0.5 </a:t>
                      </a:r>
                      <a:r>
                        <a:rPr lang="en-US" sz="1800" dirty="0" err="1" smtClean="0">
                          <a:solidFill>
                            <a:schemeClr val="tx1"/>
                          </a:solidFill>
                          <a:effectLst/>
                          <a:latin typeface="Cambria Math" panose="02040503050406030204" pitchFamily="18" charset="0"/>
                          <a:ea typeface="Cambria Math" panose="02040503050406030204" pitchFamily="18" charset="0"/>
                        </a:rPr>
                        <a:t>deg</a:t>
                      </a:r>
                      <a:endParaRPr lang="en-US" sz="1800" dirty="0" smtClean="0">
                        <a:solidFill>
                          <a:schemeClr val="tx1"/>
                        </a:solidFill>
                        <a:effectLst/>
                        <a:latin typeface="Cambria Math" panose="02040503050406030204" pitchFamily="18" charset="0"/>
                        <a:ea typeface="Cambria Math" panose="02040503050406030204" pitchFamily="18" charset="0"/>
                      </a:endParaRPr>
                    </a:p>
                    <a:p>
                      <a:pPr marL="0" marR="0" algn="ctr">
                        <a:lnSpc>
                          <a:spcPct val="107000"/>
                        </a:lnSpc>
                        <a:spcBef>
                          <a:spcPts val="0"/>
                        </a:spcBef>
                        <a:spcAft>
                          <a:spcPts val="800"/>
                        </a:spcAft>
                      </a:pPr>
                      <a:r>
                        <a:rPr lang="en-US" sz="1800" dirty="0" smtClean="0">
                          <a:solidFill>
                            <a:schemeClr val="tx1"/>
                          </a:solidFill>
                          <a:effectLst/>
                          <a:latin typeface="Cambria Math" panose="02040503050406030204" pitchFamily="18" charset="0"/>
                          <a:ea typeface="Cambria Math" panose="02040503050406030204" pitchFamily="18" charset="0"/>
                          <a:cs typeface="Times New Roman" panose="02020603050405020304" pitchFamily="18" charset="0"/>
                        </a:rPr>
                        <a:t>(Global)</a:t>
                      </a:r>
                      <a:endParaRPr lang="en-US" sz="1800" dirty="0">
                        <a:solidFill>
                          <a:schemeClr val="tx1"/>
                        </a:solidFill>
                        <a:effectLst/>
                        <a:latin typeface="Cambria Math" panose="02040503050406030204" pitchFamily="18" charset="0"/>
                        <a:ea typeface="Cambria Math" panose="02040503050406030204" pitchFamily="18" charset="0"/>
                        <a:cs typeface="Times New Roman" panose="02020603050405020304" pitchFamily="18" charset="0"/>
                      </a:endParaRPr>
                    </a:p>
                  </a:txBody>
                  <a:tcPr marL="74587" marR="7458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7000"/>
                        </a:lnSpc>
                        <a:spcBef>
                          <a:spcPts val="0"/>
                        </a:spcBef>
                        <a:spcAft>
                          <a:spcPts val="800"/>
                        </a:spcAft>
                      </a:pPr>
                      <a:r>
                        <a:rPr lang="en-US" sz="1800">
                          <a:solidFill>
                            <a:schemeClr val="tx1"/>
                          </a:solidFill>
                          <a:effectLst/>
                          <a:latin typeface="Cambria Math" panose="02040503050406030204" pitchFamily="18" charset="0"/>
                          <a:ea typeface="Cambria Math" panose="02040503050406030204" pitchFamily="18" charset="0"/>
                        </a:rPr>
                        <a:t>Reanalysis</a:t>
                      </a:r>
                      <a:endParaRPr lang="en-US" sz="1800">
                        <a:solidFill>
                          <a:schemeClr val="tx1"/>
                        </a:solidFill>
                        <a:effectLst/>
                        <a:latin typeface="Cambria Math" panose="02040503050406030204" pitchFamily="18" charset="0"/>
                        <a:ea typeface="Cambria Math" panose="02040503050406030204" pitchFamily="18" charset="0"/>
                        <a:cs typeface="Times New Roman" panose="02020603050405020304" pitchFamily="18" charset="0"/>
                      </a:endParaRPr>
                    </a:p>
                  </a:txBody>
                  <a:tcPr marL="74587" marR="7458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4127943499"/>
                  </a:ext>
                </a:extLst>
              </a:tr>
              <a:tr h="1020310">
                <a:tc>
                  <a:txBody>
                    <a:bodyPr/>
                    <a:lstStyle/>
                    <a:p>
                      <a:pPr marL="0" marR="0" algn="ctr">
                        <a:lnSpc>
                          <a:spcPct val="107000"/>
                        </a:lnSpc>
                        <a:spcBef>
                          <a:spcPts val="0"/>
                        </a:spcBef>
                        <a:spcAft>
                          <a:spcPts val="800"/>
                        </a:spcAft>
                      </a:pPr>
                      <a:r>
                        <a:rPr lang="en-US" sz="1800" b="0" dirty="0">
                          <a:solidFill>
                            <a:schemeClr val="tx1"/>
                          </a:solidFill>
                          <a:effectLst/>
                          <a:latin typeface="Cambria Math" panose="02040503050406030204" pitchFamily="18" charset="0"/>
                          <a:ea typeface="Cambria Math" panose="02040503050406030204" pitchFamily="18" charset="0"/>
                        </a:rPr>
                        <a:t>Multi-Source Weighted-Ensemble </a:t>
                      </a:r>
                      <a:r>
                        <a:rPr lang="en-US" sz="1800" b="0" dirty="0" smtClean="0">
                          <a:solidFill>
                            <a:schemeClr val="tx1"/>
                          </a:solidFill>
                          <a:effectLst/>
                          <a:latin typeface="Cambria Math" panose="02040503050406030204" pitchFamily="18" charset="0"/>
                          <a:ea typeface="Cambria Math" panose="02040503050406030204" pitchFamily="18" charset="0"/>
                        </a:rPr>
                        <a:t>Precipitation (MSWEP)</a:t>
                      </a:r>
                      <a:endParaRPr lang="en-US" sz="1800" b="0" dirty="0">
                        <a:solidFill>
                          <a:schemeClr val="tx1"/>
                        </a:solidFill>
                        <a:effectLst/>
                        <a:latin typeface="Cambria Math" panose="02040503050406030204" pitchFamily="18" charset="0"/>
                        <a:ea typeface="Cambria Math" panose="02040503050406030204" pitchFamily="18" charset="0"/>
                        <a:cs typeface="Times New Roman" panose="02020603050405020304" pitchFamily="18" charset="0"/>
                      </a:endParaRPr>
                    </a:p>
                  </a:txBody>
                  <a:tcPr marL="74587" marR="7458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7000"/>
                        </a:lnSpc>
                        <a:spcBef>
                          <a:spcPts val="0"/>
                        </a:spcBef>
                        <a:spcAft>
                          <a:spcPts val="800"/>
                        </a:spcAft>
                      </a:pPr>
                      <a:r>
                        <a:rPr lang="en-US" sz="1800" dirty="0" smtClean="0">
                          <a:solidFill>
                            <a:schemeClr val="tx1"/>
                          </a:solidFill>
                          <a:effectLst/>
                          <a:latin typeface="Cambria Math" panose="02040503050406030204" pitchFamily="18" charset="0"/>
                          <a:ea typeface="Cambria Math" panose="02040503050406030204" pitchFamily="18" charset="0"/>
                        </a:rPr>
                        <a:t>Daily</a:t>
                      </a:r>
                    </a:p>
                    <a:p>
                      <a:pPr marL="0" marR="0" algn="ctr">
                        <a:lnSpc>
                          <a:spcPct val="107000"/>
                        </a:lnSpc>
                        <a:spcBef>
                          <a:spcPts val="0"/>
                        </a:spcBef>
                        <a:spcAft>
                          <a:spcPts val="800"/>
                        </a:spcAft>
                      </a:pPr>
                      <a:r>
                        <a:rPr lang="en-US" sz="1800" dirty="0" smtClean="0">
                          <a:solidFill>
                            <a:schemeClr val="tx1"/>
                          </a:solidFill>
                          <a:effectLst/>
                          <a:latin typeface="Cambria Math" panose="02040503050406030204" pitchFamily="18" charset="0"/>
                          <a:ea typeface="Cambria Math" panose="02040503050406030204" pitchFamily="18" charset="0"/>
                          <a:cs typeface="Times New Roman" panose="02020603050405020304" pitchFamily="18" charset="0"/>
                        </a:rPr>
                        <a:t>(</a:t>
                      </a:r>
                      <a:r>
                        <a:rPr lang="en-US" sz="1800" dirty="0" smtClean="0">
                          <a:solidFill>
                            <a:schemeClr val="tx1"/>
                          </a:solidFill>
                          <a:effectLst/>
                          <a:latin typeface="Cambria Math" panose="02040503050406030204" pitchFamily="18" charset="0"/>
                          <a:ea typeface="Cambria Math" panose="02040503050406030204" pitchFamily="18" charset="0"/>
                        </a:rPr>
                        <a:t>1979-2016)</a:t>
                      </a:r>
                      <a:endParaRPr lang="en-US" sz="1800" dirty="0">
                        <a:solidFill>
                          <a:schemeClr val="tx1"/>
                        </a:solidFill>
                        <a:effectLst/>
                        <a:latin typeface="Cambria Math" panose="02040503050406030204" pitchFamily="18" charset="0"/>
                        <a:ea typeface="Cambria Math" panose="02040503050406030204" pitchFamily="18" charset="0"/>
                        <a:cs typeface="Times New Roman" panose="02020603050405020304" pitchFamily="18" charset="0"/>
                      </a:endParaRPr>
                    </a:p>
                  </a:txBody>
                  <a:tcPr marL="74587" marR="7458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7000"/>
                        </a:lnSpc>
                        <a:spcBef>
                          <a:spcPts val="0"/>
                        </a:spcBef>
                        <a:spcAft>
                          <a:spcPts val="800"/>
                        </a:spcAft>
                      </a:pPr>
                      <a:r>
                        <a:rPr lang="en-US" sz="1800" dirty="0" smtClean="0">
                          <a:solidFill>
                            <a:schemeClr val="tx1"/>
                          </a:solidFill>
                          <a:effectLst/>
                          <a:latin typeface="Cambria Math" panose="02040503050406030204" pitchFamily="18" charset="0"/>
                          <a:ea typeface="Cambria Math" panose="02040503050406030204" pitchFamily="18" charset="0"/>
                        </a:rPr>
                        <a:t>0.5 </a:t>
                      </a:r>
                      <a:r>
                        <a:rPr lang="en-US" sz="1800" dirty="0" err="1" smtClean="0">
                          <a:solidFill>
                            <a:schemeClr val="tx1"/>
                          </a:solidFill>
                          <a:effectLst/>
                          <a:latin typeface="Cambria Math" panose="02040503050406030204" pitchFamily="18" charset="0"/>
                          <a:ea typeface="Cambria Math" panose="02040503050406030204" pitchFamily="18" charset="0"/>
                        </a:rPr>
                        <a:t>deg</a:t>
                      </a:r>
                      <a:endParaRPr lang="en-US" sz="1800" dirty="0" smtClean="0">
                        <a:solidFill>
                          <a:schemeClr val="tx1"/>
                        </a:solidFill>
                        <a:effectLst/>
                        <a:latin typeface="Cambria Math" panose="02040503050406030204" pitchFamily="18" charset="0"/>
                        <a:ea typeface="Cambria Math" panose="02040503050406030204" pitchFamily="18" charset="0"/>
                      </a:endParaRPr>
                    </a:p>
                    <a:p>
                      <a:pPr marL="0" marR="0" algn="ctr">
                        <a:lnSpc>
                          <a:spcPct val="107000"/>
                        </a:lnSpc>
                        <a:spcBef>
                          <a:spcPts val="0"/>
                        </a:spcBef>
                        <a:spcAft>
                          <a:spcPts val="800"/>
                        </a:spcAft>
                      </a:pPr>
                      <a:r>
                        <a:rPr lang="en-US" sz="1800" dirty="0" smtClean="0">
                          <a:solidFill>
                            <a:schemeClr val="tx1"/>
                          </a:solidFill>
                          <a:effectLst/>
                          <a:latin typeface="Cambria Math" panose="02040503050406030204" pitchFamily="18" charset="0"/>
                          <a:ea typeface="Cambria Math" panose="02040503050406030204" pitchFamily="18" charset="0"/>
                          <a:cs typeface="Times New Roman" panose="02020603050405020304" pitchFamily="18" charset="0"/>
                        </a:rPr>
                        <a:t>(Global)</a:t>
                      </a:r>
                      <a:endParaRPr lang="en-US" sz="1800" dirty="0">
                        <a:solidFill>
                          <a:schemeClr val="tx1"/>
                        </a:solidFill>
                        <a:effectLst/>
                        <a:latin typeface="Cambria Math" panose="02040503050406030204" pitchFamily="18" charset="0"/>
                        <a:ea typeface="Cambria Math" panose="02040503050406030204" pitchFamily="18" charset="0"/>
                        <a:cs typeface="Times New Roman" panose="02020603050405020304" pitchFamily="18" charset="0"/>
                      </a:endParaRPr>
                    </a:p>
                  </a:txBody>
                  <a:tcPr marL="74587" marR="7458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7000"/>
                        </a:lnSpc>
                        <a:spcBef>
                          <a:spcPts val="0"/>
                        </a:spcBef>
                        <a:spcAft>
                          <a:spcPts val="800"/>
                        </a:spcAft>
                      </a:pPr>
                      <a:r>
                        <a:rPr lang="en-US" sz="1800" dirty="0" smtClean="0">
                          <a:solidFill>
                            <a:schemeClr val="tx1"/>
                          </a:solidFill>
                          <a:effectLst/>
                          <a:latin typeface="Cambria Math" panose="02040503050406030204" pitchFamily="18" charset="0"/>
                          <a:ea typeface="Cambria Math" panose="02040503050406030204" pitchFamily="18" charset="0"/>
                        </a:rPr>
                        <a:t>Observations Satellite </a:t>
                      </a:r>
                      <a:r>
                        <a:rPr lang="en-US" sz="1800" dirty="0">
                          <a:solidFill>
                            <a:schemeClr val="tx1"/>
                          </a:solidFill>
                          <a:effectLst/>
                          <a:latin typeface="Cambria Math" panose="02040503050406030204" pitchFamily="18" charset="0"/>
                          <a:ea typeface="Cambria Math" panose="02040503050406030204" pitchFamily="18" charset="0"/>
                        </a:rPr>
                        <a:t>Reanalysis</a:t>
                      </a:r>
                      <a:endParaRPr lang="en-US" sz="1800" dirty="0">
                        <a:solidFill>
                          <a:schemeClr val="tx1"/>
                        </a:solidFill>
                        <a:effectLst/>
                        <a:latin typeface="Cambria Math" panose="02040503050406030204" pitchFamily="18" charset="0"/>
                        <a:ea typeface="Cambria Math" panose="02040503050406030204" pitchFamily="18" charset="0"/>
                        <a:cs typeface="Times New Roman" panose="02020603050405020304" pitchFamily="18" charset="0"/>
                      </a:endParaRPr>
                    </a:p>
                  </a:txBody>
                  <a:tcPr marL="74587" marR="7458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1576084267"/>
                  </a:ext>
                </a:extLst>
              </a:tr>
              <a:tr h="1020310">
                <a:tc>
                  <a:txBody>
                    <a:bodyPr/>
                    <a:lstStyle/>
                    <a:p>
                      <a:pPr marL="0" marR="0" algn="ctr">
                        <a:lnSpc>
                          <a:spcPct val="107000"/>
                        </a:lnSpc>
                        <a:spcBef>
                          <a:spcPts val="0"/>
                        </a:spcBef>
                        <a:spcAft>
                          <a:spcPts val="800"/>
                        </a:spcAft>
                      </a:pPr>
                      <a:r>
                        <a:rPr lang="en-US" sz="1800" b="0" dirty="0" smtClean="0">
                          <a:solidFill>
                            <a:schemeClr val="tx1"/>
                          </a:solidFill>
                          <a:effectLst/>
                          <a:latin typeface="Cambria Math" panose="02040503050406030204" pitchFamily="18" charset="0"/>
                          <a:ea typeface="Cambria Math" panose="02040503050406030204" pitchFamily="18" charset="0"/>
                        </a:rPr>
                        <a:t>Climate Prediction Center </a:t>
                      </a:r>
                      <a:r>
                        <a:rPr lang="en-US" sz="1800" b="0" dirty="0">
                          <a:solidFill>
                            <a:schemeClr val="tx1"/>
                          </a:solidFill>
                          <a:effectLst/>
                          <a:latin typeface="Cambria Math" panose="02040503050406030204" pitchFamily="18" charset="0"/>
                          <a:ea typeface="Cambria Math" panose="02040503050406030204" pitchFamily="18" charset="0"/>
                        </a:rPr>
                        <a:t>Unified Gauge-Based Analysis of Global Daily </a:t>
                      </a:r>
                      <a:r>
                        <a:rPr lang="en-US" sz="1800" b="0" dirty="0" smtClean="0">
                          <a:solidFill>
                            <a:schemeClr val="tx1"/>
                          </a:solidFill>
                          <a:effectLst/>
                          <a:latin typeface="Cambria Math" panose="02040503050406030204" pitchFamily="18" charset="0"/>
                          <a:ea typeface="Cambria Math" panose="02040503050406030204" pitchFamily="18" charset="0"/>
                        </a:rPr>
                        <a:t>Precipitation (CPC)</a:t>
                      </a:r>
                      <a:endParaRPr lang="en-US" sz="1800" b="0" dirty="0">
                        <a:solidFill>
                          <a:schemeClr val="tx1"/>
                        </a:solidFill>
                        <a:effectLst/>
                        <a:latin typeface="Cambria Math" panose="02040503050406030204" pitchFamily="18" charset="0"/>
                        <a:ea typeface="Cambria Math" panose="02040503050406030204" pitchFamily="18" charset="0"/>
                        <a:cs typeface="Times New Roman" panose="02020603050405020304" pitchFamily="18" charset="0"/>
                      </a:endParaRPr>
                    </a:p>
                  </a:txBody>
                  <a:tcPr marL="74587" marR="7458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7000"/>
                        </a:lnSpc>
                        <a:spcBef>
                          <a:spcPts val="0"/>
                        </a:spcBef>
                        <a:spcAft>
                          <a:spcPts val="800"/>
                        </a:spcAft>
                      </a:pPr>
                      <a:r>
                        <a:rPr lang="en-US" sz="1800" dirty="0" smtClean="0">
                          <a:solidFill>
                            <a:schemeClr val="tx1"/>
                          </a:solidFill>
                          <a:effectLst/>
                          <a:latin typeface="Cambria Math" panose="02040503050406030204" pitchFamily="18" charset="0"/>
                          <a:ea typeface="Cambria Math" panose="02040503050406030204" pitchFamily="18" charset="0"/>
                        </a:rPr>
                        <a:t>Daily</a:t>
                      </a:r>
                    </a:p>
                    <a:p>
                      <a:pPr marL="0" marR="0" lvl="0" indent="0" algn="ctr" defTabSz="4035613" rtl="0" eaLnBrk="1" fontAlgn="auto" latinLnBrk="0" hangingPunct="1">
                        <a:lnSpc>
                          <a:spcPct val="107000"/>
                        </a:lnSpc>
                        <a:spcBef>
                          <a:spcPts val="0"/>
                        </a:spcBef>
                        <a:spcAft>
                          <a:spcPts val="800"/>
                        </a:spcAft>
                        <a:buClrTx/>
                        <a:buSzTx/>
                        <a:buFontTx/>
                        <a:buNone/>
                        <a:tabLst/>
                        <a:defRPr/>
                      </a:pPr>
                      <a:r>
                        <a:rPr lang="en-US" sz="1800" dirty="0" smtClean="0">
                          <a:solidFill>
                            <a:schemeClr val="tx1"/>
                          </a:solidFill>
                          <a:effectLst/>
                          <a:latin typeface="Cambria Math" panose="02040503050406030204" pitchFamily="18" charset="0"/>
                          <a:ea typeface="Cambria Math" panose="02040503050406030204" pitchFamily="18" charset="0"/>
                          <a:cs typeface="Times New Roman" panose="02020603050405020304" pitchFamily="18" charset="0"/>
                        </a:rPr>
                        <a:t>(</a:t>
                      </a:r>
                      <a:r>
                        <a:rPr lang="en-US" sz="1800" dirty="0" smtClean="0">
                          <a:solidFill>
                            <a:schemeClr val="tx1"/>
                          </a:solidFill>
                          <a:effectLst/>
                          <a:latin typeface="Cambria Math" panose="02040503050406030204" pitchFamily="18" charset="0"/>
                          <a:ea typeface="Cambria Math" panose="02040503050406030204" pitchFamily="18" charset="0"/>
                        </a:rPr>
                        <a:t>1979-2017</a:t>
                      </a:r>
                      <a:r>
                        <a:rPr lang="en-US" sz="1800" dirty="0" smtClean="0">
                          <a:solidFill>
                            <a:schemeClr val="tx1"/>
                          </a:solidFill>
                          <a:effectLst/>
                          <a:latin typeface="Cambria Math" panose="02040503050406030204" pitchFamily="18" charset="0"/>
                          <a:ea typeface="Cambria Math" panose="02040503050406030204" pitchFamily="18" charset="0"/>
                          <a:cs typeface="Times New Roman" panose="02020603050405020304" pitchFamily="18" charset="0"/>
                        </a:rPr>
                        <a:t>)</a:t>
                      </a:r>
                    </a:p>
                  </a:txBody>
                  <a:tcPr marL="74587" marR="7458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7000"/>
                        </a:lnSpc>
                        <a:spcBef>
                          <a:spcPts val="0"/>
                        </a:spcBef>
                        <a:spcAft>
                          <a:spcPts val="800"/>
                        </a:spcAft>
                      </a:pPr>
                      <a:r>
                        <a:rPr lang="en-US" sz="1800" dirty="0">
                          <a:solidFill>
                            <a:schemeClr val="tx1"/>
                          </a:solidFill>
                          <a:effectLst/>
                          <a:latin typeface="Cambria Math" panose="02040503050406030204" pitchFamily="18" charset="0"/>
                          <a:ea typeface="Cambria Math" panose="02040503050406030204" pitchFamily="18" charset="0"/>
                        </a:rPr>
                        <a:t>0.5 </a:t>
                      </a:r>
                      <a:r>
                        <a:rPr lang="en-US" sz="1800" dirty="0" err="1" smtClean="0">
                          <a:solidFill>
                            <a:schemeClr val="tx1"/>
                          </a:solidFill>
                          <a:effectLst/>
                          <a:latin typeface="Cambria Math" panose="02040503050406030204" pitchFamily="18" charset="0"/>
                          <a:ea typeface="Cambria Math" panose="02040503050406030204" pitchFamily="18" charset="0"/>
                        </a:rPr>
                        <a:t>deg</a:t>
                      </a:r>
                      <a:endParaRPr lang="en-US" sz="1800" dirty="0" smtClean="0">
                        <a:solidFill>
                          <a:schemeClr val="tx1"/>
                        </a:solidFill>
                        <a:effectLst/>
                        <a:latin typeface="Cambria Math" panose="02040503050406030204" pitchFamily="18" charset="0"/>
                        <a:ea typeface="Cambria Math" panose="02040503050406030204" pitchFamily="18" charset="0"/>
                      </a:endParaRPr>
                    </a:p>
                    <a:p>
                      <a:pPr marL="0" marR="0" algn="ctr">
                        <a:lnSpc>
                          <a:spcPct val="107000"/>
                        </a:lnSpc>
                        <a:spcBef>
                          <a:spcPts val="0"/>
                        </a:spcBef>
                        <a:spcAft>
                          <a:spcPts val="800"/>
                        </a:spcAft>
                      </a:pPr>
                      <a:r>
                        <a:rPr lang="en-US" sz="1800" dirty="0" smtClean="0">
                          <a:solidFill>
                            <a:schemeClr val="tx1"/>
                          </a:solidFill>
                          <a:effectLst/>
                          <a:latin typeface="Cambria Math" panose="02040503050406030204" pitchFamily="18" charset="0"/>
                          <a:ea typeface="Cambria Math" panose="02040503050406030204" pitchFamily="18" charset="0"/>
                          <a:cs typeface="Times New Roman" panose="02020603050405020304" pitchFamily="18" charset="0"/>
                        </a:rPr>
                        <a:t>(Land)</a:t>
                      </a:r>
                      <a:endParaRPr lang="en-US" sz="1800" dirty="0">
                        <a:solidFill>
                          <a:schemeClr val="tx1"/>
                        </a:solidFill>
                        <a:effectLst/>
                        <a:latin typeface="Cambria Math" panose="02040503050406030204" pitchFamily="18" charset="0"/>
                        <a:ea typeface="Cambria Math" panose="02040503050406030204" pitchFamily="18" charset="0"/>
                        <a:cs typeface="Times New Roman" panose="02020603050405020304" pitchFamily="18" charset="0"/>
                      </a:endParaRPr>
                    </a:p>
                  </a:txBody>
                  <a:tcPr marL="74587" marR="7458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7000"/>
                        </a:lnSpc>
                        <a:spcBef>
                          <a:spcPts val="0"/>
                        </a:spcBef>
                        <a:spcAft>
                          <a:spcPts val="800"/>
                        </a:spcAft>
                      </a:pPr>
                      <a:r>
                        <a:rPr lang="en-US" sz="1800" dirty="0">
                          <a:solidFill>
                            <a:schemeClr val="tx1"/>
                          </a:solidFill>
                          <a:effectLst/>
                          <a:latin typeface="Cambria Math" panose="02040503050406030204" pitchFamily="18" charset="0"/>
                          <a:ea typeface="Cambria Math" panose="02040503050406030204" pitchFamily="18" charset="0"/>
                        </a:rPr>
                        <a:t>Observations</a:t>
                      </a:r>
                      <a:endParaRPr lang="en-US" sz="1800" dirty="0">
                        <a:solidFill>
                          <a:schemeClr val="tx1"/>
                        </a:solidFill>
                        <a:effectLst/>
                        <a:latin typeface="Cambria Math" panose="02040503050406030204" pitchFamily="18" charset="0"/>
                        <a:ea typeface="Cambria Math" panose="02040503050406030204" pitchFamily="18" charset="0"/>
                        <a:cs typeface="Times New Roman" panose="02020603050405020304" pitchFamily="18" charset="0"/>
                      </a:endParaRPr>
                    </a:p>
                  </a:txBody>
                  <a:tcPr marL="74587" marR="7458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2343830692"/>
                  </a:ext>
                </a:extLst>
              </a:tr>
              <a:tr h="1252061">
                <a:tc>
                  <a:txBody>
                    <a:bodyPr/>
                    <a:lstStyle/>
                    <a:p>
                      <a:pPr marL="0" marR="0" algn="ctr">
                        <a:lnSpc>
                          <a:spcPct val="107000"/>
                        </a:lnSpc>
                        <a:spcBef>
                          <a:spcPts val="0"/>
                        </a:spcBef>
                        <a:spcAft>
                          <a:spcPts val="800"/>
                        </a:spcAft>
                      </a:pPr>
                      <a:r>
                        <a:rPr lang="en-US" sz="1800" b="0" dirty="0">
                          <a:solidFill>
                            <a:schemeClr val="tx1"/>
                          </a:solidFill>
                          <a:effectLst/>
                          <a:latin typeface="Cambria Math" panose="02040503050406030204" pitchFamily="18" charset="0"/>
                          <a:ea typeface="Cambria Math" panose="02040503050406030204" pitchFamily="18" charset="0"/>
                        </a:rPr>
                        <a:t>Precipitation Estimation from Remotely Sensed Information</a:t>
                      </a:r>
                      <a:br>
                        <a:rPr lang="en-US" sz="1800" b="0" dirty="0">
                          <a:solidFill>
                            <a:schemeClr val="tx1"/>
                          </a:solidFill>
                          <a:effectLst/>
                          <a:latin typeface="Cambria Math" panose="02040503050406030204" pitchFamily="18" charset="0"/>
                          <a:ea typeface="Cambria Math" panose="02040503050406030204" pitchFamily="18" charset="0"/>
                        </a:rPr>
                      </a:br>
                      <a:r>
                        <a:rPr lang="en-US" sz="1800" b="0" dirty="0">
                          <a:solidFill>
                            <a:schemeClr val="tx1"/>
                          </a:solidFill>
                          <a:effectLst/>
                          <a:latin typeface="Cambria Math" panose="02040503050406030204" pitchFamily="18" charset="0"/>
                          <a:ea typeface="Cambria Math" panose="02040503050406030204" pitchFamily="18" charset="0"/>
                        </a:rPr>
                        <a:t>using Artificial Neural </a:t>
                      </a:r>
                      <a:r>
                        <a:rPr lang="en-US" sz="1800" b="0" dirty="0" smtClean="0">
                          <a:solidFill>
                            <a:schemeClr val="tx1"/>
                          </a:solidFill>
                          <a:effectLst/>
                          <a:latin typeface="Cambria Math" panose="02040503050406030204" pitchFamily="18" charset="0"/>
                          <a:ea typeface="Cambria Math" panose="02040503050406030204" pitchFamily="18" charset="0"/>
                        </a:rPr>
                        <a:t>Networks (PERSIANN) Climate </a:t>
                      </a:r>
                      <a:r>
                        <a:rPr lang="en-US" sz="1800" b="0" dirty="0">
                          <a:solidFill>
                            <a:schemeClr val="tx1"/>
                          </a:solidFill>
                          <a:effectLst/>
                          <a:latin typeface="Cambria Math" panose="02040503050406030204" pitchFamily="18" charset="0"/>
                          <a:ea typeface="Cambria Math" panose="02040503050406030204" pitchFamily="18" charset="0"/>
                        </a:rPr>
                        <a:t>Data </a:t>
                      </a:r>
                      <a:r>
                        <a:rPr lang="en-US" sz="1800" b="0" dirty="0" smtClean="0">
                          <a:solidFill>
                            <a:schemeClr val="tx1"/>
                          </a:solidFill>
                          <a:effectLst/>
                          <a:latin typeface="Cambria Math" panose="02040503050406030204" pitchFamily="18" charset="0"/>
                          <a:ea typeface="Cambria Math" panose="02040503050406030204" pitchFamily="18" charset="0"/>
                        </a:rPr>
                        <a:t>Record</a:t>
                      </a:r>
                      <a:endParaRPr lang="en-US" sz="1800" b="0" dirty="0">
                        <a:solidFill>
                          <a:schemeClr val="tx1"/>
                        </a:solidFill>
                        <a:effectLst/>
                        <a:latin typeface="Cambria Math" panose="02040503050406030204" pitchFamily="18" charset="0"/>
                        <a:ea typeface="Cambria Math" panose="02040503050406030204" pitchFamily="18" charset="0"/>
                        <a:cs typeface="Times New Roman" panose="02020603050405020304" pitchFamily="18" charset="0"/>
                      </a:endParaRPr>
                    </a:p>
                  </a:txBody>
                  <a:tcPr marL="74587" marR="7458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7000"/>
                        </a:lnSpc>
                        <a:spcBef>
                          <a:spcPts val="0"/>
                        </a:spcBef>
                        <a:spcAft>
                          <a:spcPts val="800"/>
                        </a:spcAft>
                      </a:pPr>
                      <a:r>
                        <a:rPr lang="en-US" sz="1800" dirty="0" smtClean="0">
                          <a:solidFill>
                            <a:schemeClr val="tx1"/>
                          </a:solidFill>
                          <a:effectLst/>
                          <a:latin typeface="Cambria Math" panose="02040503050406030204" pitchFamily="18" charset="0"/>
                          <a:ea typeface="Cambria Math" panose="02040503050406030204" pitchFamily="18" charset="0"/>
                        </a:rPr>
                        <a:t>sub-daily</a:t>
                      </a:r>
                    </a:p>
                    <a:p>
                      <a:pPr marL="0" marR="0" lvl="0" indent="0" algn="ctr" defTabSz="4035613" rtl="0" eaLnBrk="1" fontAlgn="auto" latinLnBrk="0" hangingPunct="1">
                        <a:lnSpc>
                          <a:spcPct val="107000"/>
                        </a:lnSpc>
                        <a:spcBef>
                          <a:spcPts val="0"/>
                        </a:spcBef>
                        <a:spcAft>
                          <a:spcPts val="800"/>
                        </a:spcAft>
                        <a:buClrTx/>
                        <a:buSzTx/>
                        <a:buFontTx/>
                        <a:buNone/>
                        <a:tabLst/>
                        <a:defRPr/>
                      </a:pPr>
                      <a:r>
                        <a:rPr lang="en-US" sz="1800" dirty="0" smtClean="0">
                          <a:solidFill>
                            <a:schemeClr val="tx1"/>
                          </a:solidFill>
                          <a:effectLst/>
                          <a:latin typeface="Cambria Math" panose="02040503050406030204" pitchFamily="18" charset="0"/>
                          <a:ea typeface="Cambria Math" panose="02040503050406030204" pitchFamily="18" charset="0"/>
                          <a:cs typeface="Times New Roman" panose="02020603050405020304" pitchFamily="18" charset="0"/>
                        </a:rPr>
                        <a:t>(</a:t>
                      </a:r>
                      <a:r>
                        <a:rPr lang="en-US" sz="1800" dirty="0" smtClean="0">
                          <a:solidFill>
                            <a:schemeClr val="tx1"/>
                          </a:solidFill>
                          <a:effectLst/>
                          <a:latin typeface="Cambria Math" panose="02040503050406030204" pitchFamily="18" charset="0"/>
                          <a:ea typeface="Cambria Math" panose="02040503050406030204" pitchFamily="18" charset="0"/>
                        </a:rPr>
                        <a:t>1983-2017</a:t>
                      </a:r>
                      <a:r>
                        <a:rPr lang="en-US" sz="1800" dirty="0" smtClean="0">
                          <a:solidFill>
                            <a:schemeClr val="tx1"/>
                          </a:solidFill>
                          <a:effectLst/>
                          <a:latin typeface="Cambria Math" panose="02040503050406030204" pitchFamily="18" charset="0"/>
                          <a:ea typeface="Cambria Math" panose="02040503050406030204" pitchFamily="18" charset="0"/>
                          <a:cs typeface="Times New Roman" panose="02020603050405020304" pitchFamily="18" charset="0"/>
                        </a:rPr>
                        <a:t>)</a:t>
                      </a:r>
                      <a:endParaRPr lang="en-US" sz="1800" dirty="0">
                        <a:solidFill>
                          <a:schemeClr val="tx1"/>
                        </a:solidFill>
                        <a:effectLst/>
                        <a:latin typeface="Cambria Math" panose="02040503050406030204" pitchFamily="18" charset="0"/>
                        <a:ea typeface="Cambria Math" panose="02040503050406030204" pitchFamily="18" charset="0"/>
                        <a:cs typeface="Times New Roman" panose="02020603050405020304" pitchFamily="18" charset="0"/>
                      </a:endParaRPr>
                    </a:p>
                  </a:txBody>
                  <a:tcPr marL="74587" marR="7458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7000"/>
                        </a:lnSpc>
                        <a:spcBef>
                          <a:spcPts val="0"/>
                        </a:spcBef>
                        <a:spcAft>
                          <a:spcPts val="800"/>
                        </a:spcAft>
                      </a:pPr>
                      <a:r>
                        <a:rPr lang="en-US" sz="1800" dirty="0">
                          <a:solidFill>
                            <a:schemeClr val="tx1"/>
                          </a:solidFill>
                          <a:effectLst/>
                          <a:latin typeface="Cambria Math" panose="02040503050406030204" pitchFamily="18" charset="0"/>
                          <a:ea typeface="Cambria Math" panose="02040503050406030204" pitchFamily="18" charset="0"/>
                        </a:rPr>
                        <a:t>0.25 </a:t>
                      </a:r>
                      <a:r>
                        <a:rPr lang="en-US" sz="1800" dirty="0" err="1" smtClean="0">
                          <a:solidFill>
                            <a:schemeClr val="tx1"/>
                          </a:solidFill>
                          <a:effectLst/>
                          <a:latin typeface="Cambria Math" panose="02040503050406030204" pitchFamily="18" charset="0"/>
                          <a:ea typeface="Cambria Math" panose="02040503050406030204" pitchFamily="18" charset="0"/>
                        </a:rPr>
                        <a:t>deg</a:t>
                      </a:r>
                      <a:endParaRPr lang="en-US" sz="1800" dirty="0" smtClean="0">
                        <a:solidFill>
                          <a:schemeClr val="tx1"/>
                        </a:solidFill>
                        <a:effectLst/>
                        <a:latin typeface="Cambria Math" panose="02040503050406030204" pitchFamily="18" charset="0"/>
                        <a:ea typeface="Cambria Math" panose="02040503050406030204" pitchFamily="18" charset="0"/>
                      </a:endParaRPr>
                    </a:p>
                    <a:p>
                      <a:pPr marL="0" marR="0" algn="ctr">
                        <a:lnSpc>
                          <a:spcPct val="107000"/>
                        </a:lnSpc>
                        <a:spcBef>
                          <a:spcPts val="0"/>
                        </a:spcBef>
                        <a:spcAft>
                          <a:spcPts val="800"/>
                        </a:spcAft>
                      </a:pPr>
                      <a:r>
                        <a:rPr lang="en-US" sz="1800" dirty="0" smtClean="0">
                          <a:solidFill>
                            <a:schemeClr val="tx1"/>
                          </a:solidFill>
                          <a:effectLst/>
                          <a:latin typeface="Cambria Math" panose="02040503050406030204" pitchFamily="18" charset="0"/>
                          <a:ea typeface="Cambria Math" panose="02040503050406030204" pitchFamily="18" charset="0"/>
                          <a:cs typeface="Times New Roman" panose="02020603050405020304" pitchFamily="18" charset="0"/>
                        </a:rPr>
                        <a:t>(60S</a:t>
                      </a:r>
                      <a:r>
                        <a:rPr lang="en-US" sz="1800" baseline="0" dirty="0" smtClean="0">
                          <a:solidFill>
                            <a:schemeClr val="tx1"/>
                          </a:solidFill>
                          <a:effectLst/>
                          <a:latin typeface="Cambria Math" panose="02040503050406030204" pitchFamily="18" charset="0"/>
                          <a:ea typeface="Cambria Math" panose="02040503050406030204" pitchFamily="18" charset="0"/>
                          <a:cs typeface="Times New Roman" panose="02020603050405020304" pitchFamily="18" charset="0"/>
                        </a:rPr>
                        <a:t> – 60N)</a:t>
                      </a:r>
                      <a:endParaRPr lang="en-US" sz="1800" dirty="0">
                        <a:solidFill>
                          <a:schemeClr val="tx1"/>
                        </a:solidFill>
                        <a:effectLst/>
                        <a:latin typeface="Cambria Math" panose="02040503050406030204" pitchFamily="18" charset="0"/>
                        <a:ea typeface="Cambria Math" panose="02040503050406030204" pitchFamily="18" charset="0"/>
                        <a:cs typeface="Times New Roman" panose="02020603050405020304" pitchFamily="18" charset="0"/>
                      </a:endParaRPr>
                    </a:p>
                  </a:txBody>
                  <a:tcPr marL="74587" marR="7458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7000"/>
                        </a:lnSpc>
                        <a:spcBef>
                          <a:spcPts val="0"/>
                        </a:spcBef>
                        <a:spcAft>
                          <a:spcPts val="800"/>
                        </a:spcAft>
                      </a:pPr>
                      <a:r>
                        <a:rPr lang="en-US" sz="1800" dirty="0" smtClean="0">
                          <a:solidFill>
                            <a:schemeClr val="tx1"/>
                          </a:solidFill>
                          <a:effectLst/>
                          <a:latin typeface="Cambria Math" panose="02040503050406030204" pitchFamily="18" charset="0"/>
                          <a:ea typeface="Cambria Math" panose="02040503050406030204" pitchFamily="18" charset="0"/>
                        </a:rPr>
                        <a:t>Observations</a:t>
                      </a:r>
                      <a:r>
                        <a:rPr lang="en-US" sz="1800" baseline="0" dirty="0" smtClean="0">
                          <a:solidFill>
                            <a:schemeClr val="tx1"/>
                          </a:solidFill>
                          <a:effectLst/>
                          <a:latin typeface="Cambria Math" panose="02040503050406030204" pitchFamily="18" charset="0"/>
                          <a:ea typeface="Cambria Math" panose="02040503050406030204" pitchFamily="18" charset="0"/>
                        </a:rPr>
                        <a:t> </a:t>
                      </a:r>
                      <a:r>
                        <a:rPr lang="en-US" sz="1800" dirty="0" smtClean="0">
                          <a:solidFill>
                            <a:schemeClr val="tx1"/>
                          </a:solidFill>
                          <a:effectLst/>
                          <a:latin typeface="Cambria Math" panose="02040503050406030204" pitchFamily="18" charset="0"/>
                          <a:ea typeface="Cambria Math" panose="02040503050406030204" pitchFamily="18" charset="0"/>
                        </a:rPr>
                        <a:t>Satellite</a:t>
                      </a:r>
                      <a:endParaRPr lang="en-US" sz="1800" dirty="0">
                        <a:solidFill>
                          <a:schemeClr val="tx1"/>
                        </a:solidFill>
                        <a:effectLst/>
                        <a:latin typeface="Cambria Math" panose="02040503050406030204" pitchFamily="18" charset="0"/>
                        <a:ea typeface="Cambria Math" panose="02040503050406030204" pitchFamily="18" charset="0"/>
                        <a:cs typeface="Times New Roman" panose="02020603050405020304" pitchFamily="18" charset="0"/>
                      </a:endParaRPr>
                    </a:p>
                  </a:txBody>
                  <a:tcPr marL="74587" marR="7458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2748635078"/>
                  </a:ext>
                </a:extLst>
              </a:tr>
              <a:tr h="1020310">
                <a:tc>
                  <a:txBody>
                    <a:bodyPr/>
                    <a:lstStyle/>
                    <a:p>
                      <a:pPr marL="0" marR="0" algn="ctr">
                        <a:lnSpc>
                          <a:spcPct val="107000"/>
                        </a:lnSpc>
                        <a:spcBef>
                          <a:spcPts val="0"/>
                        </a:spcBef>
                        <a:spcAft>
                          <a:spcPts val="800"/>
                        </a:spcAft>
                      </a:pPr>
                      <a:r>
                        <a:rPr lang="en-US" sz="1800" b="0" dirty="0">
                          <a:solidFill>
                            <a:schemeClr val="tx1"/>
                          </a:solidFill>
                          <a:effectLst/>
                          <a:latin typeface="Cambria Math" panose="02040503050406030204" pitchFamily="18" charset="0"/>
                          <a:ea typeface="Cambria Math" panose="02040503050406030204" pitchFamily="18" charset="0"/>
                        </a:rPr>
                        <a:t>WATCH Forcing Data ERA-Interim (WFDEI) corrected using Global Precipitation Climatology </a:t>
                      </a:r>
                      <a:r>
                        <a:rPr lang="en-US" sz="1800" b="0" dirty="0" smtClean="0">
                          <a:solidFill>
                            <a:schemeClr val="tx1"/>
                          </a:solidFill>
                          <a:effectLst/>
                          <a:latin typeface="Cambria Math" panose="02040503050406030204" pitchFamily="18" charset="0"/>
                          <a:ea typeface="Cambria Math" panose="02040503050406030204" pitchFamily="18" charset="0"/>
                        </a:rPr>
                        <a:t>Centre</a:t>
                      </a:r>
                      <a:endParaRPr lang="en-US" sz="1800" b="0" dirty="0">
                        <a:solidFill>
                          <a:schemeClr val="tx1"/>
                        </a:solidFill>
                        <a:effectLst/>
                        <a:latin typeface="Cambria Math" panose="02040503050406030204" pitchFamily="18" charset="0"/>
                        <a:ea typeface="Cambria Math" panose="02040503050406030204" pitchFamily="18" charset="0"/>
                        <a:cs typeface="Times New Roman" panose="02020603050405020304" pitchFamily="18" charset="0"/>
                      </a:endParaRPr>
                    </a:p>
                  </a:txBody>
                  <a:tcPr marL="74587" marR="7458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7000"/>
                        </a:lnSpc>
                        <a:spcBef>
                          <a:spcPts val="0"/>
                        </a:spcBef>
                        <a:spcAft>
                          <a:spcPts val="800"/>
                        </a:spcAft>
                      </a:pPr>
                      <a:r>
                        <a:rPr lang="en-US" sz="1800" dirty="0" smtClean="0">
                          <a:solidFill>
                            <a:schemeClr val="tx1"/>
                          </a:solidFill>
                          <a:effectLst/>
                          <a:latin typeface="Cambria Math" panose="02040503050406030204" pitchFamily="18" charset="0"/>
                          <a:ea typeface="Cambria Math" panose="02040503050406030204" pitchFamily="18" charset="0"/>
                        </a:rPr>
                        <a:t>Daily</a:t>
                      </a:r>
                    </a:p>
                    <a:p>
                      <a:pPr marL="0" marR="0" algn="ctr">
                        <a:lnSpc>
                          <a:spcPct val="107000"/>
                        </a:lnSpc>
                        <a:spcBef>
                          <a:spcPts val="0"/>
                        </a:spcBef>
                        <a:spcAft>
                          <a:spcPts val="800"/>
                        </a:spcAft>
                      </a:pPr>
                      <a:r>
                        <a:rPr lang="en-US" sz="1800" dirty="0" smtClean="0">
                          <a:solidFill>
                            <a:schemeClr val="tx1"/>
                          </a:solidFill>
                          <a:effectLst/>
                          <a:latin typeface="Cambria Math" panose="02040503050406030204" pitchFamily="18" charset="0"/>
                          <a:ea typeface="Cambria Math" panose="02040503050406030204" pitchFamily="18" charset="0"/>
                          <a:cs typeface="Times New Roman" panose="02020603050405020304" pitchFamily="18" charset="0"/>
                        </a:rPr>
                        <a:t>(</a:t>
                      </a:r>
                      <a:r>
                        <a:rPr lang="en-US" sz="1800" dirty="0" smtClean="0">
                          <a:solidFill>
                            <a:schemeClr val="tx1"/>
                          </a:solidFill>
                          <a:effectLst/>
                          <a:latin typeface="Cambria Math" panose="02040503050406030204" pitchFamily="18" charset="0"/>
                          <a:ea typeface="Cambria Math" panose="02040503050406030204" pitchFamily="18" charset="0"/>
                        </a:rPr>
                        <a:t>1979-2016</a:t>
                      </a:r>
                      <a:r>
                        <a:rPr lang="en-US" sz="1800" dirty="0" smtClean="0">
                          <a:solidFill>
                            <a:schemeClr val="tx1"/>
                          </a:solidFill>
                          <a:effectLst/>
                          <a:latin typeface="Cambria Math" panose="02040503050406030204" pitchFamily="18" charset="0"/>
                          <a:ea typeface="Cambria Math" panose="02040503050406030204" pitchFamily="18" charset="0"/>
                          <a:cs typeface="Times New Roman" panose="02020603050405020304" pitchFamily="18" charset="0"/>
                        </a:rPr>
                        <a:t>)</a:t>
                      </a:r>
                      <a:endParaRPr lang="en-US" sz="1800" dirty="0">
                        <a:solidFill>
                          <a:schemeClr val="tx1"/>
                        </a:solidFill>
                        <a:effectLst/>
                        <a:latin typeface="Cambria Math" panose="02040503050406030204" pitchFamily="18" charset="0"/>
                        <a:ea typeface="Cambria Math" panose="02040503050406030204" pitchFamily="18" charset="0"/>
                        <a:cs typeface="Times New Roman" panose="02020603050405020304" pitchFamily="18" charset="0"/>
                      </a:endParaRPr>
                    </a:p>
                  </a:txBody>
                  <a:tcPr marL="74587" marR="7458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7000"/>
                        </a:lnSpc>
                        <a:spcBef>
                          <a:spcPts val="0"/>
                        </a:spcBef>
                        <a:spcAft>
                          <a:spcPts val="800"/>
                        </a:spcAft>
                      </a:pPr>
                      <a:r>
                        <a:rPr lang="en-US" sz="1800" dirty="0">
                          <a:solidFill>
                            <a:schemeClr val="tx1"/>
                          </a:solidFill>
                          <a:effectLst/>
                          <a:latin typeface="Cambria Math" panose="02040503050406030204" pitchFamily="18" charset="0"/>
                          <a:ea typeface="Cambria Math" panose="02040503050406030204" pitchFamily="18" charset="0"/>
                        </a:rPr>
                        <a:t>0.5 </a:t>
                      </a:r>
                      <a:r>
                        <a:rPr lang="en-US" sz="1800" dirty="0" err="1" smtClean="0">
                          <a:solidFill>
                            <a:schemeClr val="tx1"/>
                          </a:solidFill>
                          <a:effectLst/>
                          <a:latin typeface="Cambria Math" panose="02040503050406030204" pitchFamily="18" charset="0"/>
                          <a:ea typeface="Cambria Math" panose="02040503050406030204" pitchFamily="18" charset="0"/>
                        </a:rPr>
                        <a:t>deg</a:t>
                      </a:r>
                      <a:endParaRPr lang="en-US" sz="1800" dirty="0" smtClean="0">
                        <a:solidFill>
                          <a:schemeClr val="tx1"/>
                        </a:solidFill>
                        <a:effectLst/>
                        <a:latin typeface="Cambria Math" panose="02040503050406030204" pitchFamily="18" charset="0"/>
                        <a:ea typeface="Cambria Math" panose="02040503050406030204" pitchFamily="18" charset="0"/>
                      </a:endParaRPr>
                    </a:p>
                    <a:p>
                      <a:pPr marL="0" marR="0" algn="ctr">
                        <a:lnSpc>
                          <a:spcPct val="107000"/>
                        </a:lnSpc>
                        <a:spcBef>
                          <a:spcPts val="0"/>
                        </a:spcBef>
                        <a:spcAft>
                          <a:spcPts val="800"/>
                        </a:spcAft>
                      </a:pPr>
                      <a:r>
                        <a:rPr lang="en-US" sz="1800" dirty="0" smtClean="0">
                          <a:solidFill>
                            <a:schemeClr val="tx1"/>
                          </a:solidFill>
                          <a:effectLst/>
                          <a:latin typeface="Cambria Math" panose="02040503050406030204" pitchFamily="18" charset="0"/>
                          <a:ea typeface="Cambria Math" panose="02040503050406030204" pitchFamily="18" charset="0"/>
                          <a:cs typeface="Times New Roman" panose="02020603050405020304" pitchFamily="18" charset="0"/>
                        </a:rPr>
                        <a:t>(Land)</a:t>
                      </a:r>
                      <a:endParaRPr lang="en-US" sz="1800" dirty="0">
                        <a:solidFill>
                          <a:schemeClr val="tx1"/>
                        </a:solidFill>
                        <a:effectLst/>
                        <a:latin typeface="Cambria Math" panose="02040503050406030204" pitchFamily="18" charset="0"/>
                        <a:ea typeface="Cambria Math" panose="02040503050406030204" pitchFamily="18" charset="0"/>
                        <a:cs typeface="Times New Roman" panose="02020603050405020304" pitchFamily="18" charset="0"/>
                      </a:endParaRPr>
                    </a:p>
                  </a:txBody>
                  <a:tcPr marL="74587" marR="7458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7000"/>
                        </a:lnSpc>
                        <a:spcBef>
                          <a:spcPts val="0"/>
                        </a:spcBef>
                        <a:spcAft>
                          <a:spcPts val="800"/>
                        </a:spcAft>
                      </a:pPr>
                      <a:r>
                        <a:rPr lang="en-US" sz="1800" dirty="0" smtClean="0">
                          <a:solidFill>
                            <a:schemeClr val="tx1"/>
                          </a:solidFill>
                          <a:effectLst/>
                          <a:latin typeface="Cambria Math" panose="02040503050406030204" pitchFamily="18" charset="0"/>
                          <a:ea typeface="Cambria Math" panose="02040503050406030204" pitchFamily="18" charset="0"/>
                        </a:rPr>
                        <a:t>Observations </a:t>
                      </a:r>
                      <a:r>
                        <a:rPr lang="en-US" sz="1800" dirty="0">
                          <a:solidFill>
                            <a:schemeClr val="tx1"/>
                          </a:solidFill>
                          <a:effectLst/>
                          <a:latin typeface="Cambria Math" panose="02040503050406030204" pitchFamily="18" charset="0"/>
                          <a:ea typeface="Cambria Math" panose="02040503050406030204" pitchFamily="18" charset="0"/>
                        </a:rPr>
                        <a:t>Reanalysis</a:t>
                      </a:r>
                      <a:endParaRPr lang="en-US" sz="1800" dirty="0">
                        <a:solidFill>
                          <a:schemeClr val="tx1"/>
                        </a:solidFill>
                        <a:effectLst/>
                        <a:latin typeface="Cambria Math" panose="02040503050406030204" pitchFamily="18" charset="0"/>
                        <a:ea typeface="Cambria Math" panose="02040503050406030204" pitchFamily="18" charset="0"/>
                        <a:cs typeface="Times New Roman" panose="02020603050405020304" pitchFamily="18" charset="0"/>
                      </a:endParaRPr>
                    </a:p>
                  </a:txBody>
                  <a:tcPr marL="74587" marR="7458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2910966512"/>
                  </a:ext>
                </a:extLst>
              </a:tr>
            </a:tbl>
          </a:graphicData>
        </a:graphic>
      </p:graphicFrame>
    </p:spTree>
    <p:extLst>
      <p:ext uri="{BB962C8B-B14F-4D97-AF65-F5344CB8AC3E}">
        <p14:creationId xmlns:p14="http://schemas.microsoft.com/office/powerpoint/2010/main" val="353492692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0775" y="156323"/>
            <a:ext cx="8079581" cy="544263"/>
          </a:xfrm>
        </p:spPr>
        <p:txBody>
          <a:bodyPr>
            <a:normAutofit fontScale="90000"/>
          </a:bodyPr>
          <a:lstStyle/>
          <a:p>
            <a:r>
              <a:rPr lang="en-US" dirty="0" smtClean="0"/>
              <a:t>Uncertainty with datasets</a:t>
            </a:r>
            <a:endParaRPr lang="en-US" dirty="0"/>
          </a:p>
        </p:txBody>
      </p:sp>
      <p:sp>
        <p:nvSpPr>
          <p:cNvPr id="4" name="Slide Number Placeholder 3"/>
          <p:cNvSpPr>
            <a:spLocks noGrp="1"/>
          </p:cNvSpPr>
          <p:nvPr>
            <p:ph type="sldNum" sz="quarter" idx="12"/>
          </p:nvPr>
        </p:nvSpPr>
        <p:spPr/>
        <p:txBody>
          <a:bodyPr/>
          <a:lstStyle/>
          <a:p>
            <a:fld id="{C62A17F6-43C7-4B49-8694-EE74B04BAE60}" type="slidenum">
              <a:rPr lang="en-US" smtClean="0"/>
              <a:t>19</a:t>
            </a:fld>
            <a:endParaRPr lang="en-US"/>
          </a:p>
        </p:txBody>
      </p:sp>
      <p:pic>
        <p:nvPicPr>
          <p:cNvPr id="6" name="Picture 5"/>
          <p:cNvPicPr>
            <a:picLocks noChangeAspect="1"/>
          </p:cNvPicPr>
          <p:nvPr/>
        </p:nvPicPr>
        <p:blipFill rotWithShape="1">
          <a:blip r:embed="rId2"/>
          <a:srcRect l="8739" r="22060" b="11934"/>
          <a:stretch/>
        </p:blipFill>
        <p:spPr>
          <a:xfrm>
            <a:off x="3099513" y="1328123"/>
            <a:ext cx="3063543" cy="2040453"/>
          </a:xfrm>
          <a:prstGeom prst="rect">
            <a:avLst/>
          </a:prstGeom>
        </p:spPr>
      </p:pic>
      <p:pic>
        <p:nvPicPr>
          <p:cNvPr id="7" name="Picture 6"/>
          <p:cNvPicPr>
            <a:picLocks noChangeAspect="1"/>
          </p:cNvPicPr>
          <p:nvPr/>
        </p:nvPicPr>
        <p:blipFill rotWithShape="1">
          <a:blip r:embed="rId3"/>
          <a:srcRect l="8760" r="22174" b="12052"/>
          <a:stretch/>
        </p:blipFill>
        <p:spPr>
          <a:xfrm>
            <a:off x="0" y="1332783"/>
            <a:ext cx="3099513" cy="2026721"/>
          </a:xfrm>
          <a:prstGeom prst="rect">
            <a:avLst/>
          </a:prstGeom>
        </p:spPr>
      </p:pic>
      <p:pic>
        <p:nvPicPr>
          <p:cNvPr id="8" name="Picture 7"/>
          <p:cNvPicPr>
            <a:picLocks noChangeAspect="1"/>
          </p:cNvPicPr>
          <p:nvPr/>
        </p:nvPicPr>
        <p:blipFill rotWithShape="1">
          <a:blip r:embed="rId4"/>
          <a:srcRect l="8793" t="492" r="22174" b="12019"/>
          <a:stretch/>
        </p:blipFill>
        <p:spPr>
          <a:xfrm>
            <a:off x="6163056" y="1328123"/>
            <a:ext cx="3010505" cy="2031381"/>
          </a:xfrm>
          <a:prstGeom prst="rect">
            <a:avLst/>
          </a:prstGeom>
        </p:spPr>
      </p:pic>
      <p:pic>
        <p:nvPicPr>
          <p:cNvPr id="9" name="Picture 8"/>
          <p:cNvPicPr>
            <a:picLocks noChangeAspect="1"/>
          </p:cNvPicPr>
          <p:nvPr/>
        </p:nvPicPr>
        <p:blipFill rotWithShape="1">
          <a:blip r:embed="rId5"/>
          <a:srcRect l="8790" r="21837" b="11906"/>
          <a:stretch/>
        </p:blipFill>
        <p:spPr>
          <a:xfrm>
            <a:off x="3099513" y="3961402"/>
            <a:ext cx="3255485" cy="2111423"/>
          </a:xfrm>
          <a:prstGeom prst="rect">
            <a:avLst/>
          </a:prstGeom>
        </p:spPr>
      </p:pic>
      <p:pic>
        <p:nvPicPr>
          <p:cNvPr id="10" name="Picture 9"/>
          <p:cNvPicPr>
            <a:picLocks noChangeAspect="1"/>
          </p:cNvPicPr>
          <p:nvPr/>
        </p:nvPicPr>
        <p:blipFill rotWithShape="1">
          <a:blip r:embed="rId6"/>
          <a:srcRect l="8745" r="21922" b="11952"/>
          <a:stretch/>
        </p:blipFill>
        <p:spPr>
          <a:xfrm>
            <a:off x="0" y="3952330"/>
            <a:ext cx="3099513" cy="2120495"/>
          </a:xfrm>
          <a:prstGeom prst="rect">
            <a:avLst/>
          </a:prstGeom>
        </p:spPr>
      </p:pic>
      <p:pic>
        <p:nvPicPr>
          <p:cNvPr id="11" name="Picture 10"/>
          <p:cNvPicPr>
            <a:picLocks noChangeAspect="1"/>
          </p:cNvPicPr>
          <p:nvPr/>
        </p:nvPicPr>
        <p:blipFill rotWithShape="1">
          <a:blip r:embed="rId4"/>
          <a:srcRect l="78484" t="32603" r="698" b="35961"/>
          <a:stretch/>
        </p:blipFill>
        <p:spPr>
          <a:xfrm>
            <a:off x="6573058" y="4387409"/>
            <a:ext cx="1615266" cy="1250336"/>
          </a:xfrm>
          <a:prstGeom prst="rect">
            <a:avLst/>
          </a:prstGeom>
        </p:spPr>
      </p:pic>
      <p:sp>
        <p:nvSpPr>
          <p:cNvPr id="3" name="Rectangle 2"/>
          <p:cNvSpPr/>
          <p:nvPr/>
        </p:nvSpPr>
        <p:spPr>
          <a:xfrm>
            <a:off x="4380045" y="3572706"/>
            <a:ext cx="694421" cy="367152"/>
          </a:xfrm>
          <a:prstGeom prst="rect">
            <a:avLst/>
          </a:prstGeom>
        </p:spPr>
        <p:txBody>
          <a:bodyPr wrap="none">
            <a:spAutoFit/>
          </a:bodyPr>
          <a:lstStyle/>
          <a:p>
            <a:pPr algn="ctr">
              <a:lnSpc>
                <a:spcPct val="107000"/>
              </a:lnSpc>
              <a:spcAft>
                <a:spcPts val="800"/>
              </a:spcAft>
            </a:pPr>
            <a:r>
              <a:rPr lang="en-US" dirty="0" smtClean="0">
                <a:latin typeface="Cambria Math" panose="02040503050406030204" pitchFamily="18" charset="0"/>
                <a:ea typeface="Cambria Math" panose="02040503050406030204" pitchFamily="18" charset="0"/>
              </a:rPr>
              <a:t>CFSR</a:t>
            </a:r>
            <a:endParaRPr lang="en-US" dirty="0">
              <a:latin typeface="Cambria Math" panose="02040503050406030204" pitchFamily="18" charset="0"/>
              <a:ea typeface="Cambria Math" panose="02040503050406030204" pitchFamily="18" charset="0"/>
              <a:cs typeface="Times New Roman" panose="02020603050405020304" pitchFamily="18" charset="0"/>
            </a:endParaRPr>
          </a:p>
        </p:txBody>
      </p:sp>
      <p:sp>
        <p:nvSpPr>
          <p:cNvPr id="5" name="Rectangle 4"/>
          <p:cNvSpPr/>
          <p:nvPr/>
        </p:nvSpPr>
        <p:spPr>
          <a:xfrm>
            <a:off x="6778227" y="885252"/>
            <a:ext cx="963725" cy="369332"/>
          </a:xfrm>
          <a:prstGeom prst="rect">
            <a:avLst/>
          </a:prstGeom>
        </p:spPr>
        <p:txBody>
          <a:bodyPr wrap="none">
            <a:spAutoFit/>
          </a:bodyPr>
          <a:lstStyle/>
          <a:p>
            <a:r>
              <a:rPr lang="en-US" dirty="0">
                <a:latin typeface="Cambria Math" panose="02040503050406030204" pitchFamily="18" charset="0"/>
                <a:ea typeface="Cambria Math" panose="02040503050406030204" pitchFamily="18" charset="0"/>
              </a:rPr>
              <a:t>MSWEP</a:t>
            </a:r>
            <a:endParaRPr lang="en-IN" dirty="0"/>
          </a:p>
        </p:txBody>
      </p:sp>
      <p:sp>
        <p:nvSpPr>
          <p:cNvPr id="12" name="Rectangle 11"/>
          <p:cNvSpPr/>
          <p:nvPr/>
        </p:nvSpPr>
        <p:spPr>
          <a:xfrm>
            <a:off x="1261856" y="915008"/>
            <a:ext cx="575799" cy="369332"/>
          </a:xfrm>
          <a:prstGeom prst="rect">
            <a:avLst/>
          </a:prstGeom>
        </p:spPr>
        <p:txBody>
          <a:bodyPr wrap="none">
            <a:spAutoFit/>
          </a:bodyPr>
          <a:lstStyle/>
          <a:p>
            <a:r>
              <a:rPr lang="en-US" dirty="0">
                <a:latin typeface="Cambria Math" panose="02040503050406030204" pitchFamily="18" charset="0"/>
                <a:ea typeface="Cambria Math" panose="02040503050406030204" pitchFamily="18" charset="0"/>
              </a:rPr>
              <a:t>CPC</a:t>
            </a:r>
            <a:endParaRPr lang="en-IN" dirty="0"/>
          </a:p>
        </p:txBody>
      </p:sp>
      <p:sp>
        <p:nvSpPr>
          <p:cNvPr id="13" name="Rectangle 12"/>
          <p:cNvSpPr/>
          <p:nvPr/>
        </p:nvSpPr>
        <p:spPr>
          <a:xfrm>
            <a:off x="4109233" y="890438"/>
            <a:ext cx="1236044" cy="369332"/>
          </a:xfrm>
          <a:prstGeom prst="rect">
            <a:avLst/>
          </a:prstGeom>
        </p:spPr>
        <p:txBody>
          <a:bodyPr wrap="none">
            <a:spAutoFit/>
          </a:bodyPr>
          <a:lstStyle/>
          <a:p>
            <a:r>
              <a:rPr lang="en-US" dirty="0">
                <a:latin typeface="Cambria Math" panose="02040503050406030204" pitchFamily="18" charset="0"/>
                <a:ea typeface="Cambria Math" panose="02040503050406030204" pitchFamily="18" charset="0"/>
              </a:rPr>
              <a:t>PERSIANN</a:t>
            </a:r>
            <a:endParaRPr lang="en-IN" dirty="0"/>
          </a:p>
        </p:txBody>
      </p:sp>
      <p:sp>
        <p:nvSpPr>
          <p:cNvPr id="14" name="Rectangle 13"/>
          <p:cNvSpPr/>
          <p:nvPr/>
        </p:nvSpPr>
        <p:spPr>
          <a:xfrm>
            <a:off x="955682" y="3570526"/>
            <a:ext cx="881973" cy="369332"/>
          </a:xfrm>
          <a:prstGeom prst="rect">
            <a:avLst/>
          </a:prstGeom>
        </p:spPr>
        <p:txBody>
          <a:bodyPr wrap="none">
            <a:spAutoFit/>
          </a:bodyPr>
          <a:lstStyle/>
          <a:p>
            <a:r>
              <a:rPr lang="en-US" dirty="0">
                <a:latin typeface="Cambria Math" panose="02040503050406030204" pitchFamily="18" charset="0"/>
                <a:ea typeface="Cambria Math" panose="02040503050406030204" pitchFamily="18" charset="0"/>
              </a:rPr>
              <a:t>WFDEI</a:t>
            </a:r>
            <a:endParaRPr lang="en-IN" dirty="0"/>
          </a:p>
        </p:txBody>
      </p:sp>
    </p:spTree>
    <p:extLst>
      <p:ext uri="{BB962C8B-B14F-4D97-AF65-F5344CB8AC3E}">
        <p14:creationId xmlns:p14="http://schemas.microsoft.com/office/powerpoint/2010/main" val="35073161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521" y="117679"/>
            <a:ext cx="8079581" cy="544263"/>
          </a:xfrm>
        </p:spPr>
        <p:txBody>
          <a:bodyPr>
            <a:normAutofit fontScale="90000"/>
          </a:bodyPr>
          <a:lstStyle/>
          <a:p>
            <a:r>
              <a:rPr lang="en-US" dirty="0" smtClean="0"/>
              <a:t>Overview </a:t>
            </a:r>
            <a:endParaRPr lang="en-US" dirty="0"/>
          </a:p>
        </p:txBody>
      </p:sp>
      <p:sp>
        <p:nvSpPr>
          <p:cNvPr id="4" name="Slide Number Placeholder 3"/>
          <p:cNvSpPr>
            <a:spLocks noGrp="1"/>
          </p:cNvSpPr>
          <p:nvPr>
            <p:ph type="sldNum" sz="quarter" idx="12"/>
          </p:nvPr>
        </p:nvSpPr>
        <p:spPr/>
        <p:txBody>
          <a:bodyPr/>
          <a:lstStyle/>
          <a:p>
            <a:fld id="{C62A17F6-43C7-4B49-8694-EE74B04BAE60}" type="slidenum">
              <a:rPr lang="en-US" smtClean="0"/>
              <a:t>2</a:t>
            </a:fld>
            <a:endParaRPr lang="en-US"/>
          </a:p>
        </p:txBody>
      </p:sp>
      <p:sp>
        <p:nvSpPr>
          <p:cNvPr id="6" name="TextBox 5"/>
          <p:cNvSpPr txBox="1"/>
          <p:nvPr/>
        </p:nvSpPr>
        <p:spPr>
          <a:xfrm>
            <a:off x="2684586" y="869401"/>
            <a:ext cx="4210736" cy="461665"/>
          </a:xfrm>
          <a:prstGeom prst="rect">
            <a:avLst/>
          </a:prstGeom>
          <a:noFill/>
        </p:spPr>
        <p:txBody>
          <a:bodyPr wrap="square" rtlCol="0">
            <a:spAutoFit/>
          </a:bodyPr>
          <a:lstStyle/>
          <a:p>
            <a:r>
              <a:rPr lang="en-US" sz="2400" dirty="0" smtClean="0">
                <a:solidFill>
                  <a:schemeClr val="accent1">
                    <a:lumMod val="50000"/>
                  </a:schemeClr>
                </a:solidFill>
              </a:rPr>
              <a:t>A little background about </a:t>
            </a:r>
            <a:r>
              <a:rPr lang="en-US" sz="2400" dirty="0" smtClean="0">
                <a:solidFill>
                  <a:schemeClr val="accent1">
                    <a:lumMod val="50000"/>
                  </a:schemeClr>
                </a:solidFill>
              </a:rPr>
              <a:t>me</a:t>
            </a:r>
            <a:endParaRPr lang="en-US" sz="2400" dirty="0">
              <a:solidFill>
                <a:schemeClr val="accent1">
                  <a:lumMod val="50000"/>
                </a:schemeClr>
              </a:solidFill>
            </a:endParaRPr>
          </a:p>
        </p:txBody>
      </p:sp>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l="64831" t="38600" r="6322" b="40666"/>
          <a:stretch/>
        </p:blipFill>
        <p:spPr>
          <a:xfrm>
            <a:off x="766326" y="787177"/>
            <a:ext cx="1240652" cy="593205"/>
          </a:xfrm>
          <a:prstGeom prst="rect">
            <a:avLst/>
          </a:prstGeom>
        </p:spPr>
      </p:pic>
      <p:sp>
        <p:nvSpPr>
          <p:cNvPr id="9" name="TextBox 8"/>
          <p:cNvSpPr txBox="1"/>
          <p:nvPr/>
        </p:nvSpPr>
        <p:spPr>
          <a:xfrm>
            <a:off x="2684586" y="1602043"/>
            <a:ext cx="5346606" cy="461665"/>
          </a:xfrm>
          <a:prstGeom prst="rect">
            <a:avLst/>
          </a:prstGeom>
          <a:noFill/>
        </p:spPr>
        <p:txBody>
          <a:bodyPr wrap="square" rtlCol="0">
            <a:spAutoFit/>
          </a:bodyPr>
          <a:lstStyle/>
          <a:p>
            <a:r>
              <a:rPr lang="en-US" sz="2400" dirty="0" smtClean="0">
                <a:solidFill>
                  <a:schemeClr val="accent1">
                    <a:lumMod val="50000"/>
                  </a:schemeClr>
                </a:solidFill>
              </a:rPr>
              <a:t>Introduction to modelling precipitation</a:t>
            </a:r>
            <a:endParaRPr lang="en-US" sz="2400" dirty="0">
              <a:solidFill>
                <a:schemeClr val="accent1">
                  <a:lumMod val="50000"/>
                </a:schemeClr>
              </a:solidFill>
            </a:endParaRPr>
          </a:p>
        </p:txBody>
      </p:sp>
      <p:sp>
        <p:nvSpPr>
          <p:cNvPr id="11" name="TextBox 10"/>
          <p:cNvSpPr txBox="1"/>
          <p:nvPr/>
        </p:nvSpPr>
        <p:spPr>
          <a:xfrm>
            <a:off x="2684586" y="2389530"/>
            <a:ext cx="5872818" cy="461665"/>
          </a:xfrm>
          <a:prstGeom prst="rect">
            <a:avLst/>
          </a:prstGeom>
          <a:noFill/>
        </p:spPr>
        <p:txBody>
          <a:bodyPr wrap="square" rtlCol="0">
            <a:spAutoFit/>
          </a:bodyPr>
          <a:lstStyle/>
          <a:p>
            <a:r>
              <a:rPr lang="en-US" sz="2400" dirty="0" smtClean="0">
                <a:solidFill>
                  <a:schemeClr val="accent1">
                    <a:lumMod val="50000"/>
                  </a:schemeClr>
                </a:solidFill>
              </a:rPr>
              <a:t>Global scale – </a:t>
            </a:r>
            <a:r>
              <a:rPr lang="en-US" sz="2400" dirty="0" smtClean="0">
                <a:solidFill>
                  <a:schemeClr val="accent1">
                    <a:lumMod val="50000"/>
                  </a:schemeClr>
                </a:solidFill>
              </a:rPr>
              <a:t>uncertainties  </a:t>
            </a:r>
            <a:endParaRPr lang="en-US" sz="2400" dirty="0">
              <a:solidFill>
                <a:schemeClr val="accent1">
                  <a:lumMod val="50000"/>
                </a:schemeClr>
              </a:solidFill>
            </a:endParaRPr>
          </a:p>
        </p:txBody>
      </p:sp>
      <p:pic>
        <p:nvPicPr>
          <p:cNvPr id="13" name="Picture 12"/>
          <p:cNvPicPr>
            <a:picLocks noChangeAspect="1"/>
          </p:cNvPicPr>
          <p:nvPr/>
        </p:nvPicPr>
        <p:blipFill rotWithShape="1">
          <a:blip r:embed="rId3"/>
          <a:srcRect l="24839" t="39892" r="67661" b="41756"/>
          <a:stretch/>
        </p:blipFill>
        <p:spPr>
          <a:xfrm>
            <a:off x="625729" y="5355447"/>
            <a:ext cx="1521846" cy="472163"/>
          </a:xfrm>
          <a:prstGeom prst="rect">
            <a:avLst/>
          </a:prstGeom>
        </p:spPr>
      </p:pic>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9845" y="1633299"/>
            <a:ext cx="1533615" cy="485710"/>
          </a:xfrm>
          <a:prstGeom prst="rect">
            <a:avLst/>
          </a:prstGeom>
        </p:spPr>
      </p:pic>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1614" y="4472099"/>
            <a:ext cx="1533615" cy="478776"/>
          </a:xfrm>
          <a:prstGeom prst="rect">
            <a:avLst/>
          </a:prstGeom>
        </p:spPr>
      </p:pic>
      <p:sp>
        <p:nvSpPr>
          <p:cNvPr id="17" name="TextBox 16"/>
          <p:cNvSpPr txBox="1"/>
          <p:nvPr/>
        </p:nvSpPr>
        <p:spPr>
          <a:xfrm>
            <a:off x="2684586" y="3386941"/>
            <a:ext cx="5872818" cy="461665"/>
          </a:xfrm>
          <a:prstGeom prst="rect">
            <a:avLst/>
          </a:prstGeom>
          <a:noFill/>
        </p:spPr>
        <p:txBody>
          <a:bodyPr wrap="square" rtlCol="0">
            <a:spAutoFit/>
          </a:bodyPr>
          <a:lstStyle/>
          <a:p>
            <a:r>
              <a:rPr lang="en-US" sz="2400" dirty="0" smtClean="0">
                <a:solidFill>
                  <a:schemeClr val="accent1">
                    <a:lumMod val="50000"/>
                  </a:schemeClr>
                </a:solidFill>
              </a:rPr>
              <a:t>Regional scale – hydrological modelling  </a:t>
            </a:r>
            <a:endParaRPr lang="en-US" sz="2400" dirty="0">
              <a:solidFill>
                <a:schemeClr val="accent1">
                  <a:lumMod val="50000"/>
                </a:schemeClr>
              </a:solidFill>
            </a:endParaRPr>
          </a:p>
        </p:txBody>
      </p:sp>
      <p:sp>
        <p:nvSpPr>
          <p:cNvPr id="18" name="TextBox 17"/>
          <p:cNvSpPr txBox="1"/>
          <p:nvPr/>
        </p:nvSpPr>
        <p:spPr>
          <a:xfrm>
            <a:off x="2684586" y="4384352"/>
            <a:ext cx="5872818" cy="461665"/>
          </a:xfrm>
          <a:prstGeom prst="rect">
            <a:avLst/>
          </a:prstGeom>
          <a:noFill/>
        </p:spPr>
        <p:txBody>
          <a:bodyPr wrap="square" rtlCol="0">
            <a:spAutoFit/>
          </a:bodyPr>
          <a:lstStyle/>
          <a:p>
            <a:r>
              <a:rPr lang="en-US" sz="2400" dirty="0" smtClean="0">
                <a:solidFill>
                  <a:schemeClr val="accent1">
                    <a:lumMod val="50000"/>
                  </a:schemeClr>
                </a:solidFill>
              </a:rPr>
              <a:t>Urban scale – how different are uncertainties? </a:t>
            </a:r>
            <a:endParaRPr lang="en-US" sz="2400" dirty="0">
              <a:solidFill>
                <a:schemeClr val="accent1">
                  <a:lumMod val="50000"/>
                </a:schemeClr>
              </a:solidFill>
            </a:endParaRPr>
          </a:p>
        </p:txBody>
      </p:sp>
      <p:sp>
        <p:nvSpPr>
          <p:cNvPr id="19" name="TextBox 18"/>
          <p:cNvSpPr txBox="1"/>
          <p:nvPr/>
        </p:nvSpPr>
        <p:spPr>
          <a:xfrm>
            <a:off x="2684586" y="5381763"/>
            <a:ext cx="6569142" cy="461665"/>
          </a:xfrm>
          <a:prstGeom prst="rect">
            <a:avLst/>
          </a:prstGeom>
          <a:noFill/>
        </p:spPr>
        <p:txBody>
          <a:bodyPr wrap="square" rtlCol="0">
            <a:spAutoFit/>
          </a:bodyPr>
          <a:lstStyle/>
          <a:p>
            <a:r>
              <a:rPr lang="en-US" sz="2400" dirty="0" smtClean="0">
                <a:solidFill>
                  <a:schemeClr val="accent1">
                    <a:lumMod val="50000"/>
                  </a:schemeClr>
                </a:solidFill>
              </a:rPr>
              <a:t>Conclude - a few insights and challenges ahead</a:t>
            </a:r>
            <a:endParaRPr lang="en-US" sz="2400" dirty="0">
              <a:solidFill>
                <a:schemeClr val="accent1">
                  <a:lumMod val="50000"/>
                </a:schemeClr>
              </a:solidFill>
            </a:endParaRPr>
          </a:p>
        </p:txBody>
      </p:sp>
      <p:pic>
        <p:nvPicPr>
          <p:cNvPr id="21" name="Content Placeholder 4"/>
          <p:cNvPicPr>
            <a:picLocks noChangeAspect="1"/>
          </p:cNvPicPr>
          <p:nvPr/>
        </p:nvPicPr>
        <p:blipFill rotWithShape="1">
          <a:blip r:embed="rId6" cstate="print">
            <a:extLst>
              <a:ext uri="{28A0092B-C50C-407E-A947-70E740481C1C}">
                <a14:useLocalDpi xmlns:a14="http://schemas.microsoft.com/office/drawing/2010/main" val="0"/>
              </a:ext>
            </a:extLst>
          </a:blip>
          <a:srcRect b="13480"/>
          <a:stretch/>
        </p:blipFill>
        <p:spPr>
          <a:xfrm>
            <a:off x="776136" y="2317180"/>
            <a:ext cx="1233819" cy="874528"/>
          </a:xfrm>
          <a:prstGeom prst="rect">
            <a:avLst/>
          </a:prstGeom>
        </p:spPr>
      </p:pic>
      <p:pic>
        <p:nvPicPr>
          <p:cNvPr id="23" name="Picture 22"/>
          <p:cNvPicPr>
            <a:picLocks noChangeAspect="1"/>
          </p:cNvPicPr>
          <p:nvPr/>
        </p:nvPicPr>
        <p:blipFill rotWithShape="1">
          <a:blip r:embed="rId7"/>
          <a:srcRect l="1833" t="20240" r="16536" b="20475"/>
          <a:stretch/>
        </p:blipFill>
        <p:spPr>
          <a:xfrm>
            <a:off x="878124" y="3386941"/>
            <a:ext cx="1080073" cy="788462"/>
          </a:xfrm>
          <a:prstGeom prst="rect">
            <a:avLst/>
          </a:prstGeom>
        </p:spPr>
      </p:pic>
      <p:sp>
        <p:nvSpPr>
          <p:cNvPr id="16" name="TextBox 15"/>
          <p:cNvSpPr txBox="1"/>
          <p:nvPr/>
        </p:nvSpPr>
        <p:spPr>
          <a:xfrm>
            <a:off x="0" y="6642556"/>
            <a:ext cx="1122423" cy="215444"/>
          </a:xfrm>
          <a:prstGeom prst="rect">
            <a:avLst/>
          </a:prstGeom>
          <a:noFill/>
        </p:spPr>
        <p:txBody>
          <a:bodyPr wrap="none" rtlCol="0">
            <a:spAutoFit/>
          </a:bodyPr>
          <a:lstStyle/>
          <a:p>
            <a:r>
              <a:rPr lang="en-IN" sz="800" dirty="0" smtClean="0"/>
              <a:t>Source: Google images</a:t>
            </a:r>
            <a:endParaRPr lang="en-IN" sz="800" dirty="0"/>
          </a:p>
        </p:txBody>
      </p:sp>
    </p:spTree>
    <p:extLst>
      <p:ext uri="{BB962C8B-B14F-4D97-AF65-F5344CB8AC3E}">
        <p14:creationId xmlns:p14="http://schemas.microsoft.com/office/powerpoint/2010/main" val="375458210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0775" y="156323"/>
            <a:ext cx="8079581" cy="544263"/>
          </a:xfrm>
        </p:spPr>
        <p:txBody>
          <a:bodyPr>
            <a:normAutofit fontScale="90000"/>
          </a:bodyPr>
          <a:lstStyle/>
          <a:p>
            <a:r>
              <a:rPr lang="en-US" dirty="0" smtClean="0"/>
              <a:t>Uncertainty with datasets</a:t>
            </a:r>
            <a:endParaRPr lang="en-US" dirty="0"/>
          </a:p>
        </p:txBody>
      </p:sp>
      <p:sp>
        <p:nvSpPr>
          <p:cNvPr id="4" name="Slide Number Placeholder 3"/>
          <p:cNvSpPr>
            <a:spLocks noGrp="1"/>
          </p:cNvSpPr>
          <p:nvPr>
            <p:ph type="sldNum" sz="quarter" idx="12"/>
          </p:nvPr>
        </p:nvSpPr>
        <p:spPr/>
        <p:txBody>
          <a:bodyPr/>
          <a:lstStyle/>
          <a:p>
            <a:fld id="{C62A17F6-43C7-4B49-8694-EE74B04BAE60}" type="slidenum">
              <a:rPr lang="en-US" smtClean="0"/>
              <a:t>20</a:t>
            </a:fld>
            <a:endParaRPr lang="en-US"/>
          </a:p>
        </p:txBody>
      </p:sp>
      <p:pic>
        <p:nvPicPr>
          <p:cNvPr id="5" name="Picture 4" descr="D:\Research\Global_Analysis\Plots_gamma_dataSets\correlations.tif"/>
          <p:cNvPicPr/>
          <p:nvPr/>
        </p:nvPicPr>
        <p:blipFill rotWithShape="1">
          <a:blip r:embed="rId2" cstate="print">
            <a:extLst>
              <a:ext uri="{28A0092B-C50C-407E-A947-70E740481C1C}">
                <a14:useLocalDpi xmlns:a14="http://schemas.microsoft.com/office/drawing/2010/main" val="0"/>
              </a:ext>
            </a:extLst>
          </a:blip>
          <a:srcRect l="2888" t="1794" r="2149" b="3359"/>
          <a:stretch/>
        </p:blipFill>
        <p:spPr bwMode="auto">
          <a:xfrm>
            <a:off x="1574157" y="674720"/>
            <a:ext cx="5699705" cy="6073321"/>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19703658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0775" y="156323"/>
            <a:ext cx="3242101" cy="1371535"/>
          </a:xfrm>
        </p:spPr>
        <p:txBody>
          <a:bodyPr>
            <a:normAutofit fontScale="90000"/>
          </a:bodyPr>
          <a:lstStyle/>
          <a:p>
            <a:r>
              <a:rPr lang="en-US" dirty="0" smtClean="0"/>
              <a:t>Uncertainty with datasets</a:t>
            </a:r>
            <a:endParaRPr lang="en-US" dirty="0"/>
          </a:p>
        </p:txBody>
      </p:sp>
      <p:sp>
        <p:nvSpPr>
          <p:cNvPr id="4" name="Slide Number Placeholder 3"/>
          <p:cNvSpPr>
            <a:spLocks noGrp="1"/>
          </p:cNvSpPr>
          <p:nvPr>
            <p:ph type="sldNum" sz="quarter" idx="12"/>
          </p:nvPr>
        </p:nvSpPr>
        <p:spPr/>
        <p:txBody>
          <a:bodyPr/>
          <a:lstStyle/>
          <a:p>
            <a:fld id="{C62A17F6-43C7-4B49-8694-EE74B04BAE60}" type="slidenum">
              <a:rPr lang="en-US" smtClean="0"/>
              <a:t>21</a:t>
            </a:fld>
            <a:endParaRPr lang="en-US"/>
          </a:p>
        </p:txBody>
      </p:sp>
      <p:pic>
        <p:nvPicPr>
          <p:cNvPr id="6" name="Picture 5" descr="D:\Research\Global_Analysis\Plotting_all_datasets\Sep09_2019\Fig.4.tif"/>
          <p:cNvPicPr/>
          <p:nvPr/>
        </p:nvPicPr>
        <p:blipFill>
          <a:blip r:embed="rId2">
            <a:extLst>
              <a:ext uri="{28A0092B-C50C-407E-A947-70E740481C1C}">
                <a14:useLocalDpi xmlns:a14="http://schemas.microsoft.com/office/drawing/2010/main" val="0"/>
              </a:ext>
            </a:extLst>
          </a:blip>
          <a:srcRect/>
          <a:stretch>
            <a:fillRect/>
          </a:stretch>
        </p:blipFill>
        <p:spPr bwMode="auto">
          <a:xfrm>
            <a:off x="3784922" y="0"/>
            <a:ext cx="5359078" cy="6858000"/>
          </a:xfrm>
          <a:prstGeom prst="rect">
            <a:avLst/>
          </a:prstGeom>
          <a:noFill/>
          <a:ln>
            <a:noFill/>
          </a:ln>
        </p:spPr>
      </p:pic>
      <p:sp>
        <p:nvSpPr>
          <p:cNvPr id="3" name="Rectangle 2"/>
          <p:cNvSpPr/>
          <p:nvPr/>
        </p:nvSpPr>
        <p:spPr>
          <a:xfrm>
            <a:off x="156258" y="1997839"/>
            <a:ext cx="3466618" cy="4247317"/>
          </a:xfrm>
          <a:prstGeom prst="rect">
            <a:avLst/>
          </a:prstGeom>
        </p:spPr>
        <p:txBody>
          <a:bodyPr wrap="square">
            <a:spAutoFit/>
          </a:bodyPr>
          <a:lstStyle/>
          <a:p>
            <a:r>
              <a:rPr lang="en-GB" dirty="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a:t>Comparison of empirical (blue) and calculated return levels using Pareto II (orange) and Weibull (green) for T-year return period (</a:t>
            </a:r>
            <a:r>
              <a:rPr lang="en-US" dirty="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a:t>T=39 years for CPC and CFSR; 38 years for MSWEP and WFDEI; 35 years for PERSIANN)</a:t>
            </a:r>
            <a:r>
              <a:rPr lang="en-GB" dirty="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a:t> at global and continental scale. </a:t>
            </a:r>
            <a:endParaRPr lang="en-GB" dirty="0" smtClean="0">
              <a:solidFill>
                <a:srgbClr val="000000"/>
              </a:solidFill>
              <a:latin typeface="Cambria Math" panose="02040503050406030204" pitchFamily="18" charset="0"/>
              <a:ea typeface="Times New Roman" panose="02020603050405020304" pitchFamily="18" charset="0"/>
              <a:cs typeface="Times New Roman" panose="02020603050405020304" pitchFamily="18" charset="0"/>
            </a:endParaRPr>
          </a:p>
          <a:p>
            <a:endParaRPr lang="en-GB" dirty="0">
              <a:solidFill>
                <a:srgbClr val="000000"/>
              </a:solidFill>
              <a:latin typeface="Cambria Math" panose="02040503050406030204" pitchFamily="18" charset="0"/>
              <a:ea typeface="Times New Roman" panose="02020603050405020304" pitchFamily="18" charset="0"/>
              <a:cs typeface="Times New Roman" panose="02020603050405020304" pitchFamily="18" charset="0"/>
            </a:endParaRPr>
          </a:p>
          <a:p>
            <a:r>
              <a:rPr lang="en-GB" dirty="0" smtClean="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a:t>Empirical </a:t>
            </a:r>
            <a:r>
              <a:rPr lang="en-GB" dirty="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a:t>return levels are the maximum of observed precipitation. </a:t>
            </a:r>
            <a:endParaRPr lang="en-GB" dirty="0" smtClean="0">
              <a:solidFill>
                <a:srgbClr val="000000"/>
              </a:solidFill>
              <a:latin typeface="Cambria Math" panose="02040503050406030204" pitchFamily="18" charset="0"/>
              <a:ea typeface="Times New Roman" panose="02020603050405020304" pitchFamily="18" charset="0"/>
              <a:cs typeface="Times New Roman" panose="02020603050405020304" pitchFamily="18" charset="0"/>
            </a:endParaRPr>
          </a:p>
          <a:p>
            <a:endParaRPr lang="en-GB" dirty="0">
              <a:solidFill>
                <a:srgbClr val="000000"/>
              </a:solidFill>
              <a:latin typeface="Cambria Math" panose="02040503050406030204" pitchFamily="18" charset="0"/>
              <a:ea typeface="Times New Roman" panose="02020603050405020304" pitchFamily="18" charset="0"/>
              <a:cs typeface="Times New Roman" panose="02020603050405020304" pitchFamily="18" charset="0"/>
            </a:endParaRPr>
          </a:p>
          <a:p>
            <a:r>
              <a:rPr lang="en-GB" dirty="0" smtClean="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a:t>Whiskers </a:t>
            </a:r>
            <a:r>
              <a:rPr lang="en-GB" dirty="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a:t>denote the 95% empirical confidence interval</a:t>
            </a:r>
            <a:endParaRPr lang="en-IN" dirty="0"/>
          </a:p>
        </p:txBody>
      </p:sp>
    </p:spTree>
    <p:extLst>
      <p:ext uri="{BB962C8B-B14F-4D97-AF65-F5344CB8AC3E}">
        <p14:creationId xmlns:p14="http://schemas.microsoft.com/office/powerpoint/2010/main" val="136554504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0775" y="156323"/>
            <a:ext cx="3242101" cy="1371535"/>
          </a:xfrm>
        </p:spPr>
        <p:txBody>
          <a:bodyPr>
            <a:normAutofit fontScale="90000"/>
          </a:bodyPr>
          <a:lstStyle/>
          <a:p>
            <a:r>
              <a:rPr lang="en-US" dirty="0" smtClean="0"/>
              <a:t>Uncertainty with datasets</a:t>
            </a:r>
            <a:endParaRPr lang="en-US" dirty="0"/>
          </a:p>
        </p:txBody>
      </p:sp>
      <p:sp>
        <p:nvSpPr>
          <p:cNvPr id="4" name="Slide Number Placeholder 3"/>
          <p:cNvSpPr>
            <a:spLocks noGrp="1"/>
          </p:cNvSpPr>
          <p:nvPr>
            <p:ph type="sldNum" sz="quarter" idx="12"/>
          </p:nvPr>
        </p:nvSpPr>
        <p:spPr/>
        <p:txBody>
          <a:bodyPr/>
          <a:lstStyle/>
          <a:p>
            <a:fld id="{C62A17F6-43C7-4B49-8694-EE74B04BAE60}" type="slidenum">
              <a:rPr lang="en-US" smtClean="0"/>
              <a:t>22</a:t>
            </a:fld>
            <a:endParaRPr lang="en-US"/>
          </a:p>
        </p:txBody>
      </p:sp>
      <p:sp>
        <p:nvSpPr>
          <p:cNvPr id="3" name="Rectangle 2"/>
          <p:cNvSpPr/>
          <p:nvPr/>
        </p:nvSpPr>
        <p:spPr>
          <a:xfrm>
            <a:off x="268516" y="1684181"/>
            <a:ext cx="3466618" cy="3170099"/>
          </a:xfrm>
          <a:prstGeom prst="rect">
            <a:avLst/>
          </a:prstGeom>
        </p:spPr>
        <p:txBody>
          <a:bodyPr wrap="square">
            <a:spAutoFit/>
          </a:bodyPr>
          <a:lstStyle/>
          <a:p>
            <a:r>
              <a:rPr lang="en-GB" sz="2000" dirty="0"/>
              <a:t>Predicted 100- and 1000-year return levels using both Pareto-II (orange) and Weibull (green) distributions at global and continental scale. </a:t>
            </a:r>
            <a:endParaRPr lang="en-GB" sz="2000" dirty="0" smtClean="0"/>
          </a:p>
          <a:p>
            <a:endParaRPr lang="en-GB" sz="2000" dirty="0"/>
          </a:p>
          <a:p>
            <a:r>
              <a:rPr lang="en-GB" sz="2000" dirty="0" smtClean="0"/>
              <a:t>The </a:t>
            </a:r>
            <a:r>
              <a:rPr lang="en-GB" sz="2000" dirty="0"/>
              <a:t>left side and right side of the plot shows 100-year and 1000-year return period respectively. </a:t>
            </a:r>
            <a:endParaRPr lang="en-IN" sz="2000" dirty="0"/>
          </a:p>
        </p:txBody>
      </p:sp>
      <p:pic>
        <p:nvPicPr>
          <p:cNvPr id="7" name="Picture 6" descr="D:\Research\Global_Analysis\Plotting_all_datasets\Sep09_2019\Fig.5.tif"/>
          <p:cNvPicPr/>
          <p:nvPr/>
        </p:nvPicPr>
        <p:blipFill>
          <a:blip r:embed="rId2">
            <a:extLst>
              <a:ext uri="{28A0092B-C50C-407E-A947-70E740481C1C}">
                <a14:useLocalDpi xmlns:a14="http://schemas.microsoft.com/office/drawing/2010/main" val="0"/>
              </a:ext>
            </a:extLst>
          </a:blip>
          <a:srcRect/>
          <a:stretch>
            <a:fillRect/>
          </a:stretch>
        </p:blipFill>
        <p:spPr bwMode="auto">
          <a:xfrm>
            <a:off x="3622877" y="0"/>
            <a:ext cx="5521124" cy="6736466"/>
          </a:xfrm>
          <a:prstGeom prst="rect">
            <a:avLst/>
          </a:prstGeom>
          <a:noFill/>
          <a:ln>
            <a:noFill/>
          </a:ln>
        </p:spPr>
      </p:pic>
    </p:spTree>
    <p:extLst>
      <p:ext uri="{BB962C8B-B14F-4D97-AF65-F5344CB8AC3E}">
        <p14:creationId xmlns:p14="http://schemas.microsoft.com/office/powerpoint/2010/main" val="76036100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2431" y="248920"/>
            <a:ext cx="3380997" cy="1371535"/>
          </a:xfrm>
        </p:spPr>
        <p:txBody>
          <a:bodyPr>
            <a:normAutofit fontScale="90000"/>
          </a:bodyPr>
          <a:lstStyle/>
          <a:p>
            <a:r>
              <a:rPr lang="en-US" dirty="0" smtClean="0"/>
              <a:t>Comparison with </a:t>
            </a:r>
            <a:r>
              <a:rPr lang="en-US" dirty="0" err="1" smtClean="0"/>
              <a:t>InSitu</a:t>
            </a:r>
            <a:r>
              <a:rPr lang="en-US" dirty="0" smtClean="0"/>
              <a:t> observations</a:t>
            </a:r>
            <a:endParaRPr lang="en-US" dirty="0"/>
          </a:p>
        </p:txBody>
      </p:sp>
      <p:sp>
        <p:nvSpPr>
          <p:cNvPr id="4" name="Slide Number Placeholder 3"/>
          <p:cNvSpPr>
            <a:spLocks noGrp="1"/>
          </p:cNvSpPr>
          <p:nvPr>
            <p:ph type="sldNum" sz="quarter" idx="12"/>
          </p:nvPr>
        </p:nvSpPr>
        <p:spPr/>
        <p:txBody>
          <a:bodyPr/>
          <a:lstStyle/>
          <a:p>
            <a:fld id="{C62A17F6-43C7-4B49-8694-EE74B04BAE60}" type="slidenum">
              <a:rPr lang="en-US" smtClean="0"/>
              <a:t>23</a:t>
            </a:fld>
            <a:endParaRPr lang="en-US"/>
          </a:p>
        </p:txBody>
      </p:sp>
      <p:pic>
        <p:nvPicPr>
          <p:cNvPr id="8" name="Picture 7" descr="D:\Research\Global_Analysis\Plots_gamma_dataSets\2deg_plots_observations_PII_rev2.tif"/>
          <p:cNvPicPr/>
          <p:nvPr/>
        </p:nvPicPr>
        <p:blipFill rotWithShape="1">
          <a:blip r:embed="rId2" cstate="print">
            <a:extLst>
              <a:ext uri="{28A0092B-C50C-407E-A947-70E740481C1C}">
                <a14:useLocalDpi xmlns:a14="http://schemas.microsoft.com/office/drawing/2010/main" val="0"/>
              </a:ext>
            </a:extLst>
          </a:blip>
          <a:srcRect l="9725" r="18722"/>
          <a:stretch/>
        </p:blipFill>
        <p:spPr bwMode="auto">
          <a:xfrm>
            <a:off x="3148315" y="0"/>
            <a:ext cx="5995686" cy="6366076"/>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69896162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2431" y="136634"/>
            <a:ext cx="8473858" cy="557847"/>
          </a:xfrm>
        </p:spPr>
        <p:txBody>
          <a:bodyPr>
            <a:normAutofit fontScale="90000"/>
          </a:bodyPr>
          <a:lstStyle/>
          <a:p>
            <a:r>
              <a:rPr lang="en-US" dirty="0" smtClean="0"/>
              <a:t>100-year return levels</a:t>
            </a:r>
            <a:endParaRPr lang="en-US" dirty="0"/>
          </a:p>
        </p:txBody>
      </p:sp>
      <p:sp>
        <p:nvSpPr>
          <p:cNvPr id="4" name="Slide Number Placeholder 3"/>
          <p:cNvSpPr>
            <a:spLocks noGrp="1"/>
          </p:cNvSpPr>
          <p:nvPr>
            <p:ph type="sldNum" sz="quarter" idx="12"/>
          </p:nvPr>
        </p:nvSpPr>
        <p:spPr/>
        <p:txBody>
          <a:bodyPr/>
          <a:lstStyle/>
          <a:p>
            <a:fld id="{C62A17F6-43C7-4B49-8694-EE74B04BAE60}" type="slidenum">
              <a:rPr lang="en-US" smtClean="0"/>
              <a:t>24</a:t>
            </a:fld>
            <a:endParaRPr lang="en-US"/>
          </a:p>
        </p:txBody>
      </p:sp>
      <p:pic>
        <p:nvPicPr>
          <p:cNvPr id="9" name="Picture 8" descr="D:\Research\Global_Analysis\Plotting_all_datasets\Sep09_2019\Fig9_newnum.tif"/>
          <p:cNvPicPr/>
          <p:nvPr/>
        </p:nvPicPr>
        <p:blipFill rotWithShape="1">
          <a:blip r:embed="rId2" cstate="print">
            <a:extLst>
              <a:ext uri="{28A0092B-C50C-407E-A947-70E740481C1C}">
                <a14:useLocalDpi xmlns:a14="http://schemas.microsoft.com/office/drawing/2010/main" val="0"/>
              </a:ext>
            </a:extLst>
          </a:blip>
          <a:srcRect b="28333"/>
          <a:stretch/>
        </p:blipFill>
        <p:spPr bwMode="auto">
          <a:xfrm>
            <a:off x="1160679" y="694481"/>
            <a:ext cx="6895301" cy="6018835"/>
          </a:xfrm>
          <a:prstGeom prst="rect">
            <a:avLst/>
          </a:prstGeom>
          <a:noFill/>
          <a:ln>
            <a:noFill/>
          </a:ln>
          <a:extLst>
            <a:ext uri="{53640926-AAD7-44D8-BBD7-CCE9431645EC}">
              <a14:shadowObscured xmlns:a14="http://schemas.microsoft.com/office/drawing/2010/main"/>
            </a:ext>
          </a:extLst>
        </p:spPr>
      </p:pic>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t="5724"/>
          <a:stretch/>
        </p:blipFill>
        <p:spPr>
          <a:xfrm>
            <a:off x="1337960" y="891075"/>
            <a:ext cx="3271362" cy="1713399"/>
          </a:xfrm>
          <a:prstGeom prst="rect">
            <a:avLst/>
          </a:prstGeom>
        </p:spPr>
      </p:pic>
    </p:spTree>
    <p:extLst>
      <p:ext uri="{BB962C8B-B14F-4D97-AF65-F5344CB8AC3E}">
        <p14:creationId xmlns:p14="http://schemas.microsoft.com/office/powerpoint/2010/main" val="350778948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2431" y="136634"/>
            <a:ext cx="8473858" cy="557847"/>
          </a:xfrm>
        </p:spPr>
        <p:txBody>
          <a:bodyPr>
            <a:normAutofit fontScale="90000"/>
          </a:bodyPr>
          <a:lstStyle/>
          <a:p>
            <a:r>
              <a:rPr lang="en-US" dirty="0" smtClean="0"/>
              <a:t>Points to remember</a:t>
            </a:r>
            <a:endParaRPr lang="en-US" dirty="0"/>
          </a:p>
        </p:txBody>
      </p:sp>
      <p:sp>
        <p:nvSpPr>
          <p:cNvPr id="4" name="Slide Number Placeholder 3"/>
          <p:cNvSpPr>
            <a:spLocks noGrp="1"/>
          </p:cNvSpPr>
          <p:nvPr>
            <p:ph type="sldNum" sz="quarter" idx="12"/>
          </p:nvPr>
        </p:nvSpPr>
        <p:spPr/>
        <p:txBody>
          <a:bodyPr/>
          <a:lstStyle/>
          <a:p>
            <a:fld id="{C62A17F6-43C7-4B49-8694-EE74B04BAE60}" type="slidenum">
              <a:rPr lang="en-US" smtClean="0"/>
              <a:t>25</a:t>
            </a:fld>
            <a:endParaRPr lang="en-US"/>
          </a:p>
        </p:txBody>
      </p:sp>
      <p:sp>
        <p:nvSpPr>
          <p:cNvPr id="3" name="Rectangle 2"/>
          <p:cNvSpPr/>
          <p:nvPr/>
        </p:nvSpPr>
        <p:spPr>
          <a:xfrm>
            <a:off x="346425" y="1059496"/>
            <a:ext cx="8420584" cy="5509200"/>
          </a:xfrm>
          <a:prstGeom prst="rect">
            <a:avLst/>
          </a:prstGeom>
        </p:spPr>
        <p:txBody>
          <a:bodyPr wrap="square">
            <a:spAutoFit/>
          </a:bodyPr>
          <a:lstStyle/>
          <a:p>
            <a:pPr marL="285750" indent="-285750">
              <a:buFont typeface="Arial" panose="020B0604020202020204" pitchFamily="34" charset="0"/>
              <a:buChar char="•"/>
            </a:pPr>
            <a:r>
              <a:rPr lang="en-US" sz="2200" dirty="0"/>
              <a:t>The degree of discrepancy varies from region to region, with low differences in NA and Europe, and huge differences in Africa and SA. </a:t>
            </a:r>
          </a:p>
          <a:p>
            <a:pPr marL="285750" indent="-285750">
              <a:buFont typeface="Arial" panose="020B0604020202020204" pitchFamily="34" charset="0"/>
              <a:buChar char="•"/>
            </a:pPr>
            <a:r>
              <a:rPr lang="en-US" sz="2200" dirty="0" smtClean="0"/>
              <a:t>Returns </a:t>
            </a:r>
            <a:r>
              <a:rPr lang="en-US" sz="2200" dirty="0"/>
              <a:t>levels underestimated by the satellite-based PERSIANN and overestimated by the reanalysis-based CFSR, when compared with CPC and </a:t>
            </a:r>
            <a:r>
              <a:rPr lang="en-US" sz="2200" dirty="0" err="1"/>
              <a:t>InSitu</a:t>
            </a:r>
            <a:endParaRPr lang="en-US" sz="2200" dirty="0"/>
          </a:p>
          <a:p>
            <a:pPr marL="285750" indent="-285750">
              <a:buFont typeface="Arial" panose="020B0604020202020204" pitchFamily="34" charset="0"/>
              <a:buChar char="•"/>
            </a:pPr>
            <a:r>
              <a:rPr lang="en-US" sz="2200" dirty="0" smtClean="0"/>
              <a:t>In </a:t>
            </a:r>
            <a:r>
              <a:rPr lang="en-US" sz="2200" dirty="0"/>
              <a:t>mid and high latitudes, while the other products show medium to heavy tails, the satellite-based PERSIANN indicate light </a:t>
            </a:r>
            <a:r>
              <a:rPr lang="en-US" sz="2200" dirty="0" smtClean="0"/>
              <a:t>tails</a:t>
            </a:r>
          </a:p>
          <a:p>
            <a:pPr marL="285750" indent="-285750">
              <a:buFont typeface="Arial" panose="020B0604020202020204" pitchFamily="34" charset="0"/>
              <a:buChar char="•"/>
            </a:pPr>
            <a:r>
              <a:rPr lang="en-US" sz="2200" dirty="0"/>
              <a:t>The reanalysis datasets, CFSR and WFDEI, differ substantially in their spatial patterns </a:t>
            </a:r>
            <a:r>
              <a:rPr lang="en-US" sz="2200" dirty="0" smtClean="0"/>
              <a:t>in tropics - possible </a:t>
            </a:r>
            <a:r>
              <a:rPr lang="en-US" sz="2200" dirty="0"/>
              <a:t>reason for this difference could be that the simulated precipitation extremes are effected by the parameterizations of deep </a:t>
            </a:r>
            <a:r>
              <a:rPr lang="en-US" sz="2200" dirty="0" smtClean="0"/>
              <a:t>convection</a:t>
            </a:r>
          </a:p>
          <a:p>
            <a:pPr marL="285750" indent="-285750">
              <a:buFont typeface="Arial" panose="020B0604020202020204" pitchFamily="34" charset="0"/>
              <a:buChar char="•"/>
            </a:pPr>
            <a:endParaRPr lang="en-US" sz="2200" dirty="0"/>
          </a:p>
          <a:p>
            <a:pPr marL="285750" indent="-285750">
              <a:buFont typeface="Arial" panose="020B0604020202020204" pitchFamily="34" charset="0"/>
              <a:buChar char="•"/>
            </a:pPr>
            <a:r>
              <a:rPr lang="en-US" sz="2200" dirty="0" smtClean="0"/>
              <a:t>Ground bases observations – very </a:t>
            </a:r>
            <a:r>
              <a:rPr lang="en-US" sz="2200" dirty="0" err="1" smtClean="0"/>
              <a:t>very</a:t>
            </a:r>
            <a:r>
              <a:rPr lang="en-US" sz="2200" dirty="0" smtClean="0"/>
              <a:t> important – unfortunately number of gauges have been reducing may be due to in</a:t>
            </a:r>
            <a:r>
              <a:rPr lang="en-IN" sz="2200" dirty="0" smtClean="0"/>
              <a:t>creasing </a:t>
            </a:r>
            <a:r>
              <a:rPr lang="en-IN" sz="2200" dirty="0"/>
              <a:t>operational and staffing costs associated </a:t>
            </a:r>
            <a:r>
              <a:rPr lang="en-IN" sz="2200" dirty="0" smtClean="0"/>
              <a:t>with ground-based </a:t>
            </a:r>
            <a:r>
              <a:rPr lang="en-IN" sz="2200" dirty="0"/>
              <a:t>data </a:t>
            </a:r>
            <a:r>
              <a:rPr lang="en-IN" sz="2200" dirty="0" smtClean="0"/>
              <a:t>collection</a:t>
            </a:r>
            <a:r>
              <a:rPr lang="en-IN" sz="2200" dirty="0"/>
              <a:t>, </a:t>
            </a:r>
            <a:r>
              <a:rPr lang="en-IN" sz="2200" dirty="0" smtClean="0"/>
              <a:t>restrictions </a:t>
            </a:r>
            <a:r>
              <a:rPr lang="en-IN" sz="2200" dirty="0"/>
              <a:t>on the release of the data by </a:t>
            </a:r>
            <a:r>
              <a:rPr lang="en-IN" sz="2200" dirty="0" smtClean="0"/>
              <a:t>NMA etc</a:t>
            </a:r>
            <a:r>
              <a:rPr lang="en-IN" sz="2200" dirty="0"/>
              <a:t>.</a:t>
            </a:r>
          </a:p>
        </p:txBody>
      </p:sp>
    </p:spTree>
    <p:extLst>
      <p:ext uri="{BB962C8B-B14F-4D97-AF65-F5344CB8AC3E}">
        <p14:creationId xmlns:p14="http://schemas.microsoft.com/office/powerpoint/2010/main" val="103666198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C62A17F6-43C7-4B49-8694-EE74B04BAE60}" type="slidenum">
              <a:rPr lang="en-US" smtClean="0"/>
              <a:t>26</a:t>
            </a:fld>
            <a:endParaRPr lang="en-US"/>
          </a:p>
        </p:txBody>
      </p:sp>
      <p:sp>
        <p:nvSpPr>
          <p:cNvPr id="6" name="Title 1"/>
          <p:cNvSpPr>
            <a:spLocks noGrp="1"/>
          </p:cNvSpPr>
          <p:nvPr>
            <p:ph type="title"/>
          </p:nvPr>
        </p:nvSpPr>
        <p:spPr>
          <a:xfrm>
            <a:off x="380775" y="156323"/>
            <a:ext cx="8079581" cy="766703"/>
          </a:xfrm>
        </p:spPr>
        <p:txBody>
          <a:bodyPr>
            <a:noAutofit/>
          </a:bodyPr>
          <a:lstStyle/>
          <a:p>
            <a:r>
              <a:rPr lang="en-US" sz="4800" dirty="0" smtClean="0"/>
              <a:t>Regional Scale</a:t>
            </a:r>
            <a:endParaRPr lang="en-US" sz="4800" dirty="0"/>
          </a:p>
        </p:txBody>
      </p:sp>
      <p:sp>
        <p:nvSpPr>
          <p:cNvPr id="8" name="Rectangle 7"/>
          <p:cNvSpPr/>
          <p:nvPr/>
        </p:nvSpPr>
        <p:spPr>
          <a:xfrm>
            <a:off x="346425" y="1059496"/>
            <a:ext cx="8420584" cy="3477875"/>
          </a:xfrm>
          <a:prstGeom prst="rect">
            <a:avLst/>
          </a:prstGeom>
        </p:spPr>
        <p:txBody>
          <a:bodyPr wrap="square">
            <a:spAutoFit/>
          </a:bodyPr>
          <a:lstStyle/>
          <a:p>
            <a:pPr marL="285750" indent="-285750">
              <a:buFont typeface="Arial" panose="020B0604020202020204" pitchFamily="34" charset="0"/>
              <a:buChar char="•"/>
            </a:pPr>
            <a:r>
              <a:rPr lang="en-IN" sz="2200" dirty="0" smtClean="0"/>
              <a:t>Typically precipitation modelling is same as global scale</a:t>
            </a:r>
          </a:p>
          <a:p>
            <a:pPr marL="285750" indent="-285750">
              <a:buFont typeface="Arial" panose="020B0604020202020204" pitchFamily="34" charset="0"/>
              <a:buChar char="•"/>
            </a:pPr>
            <a:endParaRPr lang="en-IN" sz="2200" dirty="0"/>
          </a:p>
          <a:p>
            <a:pPr marL="285750" indent="-285750">
              <a:buFont typeface="Arial" panose="020B0604020202020204" pitchFamily="34" charset="0"/>
              <a:buChar char="•"/>
            </a:pPr>
            <a:r>
              <a:rPr lang="en-IN" sz="2200" dirty="0" smtClean="0"/>
              <a:t>At regional scale we are more interested in understanding how precipitation is affecting streamflow</a:t>
            </a:r>
          </a:p>
          <a:p>
            <a:pPr marL="285750" indent="-285750">
              <a:buFont typeface="Arial" panose="020B0604020202020204" pitchFamily="34" charset="0"/>
              <a:buChar char="•"/>
            </a:pPr>
            <a:endParaRPr lang="en-IN" sz="2200" dirty="0"/>
          </a:p>
          <a:p>
            <a:pPr marL="285750" indent="-285750">
              <a:buFont typeface="Arial" panose="020B0604020202020204" pitchFamily="34" charset="0"/>
              <a:buChar char="•"/>
            </a:pPr>
            <a:r>
              <a:rPr lang="en-IN" sz="2200" dirty="0" smtClean="0"/>
              <a:t>Use a hydrological model </a:t>
            </a:r>
          </a:p>
          <a:p>
            <a:pPr marL="285750" indent="-285750">
              <a:buFont typeface="Arial" panose="020B0604020202020204" pitchFamily="34" charset="0"/>
              <a:buChar char="•"/>
            </a:pPr>
            <a:endParaRPr lang="en-IN" sz="2200" dirty="0"/>
          </a:p>
          <a:p>
            <a:pPr marL="285750" indent="-285750">
              <a:buFont typeface="Arial" panose="020B0604020202020204" pitchFamily="34" charset="0"/>
              <a:buChar char="•"/>
            </a:pPr>
            <a:r>
              <a:rPr lang="en-IN" sz="2200" dirty="0" smtClean="0"/>
              <a:t>Gridded precipitation products are useful</a:t>
            </a:r>
          </a:p>
          <a:p>
            <a:pPr marL="285750" indent="-285750">
              <a:buFont typeface="Arial" panose="020B0604020202020204" pitchFamily="34" charset="0"/>
              <a:buChar char="•"/>
            </a:pPr>
            <a:endParaRPr lang="en-IN" sz="2200" dirty="0"/>
          </a:p>
          <a:p>
            <a:pPr marL="285750" indent="-285750">
              <a:buFont typeface="Arial" panose="020B0604020202020204" pitchFamily="34" charset="0"/>
              <a:buChar char="•"/>
            </a:pPr>
            <a:r>
              <a:rPr lang="en-IN" sz="2200" dirty="0" smtClean="0"/>
              <a:t>Now we know which product is good for a region</a:t>
            </a:r>
            <a:endParaRPr lang="en-IN" sz="2200" dirty="0"/>
          </a:p>
        </p:txBody>
      </p:sp>
    </p:spTree>
    <p:extLst>
      <p:ext uri="{BB962C8B-B14F-4D97-AF65-F5344CB8AC3E}">
        <p14:creationId xmlns:p14="http://schemas.microsoft.com/office/powerpoint/2010/main" val="262388027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0775" y="156323"/>
            <a:ext cx="8079581" cy="544263"/>
          </a:xfrm>
        </p:spPr>
        <p:txBody>
          <a:bodyPr>
            <a:normAutofit fontScale="90000"/>
          </a:bodyPr>
          <a:lstStyle/>
          <a:p>
            <a:r>
              <a:rPr lang="en-US" dirty="0" smtClean="0"/>
              <a:t>Hydrological modelling - MESH</a:t>
            </a:r>
            <a:endParaRPr lang="en-US" dirty="0"/>
          </a:p>
        </p:txBody>
      </p:sp>
      <p:sp>
        <p:nvSpPr>
          <p:cNvPr id="4" name="Slide Number Placeholder 3"/>
          <p:cNvSpPr>
            <a:spLocks noGrp="1"/>
          </p:cNvSpPr>
          <p:nvPr>
            <p:ph type="sldNum" sz="quarter" idx="12"/>
          </p:nvPr>
        </p:nvSpPr>
        <p:spPr/>
        <p:txBody>
          <a:bodyPr/>
          <a:lstStyle/>
          <a:p>
            <a:fld id="{C62A17F6-43C7-4B49-8694-EE74B04BAE60}" type="slidenum">
              <a:rPr lang="en-US" smtClean="0"/>
              <a:t>27</a:t>
            </a:fld>
            <a:endParaRPr lang="en-US"/>
          </a:p>
        </p:txBody>
      </p:sp>
      <p:sp>
        <p:nvSpPr>
          <p:cNvPr id="3" name="Rectangle 2"/>
          <p:cNvSpPr/>
          <p:nvPr/>
        </p:nvSpPr>
        <p:spPr>
          <a:xfrm>
            <a:off x="257784" y="951067"/>
            <a:ext cx="8509225" cy="1477328"/>
          </a:xfrm>
          <a:prstGeom prst="rect">
            <a:avLst/>
          </a:prstGeom>
        </p:spPr>
        <p:txBody>
          <a:bodyPr wrap="square">
            <a:spAutoFit/>
          </a:bodyPr>
          <a:lstStyle/>
          <a:p>
            <a:r>
              <a:rPr lang="en-IN" dirty="0"/>
              <a:t>MESH (</a:t>
            </a:r>
            <a:r>
              <a:rPr lang="en-IN" dirty="0" err="1"/>
              <a:t>Modélisation</a:t>
            </a:r>
            <a:r>
              <a:rPr lang="en-IN" dirty="0"/>
              <a:t> </a:t>
            </a:r>
            <a:r>
              <a:rPr lang="en-IN" dirty="0" err="1"/>
              <a:t>Environnementale</a:t>
            </a:r>
            <a:r>
              <a:rPr lang="en-IN" dirty="0"/>
              <a:t> </a:t>
            </a:r>
            <a:r>
              <a:rPr lang="en-IN" dirty="0" err="1"/>
              <a:t>communautaire</a:t>
            </a:r>
            <a:r>
              <a:rPr lang="en-IN" dirty="0"/>
              <a:t> - Surface Hydrology) is the hydrology land-surface scheme (HLSS) of Environment and Climate Change Canada's (ECCC's) community environmental modelling </a:t>
            </a:r>
            <a:r>
              <a:rPr lang="en-IN" dirty="0" smtClean="0"/>
              <a:t>system</a:t>
            </a:r>
          </a:p>
          <a:p>
            <a:endParaRPr lang="en-IN" dirty="0"/>
          </a:p>
          <a:p>
            <a:pPr marL="285750" indent="-285750">
              <a:buFont typeface="Arial" panose="020B0604020202020204" pitchFamily="34" charset="0"/>
              <a:buChar char="•"/>
            </a:pPr>
            <a:r>
              <a:rPr lang="en-IN" dirty="0" smtClean="0"/>
              <a:t>Water balance </a:t>
            </a:r>
            <a:endParaRPr lang="en-IN" dirty="0"/>
          </a:p>
        </p:txBody>
      </p:sp>
      <p:grpSp>
        <p:nvGrpSpPr>
          <p:cNvPr id="10" name="Group 9"/>
          <p:cNvGrpSpPr/>
          <p:nvPr/>
        </p:nvGrpSpPr>
        <p:grpSpPr>
          <a:xfrm>
            <a:off x="1838960" y="2417715"/>
            <a:ext cx="6928049" cy="4125325"/>
            <a:chOff x="2431617" y="2417715"/>
            <a:chExt cx="6335392" cy="3789555"/>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31617" y="2428395"/>
              <a:ext cx="6335392" cy="3778875"/>
            </a:xfrm>
            <a:prstGeom prst="rect">
              <a:avLst/>
            </a:prstGeom>
          </p:spPr>
        </p:pic>
        <p:sp>
          <p:nvSpPr>
            <p:cNvPr id="8" name="Rectangle 7"/>
            <p:cNvSpPr/>
            <p:nvPr/>
          </p:nvSpPr>
          <p:spPr>
            <a:xfrm>
              <a:off x="3149600" y="2417715"/>
              <a:ext cx="2458720" cy="2611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sp>
        <p:nvSpPr>
          <p:cNvPr id="11" name="Rectangle 10"/>
          <p:cNvSpPr/>
          <p:nvPr/>
        </p:nvSpPr>
        <p:spPr>
          <a:xfrm>
            <a:off x="2702560" y="2355710"/>
            <a:ext cx="3698240" cy="646331"/>
          </a:xfrm>
          <a:prstGeom prst="rect">
            <a:avLst/>
          </a:prstGeom>
        </p:spPr>
        <p:txBody>
          <a:bodyPr wrap="square">
            <a:spAutoFit/>
          </a:bodyPr>
          <a:lstStyle/>
          <a:p>
            <a:r>
              <a:rPr lang="en-IN" dirty="0"/>
              <a:t>grouped response unit (</a:t>
            </a:r>
            <a:r>
              <a:rPr lang="en-IN" i="1" dirty="0"/>
              <a:t>GRU</a:t>
            </a:r>
            <a:r>
              <a:rPr lang="en-IN" dirty="0"/>
              <a:t>) watershed delineation concept</a:t>
            </a:r>
          </a:p>
        </p:txBody>
      </p:sp>
      <p:sp>
        <p:nvSpPr>
          <p:cNvPr id="12" name="TextBox 11"/>
          <p:cNvSpPr txBox="1"/>
          <p:nvPr/>
        </p:nvSpPr>
        <p:spPr>
          <a:xfrm>
            <a:off x="5805401" y="6389278"/>
            <a:ext cx="1781450" cy="276999"/>
          </a:xfrm>
          <a:prstGeom prst="rect">
            <a:avLst/>
          </a:prstGeom>
          <a:noFill/>
        </p:spPr>
        <p:txBody>
          <a:bodyPr wrap="none" rtlCol="0">
            <a:spAutoFit/>
          </a:bodyPr>
          <a:lstStyle/>
          <a:p>
            <a:r>
              <a:rPr lang="en-IN" sz="1200" dirty="0" smtClean="0"/>
              <a:t>Source: Zhang et al., 2018</a:t>
            </a:r>
            <a:endParaRPr lang="en-IN" sz="1200" dirty="0"/>
          </a:p>
        </p:txBody>
      </p:sp>
    </p:spTree>
    <p:extLst>
      <p:ext uri="{BB962C8B-B14F-4D97-AF65-F5344CB8AC3E}">
        <p14:creationId xmlns:p14="http://schemas.microsoft.com/office/powerpoint/2010/main" val="16075231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a:srcRect l="2412" t="18286" r="16584" b="18110"/>
          <a:stretch/>
        </p:blipFill>
        <p:spPr>
          <a:xfrm>
            <a:off x="257784" y="2976514"/>
            <a:ext cx="4328450" cy="2631440"/>
          </a:xfrm>
          <a:prstGeom prst="rect">
            <a:avLst/>
          </a:prstGeom>
        </p:spPr>
      </p:pic>
      <p:sp>
        <p:nvSpPr>
          <p:cNvPr id="2" name="Title 1"/>
          <p:cNvSpPr>
            <a:spLocks noGrp="1"/>
          </p:cNvSpPr>
          <p:nvPr>
            <p:ph type="title"/>
          </p:nvPr>
        </p:nvSpPr>
        <p:spPr>
          <a:xfrm>
            <a:off x="380775" y="156323"/>
            <a:ext cx="8079581" cy="544263"/>
          </a:xfrm>
        </p:spPr>
        <p:txBody>
          <a:bodyPr>
            <a:normAutofit fontScale="90000"/>
          </a:bodyPr>
          <a:lstStyle/>
          <a:p>
            <a:r>
              <a:rPr lang="en-US" dirty="0" smtClean="0"/>
              <a:t>Hydrological modelling - MESH</a:t>
            </a:r>
            <a:endParaRPr lang="en-US" dirty="0"/>
          </a:p>
        </p:txBody>
      </p:sp>
      <p:sp>
        <p:nvSpPr>
          <p:cNvPr id="4" name="Slide Number Placeholder 3"/>
          <p:cNvSpPr>
            <a:spLocks noGrp="1"/>
          </p:cNvSpPr>
          <p:nvPr>
            <p:ph type="sldNum" sz="quarter" idx="12"/>
          </p:nvPr>
        </p:nvSpPr>
        <p:spPr/>
        <p:txBody>
          <a:bodyPr/>
          <a:lstStyle/>
          <a:p>
            <a:fld id="{C62A17F6-43C7-4B49-8694-EE74B04BAE60}" type="slidenum">
              <a:rPr lang="en-US" smtClean="0"/>
              <a:t>28</a:t>
            </a:fld>
            <a:endParaRPr lang="en-US"/>
          </a:p>
        </p:txBody>
      </p:sp>
      <p:sp>
        <p:nvSpPr>
          <p:cNvPr id="9" name="Rectangle 8"/>
          <p:cNvSpPr/>
          <p:nvPr/>
        </p:nvSpPr>
        <p:spPr>
          <a:xfrm>
            <a:off x="210273" y="1397853"/>
            <a:ext cx="8420584" cy="430887"/>
          </a:xfrm>
          <a:prstGeom prst="rect">
            <a:avLst/>
          </a:prstGeom>
        </p:spPr>
        <p:txBody>
          <a:bodyPr wrap="square">
            <a:spAutoFit/>
          </a:bodyPr>
          <a:lstStyle/>
          <a:p>
            <a:r>
              <a:rPr lang="en-IN" sz="2200" dirty="0" smtClean="0"/>
              <a:t>Bow River Basin – above Calgary</a:t>
            </a:r>
            <a:endParaRPr lang="en-IN" sz="2200" dirty="0"/>
          </a:p>
        </p:txBody>
      </p:sp>
      <p:pic>
        <p:nvPicPr>
          <p:cNvPr id="6" name="Picture 5"/>
          <p:cNvPicPr>
            <a:picLocks noChangeAspect="1"/>
          </p:cNvPicPr>
          <p:nvPr/>
        </p:nvPicPr>
        <p:blipFill rotWithShape="1">
          <a:blip r:embed="rId3"/>
          <a:srcRect l="7889" t="4143" r="25889" b="26788"/>
          <a:stretch/>
        </p:blipFill>
        <p:spPr>
          <a:xfrm>
            <a:off x="4586234" y="2996133"/>
            <a:ext cx="4216400" cy="2157721"/>
          </a:xfrm>
          <a:prstGeom prst="rect">
            <a:avLst/>
          </a:prstGeom>
        </p:spPr>
      </p:pic>
    </p:spTree>
    <p:extLst>
      <p:ext uri="{BB962C8B-B14F-4D97-AF65-F5344CB8AC3E}">
        <p14:creationId xmlns:p14="http://schemas.microsoft.com/office/powerpoint/2010/main" val="408210418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0775" y="156323"/>
            <a:ext cx="8079581" cy="544263"/>
          </a:xfrm>
        </p:spPr>
        <p:txBody>
          <a:bodyPr>
            <a:normAutofit fontScale="90000"/>
          </a:bodyPr>
          <a:lstStyle/>
          <a:p>
            <a:r>
              <a:rPr lang="en-US" dirty="0" smtClean="0"/>
              <a:t>Hydrological modelling</a:t>
            </a:r>
            <a:endParaRPr lang="en-US" dirty="0"/>
          </a:p>
        </p:txBody>
      </p:sp>
      <p:sp>
        <p:nvSpPr>
          <p:cNvPr id="4" name="Slide Number Placeholder 3"/>
          <p:cNvSpPr>
            <a:spLocks noGrp="1"/>
          </p:cNvSpPr>
          <p:nvPr>
            <p:ph type="sldNum" sz="quarter" idx="12"/>
          </p:nvPr>
        </p:nvSpPr>
        <p:spPr/>
        <p:txBody>
          <a:bodyPr/>
          <a:lstStyle/>
          <a:p>
            <a:fld id="{C62A17F6-43C7-4B49-8694-EE74B04BAE60}" type="slidenum">
              <a:rPr lang="en-US" smtClean="0"/>
              <a:t>29</a:t>
            </a:fld>
            <a:endParaRPr lang="en-US"/>
          </a:p>
        </p:txBody>
      </p:sp>
      <p:grpSp>
        <p:nvGrpSpPr>
          <p:cNvPr id="6" name="Group 5"/>
          <p:cNvGrpSpPr/>
          <p:nvPr/>
        </p:nvGrpSpPr>
        <p:grpSpPr>
          <a:xfrm>
            <a:off x="2981962" y="852987"/>
            <a:ext cx="6043059" cy="3414214"/>
            <a:chOff x="1912991" y="14373532"/>
            <a:chExt cx="11749878" cy="7011629"/>
          </a:xfrm>
        </p:grpSpPr>
        <p:grpSp>
          <p:nvGrpSpPr>
            <p:cNvPr id="7" name="Group 6"/>
            <p:cNvGrpSpPr/>
            <p:nvPr/>
          </p:nvGrpSpPr>
          <p:grpSpPr>
            <a:xfrm>
              <a:off x="1912991" y="14373532"/>
              <a:ext cx="11749878" cy="7011629"/>
              <a:chOff x="2033702" y="13901584"/>
              <a:chExt cx="10735803" cy="5675085"/>
            </a:xfrm>
          </p:grpSpPr>
          <p:pic>
            <p:nvPicPr>
              <p:cNvPr id="24" name="Picture 23"/>
              <p:cNvPicPr>
                <a:picLocks noChangeAspect="1"/>
              </p:cNvPicPr>
              <p:nvPr/>
            </p:nvPicPr>
            <p:blipFill rotWithShape="1">
              <a:blip r:embed="rId2"/>
              <a:srcRect l="10063" t="6379" r="8112" b="7383"/>
              <a:stretch/>
            </p:blipFill>
            <p:spPr>
              <a:xfrm>
                <a:off x="2033702" y="13901584"/>
                <a:ext cx="10735803" cy="5675085"/>
              </a:xfrm>
              <a:prstGeom prst="rect">
                <a:avLst/>
              </a:prstGeom>
            </p:spPr>
          </p:pic>
          <p:sp>
            <p:nvSpPr>
              <p:cNvPr id="25" name="Oval 24"/>
              <p:cNvSpPr/>
              <p:nvPr/>
            </p:nvSpPr>
            <p:spPr>
              <a:xfrm>
                <a:off x="6886666" y="16337541"/>
                <a:ext cx="137160" cy="137160"/>
              </a:xfrm>
              <a:prstGeom prst="ellipse">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6" name="Oval 25"/>
              <p:cNvSpPr/>
              <p:nvPr/>
            </p:nvSpPr>
            <p:spPr>
              <a:xfrm>
                <a:off x="11984446" y="16691351"/>
                <a:ext cx="137160" cy="137160"/>
              </a:xfrm>
              <a:prstGeom prst="ellipse">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7" name="Oval 26"/>
              <p:cNvSpPr/>
              <p:nvPr/>
            </p:nvSpPr>
            <p:spPr>
              <a:xfrm>
                <a:off x="11771086" y="16920687"/>
                <a:ext cx="137160" cy="137160"/>
              </a:xfrm>
              <a:prstGeom prst="ellipse">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sp>
          <p:nvSpPr>
            <p:cNvPr id="8" name="TextBox 7"/>
            <p:cNvSpPr txBox="1"/>
            <p:nvPr/>
          </p:nvSpPr>
          <p:spPr>
            <a:xfrm>
              <a:off x="11800115" y="17152536"/>
              <a:ext cx="451997" cy="689076"/>
            </a:xfrm>
            <a:prstGeom prst="rect">
              <a:avLst/>
            </a:prstGeom>
            <a:noFill/>
          </p:spPr>
          <p:txBody>
            <a:bodyPr wrap="square" rtlCol="0">
              <a:spAutoFit/>
            </a:bodyPr>
            <a:lstStyle/>
            <a:p>
              <a:r>
                <a:rPr lang="en-US" sz="1600" dirty="0" smtClean="0">
                  <a:latin typeface="Cambria Math" panose="02040503050406030204" pitchFamily="18" charset="0"/>
                  <a:ea typeface="Cambria Math" panose="02040503050406030204" pitchFamily="18" charset="0"/>
                </a:rPr>
                <a:t>1</a:t>
              </a:r>
              <a:endParaRPr lang="en-US" sz="1600" dirty="0">
                <a:latin typeface="Cambria Math" panose="02040503050406030204" pitchFamily="18" charset="0"/>
                <a:ea typeface="Cambria Math" panose="02040503050406030204" pitchFamily="18" charset="0"/>
              </a:endParaRPr>
            </a:p>
          </p:txBody>
        </p:sp>
        <p:sp>
          <p:nvSpPr>
            <p:cNvPr id="9" name="TextBox 8"/>
            <p:cNvSpPr txBox="1"/>
            <p:nvPr/>
          </p:nvSpPr>
          <p:spPr>
            <a:xfrm>
              <a:off x="7879751" y="17017063"/>
              <a:ext cx="451997" cy="689076"/>
            </a:xfrm>
            <a:prstGeom prst="rect">
              <a:avLst/>
            </a:prstGeom>
            <a:noFill/>
          </p:spPr>
          <p:txBody>
            <a:bodyPr wrap="square" rtlCol="0">
              <a:spAutoFit/>
            </a:bodyPr>
            <a:lstStyle/>
            <a:p>
              <a:r>
                <a:rPr lang="en-US" sz="1600" dirty="0" smtClean="0">
                  <a:latin typeface="Cambria Math" panose="02040503050406030204" pitchFamily="18" charset="0"/>
                  <a:ea typeface="Cambria Math" panose="02040503050406030204" pitchFamily="18" charset="0"/>
                </a:rPr>
                <a:t>2</a:t>
              </a:r>
              <a:endParaRPr lang="en-US" sz="1600" dirty="0">
                <a:latin typeface="Cambria Math" panose="02040503050406030204" pitchFamily="18" charset="0"/>
                <a:ea typeface="Cambria Math" panose="02040503050406030204" pitchFamily="18" charset="0"/>
              </a:endParaRPr>
            </a:p>
          </p:txBody>
        </p:sp>
        <p:sp>
          <p:nvSpPr>
            <p:cNvPr id="10" name="TextBox 9"/>
            <p:cNvSpPr txBox="1"/>
            <p:nvPr/>
          </p:nvSpPr>
          <p:spPr>
            <a:xfrm>
              <a:off x="7377530" y="17420209"/>
              <a:ext cx="451997" cy="689076"/>
            </a:xfrm>
            <a:prstGeom prst="rect">
              <a:avLst/>
            </a:prstGeom>
            <a:noFill/>
          </p:spPr>
          <p:txBody>
            <a:bodyPr wrap="square" rtlCol="0">
              <a:spAutoFit/>
            </a:bodyPr>
            <a:lstStyle/>
            <a:p>
              <a:r>
                <a:rPr lang="en-US" sz="1600" dirty="0" smtClean="0">
                  <a:latin typeface="Cambria Math" panose="02040503050406030204" pitchFamily="18" charset="0"/>
                  <a:ea typeface="Cambria Math" panose="02040503050406030204" pitchFamily="18" charset="0"/>
                </a:rPr>
                <a:t>3</a:t>
              </a:r>
              <a:endParaRPr lang="en-US" sz="1600" dirty="0">
                <a:latin typeface="Cambria Math" panose="02040503050406030204" pitchFamily="18" charset="0"/>
                <a:ea typeface="Cambria Math" panose="02040503050406030204" pitchFamily="18" charset="0"/>
              </a:endParaRPr>
            </a:p>
          </p:txBody>
        </p:sp>
        <p:sp>
          <p:nvSpPr>
            <p:cNvPr id="11" name="TextBox 10"/>
            <p:cNvSpPr txBox="1"/>
            <p:nvPr/>
          </p:nvSpPr>
          <p:spPr>
            <a:xfrm>
              <a:off x="10704285" y="18277126"/>
              <a:ext cx="451997" cy="689076"/>
            </a:xfrm>
            <a:prstGeom prst="rect">
              <a:avLst/>
            </a:prstGeom>
            <a:noFill/>
          </p:spPr>
          <p:txBody>
            <a:bodyPr wrap="square" rtlCol="0">
              <a:spAutoFit/>
            </a:bodyPr>
            <a:lstStyle/>
            <a:p>
              <a:r>
                <a:rPr lang="en-US" sz="1600" dirty="0" smtClean="0">
                  <a:latin typeface="Cambria Math" panose="02040503050406030204" pitchFamily="18" charset="0"/>
                  <a:ea typeface="Cambria Math" panose="02040503050406030204" pitchFamily="18" charset="0"/>
                </a:rPr>
                <a:t>4</a:t>
              </a:r>
              <a:endParaRPr lang="en-US" sz="1600" dirty="0">
                <a:latin typeface="Cambria Math" panose="02040503050406030204" pitchFamily="18" charset="0"/>
                <a:ea typeface="Cambria Math" panose="02040503050406030204" pitchFamily="18" charset="0"/>
              </a:endParaRPr>
            </a:p>
          </p:txBody>
        </p:sp>
        <p:sp>
          <p:nvSpPr>
            <p:cNvPr id="12" name="TextBox 11"/>
            <p:cNvSpPr txBox="1"/>
            <p:nvPr/>
          </p:nvSpPr>
          <p:spPr>
            <a:xfrm>
              <a:off x="9670268" y="16589961"/>
              <a:ext cx="451997" cy="689076"/>
            </a:xfrm>
            <a:prstGeom prst="rect">
              <a:avLst/>
            </a:prstGeom>
            <a:noFill/>
          </p:spPr>
          <p:txBody>
            <a:bodyPr wrap="square" rtlCol="0">
              <a:spAutoFit/>
            </a:bodyPr>
            <a:lstStyle/>
            <a:p>
              <a:r>
                <a:rPr lang="en-US" sz="1600" dirty="0" smtClean="0">
                  <a:latin typeface="Cambria Math" panose="02040503050406030204" pitchFamily="18" charset="0"/>
                  <a:ea typeface="Cambria Math" panose="02040503050406030204" pitchFamily="18" charset="0"/>
                </a:rPr>
                <a:t>5</a:t>
              </a:r>
              <a:endParaRPr lang="en-US" sz="1600" dirty="0">
                <a:latin typeface="Cambria Math" panose="02040503050406030204" pitchFamily="18" charset="0"/>
                <a:ea typeface="Cambria Math" panose="02040503050406030204" pitchFamily="18" charset="0"/>
              </a:endParaRPr>
            </a:p>
          </p:txBody>
        </p:sp>
        <p:sp>
          <p:nvSpPr>
            <p:cNvPr id="14" name="TextBox 13"/>
            <p:cNvSpPr txBox="1"/>
            <p:nvPr/>
          </p:nvSpPr>
          <p:spPr>
            <a:xfrm>
              <a:off x="9497297" y="18103666"/>
              <a:ext cx="451997" cy="689076"/>
            </a:xfrm>
            <a:prstGeom prst="rect">
              <a:avLst/>
            </a:prstGeom>
            <a:noFill/>
          </p:spPr>
          <p:txBody>
            <a:bodyPr wrap="square" rtlCol="0">
              <a:spAutoFit/>
            </a:bodyPr>
            <a:lstStyle/>
            <a:p>
              <a:r>
                <a:rPr lang="en-US" sz="1600" dirty="0" smtClean="0">
                  <a:latin typeface="Cambria Math" panose="02040503050406030204" pitchFamily="18" charset="0"/>
                  <a:ea typeface="Cambria Math" panose="02040503050406030204" pitchFamily="18" charset="0"/>
                </a:rPr>
                <a:t>6</a:t>
              </a:r>
              <a:endParaRPr lang="en-US" sz="1600" dirty="0">
                <a:latin typeface="Cambria Math" panose="02040503050406030204" pitchFamily="18" charset="0"/>
                <a:ea typeface="Cambria Math" panose="02040503050406030204" pitchFamily="18" charset="0"/>
              </a:endParaRPr>
            </a:p>
          </p:txBody>
        </p:sp>
        <p:sp>
          <p:nvSpPr>
            <p:cNvPr id="15" name="TextBox 14"/>
            <p:cNvSpPr txBox="1"/>
            <p:nvPr/>
          </p:nvSpPr>
          <p:spPr>
            <a:xfrm>
              <a:off x="9271298" y="19234573"/>
              <a:ext cx="451997" cy="689076"/>
            </a:xfrm>
            <a:prstGeom prst="rect">
              <a:avLst/>
            </a:prstGeom>
            <a:noFill/>
          </p:spPr>
          <p:txBody>
            <a:bodyPr wrap="square" rtlCol="0">
              <a:spAutoFit/>
            </a:bodyPr>
            <a:lstStyle/>
            <a:p>
              <a:r>
                <a:rPr lang="en-US" sz="1600" dirty="0" smtClean="0">
                  <a:latin typeface="Cambria Math" panose="02040503050406030204" pitchFamily="18" charset="0"/>
                  <a:ea typeface="Cambria Math" panose="02040503050406030204" pitchFamily="18" charset="0"/>
                </a:rPr>
                <a:t>7</a:t>
              </a:r>
              <a:endParaRPr lang="en-US" sz="1600" dirty="0">
                <a:latin typeface="Cambria Math" panose="02040503050406030204" pitchFamily="18" charset="0"/>
                <a:ea typeface="Cambria Math" panose="02040503050406030204" pitchFamily="18" charset="0"/>
              </a:endParaRPr>
            </a:p>
          </p:txBody>
        </p:sp>
        <p:sp>
          <p:nvSpPr>
            <p:cNvPr id="16" name="TextBox 15"/>
            <p:cNvSpPr txBox="1"/>
            <p:nvPr/>
          </p:nvSpPr>
          <p:spPr>
            <a:xfrm>
              <a:off x="9444269" y="19699689"/>
              <a:ext cx="451997" cy="689076"/>
            </a:xfrm>
            <a:prstGeom prst="rect">
              <a:avLst/>
            </a:prstGeom>
            <a:noFill/>
          </p:spPr>
          <p:txBody>
            <a:bodyPr wrap="square" rtlCol="0">
              <a:spAutoFit/>
            </a:bodyPr>
            <a:lstStyle/>
            <a:p>
              <a:r>
                <a:rPr lang="en-US" sz="1600" dirty="0" smtClean="0">
                  <a:latin typeface="Cambria Math" panose="02040503050406030204" pitchFamily="18" charset="0"/>
                  <a:ea typeface="Cambria Math" panose="02040503050406030204" pitchFamily="18" charset="0"/>
                </a:rPr>
                <a:t>8</a:t>
              </a:r>
              <a:endParaRPr lang="en-US" sz="1600" dirty="0">
                <a:latin typeface="Cambria Math" panose="02040503050406030204" pitchFamily="18" charset="0"/>
                <a:ea typeface="Cambria Math" panose="02040503050406030204" pitchFamily="18" charset="0"/>
              </a:endParaRPr>
            </a:p>
          </p:txBody>
        </p:sp>
        <p:sp>
          <p:nvSpPr>
            <p:cNvPr id="17" name="TextBox 16"/>
            <p:cNvSpPr txBox="1"/>
            <p:nvPr/>
          </p:nvSpPr>
          <p:spPr>
            <a:xfrm>
              <a:off x="5015353" y="16189378"/>
              <a:ext cx="451997" cy="689076"/>
            </a:xfrm>
            <a:prstGeom prst="rect">
              <a:avLst/>
            </a:prstGeom>
            <a:noFill/>
          </p:spPr>
          <p:txBody>
            <a:bodyPr wrap="square" rtlCol="0">
              <a:spAutoFit/>
            </a:bodyPr>
            <a:lstStyle/>
            <a:p>
              <a:r>
                <a:rPr lang="en-US" sz="1600" dirty="0" smtClean="0">
                  <a:latin typeface="Cambria Math" panose="02040503050406030204" pitchFamily="18" charset="0"/>
                  <a:ea typeface="Cambria Math" panose="02040503050406030204" pitchFamily="18" charset="0"/>
                </a:rPr>
                <a:t>9</a:t>
              </a:r>
              <a:endParaRPr lang="en-US" sz="1600" dirty="0">
                <a:latin typeface="Cambria Math" panose="02040503050406030204" pitchFamily="18" charset="0"/>
                <a:ea typeface="Cambria Math" panose="02040503050406030204" pitchFamily="18" charset="0"/>
              </a:endParaRPr>
            </a:p>
          </p:txBody>
        </p:sp>
        <p:sp>
          <p:nvSpPr>
            <p:cNvPr id="18" name="TextBox 17"/>
            <p:cNvSpPr txBox="1"/>
            <p:nvPr/>
          </p:nvSpPr>
          <p:spPr>
            <a:xfrm>
              <a:off x="9218269" y="15791208"/>
              <a:ext cx="1194702" cy="689076"/>
            </a:xfrm>
            <a:prstGeom prst="rect">
              <a:avLst/>
            </a:prstGeom>
            <a:noFill/>
          </p:spPr>
          <p:txBody>
            <a:bodyPr wrap="square" rtlCol="0">
              <a:spAutoFit/>
            </a:bodyPr>
            <a:lstStyle/>
            <a:p>
              <a:r>
                <a:rPr lang="en-US" sz="1600" dirty="0" smtClean="0">
                  <a:latin typeface="Cambria Math" panose="02040503050406030204" pitchFamily="18" charset="0"/>
                  <a:ea typeface="Cambria Math" panose="02040503050406030204" pitchFamily="18" charset="0"/>
                </a:rPr>
                <a:t>10</a:t>
              </a:r>
              <a:endParaRPr lang="en-US" sz="1600" dirty="0">
                <a:latin typeface="Cambria Math" panose="02040503050406030204" pitchFamily="18" charset="0"/>
                <a:ea typeface="Cambria Math" panose="02040503050406030204" pitchFamily="18" charset="0"/>
              </a:endParaRPr>
            </a:p>
          </p:txBody>
        </p:sp>
        <p:sp>
          <p:nvSpPr>
            <p:cNvPr id="19" name="TextBox 18"/>
            <p:cNvSpPr txBox="1"/>
            <p:nvPr/>
          </p:nvSpPr>
          <p:spPr>
            <a:xfrm>
              <a:off x="10014125" y="18677237"/>
              <a:ext cx="1331211" cy="689076"/>
            </a:xfrm>
            <a:prstGeom prst="rect">
              <a:avLst/>
            </a:prstGeom>
            <a:noFill/>
          </p:spPr>
          <p:txBody>
            <a:bodyPr wrap="square" rtlCol="0">
              <a:spAutoFit/>
            </a:bodyPr>
            <a:lstStyle/>
            <a:p>
              <a:r>
                <a:rPr lang="en-US" sz="1600" dirty="0" smtClean="0">
                  <a:latin typeface="Cambria Math" panose="02040503050406030204" pitchFamily="18" charset="0"/>
                  <a:ea typeface="Cambria Math" panose="02040503050406030204" pitchFamily="18" charset="0"/>
                </a:rPr>
                <a:t>11</a:t>
              </a:r>
              <a:endParaRPr lang="en-US" sz="1600" dirty="0">
                <a:latin typeface="Cambria Math" panose="02040503050406030204" pitchFamily="18" charset="0"/>
                <a:ea typeface="Cambria Math" panose="02040503050406030204" pitchFamily="18" charset="0"/>
              </a:endParaRPr>
            </a:p>
          </p:txBody>
        </p:sp>
        <p:sp>
          <p:nvSpPr>
            <p:cNvPr id="20" name="TextBox 19"/>
            <p:cNvSpPr txBox="1"/>
            <p:nvPr/>
          </p:nvSpPr>
          <p:spPr>
            <a:xfrm>
              <a:off x="8734694" y="17773821"/>
              <a:ext cx="988602" cy="689076"/>
            </a:xfrm>
            <a:prstGeom prst="rect">
              <a:avLst/>
            </a:prstGeom>
            <a:noFill/>
          </p:spPr>
          <p:txBody>
            <a:bodyPr wrap="square" rtlCol="0">
              <a:spAutoFit/>
            </a:bodyPr>
            <a:lstStyle/>
            <a:p>
              <a:r>
                <a:rPr lang="en-US" sz="1600" dirty="0" smtClean="0">
                  <a:latin typeface="Cambria Math" panose="02040503050406030204" pitchFamily="18" charset="0"/>
                  <a:ea typeface="Cambria Math" panose="02040503050406030204" pitchFamily="18" charset="0"/>
                </a:rPr>
                <a:t>12</a:t>
              </a:r>
              <a:endParaRPr lang="en-US" sz="1600" dirty="0">
                <a:latin typeface="Cambria Math" panose="02040503050406030204" pitchFamily="18" charset="0"/>
                <a:ea typeface="Cambria Math" panose="02040503050406030204" pitchFamily="18" charset="0"/>
              </a:endParaRPr>
            </a:p>
          </p:txBody>
        </p:sp>
        <p:sp>
          <p:nvSpPr>
            <p:cNvPr id="21" name="TextBox 20"/>
            <p:cNvSpPr txBox="1"/>
            <p:nvPr/>
          </p:nvSpPr>
          <p:spPr>
            <a:xfrm>
              <a:off x="6848011" y="16894977"/>
              <a:ext cx="386162" cy="689076"/>
            </a:xfrm>
            <a:prstGeom prst="rect">
              <a:avLst/>
            </a:prstGeom>
            <a:noFill/>
          </p:spPr>
          <p:txBody>
            <a:bodyPr wrap="square" rtlCol="0">
              <a:spAutoFit/>
            </a:bodyPr>
            <a:lstStyle/>
            <a:p>
              <a:r>
                <a:rPr lang="en-US" sz="1600" dirty="0" smtClean="0">
                  <a:latin typeface="Cambria Math" panose="02040503050406030204" pitchFamily="18" charset="0"/>
                  <a:ea typeface="Cambria Math" panose="02040503050406030204" pitchFamily="18" charset="0"/>
                </a:rPr>
                <a:t>A</a:t>
              </a:r>
              <a:endParaRPr lang="en-US" sz="1600" dirty="0">
                <a:latin typeface="Cambria Math" panose="02040503050406030204" pitchFamily="18" charset="0"/>
                <a:ea typeface="Cambria Math" panose="02040503050406030204" pitchFamily="18" charset="0"/>
              </a:endParaRPr>
            </a:p>
          </p:txBody>
        </p:sp>
        <p:sp>
          <p:nvSpPr>
            <p:cNvPr id="22" name="TextBox 21"/>
            <p:cNvSpPr txBox="1"/>
            <p:nvPr/>
          </p:nvSpPr>
          <p:spPr>
            <a:xfrm>
              <a:off x="12183981" y="17584053"/>
              <a:ext cx="386162" cy="689076"/>
            </a:xfrm>
            <a:prstGeom prst="rect">
              <a:avLst/>
            </a:prstGeom>
            <a:noFill/>
          </p:spPr>
          <p:txBody>
            <a:bodyPr wrap="square" rtlCol="0">
              <a:spAutoFit/>
            </a:bodyPr>
            <a:lstStyle/>
            <a:p>
              <a:r>
                <a:rPr lang="en-US" sz="1600" b="1" dirty="0">
                  <a:latin typeface="Cambria Math" panose="02040503050406030204" pitchFamily="18" charset="0"/>
                  <a:ea typeface="Cambria Math" panose="02040503050406030204" pitchFamily="18" charset="0"/>
                </a:rPr>
                <a:t>B</a:t>
              </a:r>
            </a:p>
          </p:txBody>
        </p:sp>
        <p:sp>
          <p:nvSpPr>
            <p:cNvPr id="23" name="TextBox 22"/>
            <p:cNvSpPr txBox="1"/>
            <p:nvPr/>
          </p:nvSpPr>
          <p:spPr>
            <a:xfrm>
              <a:off x="12839007" y="17300708"/>
              <a:ext cx="386162" cy="689076"/>
            </a:xfrm>
            <a:prstGeom prst="rect">
              <a:avLst/>
            </a:prstGeom>
            <a:noFill/>
          </p:spPr>
          <p:txBody>
            <a:bodyPr wrap="square" rtlCol="0">
              <a:spAutoFit/>
            </a:bodyPr>
            <a:lstStyle/>
            <a:p>
              <a:r>
                <a:rPr lang="en-US" sz="1600" dirty="0" smtClean="0">
                  <a:latin typeface="Cambria Math" panose="02040503050406030204" pitchFamily="18" charset="0"/>
                  <a:ea typeface="Cambria Math" panose="02040503050406030204" pitchFamily="18" charset="0"/>
                </a:rPr>
                <a:t>C</a:t>
              </a:r>
              <a:endParaRPr lang="en-US" sz="1600" dirty="0">
                <a:latin typeface="Cambria Math" panose="02040503050406030204" pitchFamily="18" charset="0"/>
                <a:ea typeface="Cambria Math" panose="02040503050406030204" pitchFamily="18" charset="0"/>
              </a:endParaRPr>
            </a:p>
          </p:txBody>
        </p:sp>
      </p:grpSp>
      <p:pic>
        <p:nvPicPr>
          <p:cNvPr id="28" name="Picture 27"/>
          <p:cNvPicPr>
            <a:picLocks noChangeAspect="1"/>
          </p:cNvPicPr>
          <p:nvPr/>
        </p:nvPicPr>
        <p:blipFill rotWithShape="1">
          <a:blip r:embed="rId3"/>
          <a:srcRect l="6084" r="60971" b="23335"/>
          <a:stretch/>
        </p:blipFill>
        <p:spPr>
          <a:xfrm>
            <a:off x="43066" y="603534"/>
            <a:ext cx="3012554" cy="3439638"/>
          </a:xfrm>
          <a:prstGeom prst="rect">
            <a:avLst/>
          </a:prstGeom>
        </p:spPr>
      </p:pic>
      <p:pic>
        <p:nvPicPr>
          <p:cNvPr id="29" name="Picture 28"/>
          <p:cNvPicPr>
            <a:picLocks noChangeAspect="1"/>
          </p:cNvPicPr>
          <p:nvPr/>
        </p:nvPicPr>
        <p:blipFill rotWithShape="1">
          <a:blip r:embed="rId3"/>
          <a:srcRect l="39973" r="26583" b="59192"/>
          <a:stretch/>
        </p:blipFill>
        <p:spPr>
          <a:xfrm>
            <a:off x="-76201" y="4114801"/>
            <a:ext cx="3058163" cy="1830904"/>
          </a:xfrm>
          <a:prstGeom prst="rect">
            <a:avLst/>
          </a:prstGeom>
        </p:spPr>
      </p:pic>
      <p:sp>
        <p:nvSpPr>
          <p:cNvPr id="32" name="Rectangle 31"/>
          <p:cNvSpPr/>
          <p:nvPr/>
        </p:nvSpPr>
        <p:spPr>
          <a:xfrm>
            <a:off x="7001041" y="5873691"/>
            <a:ext cx="68456" cy="595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nvGrpSpPr>
          <p:cNvPr id="33" name="Group 32"/>
          <p:cNvGrpSpPr/>
          <p:nvPr/>
        </p:nvGrpSpPr>
        <p:grpSpPr>
          <a:xfrm>
            <a:off x="4996453" y="4427814"/>
            <a:ext cx="3573218" cy="2313269"/>
            <a:chOff x="-233265" y="-159885"/>
            <a:chExt cx="9258285" cy="7061402"/>
          </a:xfrm>
        </p:grpSpPr>
        <p:pic>
          <p:nvPicPr>
            <p:cNvPr id="3" name="Picture 2"/>
            <p:cNvPicPr>
              <a:picLocks noChangeAspect="1"/>
            </p:cNvPicPr>
            <p:nvPr/>
          </p:nvPicPr>
          <p:blipFill rotWithShape="1">
            <a:blip r:embed="rId4"/>
            <a:srcRect l="2743" t="4091" r="24205" b="21461"/>
            <a:stretch/>
          </p:blipFill>
          <p:spPr>
            <a:xfrm>
              <a:off x="-233265" y="-159885"/>
              <a:ext cx="9258285" cy="7061402"/>
            </a:xfrm>
            <a:prstGeom prst="rect">
              <a:avLst/>
            </a:prstGeom>
          </p:spPr>
        </p:pic>
        <p:sp>
          <p:nvSpPr>
            <p:cNvPr id="13" name="Rectangle 12"/>
            <p:cNvSpPr/>
            <p:nvPr/>
          </p:nvSpPr>
          <p:spPr>
            <a:xfrm>
              <a:off x="559837" y="6270171"/>
              <a:ext cx="307910" cy="2612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spTree>
    <p:extLst>
      <p:ext uri="{BB962C8B-B14F-4D97-AF65-F5344CB8AC3E}">
        <p14:creationId xmlns:p14="http://schemas.microsoft.com/office/powerpoint/2010/main" val="188190812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0775" y="156323"/>
            <a:ext cx="8079581" cy="544263"/>
          </a:xfrm>
        </p:spPr>
        <p:txBody>
          <a:bodyPr>
            <a:normAutofit fontScale="90000"/>
          </a:bodyPr>
          <a:lstStyle/>
          <a:p>
            <a:r>
              <a:rPr lang="en-US" dirty="0" smtClean="0"/>
              <a:t>A little background about me</a:t>
            </a:r>
            <a:endParaRPr lang="en-US" dirty="0"/>
          </a:p>
        </p:txBody>
      </p:sp>
      <p:sp>
        <p:nvSpPr>
          <p:cNvPr id="3" name="Content Placeholder 2"/>
          <p:cNvSpPr>
            <a:spLocks noGrp="1"/>
          </p:cNvSpPr>
          <p:nvPr>
            <p:ph idx="1"/>
          </p:nvPr>
        </p:nvSpPr>
        <p:spPr>
          <a:xfrm>
            <a:off x="507206" y="2196176"/>
            <a:ext cx="8065294" cy="747022"/>
          </a:xfrm>
        </p:spPr>
        <p:txBody>
          <a:bodyPr>
            <a:noAutofit/>
          </a:bodyPr>
          <a:lstStyle/>
          <a:p>
            <a:pPr marL="0" indent="0">
              <a:buNone/>
            </a:pPr>
            <a:r>
              <a:rPr lang="en-US" dirty="0" smtClean="0"/>
              <a:t>PIMS-GWF Postdoctoral fellow (Nov. 2018 – Nov. 2020) – a joint fellowship – </a:t>
            </a:r>
            <a:r>
              <a:rPr lang="en-US" sz="1600" dirty="0" smtClean="0"/>
              <a:t>Working with Prof. John Pomeroy, Dr. Saman Razavi, and Dr. Simon Papalexiou</a:t>
            </a:r>
          </a:p>
          <a:p>
            <a:pPr marL="344488" indent="-344488">
              <a:buFont typeface="Arial" panose="020B0604020202020204" pitchFamily="34" charset="0"/>
              <a:buChar char="•"/>
            </a:pPr>
            <a:endParaRPr lang="en-US" dirty="0"/>
          </a:p>
          <a:p>
            <a:pPr marL="344488" indent="-344488">
              <a:buFont typeface="Arial" panose="020B0604020202020204" pitchFamily="34" charset="0"/>
              <a:buChar char="•"/>
            </a:pPr>
            <a:endParaRPr lang="en-US" dirty="0" smtClean="0"/>
          </a:p>
          <a:p>
            <a:pPr marL="344488" indent="-344488">
              <a:buFont typeface="Arial" panose="020B0604020202020204" pitchFamily="34" charset="0"/>
              <a:buChar char="•"/>
            </a:pPr>
            <a:endParaRPr lang="en-US" dirty="0"/>
          </a:p>
          <a:p>
            <a:pPr marL="344488" indent="-344488">
              <a:buFont typeface="Arial" panose="020B0604020202020204" pitchFamily="34" charset="0"/>
              <a:buChar char="•"/>
            </a:pPr>
            <a:endParaRPr lang="en-US" dirty="0" smtClean="0"/>
          </a:p>
          <a:p>
            <a:endParaRPr lang="en-US" dirty="0"/>
          </a:p>
        </p:txBody>
      </p:sp>
      <p:sp>
        <p:nvSpPr>
          <p:cNvPr id="4" name="Slide Number Placeholder 3"/>
          <p:cNvSpPr>
            <a:spLocks noGrp="1"/>
          </p:cNvSpPr>
          <p:nvPr>
            <p:ph type="sldNum" sz="quarter" idx="12"/>
          </p:nvPr>
        </p:nvSpPr>
        <p:spPr/>
        <p:txBody>
          <a:bodyPr/>
          <a:lstStyle/>
          <a:p>
            <a:fld id="{C62A17F6-43C7-4B49-8694-EE74B04BAE60}" type="slidenum">
              <a:rPr lang="en-US" smtClean="0"/>
              <a:t>3</a:t>
            </a:fld>
            <a:endParaRPr lang="en-US"/>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4616" y="1116772"/>
            <a:ext cx="2887490" cy="757966"/>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57585" y="934701"/>
            <a:ext cx="3424531" cy="1027359"/>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17029" y="1116772"/>
            <a:ext cx="672990" cy="672990"/>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03532" y="2945763"/>
            <a:ext cx="2771327" cy="1520740"/>
          </a:xfrm>
          <a:prstGeom prst="rect">
            <a:avLst/>
          </a:prstGeom>
        </p:spPr>
      </p:pic>
      <p:pic>
        <p:nvPicPr>
          <p:cNvPr id="11" name="Picture 10"/>
          <p:cNvPicPr>
            <a:picLocks noChangeAspect="1"/>
          </p:cNvPicPr>
          <p:nvPr/>
        </p:nvPicPr>
        <p:blipFill rotWithShape="1">
          <a:blip r:embed="rId6" cstate="print">
            <a:extLst>
              <a:ext uri="{28A0092B-C50C-407E-A947-70E740481C1C}">
                <a14:useLocalDpi xmlns:a14="http://schemas.microsoft.com/office/drawing/2010/main" val="0"/>
              </a:ext>
            </a:extLst>
          </a:blip>
          <a:srcRect l="24207" r="12323"/>
          <a:stretch/>
        </p:blipFill>
        <p:spPr>
          <a:xfrm>
            <a:off x="5803532" y="2943198"/>
            <a:ext cx="721991" cy="640068"/>
          </a:xfrm>
          <a:prstGeom prst="rect">
            <a:avLst/>
          </a:prstGeom>
        </p:spPr>
      </p:pic>
      <p:sp>
        <p:nvSpPr>
          <p:cNvPr id="5" name="Rectangle 4"/>
          <p:cNvSpPr/>
          <p:nvPr/>
        </p:nvSpPr>
        <p:spPr>
          <a:xfrm>
            <a:off x="499761" y="4544479"/>
            <a:ext cx="4572000" cy="830997"/>
          </a:xfrm>
          <a:prstGeom prst="rect">
            <a:avLst/>
          </a:prstGeom>
        </p:spPr>
        <p:txBody>
          <a:bodyPr>
            <a:spAutoFit/>
          </a:bodyPr>
          <a:lstStyle/>
          <a:p>
            <a:pPr algn="just"/>
            <a:r>
              <a:rPr lang="en-US" sz="2400" dirty="0"/>
              <a:t>Doctoral Degree from </a:t>
            </a:r>
            <a:r>
              <a:rPr lang="en-US" sz="2400" dirty="0" err="1" smtClean="0"/>
              <a:t>IISc</a:t>
            </a:r>
            <a:r>
              <a:rPr lang="en-US" sz="2400" dirty="0" smtClean="0"/>
              <a:t>, </a:t>
            </a:r>
            <a:r>
              <a:rPr lang="en-US" sz="2400" dirty="0"/>
              <a:t>Bangalore, </a:t>
            </a:r>
            <a:r>
              <a:rPr lang="en-US" sz="2400" dirty="0" smtClean="0"/>
              <a:t>India (2012-2017)</a:t>
            </a:r>
            <a:endParaRPr lang="en-US" sz="2400" dirty="0"/>
          </a:p>
        </p:txBody>
      </p:sp>
      <p:sp>
        <p:nvSpPr>
          <p:cNvPr id="6" name="Rectangle 5"/>
          <p:cNvSpPr/>
          <p:nvPr/>
        </p:nvSpPr>
        <p:spPr>
          <a:xfrm>
            <a:off x="507206" y="5505221"/>
            <a:ext cx="3692259" cy="1200329"/>
          </a:xfrm>
          <a:prstGeom prst="rect">
            <a:avLst/>
          </a:prstGeom>
        </p:spPr>
        <p:txBody>
          <a:bodyPr wrap="square">
            <a:spAutoFit/>
          </a:bodyPr>
          <a:lstStyle/>
          <a:p>
            <a:pPr algn="just"/>
            <a:r>
              <a:rPr lang="en-US" sz="2400" dirty="0"/>
              <a:t>Work experience </a:t>
            </a:r>
            <a:endParaRPr lang="en-US" sz="2400" dirty="0" smtClean="0"/>
          </a:p>
          <a:p>
            <a:pPr algn="just"/>
            <a:r>
              <a:rPr lang="en-US" sz="2400" dirty="0"/>
              <a:t>	</a:t>
            </a:r>
            <a:r>
              <a:rPr lang="en-US" sz="2400" dirty="0" smtClean="0"/>
              <a:t>Hydel power plants</a:t>
            </a:r>
          </a:p>
          <a:p>
            <a:pPr algn="just"/>
            <a:r>
              <a:rPr lang="en-US" sz="2400" dirty="0"/>
              <a:t>	</a:t>
            </a:r>
            <a:r>
              <a:rPr lang="en-US" sz="2400" dirty="0" smtClean="0"/>
              <a:t>High rise buildings</a:t>
            </a:r>
            <a:endParaRPr lang="en-US" sz="2400" dirty="0"/>
          </a:p>
        </p:txBody>
      </p:sp>
      <p:pic>
        <p:nvPicPr>
          <p:cNvPr id="12" name="Picture 11"/>
          <p:cNvPicPr>
            <a:picLocks noChangeAspect="1"/>
          </p:cNvPicPr>
          <p:nvPr/>
        </p:nvPicPr>
        <p:blipFill rotWithShape="1">
          <a:blip r:embed="rId7" cstate="print">
            <a:extLst>
              <a:ext uri="{28A0092B-C50C-407E-A947-70E740481C1C}">
                <a14:useLocalDpi xmlns:a14="http://schemas.microsoft.com/office/drawing/2010/main" val="0"/>
              </a:ext>
            </a:extLst>
          </a:blip>
          <a:srcRect l="21859" t="-185" r="14723" b="11070"/>
          <a:stretch/>
        </p:blipFill>
        <p:spPr>
          <a:xfrm>
            <a:off x="6090248" y="4576007"/>
            <a:ext cx="2069118" cy="2180608"/>
          </a:xfrm>
          <a:prstGeom prst="rect">
            <a:avLst/>
          </a:prstGeom>
        </p:spPr>
      </p:pic>
      <p:sp>
        <p:nvSpPr>
          <p:cNvPr id="13" name="Rectangle 12"/>
          <p:cNvSpPr/>
          <p:nvPr/>
        </p:nvSpPr>
        <p:spPr>
          <a:xfrm>
            <a:off x="499761" y="3105968"/>
            <a:ext cx="4572000" cy="1200329"/>
          </a:xfrm>
          <a:prstGeom prst="rect">
            <a:avLst/>
          </a:prstGeom>
        </p:spPr>
        <p:txBody>
          <a:bodyPr>
            <a:spAutoFit/>
          </a:bodyPr>
          <a:lstStyle/>
          <a:p>
            <a:pPr algn="just"/>
            <a:r>
              <a:rPr lang="en-US" sz="2400" dirty="0" smtClean="0"/>
              <a:t>Postdoctoral Researcher, </a:t>
            </a:r>
            <a:r>
              <a:rPr lang="en-US" sz="2400" dirty="0"/>
              <a:t>Indian Institute of </a:t>
            </a:r>
            <a:r>
              <a:rPr lang="en-US" sz="2400" dirty="0" smtClean="0"/>
              <a:t>Science (</a:t>
            </a:r>
            <a:r>
              <a:rPr lang="en-US" sz="2400" dirty="0" err="1" smtClean="0"/>
              <a:t>IISc</a:t>
            </a:r>
            <a:r>
              <a:rPr lang="en-US" sz="2400" dirty="0" smtClean="0"/>
              <a:t>), </a:t>
            </a:r>
            <a:r>
              <a:rPr lang="en-US" sz="2400" dirty="0"/>
              <a:t>Bangalore, </a:t>
            </a:r>
            <a:r>
              <a:rPr lang="en-US" sz="2400" dirty="0" smtClean="0"/>
              <a:t>India (2017-2018)</a:t>
            </a:r>
            <a:endParaRPr lang="en-US" sz="2400" dirty="0"/>
          </a:p>
        </p:txBody>
      </p:sp>
    </p:spTree>
    <p:extLst>
      <p:ext uri="{BB962C8B-B14F-4D97-AF65-F5344CB8AC3E}">
        <p14:creationId xmlns:p14="http://schemas.microsoft.com/office/powerpoint/2010/main" val="151148628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2431" y="136634"/>
            <a:ext cx="8473858" cy="557847"/>
          </a:xfrm>
        </p:spPr>
        <p:txBody>
          <a:bodyPr>
            <a:normAutofit fontScale="90000"/>
          </a:bodyPr>
          <a:lstStyle/>
          <a:p>
            <a:r>
              <a:rPr lang="en-US" dirty="0" smtClean="0"/>
              <a:t>Points to remember</a:t>
            </a:r>
            <a:endParaRPr lang="en-US" dirty="0"/>
          </a:p>
        </p:txBody>
      </p:sp>
      <p:sp>
        <p:nvSpPr>
          <p:cNvPr id="4" name="Slide Number Placeholder 3"/>
          <p:cNvSpPr>
            <a:spLocks noGrp="1"/>
          </p:cNvSpPr>
          <p:nvPr>
            <p:ph type="sldNum" sz="quarter" idx="12"/>
          </p:nvPr>
        </p:nvSpPr>
        <p:spPr/>
        <p:txBody>
          <a:bodyPr/>
          <a:lstStyle/>
          <a:p>
            <a:fld id="{C62A17F6-43C7-4B49-8694-EE74B04BAE60}" type="slidenum">
              <a:rPr lang="en-US" smtClean="0"/>
              <a:t>30</a:t>
            </a:fld>
            <a:endParaRPr lang="en-US"/>
          </a:p>
        </p:txBody>
      </p:sp>
      <p:sp>
        <p:nvSpPr>
          <p:cNvPr id="3" name="Rectangle 2"/>
          <p:cNvSpPr/>
          <p:nvPr/>
        </p:nvSpPr>
        <p:spPr>
          <a:xfrm>
            <a:off x="346425" y="1059496"/>
            <a:ext cx="8420584" cy="3693319"/>
          </a:xfrm>
          <a:prstGeom prst="rect">
            <a:avLst/>
          </a:prstGeom>
        </p:spPr>
        <p:txBody>
          <a:bodyPr wrap="square">
            <a:spAutoFit/>
          </a:bodyPr>
          <a:lstStyle/>
          <a:p>
            <a:pPr marL="285750" indent="-285750">
              <a:buFont typeface="Arial" panose="020B0604020202020204" pitchFamily="34" charset="0"/>
              <a:buChar char="•"/>
            </a:pPr>
            <a:r>
              <a:rPr lang="en-IN" sz="2600" dirty="0" smtClean="0"/>
              <a:t>Precipitation has heavier tail than streamflow</a:t>
            </a:r>
          </a:p>
          <a:p>
            <a:pPr marL="285750" indent="-285750">
              <a:buFont typeface="Arial" panose="020B0604020202020204" pitchFamily="34" charset="0"/>
              <a:buChar char="•"/>
            </a:pPr>
            <a:endParaRPr lang="en-IN" sz="2600" dirty="0"/>
          </a:p>
          <a:p>
            <a:pPr marL="285750" indent="-285750">
              <a:buFont typeface="Arial" panose="020B0604020202020204" pitchFamily="34" charset="0"/>
              <a:buChar char="•"/>
            </a:pPr>
            <a:r>
              <a:rPr lang="en-IN" sz="2600" dirty="0" smtClean="0"/>
              <a:t>Grids with urban GRUs have higher peaks compared to other GRUs</a:t>
            </a:r>
          </a:p>
          <a:p>
            <a:pPr marL="285750" indent="-285750">
              <a:buFont typeface="Arial" panose="020B0604020202020204" pitchFamily="34" charset="0"/>
              <a:buChar char="•"/>
            </a:pPr>
            <a:endParaRPr lang="en-IN" sz="2600" dirty="0"/>
          </a:p>
          <a:p>
            <a:pPr marL="285750" indent="-285750">
              <a:buFont typeface="Arial" panose="020B0604020202020204" pitchFamily="34" charset="0"/>
              <a:buChar char="•"/>
            </a:pPr>
            <a:r>
              <a:rPr lang="en-IN" sz="2600" dirty="0" smtClean="0"/>
              <a:t>Similar behaviour in the mountains? But model shows different results</a:t>
            </a:r>
          </a:p>
          <a:p>
            <a:pPr marL="285750" indent="-285750">
              <a:buFont typeface="Arial" panose="020B0604020202020204" pitchFamily="34" charset="0"/>
              <a:buChar char="•"/>
            </a:pPr>
            <a:endParaRPr lang="en-IN" sz="2600" dirty="0"/>
          </a:p>
          <a:p>
            <a:pPr marL="285750" indent="-285750">
              <a:buFont typeface="Arial" panose="020B0604020202020204" pitchFamily="34" charset="0"/>
              <a:buChar char="•"/>
            </a:pPr>
            <a:endParaRPr lang="en-IN" sz="2600" dirty="0"/>
          </a:p>
        </p:txBody>
      </p:sp>
    </p:spTree>
    <p:extLst>
      <p:ext uri="{BB962C8B-B14F-4D97-AF65-F5344CB8AC3E}">
        <p14:creationId xmlns:p14="http://schemas.microsoft.com/office/powerpoint/2010/main" val="409452471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C62A17F6-43C7-4B49-8694-EE74B04BAE60}" type="slidenum">
              <a:rPr lang="en-US" smtClean="0"/>
              <a:t>31</a:t>
            </a:fld>
            <a:endParaRPr lang="en-US"/>
          </a:p>
        </p:txBody>
      </p:sp>
      <p:sp>
        <p:nvSpPr>
          <p:cNvPr id="6" name="Title 1"/>
          <p:cNvSpPr>
            <a:spLocks noGrp="1"/>
          </p:cNvSpPr>
          <p:nvPr>
            <p:ph type="title"/>
          </p:nvPr>
        </p:nvSpPr>
        <p:spPr>
          <a:xfrm>
            <a:off x="380775" y="156323"/>
            <a:ext cx="8079581" cy="766703"/>
          </a:xfrm>
        </p:spPr>
        <p:txBody>
          <a:bodyPr>
            <a:noAutofit/>
          </a:bodyPr>
          <a:lstStyle/>
          <a:p>
            <a:r>
              <a:rPr lang="en-US" sz="4800" dirty="0" smtClean="0"/>
              <a:t>Urban Scale</a:t>
            </a:r>
            <a:endParaRPr lang="en-US" sz="4800" dirty="0"/>
          </a:p>
        </p:txBody>
      </p:sp>
      <p:grpSp>
        <p:nvGrpSpPr>
          <p:cNvPr id="8" name="Group 7"/>
          <p:cNvGrpSpPr/>
          <p:nvPr/>
        </p:nvGrpSpPr>
        <p:grpSpPr>
          <a:xfrm>
            <a:off x="5034740" y="923026"/>
            <a:ext cx="5264116" cy="3259700"/>
            <a:chOff x="1516037" y="2060848"/>
            <a:chExt cx="10249804" cy="4724418"/>
          </a:xfrm>
        </p:grpSpPr>
        <p:sp>
          <p:nvSpPr>
            <p:cNvPr id="9" name="Line 5"/>
            <p:cNvSpPr>
              <a:spLocks noChangeShapeType="1"/>
            </p:cNvSpPr>
            <p:nvPr/>
          </p:nvSpPr>
          <p:spPr bwMode="auto">
            <a:xfrm>
              <a:off x="2438400" y="2060848"/>
              <a:ext cx="0" cy="3124200"/>
            </a:xfrm>
            <a:prstGeom prst="line">
              <a:avLst/>
            </a:prstGeom>
            <a:noFill/>
            <a:ln w="9525">
              <a:solidFill>
                <a:schemeClr val="tx1"/>
              </a:solidFill>
              <a:round/>
              <a:headEnd/>
              <a:tailEnd/>
            </a:ln>
          </p:spPr>
          <p:txBody>
            <a:bodyPr/>
            <a:lstStyle/>
            <a:p>
              <a:endParaRPr lang="en-IN"/>
            </a:p>
          </p:txBody>
        </p:sp>
        <p:sp>
          <p:nvSpPr>
            <p:cNvPr id="10" name="Line 6"/>
            <p:cNvSpPr>
              <a:spLocks noChangeShapeType="1"/>
            </p:cNvSpPr>
            <p:nvPr/>
          </p:nvSpPr>
          <p:spPr bwMode="auto">
            <a:xfrm>
              <a:off x="2438400" y="5185048"/>
              <a:ext cx="5486400" cy="0"/>
            </a:xfrm>
            <a:prstGeom prst="line">
              <a:avLst/>
            </a:prstGeom>
            <a:noFill/>
            <a:ln w="9525">
              <a:solidFill>
                <a:schemeClr val="tx1"/>
              </a:solidFill>
              <a:round/>
              <a:headEnd/>
              <a:tailEnd/>
            </a:ln>
          </p:spPr>
          <p:txBody>
            <a:bodyPr/>
            <a:lstStyle/>
            <a:p>
              <a:endParaRPr lang="en-IN"/>
            </a:p>
          </p:txBody>
        </p:sp>
        <p:sp>
          <p:nvSpPr>
            <p:cNvPr id="11" name="Line 7"/>
            <p:cNvSpPr>
              <a:spLocks noChangeShapeType="1"/>
            </p:cNvSpPr>
            <p:nvPr/>
          </p:nvSpPr>
          <p:spPr bwMode="auto">
            <a:xfrm flipV="1">
              <a:off x="2057400" y="2899048"/>
              <a:ext cx="0" cy="609600"/>
            </a:xfrm>
            <a:prstGeom prst="line">
              <a:avLst/>
            </a:prstGeom>
            <a:noFill/>
            <a:ln w="9525">
              <a:solidFill>
                <a:schemeClr val="tx1"/>
              </a:solidFill>
              <a:round/>
              <a:headEnd/>
              <a:tailEnd type="triangle" w="med" len="med"/>
            </a:ln>
          </p:spPr>
          <p:txBody>
            <a:bodyPr/>
            <a:lstStyle/>
            <a:p>
              <a:endParaRPr lang="en-IN"/>
            </a:p>
          </p:txBody>
        </p:sp>
        <p:sp>
          <p:nvSpPr>
            <p:cNvPr id="12" name="Line 8"/>
            <p:cNvSpPr>
              <a:spLocks noChangeShapeType="1"/>
            </p:cNvSpPr>
            <p:nvPr/>
          </p:nvSpPr>
          <p:spPr bwMode="auto">
            <a:xfrm>
              <a:off x="6035675" y="5489848"/>
              <a:ext cx="609600" cy="0"/>
            </a:xfrm>
            <a:prstGeom prst="line">
              <a:avLst/>
            </a:prstGeom>
            <a:noFill/>
            <a:ln w="9525">
              <a:solidFill>
                <a:schemeClr val="tx1"/>
              </a:solidFill>
              <a:round/>
              <a:headEnd/>
              <a:tailEnd type="triangle" w="med" len="med"/>
            </a:ln>
          </p:spPr>
          <p:txBody>
            <a:bodyPr/>
            <a:lstStyle/>
            <a:p>
              <a:endParaRPr lang="en-IN"/>
            </a:p>
          </p:txBody>
        </p:sp>
        <p:sp>
          <p:nvSpPr>
            <p:cNvPr id="13" name="Text Box 10"/>
            <p:cNvSpPr txBox="1">
              <a:spLocks noChangeArrowheads="1"/>
            </p:cNvSpPr>
            <p:nvPr/>
          </p:nvSpPr>
          <p:spPr bwMode="auto">
            <a:xfrm>
              <a:off x="6702103" y="5175267"/>
              <a:ext cx="611980" cy="1609999"/>
            </a:xfrm>
            <a:prstGeom prst="rect">
              <a:avLst/>
            </a:prstGeom>
            <a:noFill/>
            <a:ln w="9525">
              <a:noFill/>
              <a:miter lim="800000"/>
              <a:headEnd/>
              <a:tailEnd/>
            </a:ln>
          </p:spPr>
          <p:txBody>
            <a:bodyPr wrap="square">
              <a:spAutoFit/>
            </a:bodyPr>
            <a:lstStyle/>
            <a:p>
              <a:pPr eaLnBrk="1" hangingPunct="1">
                <a:spcBef>
                  <a:spcPct val="50000"/>
                </a:spcBef>
              </a:pPr>
              <a:r>
                <a:rPr lang="en-US" sz="2000" dirty="0">
                  <a:latin typeface="Times New Roman" pitchFamily="18" charset="0"/>
                </a:rPr>
                <a:t>t</a:t>
              </a:r>
            </a:p>
          </p:txBody>
        </p:sp>
        <p:sp>
          <p:nvSpPr>
            <p:cNvPr id="14" name="Text Box 13"/>
            <p:cNvSpPr txBox="1">
              <a:spLocks noChangeArrowheads="1"/>
            </p:cNvSpPr>
            <p:nvPr/>
          </p:nvSpPr>
          <p:spPr bwMode="auto">
            <a:xfrm>
              <a:off x="1516037" y="3432449"/>
              <a:ext cx="856976" cy="1099652"/>
            </a:xfrm>
            <a:prstGeom prst="rect">
              <a:avLst/>
            </a:prstGeom>
            <a:noFill/>
            <a:ln w="9525">
              <a:noFill/>
              <a:miter lim="800000"/>
              <a:headEnd/>
              <a:tailEnd/>
            </a:ln>
          </p:spPr>
          <p:txBody>
            <a:bodyPr wrap="square">
              <a:spAutoFit/>
            </a:bodyPr>
            <a:lstStyle/>
            <a:p>
              <a:pPr eaLnBrk="1" hangingPunct="1">
                <a:spcBef>
                  <a:spcPct val="50000"/>
                </a:spcBef>
              </a:pPr>
              <a:r>
                <a:rPr lang="en-US" sz="2000" dirty="0">
                  <a:latin typeface="Times New Roman" pitchFamily="18" charset="0"/>
                </a:rPr>
                <a:t>Q</a:t>
              </a:r>
            </a:p>
          </p:txBody>
        </p:sp>
        <p:sp>
          <p:nvSpPr>
            <p:cNvPr id="15" name="Freeform 14"/>
            <p:cNvSpPr>
              <a:spLocks/>
            </p:cNvSpPr>
            <p:nvPr/>
          </p:nvSpPr>
          <p:spPr bwMode="auto">
            <a:xfrm>
              <a:off x="2433638" y="3988073"/>
              <a:ext cx="5106987" cy="1196975"/>
            </a:xfrm>
            <a:custGeom>
              <a:avLst/>
              <a:gdLst>
                <a:gd name="T0" fmla="*/ 0 w 3217"/>
                <a:gd name="T1" fmla="*/ 2147483647 h 754"/>
                <a:gd name="T2" fmla="*/ 2147483647 w 3217"/>
                <a:gd name="T3" fmla="*/ 2147483647 h 754"/>
                <a:gd name="T4" fmla="*/ 2147483647 w 3217"/>
                <a:gd name="T5" fmla="*/ 2147483647 h 754"/>
                <a:gd name="T6" fmla="*/ 2147483647 w 3217"/>
                <a:gd name="T7" fmla="*/ 2147483647 h 754"/>
                <a:gd name="T8" fmla="*/ 2147483647 w 3217"/>
                <a:gd name="T9" fmla="*/ 2147483647 h 754"/>
                <a:gd name="T10" fmla="*/ 2147483647 w 3217"/>
                <a:gd name="T11" fmla="*/ 2147483647 h 754"/>
                <a:gd name="T12" fmla="*/ 2147483647 w 3217"/>
                <a:gd name="T13" fmla="*/ 2147483647 h 754"/>
                <a:gd name="T14" fmla="*/ 2147483647 w 3217"/>
                <a:gd name="T15" fmla="*/ 2147483647 h 754"/>
                <a:gd name="T16" fmla="*/ 2147483647 w 3217"/>
                <a:gd name="T17" fmla="*/ 2147483647 h 754"/>
                <a:gd name="T18" fmla="*/ 2147483647 w 3217"/>
                <a:gd name="T19" fmla="*/ 2147483647 h 754"/>
                <a:gd name="T20" fmla="*/ 2147483647 w 3217"/>
                <a:gd name="T21" fmla="*/ 0 h 754"/>
                <a:gd name="T22" fmla="*/ 2147483647 w 3217"/>
                <a:gd name="T23" fmla="*/ 2147483647 h 754"/>
                <a:gd name="T24" fmla="*/ 2147483647 w 3217"/>
                <a:gd name="T25" fmla="*/ 2147483647 h 754"/>
                <a:gd name="T26" fmla="*/ 2147483647 w 3217"/>
                <a:gd name="T27" fmla="*/ 2147483647 h 754"/>
                <a:gd name="T28" fmla="*/ 2147483647 w 3217"/>
                <a:gd name="T29" fmla="*/ 2147483647 h 754"/>
                <a:gd name="T30" fmla="*/ 2147483647 w 3217"/>
                <a:gd name="T31" fmla="*/ 2147483647 h 754"/>
                <a:gd name="T32" fmla="*/ 2147483647 w 3217"/>
                <a:gd name="T33" fmla="*/ 2147483647 h 754"/>
                <a:gd name="T34" fmla="*/ 2147483647 w 3217"/>
                <a:gd name="T35" fmla="*/ 2147483647 h 754"/>
                <a:gd name="T36" fmla="*/ 2147483647 w 3217"/>
                <a:gd name="T37" fmla="*/ 2147483647 h 754"/>
                <a:gd name="T38" fmla="*/ 2147483647 w 3217"/>
                <a:gd name="T39" fmla="*/ 2147483647 h 754"/>
                <a:gd name="T40" fmla="*/ 2147483647 w 3217"/>
                <a:gd name="T41" fmla="*/ 2147483647 h 754"/>
                <a:gd name="T42" fmla="*/ 2147483647 w 3217"/>
                <a:gd name="T43" fmla="*/ 2147483647 h 754"/>
                <a:gd name="T44" fmla="*/ 2147483647 w 3217"/>
                <a:gd name="T45" fmla="*/ 2147483647 h 754"/>
                <a:gd name="T46" fmla="*/ 2147483647 w 3217"/>
                <a:gd name="T47" fmla="*/ 2147483647 h 75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3217"/>
                <a:gd name="T73" fmla="*/ 0 h 754"/>
                <a:gd name="T74" fmla="*/ 3217 w 3217"/>
                <a:gd name="T75" fmla="*/ 754 h 754"/>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3217" h="754">
                  <a:moveTo>
                    <a:pt x="0" y="754"/>
                  </a:moveTo>
                  <a:cubicBezTo>
                    <a:pt x="73" y="729"/>
                    <a:pt x="148" y="705"/>
                    <a:pt x="222" y="683"/>
                  </a:cubicBezTo>
                  <a:cubicBezTo>
                    <a:pt x="256" y="660"/>
                    <a:pt x="293" y="650"/>
                    <a:pt x="328" y="629"/>
                  </a:cubicBezTo>
                  <a:cubicBezTo>
                    <a:pt x="410" y="580"/>
                    <a:pt x="490" y="530"/>
                    <a:pt x="576" y="488"/>
                  </a:cubicBezTo>
                  <a:cubicBezTo>
                    <a:pt x="616" y="468"/>
                    <a:pt x="661" y="457"/>
                    <a:pt x="700" y="435"/>
                  </a:cubicBezTo>
                  <a:cubicBezTo>
                    <a:pt x="767" y="397"/>
                    <a:pt x="831" y="343"/>
                    <a:pt x="904" y="319"/>
                  </a:cubicBezTo>
                  <a:cubicBezTo>
                    <a:pt x="965" y="273"/>
                    <a:pt x="1045" y="240"/>
                    <a:pt x="1099" y="186"/>
                  </a:cubicBezTo>
                  <a:cubicBezTo>
                    <a:pt x="1111" y="174"/>
                    <a:pt x="1121" y="162"/>
                    <a:pt x="1134" y="151"/>
                  </a:cubicBezTo>
                  <a:cubicBezTo>
                    <a:pt x="1142" y="144"/>
                    <a:pt x="1153" y="140"/>
                    <a:pt x="1161" y="133"/>
                  </a:cubicBezTo>
                  <a:cubicBezTo>
                    <a:pt x="1210" y="89"/>
                    <a:pt x="1215" y="69"/>
                    <a:pt x="1276" y="53"/>
                  </a:cubicBezTo>
                  <a:cubicBezTo>
                    <a:pt x="1324" y="23"/>
                    <a:pt x="1374" y="18"/>
                    <a:pt x="1427" y="0"/>
                  </a:cubicBezTo>
                  <a:cubicBezTo>
                    <a:pt x="1478" y="18"/>
                    <a:pt x="1548" y="14"/>
                    <a:pt x="1595" y="45"/>
                  </a:cubicBezTo>
                  <a:cubicBezTo>
                    <a:pt x="1656" y="85"/>
                    <a:pt x="1628" y="73"/>
                    <a:pt x="1675" y="89"/>
                  </a:cubicBezTo>
                  <a:cubicBezTo>
                    <a:pt x="1695" y="103"/>
                    <a:pt x="1718" y="110"/>
                    <a:pt x="1737" y="124"/>
                  </a:cubicBezTo>
                  <a:cubicBezTo>
                    <a:pt x="1779" y="154"/>
                    <a:pt x="1821" y="206"/>
                    <a:pt x="1870" y="222"/>
                  </a:cubicBezTo>
                  <a:cubicBezTo>
                    <a:pt x="1941" y="293"/>
                    <a:pt x="1846" y="204"/>
                    <a:pt x="1932" y="266"/>
                  </a:cubicBezTo>
                  <a:cubicBezTo>
                    <a:pt x="1986" y="305"/>
                    <a:pt x="2029" y="360"/>
                    <a:pt x="2083" y="399"/>
                  </a:cubicBezTo>
                  <a:cubicBezTo>
                    <a:pt x="2105" y="415"/>
                    <a:pt x="2131" y="427"/>
                    <a:pt x="2153" y="443"/>
                  </a:cubicBezTo>
                  <a:cubicBezTo>
                    <a:pt x="2180" y="462"/>
                    <a:pt x="2203" y="492"/>
                    <a:pt x="2233" y="505"/>
                  </a:cubicBezTo>
                  <a:cubicBezTo>
                    <a:pt x="2250" y="513"/>
                    <a:pt x="2268" y="517"/>
                    <a:pt x="2286" y="523"/>
                  </a:cubicBezTo>
                  <a:cubicBezTo>
                    <a:pt x="2295" y="526"/>
                    <a:pt x="2313" y="532"/>
                    <a:pt x="2313" y="532"/>
                  </a:cubicBezTo>
                  <a:cubicBezTo>
                    <a:pt x="2378" y="577"/>
                    <a:pt x="2310" y="535"/>
                    <a:pt x="2464" y="567"/>
                  </a:cubicBezTo>
                  <a:cubicBezTo>
                    <a:pt x="2598" y="594"/>
                    <a:pt x="2712" y="605"/>
                    <a:pt x="2853" y="612"/>
                  </a:cubicBezTo>
                  <a:cubicBezTo>
                    <a:pt x="2987" y="629"/>
                    <a:pt x="3061" y="629"/>
                    <a:pt x="3217" y="629"/>
                  </a:cubicBezTo>
                </a:path>
              </a:pathLst>
            </a:custGeom>
            <a:noFill/>
            <a:ln w="28575">
              <a:solidFill>
                <a:srgbClr val="00B050"/>
              </a:solidFill>
              <a:round/>
              <a:headEnd/>
              <a:tailEnd/>
            </a:ln>
          </p:spPr>
          <p:txBody>
            <a:bodyPr/>
            <a:lstStyle/>
            <a:p>
              <a:endParaRPr lang="en-IN"/>
            </a:p>
          </p:txBody>
        </p:sp>
        <p:sp>
          <p:nvSpPr>
            <p:cNvPr id="16" name="Freeform 15"/>
            <p:cNvSpPr>
              <a:spLocks/>
            </p:cNvSpPr>
            <p:nvPr/>
          </p:nvSpPr>
          <p:spPr bwMode="auto">
            <a:xfrm>
              <a:off x="2438400" y="2137049"/>
              <a:ext cx="3902075" cy="3025775"/>
            </a:xfrm>
            <a:custGeom>
              <a:avLst/>
              <a:gdLst>
                <a:gd name="T0" fmla="*/ 0 w 2650"/>
                <a:gd name="T1" fmla="*/ 2147483647 h 1906"/>
                <a:gd name="T2" fmla="*/ 2147483647 w 2650"/>
                <a:gd name="T3" fmla="*/ 2147483647 h 1906"/>
                <a:gd name="T4" fmla="*/ 2147483647 w 2650"/>
                <a:gd name="T5" fmla="*/ 2147483647 h 1906"/>
                <a:gd name="T6" fmla="*/ 2147483647 w 2650"/>
                <a:gd name="T7" fmla="*/ 2147483647 h 1906"/>
                <a:gd name="T8" fmla="*/ 2147483647 w 2650"/>
                <a:gd name="T9" fmla="*/ 2147483647 h 1906"/>
                <a:gd name="T10" fmla="*/ 2147483647 w 2650"/>
                <a:gd name="T11" fmla="*/ 2147483647 h 1906"/>
                <a:gd name="T12" fmla="*/ 2147483647 w 2650"/>
                <a:gd name="T13" fmla="*/ 2147483647 h 1906"/>
                <a:gd name="T14" fmla="*/ 2147483647 w 2650"/>
                <a:gd name="T15" fmla="*/ 2147483647 h 1906"/>
                <a:gd name="T16" fmla="*/ 2147483647 w 2650"/>
                <a:gd name="T17" fmla="*/ 2147483647 h 1906"/>
                <a:gd name="T18" fmla="*/ 2147483647 w 2650"/>
                <a:gd name="T19" fmla="*/ 2147483647 h 1906"/>
                <a:gd name="T20" fmla="*/ 2147483647 w 2650"/>
                <a:gd name="T21" fmla="*/ 2147483647 h 1906"/>
                <a:gd name="T22" fmla="*/ 2147483647 w 2650"/>
                <a:gd name="T23" fmla="*/ 2147483647 h 1906"/>
                <a:gd name="T24" fmla="*/ 2147483647 w 2650"/>
                <a:gd name="T25" fmla="*/ 2147483647 h 1906"/>
                <a:gd name="T26" fmla="*/ 2147483647 w 2650"/>
                <a:gd name="T27" fmla="*/ 2147483647 h 1906"/>
                <a:gd name="T28" fmla="*/ 2147483647 w 2650"/>
                <a:gd name="T29" fmla="*/ 0 h 1906"/>
                <a:gd name="T30" fmla="*/ 2147483647 w 2650"/>
                <a:gd name="T31" fmla="*/ 2147483647 h 1906"/>
                <a:gd name="T32" fmla="*/ 2147483647 w 2650"/>
                <a:gd name="T33" fmla="*/ 2147483647 h 1906"/>
                <a:gd name="T34" fmla="*/ 2147483647 w 2650"/>
                <a:gd name="T35" fmla="*/ 2147483647 h 1906"/>
                <a:gd name="T36" fmla="*/ 2147483647 w 2650"/>
                <a:gd name="T37" fmla="*/ 2147483647 h 1906"/>
                <a:gd name="T38" fmla="*/ 2147483647 w 2650"/>
                <a:gd name="T39" fmla="*/ 2147483647 h 1906"/>
                <a:gd name="T40" fmla="*/ 2147483647 w 2650"/>
                <a:gd name="T41" fmla="*/ 2147483647 h 1906"/>
                <a:gd name="T42" fmla="*/ 2147483647 w 2650"/>
                <a:gd name="T43" fmla="*/ 2147483647 h 1906"/>
                <a:gd name="T44" fmla="*/ 2147483647 w 2650"/>
                <a:gd name="T45" fmla="*/ 2147483647 h 1906"/>
                <a:gd name="T46" fmla="*/ 2147483647 w 2650"/>
                <a:gd name="T47" fmla="*/ 2147483647 h 1906"/>
                <a:gd name="T48" fmla="*/ 2147483647 w 2650"/>
                <a:gd name="T49" fmla="*/ 2147483647 h 1906"/>
                <a:gd name="T50" fmla="*/ 2147483647 w 2650"/>
                <a:gd name="T51" fmla="*/ 2147483647 h 190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650"/>
                <a:gd name="T79" fmla="*/ 0 h 1906"/>
                <a:gd name="T80" fmla="*/ 2650 w 2650"/>
                <a:gd name="T81" fmla="*/ 1906 h 190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650" h="1906">
                  <a:moveTo>
                    <a:pt x="0" y="1906"/>
                  </a:moveTo>
                  <a:cubicBezTo>
                    <a:pt x="57" y="1868"/>
                    <a:pt x="68" y="1821"/>
                    <a:pt x="98" y="1764"/>
                  </a:cubicBezTo>
                  <a:cubicBezTo>
                    <a:pt x="118" y="1675"/>
                    <a:pt x="91" y="1775"/>
                    <a:pt x="124" y="1702"/>
                  </a:cubicBezTo>
                  <a:cubicBezTo>
                    <a:pt x="151" y="1643"/>
                    <a:pt x="130" y="1661"/>
                    <a:pt x="160" y="1613"/>
                  </a:cubicBezTo>
                  <a:cubicBezTo>
                    <a:pt x="185" y="1572"/>
                    <a:pt x="198" y="1572"/>
                    <a:pt x="222" y="1524"/>
                  </a:cubicBezTo>
                  <a:cubicBezTo>
                    <a:pt x="241" y="1485"/>
                    <a:pt x="260" y="1445"/>
                    <a:pt x="284" y="1409"/>
                  </a:cubicBezTo>
                  <a:cubicBezTo>
                    <a:pt x="294" y="1365"/>
                    <a:pt x="312" y="1323"/>
                    <a:pt x="337" y="1285"/>
                  </a:cubicBezTo>
                  <a:cubicBezTo>
                    <a:pt x="349" y="1238"/>
                    <a:pt x="382" y="1206"/>
                    <a:pt x="399" y="1161"/>
                  </a:cubicBezTo>
                  <a:cubicBezTo>
                    <a:pt x="428" y="1086"/>
                    <a:pt x="474" y="1011"/>
                    <a:pt x="523" y="948"/>
                  </a:cubicBezTo>
                  <a:cubicBezTo>
                    <a:pt x="551" y="911"/>
                    <a:pt x="560" y="879"/>
                    <a:pt x="585" y="842"/>
                  </a:cubicBezTo>
                  <a:cubicBezTo>
                    <a:pt x="599" y="759"/>
                    <a:pt x="649" y="681"/>
                    <a:pt x="682" y="603"/>
                  </a:cubicBezTo>
                  <a:cubicBezTo>
                    <a:pt x="700" y="561"/>
                    <a:pt x="707" y="514"/>
                    <a:pt x="718" y="470"/>
                  </a:cubicBezTo>
                  <a:cubicBezTo>
                    <a:pt x="743" y="371"/>
                    <a:pt x="774" y="271"/>
                    <a:pt x="815" y="178"/>
                  </a:cubicBezTo>
                  <a:cubicBezTo>
                    <a:pt x="843" y="114"/>
                    <a:pt x="881" y="67"/>
                    <a:pt x="931" y="18"/>
                  </a:cubicBezTo>
                  <a:cubicBezTo>
                    <a:pt x="944" y="5"/>
                    <a:pt x="984" y="0"/>
                    <a:pt x="984" y="0"/>
                  </a:cubicBezTo>
                  <a:cubicBezTo>
                    <a:pt x="1035" y="13"/>
                    <a:pt x="1032" y="29"/>
                    <a:pt x="1063" y="71"/>
                  </a:cubicBezTo>
                  <a:cubicBezTo>
                    <a:pt x="1092" y="156"/>
                    <a:pt x="1114" y="244"/>
                    <a:pt x="1143" y="328"/>
                  </a:cubicBezTo>
                  <a:cubicBezTo>
                    <a:pt x="1182" y="600"/>
                    <a:pt x="1197" y="882"/>
                    <a:pt x="1285" y="1143"/>
                  </a:cubicBezTo>
                  <a:cubicBezTo>
                    <a:pt x="1308" y="1211"/>
                    <a:pt x="1316" y="1298"/>
                    <a:pt x="1356" y="1356"/>
                  </a:cubicBezTo>
                  <a:cubicBezTo>
                    <a:pt x="1381" y="1428"/>
                    <a:pt x="1424" y="1474"/>
                    <a:pt x="1471" y="1533"/>
                  </a:cubicBezTo>
                  <a:cubicBezTo>
                    <a:pt x="1500" y="1570"/>
                    <a:pt x="1524" y="1617"/>
                    <a:pt x="1560" y="1649"/>
                  </a:cubicBezTo>
                  <a:cubicBezTo>
                    <a:pt x="1599" y="1683"/>
                    <a:pt x="1652" y="1710"/>
                    <a:pt x="1701" y="1728"/>
                  </a:cubicBezTo>
                  <a:cubicBezTo>
                    <a:pt x="1724" y="1737"/>
                    <a:pt x="1741" y="1735"/>
                    <a:pt x="1763" y="1746"/>
                  </a:cubicBezTo>
                  <a:cubicBezTo>
                    <a:pt x="1856" y="1793"/>
                    <a:pt x="1962" y="1802"/>
                    <a:pt x="2065" y="1817"/>
                  </a:cubicBezTo>
                  <a:cubicBezTo>
                    <a:pt x="2270" y="1847"/>
                    <a:pt x="2081" y="1826"/>
                    <a:pt x="2251" y="1843"/>
                  </a:cubicBezTo>
                  <a:cubicBezTo>
                    <a:pt x="2383" y="1870"/>
                    <a:pt x="2515" y="1870"/>
                    <a:pt x="2650" y="1870"/>
                  </a:cubicBezTo>
                </a:path>
              </a:pathLst>
            </a:custGeom>
            <a:noFill/>
            <a:ln w="28575">
              <a:solidFill>
                <a:srgbClr val="0070C0"/>
              </a:solidFill>
              <a:round/>
              <a:headEnd/>
              <a:tailEnd/>
            </a:ln>
          </p:spPr>
          <p:txBody>
            <a:bodyPr/>
            <a:lstStyle/>
            <a:p>
              <a:endParaRPr lang="en-IN"/>
            </a:p>
          </p:txBody>
        </p:sp>
        <p:sp>
          <p:nvSpPr>
            <p:cNvPr id="17" name="Line 16"/>
            <p:cNvSpPr>
              <a:spLocks noChangeShapeType="1"/>
            </p:cNvSpPr>
            <p:nvPr/>
          </p:nvSpPr>
          <p:spPr bwMode="auto">
            <a:xfrm flipH="1">
              <a:off x="4495800" y="3432448"/>
              <a:ext cx="609600" cy="304800"/>
            </a:xfrm>
            <a:prstGeom prst="line">
              <a:avLst/>
            </a:prstGeom>
            <a:noFill/>
            <a:ln w="9525">
              <a:solidFill>
                <a:schemeClr val="tx1"/>
              </a:solidFill>
              <a:round/>
              <a:headEnd/>
              <a:tailEnd type="triangle" w="med" len="med"/>
            </a:ln>
          </p:spPr>
          <p:txBody>
            <a:bodyPr/>
            <a:lstStyle/>
            <a:p>
              <a:endParaRPr lang="en-IN"/>
            </a:p>
          </p:txBody>
        </p:sp>
        <p:sp>
          <p:nvSpPr>
            <p:cNvPr id="18" name="Line 17"/>
            <p:cNvSpPr>
              <a:spLocks noChangeShapeType="1"/>
            </p:cNvSpPr>
            <p:nvPr/>
          </p:nvSpPr>
          <p:spPr bwMode="auto">
            <a:xfrm flipH="1">
              <a:off x="5562597" y="4111334"/>
              <a:ext cx="646664" cy="311714"/>
            </a:xfrm>
            <a:prstGeom prst="line">
              <a:avLst/>
            </a:prstGeom>
            <a:noFill/>
            <a:ln w="9525">
              <a:solidFill>
                <a:schemeClr val="tx1"/>
              </a:solidFill>
              <a:round/>
              <a:headEnd/>
              <a:tailEnd type="triangle" w="med" len="med"/>
            </a:ln>
          </p:spPr>
          <p:txBody>
            <a:bodyPr/>
            <a:lstStyle/>
            <a:p>
              <a:endParaRPr lang="en-IN"/>
            </a:p>
          </p:txBody>
        </p:sp>
        <p:sp>
          <p:nvSpPr>
            <p:cNvPr id="19" name="Text Box 18"/>
            <p:cNvSpPr txBox="1">
              <a:spLocks noChangeArrowheads="1"/>
            </p:cNvSpPr>
            <p:nvPr/>
          </p:nvSpPr>
          <p:spPr bwMode="auto">
            <a:xfrm>
              <a:off x="5181600" y="3000567"/>
              <a:ext cx="6584241" cy="1015063"/>
            </a:xfrm>
            <a:prstGeom prst="rect">
              <a:avLst/>
            </a:prstGeom>
            <a:noFill/>
            <a:ln w="9525">
              <a:noFill/>
              <a:miter lim="800000"/>
              <a:headEnd/>
              <a:tailEnd/>
            </a:ln>
          </p:spPr>
          <p:txBody>
            <a:bodyPr wrap="square">
              <a:spAutoFit/>
            </a:bodyPr>
            <a:lstStyle/>
            <a:p>
              <a:pPr eaLnBrk="1" hangingPunct="1">
                <a:spcBef>
                  <a:spcPct val="50000"/>
                </a:spcBef>
              </a:pPr>
              <a:r>
                <a:rPr lang="en-US" dirty="0">
                  <a:solidFill>
                    <a:schemeClr val="tx2"/>
                  </a:solidFill>
                </a:rPr>
                <a:t>After Urbanization</a:t>
              </a:r>
            </a:p>
          </p:txBody>
        </p:sp>
        <p:sp>
          <p:nvSpPr>
            <p:cNvPr id="20" name="Text Box 19"/>
            <p:cNvSpPr txBox="1">
              <a:spLocks noChangeArrowheads="1"/>
            </p:cNvSpPr>
            <p:nvPr/>
          </p:nvSpPr>
          <p:spPr bwMode="auto">
            <a:xfrm>
              <a:off x="6172196" y="3813448"/>
              <a:ext cx="3904569" cy="936754"/>
            </a:xfrm>
            <a:prstGeom prst="rect">
              <a:avLst/>
            </a:prstGeom>
            <a:noFill/>
            <a:ln w="9525">
              <a:noFill/>
              <a:miter lim="800000"/>
              <a:headEnd/>
              <a:tailEnd/>
            </a:ln>
          </p:spPr>
          <p:txBody>
            <a:bodyPr wrap="square">
              <a:spAutoFit/>
            </a:bodyPr>
            <a:lstStyle/>
            <a:p>
              <a:pPr eaLnBrk="1" hangingPunct="1">
                <a:spcBef>
                  <a:spcPct val="50000"/>
                </a:spcBef>
              </a:pPr>
              <a:r>
                <a:rPr lang="en-US" dirty="0">
                  <a:solidFill>
                    <a:schemeClr val="tx2"/>
                  </a:solidFill>
                </a:rPr>
                <a:t>Before Urbanization</a:t>
              </a:r>
            </a:p>
          </p:txBody>
        </p:sp>
      </p:grpSp>
      <p:sp>
        <p:nvSpPr>
          <p:cNvPr id="21" name="Content Placeholder 2"/>
          <p:cNvSpPr txBox="1">
            <a:spLocks/>
          </p:cNvSpPr>
          <p:nvPr/>
        </p:nvSpPr>
        <p:spPr>
          <a:xfrm>
            <a:off x="196678" y="1336684"/>
            <a:ext cx="5270190" cy="4925143"/>
          </a:xfrm>
          <a:prstGeom prst="rect">
            <a:avLst/>
          </a:prstGeom>
        </p:spPr>
        <p:txBody>
          <a:bodyPr>
            <a:normAutofit/>
          </a:bodyPr>
          <a:lstStyle>
            <a:lvl1pPr marL="342900" indent="-342900" algn="l" defTabSz="457200" rtl="0" eaLnBrk="1" latinLnBrk="0" hangingPunct="1">
              <a:spcBef>
                <a:spcPct val="20000"/>
              </a:spcBef>
              <a:spcAft>
                <a:spcPts val="600"/>
              </a:spcAft>
              <a:buClr>
                <a:schemeClr val="tx2"/>
              </a:buClr>
              <a:buFont typeface="Wingdings 2" charset="2"/>
              <a:buChar char=""/>
              <a:defRPr sz="18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tx2"/>
              </a:buClr>
              <a:buFont typeface="Wingdings 2" charset="2"/>
              <a:buChar char=""/>
              <a:defRPr sz="1600"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tx2"/>
              </a:buClr>
              <a:buFont typeface="Wingdings 2" charset="2"/>
              <a:buChar char=""/>
              <a:defRPr sz="14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tx2"/>
              </a:buClr>
              <a:buFont typeface="Wingdings 2" charset="2"/>
              <a:buChar char=""/>
              <a:defRPr sz="12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tx2"/>
              </a:buClr>
              <a:buFont typeface="Wingdings 2" charset="2"/>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400" dirty="0" smtClean="0"/>
              <a:t>Urbanization </a:t>
            </a:r>
            <a:r>
              <a:rPr lang="en-US" sz="2400" dirty="0"/>
              <a:t>alters hydrologic response of </a:t>
            </a:r>
            <a:r>
              <a:rPr lang="en-US" sz="2400" dirty="0" smtClean="0"/>
              <a:t>catchment</a:t>
            </a:r>
          </a:p>
          <a:p>
            <a:pPr lvl="1"/>
            <a:r>
              <a:rPr lang="en-US" sz="2400" dirty="0" smtClean="0"/>
              <a:t>Increase in volume of runoff</a:t>
            </a:r>
          </a:p>
          <a:p>
            <a:pPr lvl="1"/>
            <a:r>
              <a:rPr lang="en-US" sz="2400" dirty="0" smtClean="0"/>
              <a:t>Peak flow increases</a:t>
            </a:r>
          </a:p>
          <a:p>
            <a:pPr lvl="1"/>
            <a:r>
              <a:rPr lang="en-US" sz="2400" dirty="0" smtClean="0"/>
              <a:t>Time to peak increases</a:t>
            </a:r>
          </a:p>
          <a:p>
            <a:r>
              <a:rPr lang="en-US" sz="2600" dirty="0" smtClean="0"/>
              <a:t>Important in urban flooding studies</a:t>
            </a:r>
          </a:p>
          <a:p>
            <a:endParaRPr lang="en-US" sz="2400" dirty="0"/>
          </a:p>
        </p:txBody>
      </p:sp>
      <p:pic>
        <p:nvPicPr>
          <p:cNvPr id="22" name="Picture 21" descr="Image result for chennai floods images"/>
          <p:cNvPicPr>
            <a:picLocks noChangeAspect="1" noChangeArrowheads="1"/>
          </p:cNvPicPr>
          <p:nvPr/>
        </p:nvPicPr>
        <p:blipFill>
          <a:blip r:embed="rId2"/>
          <a:srcRect/>
          <a:stretch>
            <a:fillRect/>
          </a:stretch>
        </p:blipFill>
        <p:spPr bwMode="auto">
          <a:xfrm>
            <a:off x="3105914" y="4488737"/>
            <a:ext cx="2559747" cy="1756875"/>
          </a:xfrm>
          <a:prstGeom prst="rect">
            <a:avLst/>
          </a:prstGeom>
          <a:noFill/>
        </p:spPr>
      </p:pic>
      <p:pic>
        <p:nvPicPr>
          <p:cNvPr id="23" name="Picture 4"/>
          <p:cNvPicPr>
            <a:picLocks noChangeAspect="1" noChangeArrowheads="1"/>
          </p:cNvPicPr>
          <p:nvPr/>
        </p:nvPicPr>
        <p:blipFill rotWithShape="1">
          <a:blip r:embed="rId3"/>
          <a:srcRect l="3596" t="5615" r="10990" b="9241"/>
          <a:stretch/>
        </p:blipFill>
        <p:spPr>
          <a:xfrm>
            <a:off x="326217" y="4467612"/>
            <a:ext cx="2413000" cy="1778000"/>
          </a:xfrm>
          <a:prstGeom prst="rect">
            <a:avLst/>
          </a:prstGeom>
          <a:noFill/>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18776" y="4467612"/>
            <a:ext cx="2614568" cy="1746450"/>
          </a:xfrm>
          <a:prstGeom prst="rect">
            <a:avLst/>
          </a:prstGeom>
        </p:spPr>
      </p:pic>
      <p:sp>
        <p:nvSpPr>
          <p:cNvPr id="4" name="Rectangle 3"/>
          <p:cNvSpPr/>
          <p:nvPr/>
        </p:nvSpPr>
        <p:spPr>
          <a:xfrm>
            <a:off x="326217" y="6263673"/>
            <a:ext cx="4572000" cy="246221"/>
          </a:xfrm>
          <a:prstGeom prst="rect">
            <a:avLst/>
          </a:prstGeom>
        </p:spPr>
        <p:txBody>
          <a:bodyPr>
            <a:spAutoFit/>
          </a:bodyPr>
          <a:lstStyle/>
          <a:p>
            <a:r>
              <a:rPr lang="en-IN" sz="1000" dirty="0"/>
              <a:t>https://sites.google.com/view/itraiufm/home?authuser=0</a:t>
            </a:r>
          </a:p>
        </p:txBody>
      </p:sp>
    </p:spTree>
    <p:extLst>
      <p:ext uri="{BB962C8B-B14F-4D97-AF65-F5344CB8AC3E}">
        <p14:creationId xmlns:p14="http://schemas.microsoft.com/office/powerpoint/2010/main" val="144497698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0775" y="156323"/>
            <a:ext cx="8079581" cy="544263"/>
          </a:xfrm>
        </p:spPr>
        <p:txBody>
          <a:bodyPr>
            <a:normAutofit fontScale="90000"/>
          </a:bodyPr>
          <a:lstStyle/>
          <a:p>
            <a:r>
              <a:rPr lang="en-US" dirty="0" smtClean="0"/>
              <a:t>Different uncertainty issues</a:t>
            </a:r>
            <a:endParaRPr lang="en-US" dirty="0"/>
          </a:p>
        </p:txBody>
      </p:sp>
      <p:sp>
        <p:nvSpPr>
          <p:cNvPr id="4" name="Slide Number Placeholder 3"/>
          <p:cNvSpPr>
            <a:spLocks noGrp="1"/>
          </p:cNvSpPr>
          <p:nvPr>
            <p:ph type="sldNum" sz="quarter" idx="12"/>
          </p:nvPr>
        </p:nvSpPr>
        <p:spPr/>
        <p:txBody>
          <a:bodyPr/>
          <a:lstStyle/>
          <a:p>
            <a:fld id="{C62A17F6-43C7-4B49-8694-EE74B04BAE60}" type="slidenum">
              <a:rPr lang="en-US" smtClean="0"/>
              <a:t>32</a:t>
            </a:fld>
            <a:endParaRPr lang="en-US"/>
          </a:p>
        </p:txBody>
      </p:sp>
      <p:sp>
        <p:nvSpPr>
          <p:cNvPr id="5" name="Content Placeholder 2"/>
          <p:cNvSpPr txBox="1">
            <a:spLocks/>
          </p:cNvSpPr>
          <p:nvPr/>
        </p:nvSpPr>
        <p:spPr>
          <a:xfrm>
            <a:off x="643644" y="1321836"/>
            <a:ext cx="8127132" cy="3642050"/>
          </a:xfrm>
          <a:prstGeom prst="rect">
            <a:avLst/>
          </a:prstGeom>
          <a:noFill/>
        </p:spPr>
        <p:txBody>
          <a:bodyPr vert="horz" lIns="91440" tIns="45720" rIns="91440" bIns="45720" rtlCol="0" anchor="t">
            <a:noAutofit/>
          </a:bodyPr>
          <a:lstStyle>
            <a:lvl1pPr marL="0" indent="0" algn="ctr" defTabSz="914400" rtl="0" eaLnBrk="1" latinLnBrk="0" hangingPunct="1">
              <a:lnSpc>
                <a:spcPct val="85000"/>
              </a:lnSpc>
              <a:spcBef>
                <a:spcPts val="800"/>
              </a:spcBef>
              <a:buFont typeface="Arial" pitchFamily="34" charset="0"/>
              <a:buNone/>
              <a:defRPr sz="3200" kern="1200">
                <a:solidFill>
                  <a:srgbClr val="4D4D4D"/>
                </a:solidFill>
                <a:latin typeface="+mn-lt"/>
                <a:ea typeface="+mn-ea"/>
                <a:cs typeface="+mn-cs"/>
              </a:defRPr>
            </a:lvl1pPr>
            <a:lvl2pPr marL="457200" indent="0" algn="l" defTabSz="914400" rtl="0" eaLnBrk="1" latinLnBrk="0" hangingPunct="1">
              <a:lnSpc>
                <a:spcPct val="85000"/>
              </a:lnSpc>
              <a:spcBef>
                <a:spcPts val="600"/>
              </a:spcBef>
              <a:buFont typeface="Arial" pitchFamily="34" charset="0"/>
              <a:buNone/>
              <a:defRPr sz="2800" kern="1200">
                <a:solidFill>
                  <a:schemeClr val="tx1">
                    <a:lumMod val="85000"/>
                    <a:lumOff val="15000"/>
                  </a:schemeClr>
                </a:solidFill>
                <a:latin typeface="+mn-lt"/>
                <a:ea typeface="+mn-ea"/>
                <a:cs typeface="+mn-cs"/>
              </a:defRPr>
            </a:lvl2pPr>
            <a:lvl3pPr marL="914400" indent="0" algn="l" defTabSz="914400" rtl="0" eaLnBrk="1" latinLnBrk="0" hangingPunct="1">
              <a:lnSpc>
                <a:spcPct val="85000"/>
              </a:lnSpc>
              <a:spcBef>
                <a:spcPts val="600"/>
              </a:spcBef>
              <a:buFont typeface="Arial" pitchFamily="34" charset="0"/>
              <a:buNone/>
              <a:defRPr sz="2400" i="1" kern="1200">
                <a:solidFill>
                  <a:schemeClr val="tx1">
                    <a:lumMod val="85000"/>
                    <a:lumOff val="15000"/>
                  </a:schemeClr>
                </a:solidFill>
                <a:latin typeface="+mn-lt"/>
                <a:ea typeface="+mn-ea"/>
                <a:cs typeface="+mn-cs"/>
              </a:defRPr>
            </a:lvl3pPr>
            <a:lvl4pPr marL="1371600" indent="0" algn="l"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4pPr>
            <a:lvl5pPr marL="1828800" indent="0" algn="l"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5pPr>
            <a:lvl6pPr marL="2286000" indent="0" algn="l"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6pPr>
            <a:lvl7pPr marL="2743200" indent="0" algn="l"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7pPr>
            <a:lvl8pPr marL="3200400" indent="0" algn="l"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8pPr>
            <a:lvl9pPr marL="3657600" indent="0" algn="l"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9pPr>
          </a:lstStyle>
          <a:p>
            <a:pPr marL="342900" indent="-342900" algn="just">
              <a:buFont typeface="Arial" panose="020B0604020202020204" pitchFamily="34" charset="0"/>
              <a:buChar char="•"/>
            </a:pPr>
            <a:r>
              <a:rPr lang="en-US" sz="2400" dirty="0" smtClean="0">
                <a:solidFill>
                  <a:schemeClr val="tx1"/>
                </a:solidFill>
              </a:rPr>
              <a:t>Gridded products not an option anymore </a:t>
            </a:r>
          </a:p>
          <a:p>
            <a:pPr marL="342900" indent="-342900" algn="just">
              <a:buFont typeface="Arial" panose="020B0604020202020204" pitchFamily="34" charset="0"/>
              <a:buChar char="•"/>
            </a:pPr>
            <a:endParaRPr lang="en-US" sz="2400" dirty="0">
              <a:solidFill>
                <a:schemeClr val="tx1"/>
              </a:solidFill>
            </a:endParaRPr>
          </a:p>
          <a:p>
            <a:pPr marL="342900" indent="-342900" algn="just">
              <a:buFont typeface="Arial" panose="020B0604020202020204" pitchFamily="34" charset="0"/>
              <a:buChar char="•"/>
            </a:pPr>
            <a:r>
              <a:rPr lang="en-US" sz="2400" dirty="0" smtClean="0">
                <a:solidFill>
                  <a:schemeClr val="tx1"/>
                </a:solidFill>
              </a:rPr>
              <a:t>Rely on </a:t>
            </a:r>
            <a:r>
              <a:rPr lang="en-US" sz="2400" dirty="0" err="1" smtClean="0">
                <a:solidFill>
                  <a:schemeClr val="tx1"/>
                </a:solidFill>
              </a:rPr>
              <a:t>InSitu</a:t>
            </a:r>
            <a:r>
              <a:rPr lang="en-US" sz="2400" dirty="0" smtClean="0">
                <a:solidFill>
                  <a:schemeClr val="tx1"/>
                </a:solidFill>
              </a:rPr>
              <a:t> observations</a:t>
            </a:r>
          </a:p>
          <a:p>
            <a:pPr marL="342900" indent="-342900" algn="just">
              <a:buFont typeface="Arial" panose="020B0604020202020204" pitchFamily="34" charset="0"/>
              <a:buChar char="•"/>
            </a:pPr>
            <a:endParaRPr lang="en-US" sz="2400" dirty="0">
              <a:solidFill>
                <a:schemeClr val="tx1"/>
              </a:solidFill>
            </a:endParaRPr>
          </a:p>
          <a:p>
            <a:pPr marL="342900" indent="-342900" algn="just">
              <a:buFont typeface="Arial" panose="020B0604020202020204" pitchFamily="34" charset="0"/>
              <a:buChar char="•"/>
            </a:pPr>
            <a:r>
              <a:rPr lang="en-US" sz="2400" dirty="0" smtClean="0">
                <a:solidFill>
                  <a:schemeClr val="tx1"/>
                </a:solidFill>
              </a:rPr>
              <a:t>Short-duration (hourly to sub-hourly) time scales</a:t>
            </a:r>
          </a:p>
          <a:p>
            <a:pPr marL="342900" indent="-342900" algn="just">
              <a:buFont typeface="Arial" panose="020B0604020202020204" pitchFamily="34" charset="0"/>
              <a:buChar char="•"/>
            </a:pPr>
            <a:endParaRPr lang="en-US" sz="2400" dirty="0">
              <a:solidFill>
                <a:schemeClr val="tx1"/>
              </a:solidFill>
            </a:endParaRPr>
          </a:p>
          <a:p>
            <a:pPr marL="342900" indent="-342900" algn="just">
              <a:buFont typeface="Arial" panose="020B0604020202020204" pitchFamily="34" charset="0"/>
              <a:buChar char="•"/>
            </a:pPr>
            <a:r>
              <a:rPr lang="en-US" sz="2400" dirty="0" smtClean="0">
                <a:solidFill>
                  <a:schemeClr val="tx1"/>
                </a:solidFill>
              </a:rPr>
              <a:t>Case study – Bangalore – one of the major cities in India</a:t>
            </a:r>
          </a:p>
          <a:p>
            <a:pPr marL="342900" indent="-342900" algn="just">
              <a:buFont typeface="Arial" panose="020B0604020202020204" pitchFamily="34" charset="0"/>
              <a:buChar char="•"/>
            </a:pPr>
            <a:endParaRPr lang="en-US" sz="2400" dirty="0">
              <a:solidFill>
                <a:schemeClr val="tx1"/>
              </a:solidFill>
            </a:endParaRPr>
          </a:p>
          <a:p>
            <a:pPr marL="342900" indent="-342900" algn="just">
              <a:buFont typeface="Arial" panose="020B0604020202020204" pitchFamily="34" charset="0"/>
              <a:buChar char="•"/>
            </a:pPr>
            <a:endParaRPr lang="en-US" sz="2400" dirty="0" smtClean="0">
              <a:solidFill>
                <a:schemeClr val="tx1"/>
              </a:solidFill>
            </a:endParaRPr>
          </a:p>
          <a:p>
            <a:pPr marL="342900" indent="-342900" algn="just">
              <a:buFont typeface="Arial" panose="020B0604020202020204" pitchFamily="34" charset="0"/>
              <a:buChar char="•"/>
            </a:pPr>
            <a:endParaRPr lang="en-US" sz="2400" dirty="0">
              <a:solidFill>
                <a:schemeClr val="tx1"/>
              </a:solidFill>
            </a:endParaRPr>
          </a:p>
          <a:p>
            <a:pPr marL="342900" indent="-342900" algn="just">
              <a:buFont typeface="Arial" panose="020B0604020202020204" pitchFamily="34" charset="0"/>
              <a:buChar char="•"/>
            </a:pPr>
            <a:endParaRPr lang="en-US" sz="2400" dirty="0">
              <a:solidFill>
                <a:schemeClr val="tx1"/>
              </a:solidFill>
            </a:endParaRPr>
          </a:p>
          <a:p>
            <a:pPr algn="just"/>
            <a:endParaRPr lang="en-US" sz="2400" dirty="0" smtClean="0">
              <a:solidFill>
                <a:schemeClr val="tx1"/>
              </a:solidFill>
            </a:endParaRPr>
          </a:p>
          <a:p>
            <a:pPr marL="342900" indent="-342900" algn="just">
              <a:buFont typeface="Arial" panose="020B0604020202020204" pitchFamily="34" charset="0"/>
              <a:buChar char="•"/>
            </a:pPr>
            <a:endParaRPr lang="en-US" sz="2400" dirty="0" smtClean="0">
              <a:solidFill>
                <a:schemeClr val="tx1"/>
              </a:solidFill>
            </a:endParaRPr>
          </a:p>
          <a:p>
            <a:pPr marL="342900" indent="-342900" algn="just">
              <a:buFont typeface="Arial" panose="020B0604020202020204" pitchFamily="34" charset="0"/>
              <a:buChar char="•"/>
            </a:pPr>
            <a:endParaRPr lang="en-US" sz="2400" dirty="0">
              <a:solidFill>
                <a:schemeClr val="tx1"/>
              </a:solidFill>
            </a:endParaRPr>
          </a:p>
          <a:p>
            <a:pPr marL="342900" indent="-342900" algn="just">
              <a:buFont typeface="Arial" panose="020B0604020202020204" pitchFamily="34" charset="0"/>
              <a:buChar char="•"/>
            </a:pPr>
            <a:endParaRPr lang="en-US" sz="2400" dirty="0" smtClean="0">
              <a:solidFill>
                <a:schemeClr val="tx1"/>
              </a:solidFill>
            </a:endParaRPr>
          </a:p>
          <a:p>
            <a:pPr marL="342900" indent="-342900" algn="just">
              <a:buFont typeface="Arial" panose="020B0604020202020204" pitchFamily="34" charset="0"/>
              <a:buChar char="•"/>
            </a:pPr>
            <a:endParaRPr lang="en-US" sz="2400" dirty="0">
              <a:solidFill>
                <a:schemeClr val="tx1"/>
              </a:solidFill>
            </a:endParaRPr>
          </a:p>
          <a:p>
            <a:pPr marL="342900" indent="-342900" algn="just">
              <a:buFont typeface="Arial" panose="020B0604020202020204" pitchFamily="34" charset="0"/>
              <a:buChar char="•"/>
            </a:pPr>
            <a:endParaRPr lang="en-US" sz="2400" dirty="0">
              <a:solidFill>
                <a:schemeClr val="tx1"/>
              </a:solidFill>
            </a:endParaRPr>
          </a:p>
        </p:txBody>
      </p:sp>
    </p:spTree>
    <p:extLst>
      <p:ext uri="{BB962C8B-B14F-4D97-AF65-F5344CB8AC3E}">
        <p14:creationId xmlns:p14="http://schemas.microsoft.com/office/powerpoint/2010/main" val="274824756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2048"/>
            <a:ext cx="9144000" cy="924475"/>
          </a:xfrm>
        </p:spPr>
        <p:txBody>
          <a:bodyPr/>
          <a:lstStyle/>
          <a:p>
            <a:r>
              <a:rPr lang="en-US" b="1" dirty="0" smtClean="0">
                <a:solidFill>
                  <a:schemeClr val="tx2"/>
                </a:solidFill>
                <a:effectLst>
                  <a:outerShdw blurRad="38100" dist="38100" dir="2700000" algn="tl">
                    <a:srgbClr val="000000">
                      <a:alpha val="43137"/>
                    </a:srgbClr>
                  </a:outerShdw>
                </a:effectLst>
              </a:rPr>
              <a:t>Case study – Bangalore city</a:t>
            </a:r>
            <a:endParaRPr lang="en-US" b="1" dirty="0">
              <a:solidFill>
                <a:schemeClr val="tx2"/>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179512" y="1379909"/>
            <a:ext cx="5328592" cy="2265115"/>
          </a:xfrm>
        </p:spPr>
        <p:txBody>
          <a:bodyPr>
            <a:normAutofit/>
          </a:bodyPr>
          <a:lstStyle/>
          <a:p>
            <a:pPr>
              <a:spcAft>
                <a:spcPts val="600"/>
              </a:spcAft>
            </a:pPr>
            <a:r>
              <a:rPr lang="en-US" sz="2500" dirty="0" smtClean="0">
                <a:solidFill>
                  <a:schemeClr val="tx1"/>
                </a:solidFill>
              </a:rPr>
              <a:t>Rain gauge measuring data at 15 min interval</a:t>
            </a:r>
            <a:endParaRPr lang="en-US" sz="2500" dirty="0" smtClean="0">
              <a:solidFill>
                <a:schemeClr val="tx1"/>
              </a:solidFill>
              <a:latin typeface="+mn-lt"/>
            </a:endParaRPr>
          </a:p>
          <a:p>
            <a:pPr>
              <a:spcAft>
                <a:spcPts val="600"/>
              </a:spcAft>
            </a:pPr>
            <a:r>
              <a:rPr lang="en-US" sz="2500" dirty="0" smtClean="0">
                <a:solidFill>
                  <a:schemeClr val="tx1"/>
                </a:solidFill>
                <a:latin typeface="+mn-lt"/>
              </a:rPr>
              <a:t>Annual maximum series (AMS) is prepared for durations 15 min, 30 min, 1 hour, 3 hour etc.</a:t>
            </a:r>
          </a:p>
        </p:txBody>
      </p:sp>
      <p:sp>
        <p:nvSpPr>
          <p:cNvPr id="5" name="Slide Number Placeholder 4"/>
          <p:cNvSpPr>
            <a:spLocks noGrp="1"/>
          </p:cNvSpPr>
          <p:nvPr>
            <p:ph type="sldNum" sz="quarter" idx="12"/>
          </p:nvPr>
        </p:nvSpPr>
        <p:spPr/>
        <p:txBody>
          <a:bodyPr/>
          <a:lstStyle/>
          <a:p>
            <a:fld id="{B42613AF-7E59-4109-A1B3-A3A745CAB39B}" type="slidenum">
              <a:rPr lang="en-IN" smtClean="0"/>
              <a:t>33</a:t>
            </a:fld>
            <a:endParaRPr lang="en-IN"/>
          </a:p>
        </p:txBody>
      </p:sp>
      <p:pic>
        <p:nvPicPr>
          <p:cNvPr id="2096" name="Picture 48"/>
          <p:cNvPicPr>
            <a:picLocks noChangeAspect="1" noChangeArrowheads="1"/>
          </p:cNvPicPr>
          <p:nvPr/>
        </p:nvPicPr>
        <p:blipFill rotWithShape="1">
          <a:blip r:embed="rId3">
            <a:extLst>
              <a:ext uri="{28A0092B-C50C-407E-A947-70E740481C1C}">
                <a14:useLocalDpi xmlns:a14="http://schemas.microsoft.com/office/drawing/2010/main" val="0"/>
              </a:ext>
            </a:extLst>
          </a:blip>
          <a:srcRect l="6368" t="4167" r="29306" b="20755"/>
          <a:stretch/>
        </p:blipFill>
        <p:spPr bwMode="auto">
          <a:xfrm>
            <a:off x="5724128" y="1195175"/>
            <a:ext cx="2798701" cy="24498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Content Placeholder 2"/>
          <p:cNvSpPr txBox="1">
            <a:spLocks/>
          </p:cNvSpPr>
          <p:nvPr/>
        </p:nvSpPr>
        <p:spPr>
          <a:xfrm>
            <a:off x="182960" y="3645024"/>
            <a:ext cx="8229600" cy="2121099"/>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Aft>
                <a:spcPts val="600"/>
              </a:spcAft>
              <a:buNone/>
            </a:pPr>
            <a:r>
              <a:rPr lang="en-US" sz="2300" dirty="0" smtClean="0"/>
              <a:t>Generalized extreme value (GEV) distribution</a:t>
            </a:r>
          </a:p>
          <a:p>
            <a:pPr>
              <a:spcAft>
                <a:spcPts val="600"/>
              </a:spcAft>
            </a:pPr>
            <a:r>
              <a:rPr lang="en-US" sz="2300" dirty="0" smtClean="0"/>
              <a:t>Return levels are obtained for return periods 2, 5, 10, 25, 50 and 100 year using</a:t>
            </a:r>
          </a:p>
          <a:p>
            <a:endParaRPr lang="en-US" sz="2300" dirty="0" smtClean="0"/>
          </a:p>
        </p:txBody>
      </p:sp>
      <p:graphicFrame>
        <p:nvGraphicFramePr>
          <p:cNvPr id="4" name="Object 3"/>
          <p:cNvGraphicFramePr>
            <a:graphicFrameLocks noChangeAspect="1"/>
          </p:cNvGraphicFramePr>
          <p:nvPr>
            <p:extLst/>
          </p:nvPr>
        </p:nvGraphicFramePr>
        <p:xfrm>
          <a:off x="1901825" y="4948238"/>
          <a:ext cx="5778500" cy="1635125"/>
        </p:xfrm>
        <a:graphic>
          <a:graphicData uri="http://schemas.openxmlformats.org/presentationml/2006/ole">
            <mc:AlternateContent xmlns:mc="http://schemas.openxmlformats.org/markup-compatibility/2006">
              <mc:Choice xmlns:v="urn:schemas-microsoft-com:vml" Requires="v">
                <p:oleObj spid="_x0000_s8367" name="Equation" r:id="rId4" imgW="3771720" imgH="1066680" progId="Equation.DSMT4">
                  <p:embed/>
                </p:oleObj>
              </mc:Choice>
              <mc:Fallback>
                <p:oleObj name="Equation" r:id="rId4" imgW="3771720" imgH="1066680" progId="Equation.DSMT4">
                  <p:embed/>
                  <p:pic>
                    <p:nvPicPr>
                      <p:cNvPr id="4" name="Object 3"/>
                      <p:cNvPicPr>
                        <a:picLocks noChangeAspect="1" noChangeArrowheads="1"/>
                      </p:cNvPicPr>
                      <p:nvPr/>
                    </p:nvPicPr>
                    <p:blipFill>
                      <a:blip r:embed="rId5"/>
                      <a:srcRect/>
                      <a:stretch>
                        <a:fillRect/>
                      </a:stretch>
                    </p:blipFill>
                    <p:spPr bwMode="auto">
                      <a:xfrm>
                        <a:off x="1901825" y="4948238"/>
                        <a:ext cx="5778500" cy="1635125"/>
                      </a:xfrm>
                      <a:prstGeom prst="rect">
                        <a:avLst/>
                      </a:prstGeom>
                      <a:noFill/>
                      <a:ln>
                        <a:noFill/>
                      </a:ln>
                    </p:spPr>
                  </p:pic>
                </p:oleObj>
              </mc:Fallback>
            </mc:AlternateContent>
          </a:graphicData>
        </a:graphic>
      </p:graphicFrame>
    </p:spTree>
    <p:extLst>
      <p:ext uri="{BB962C8B-B14F-4D97-AF65-F5344CB8AC3E}">
        <p14:creationId xmlns:p14="http://schemas.microsoft.com/office/powerpoint/2010/main" val="2083334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2048"/>
            <a:ext cx="9144000" cy="924475"/>
          </a:xfrm>
        </p:spPr>
        <p:txBody>
          <a:bodyPr/>
          <a:lstStyle/>
          <a:p>
            <a:r>
              <a:rPr lang="en-US" b="1" dirty="0" smtClean="0">
                <a:solidFill>
                  <a:schemeClr val="tx2"/>
                </a:solidFill>
                <a:effectLst>
                  <a:outerShdw blurRad="38100" dist="38100" dir="2700000" algn="tl">
                    <a:srgbClr val="000000">
                      <a:alpha val="43137"/>
                    </a:srgbClr>
                  </a:outerShdw>
                </a:effectLst>
              </a:rPr>
              <a:t>Parameter Uncertainty</a:t>
            </a:r>
            <a:endParaRPr lang="en-US" b="1" dirty="0">
              <a:solidFill>
                <a:schemeClr val="tx2"/>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823323" y="1454553"/>
            <a:ext cx="7816823" cy="4731357"/>
          </a:xfrm>
        </p:spPr>
        <p:txBody>
          <a:bodyPr>
            <a:normAutofit/>
          </a:bodyPr>
          <a:lstStyle/>
          <a:p>
            <a:pPr marL="0" indent="0">
              <a:spcAft>
                <a:spcPts val="600"/>
              </a:spcAft>
              <a:buClr>
                <a:schemeClr val="accent1"/>
              </a:buClr>
              <a:buNone/>
            </a:pPr>
            <a:r>
              <a:rPr lang="en-US" sz="2500" dirty="0" smtClean="0">
                <a:solidFill>
                  <a:schemeClr val="tx1"/>
                </a:solidFill>
              </a:rPr>
              <a:t>Estimates of GEV parameters</a:t>
            </a:r>
          </a:p>
          <a:p>
            <a:pPr marL="354013" indent="-354013">
              <a:spcAft>
                <a:spcPts val="600"/>
              </a:spcAft>
              <a:buClr>
                <a:schemeClr val="accent1"/>
              </a:buClr>
              <a:buFont typeface="Arial" panose="020B0604020202020204" pitchFamily="34" charset="0"/>
              <a:buChar char="•"/>
            </a:pPr>
            <a:endParaRPr lang="en-US" sz="2500" dirty="0">
              <a:solidFill>
                <a:schemeClr val="tx1"/>
              </a:solidFill>
            </a:endParaRPr>
          </a:p>
          <a:p>
            <a:pPr marL="354013" indent="-354013">
              <a:spcAft>
                <a:spcPts val="600"/>
              </a:spcAft>
              <a:buClr>
                <a:schemeClr val="accent1"/>
              </a:buClr>
              <a:buFont typeface="Arial" panose="020B0604020202020204" pitchFamily="34" charset="0"/>
              <a:buChar char="•"/>
            </a:pPr>
            <a:r>
              <a:rPr lang="en-US" sz="2500" dirty="0" smtClean="0">
                <a:solidFill>
                  <a:schemeClr val="tx1"/>
                </a:solidFill>
              </a:rPr>
              <a:t>Maximum </a:t>
            </a:r>
            <a:r>
              <a:rPr lang="en-US" sz="2500" dirty="0">
                <a:solidFill>
                  <a:schemeClr val="tx1"/>
                </a:solidFill>
              </a:rPr>
              <a:t>Likelihood Method (MLE) </a:t>
            </a:r>
          </a:p>
          <a:p>
            <a:pPr marL="354013" indent="-354013">
              <a:spcAft>
                <a:spcPts val="600"/>
              </a:spcAft>
              <a:buClr>
                <a:schemeClr val="accent1"/>
              </a:buClr>
              <a:buFont typeface="Arial" panose="020B0604020202020204" pitchFamily="34" charset="0"/>
              <a:buChar char="•"/>
            </a:pPr>
            <a:r>
              <a:rPr lang="en-US" sz="2500" dirty="0" smtClean="0">
                <a:solidFill>
                  <a:schemeClr val="tx1"/>
                </a:solidFill>
              </a:rPr>
              <a:t>Bayesian analysis</a:t>
            </a:r>
          </a:p>
          <a:p>
            <a:pPr marL="0" indent="0">
              <a:spcAft>
                <a:spcPts val="600"/>
              </a:spcAft>
              <a:buNone/>
            </a:pPr>
            <a:endParaRPr lang="en-US" sz="2500" dirty="0">
              <a:solidFill>
                <a:schemeClr val="tx1"/>
              </a:solidFill>
              <a:latin typeface="+mn-lt"/>
            </a:endParaRPr>
          </a:p>
          <a:p>
            <a:pPr marL="0" indent="0">
              <a:spcAft>
                <a:spcPts val="600"/>
              </a:spcAft>
              <a:buNone/>
            </a:pPr>
            <a:endParaRPr lang="en-US" sz="2500" dirty="0" smtClean="0">
              <a:solidFill>
                <a:schemeClr val="tx1"/>
              </a:solidFill>
              <a:latin typeface="+mn-lt"/>
            </a:endParaRPr>
          </a:p>
        </p:txBody>
      </p:sp>
      <p:sp>
        <p:nvSpPr>
          <p:cNvPr id="5" name="Slide Number Placeholder 4"/>
          <p:cNvSpPr>
            <a:spLocks noGrp="1"/>
          </p:cNvSpPr>
          <p:nvPr>
            <p:ph type="sldNum" sz="quarter" idx="12"/>
          </p:nvPr>
        </p:nvSpPr>
        <p:spPr/>
        <p:txBody>
          <a:bodyPr/>
          <a:lstStyle/>
          <a:p>
            <a:fld id="{B42613AF-7E59-4109-A1B3-A3A745CAB39B}" type="slidenum">
              <a:rPr lang="en-IN" smtClean="0"/>
              <a:t>34</a:t>
            </a:fld>
            <a:endParaRPr lang="en-IN"/>
          </a:p>
        </p:txBody>
      </p:sp>
    </p:spTree>
    <p:extLst>
      <p:ext uri="{BB962C8B-B14F-4D97-AF65-F5344CB8AC3E}">
        <p14:creationId xmlns:p14="http://schemas.microsoft.com/office/powerpoint/2010/main" val="399780047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4559034" y="3569072"/>
            <a:ext cx="4572000" cy="923330"/>
          </a:xfrm>
          <a:prstGeom prst="rect">
            <a:avLst/>
          </a:prstGeom>
        </p:spPr>
        <p:txBody>
          <a:bodyPr>
            <a:spAutoFit/>
          </a:bodyPr>
          <a:lstStyle/>
          <a:p>
            <a:pPr marL="1719263" indent="-293688">
              <a:spcBef>
                <a:spcPts val="1200"/>
              </a:spcBef>
              <a:spcAft>
                <a:spcPts val="600"/>
              </a:spcAft>
              <a:buNone/>
            </a:pPr>
            <a:r>
              <a:rPr lang="en-US" dirty="0" err="1"/>
              <a:t>pdf</a:t>
            </a:r>
            <a:r>
              <a:rPr lang="en-US" dirty="0"/>
              <a:t> of annual maximum p</a:t>
            </a:r>
            <a:r>
              <a:rPr lang="en-US" dirty="0" smtClean="0"/>
              <a:t>recipitation </a:t>
            </a:r>
            <a:r>
              <a:rPr lang="en-US" dirty="0">
                <a:latin typeface="Times New Roman" pitchFamily="18" charset="0"/>
                <a:cs typeface="Times New Roman" pitchFamily="18" charset="0"/>
              </a:rPr>
              <a:t>(</a:t>
            </a:r>
            <a:r>
              <a:rPr lang="en-US" i="1" dirty="0">
                <a:latin typeface="Times New Roman" pitchFamily="18" charset="0"/>
                <a:cs typeface="Times New Roman" pitchFamily="18" charset="0"/>
              </a:rPr>
              <a:t>X</a:t>
            </a:r>
            <a:r>
              <a:rPr lang="en-US" dirty="0">
                <a:latin typeface="Times New Roman" pitchFamily="18" charset="0"/>
                <a:cs typeface="Times New Roman" pitchFamily="18" charset="0"/>
              </a:rPr>
              <a:t>)</a:t>
            </a:r>
            <a:r>
              <a:rPr lang="en-US" dirty="0"/>
              <a:t> given the parameter vector </a:t>
            </a:r>
            <a:r>
              <a:rPr lang="en-US" dirty="0">
                <a:latin typeface="Times New Roman" pitchFamily="18" charset="0"/>
                <a:cs typeface="Times New Roman" pitchFamily="18" charset="0"/>
              </a:rPr>
              <a:t>(</a:t>
            </a:r>
            <a:r>
              <a:rPr lang="en-US" i="1" dirty="0">
                <a:sym typeface="Symbol"/>
              </a:rPr>
              <a:t></a:t>
            </a:r>
            <a:r>
              <a:rPr lang="en-US" dirty="0" smtClean="0">
                <a:latin typeface="Times New Roman" pitchFamily="18" charset="0"/>
                <a:cs typeface="Times New Roman" pitchFamily="18" charset="0"/>
              </a:rPr>
              <a:t>)</a:t>
            </a:r>
            <a:endParaRPr lang="en-US" dirty="0"/>
          </a:p>
        </p:txBody>
      </p:sp>
      <p:sp>
        <p:nvSpPr>
          <p:cNvPr id="12" name="Title 1"/>
          <p:cNvSpPr>
            <a:spLocks noGrp="1"/>
          </p:cNvSpPr>
          <p:nvPr>
            <p:ph type="title"/>
          </p:nvPr>
        </p:nvSpPr>
        <p:spPr>
          <a:xfrm>
            <a:off x="0" y="32048"/>
            <a:ext cx="9139064" cy="924475"/>
          </a:xfrm>
        </p:spPr>
        <p:txBody>
          <a:bodyPr/>
          <a:lstStyle/>
          <a:p>
            <a:r>
              <a:rPr lang="en-US" b="1" dirty="0" smtClean="0">
                <a:solidFill>
                  <a:schemeClr val="tx2"/>
                </a:solidFill>
                <a:effectLst>
                  <a:outerShdw blurRad="38100" dist="38100" dir="2700000" algn="tl">
                    <a:srgbClr val="000000">
                      <a:alpha val="43137"/>
                    </a:srgbClr>
                  </a:outerShdw>
                </a:effectLst>
              </a:rPr>
              <a:t>Parameter Uncertainty</a:t>
            </a:r>
            <a:endParaRPr lang="en-US" b="1" dirty="0">
              <a:solidFill>
                <a:schemeClr val="tx2"/>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395536" y="1268760"/>
            <a:ext cx="8229600" cy="1584176"/>
          </a:xfrm>
        </p:spPr>
        <p:txBody>
          <a:bodyPr>
            <a:noAutofit/>
          </a:bodyPr>
          <a:lstStyle/>
          <a:p>
            <a:pPr>
              <a:spcBef>
                <a:spcPts val="1200"/>
              </a:spcBef>
              <a:spcAft>
                <a:spcPts val="600"/>
              </a:spcAft>
            </a:pPr>
            <a:r>
              <a:rPr lang="en-US" sz="2300" dirty="0" err="1" smtClean="0">
                <a:solidFill>
                  <a:schemeClr val="tx1"/>
                </a:solidFill>
              </a:rPr>
              <a:t>Unnormalized</a:t>
            </a:r>
            <a:r>
              <a:rPr lang="en-US" sz="2300" dirty="0" smtClean="0">
                <a:solidFill>
                  <a:schemeClr val="tx1"/>
                </a:solidFill>
              </a:rPr>
              <a:t> posterior density of the parameters is given by</a:t>
            </a:r>
          </a:p>
        </p:txBody>
      </p:sp>
      <p:sp>
        <p:nvSpPr>
          <p:cNvPr id="17" name="Slide Number Placeholder 16"/>
          <p:cNvSpPr>
            <a:spLocks noGrp="1"/>
          </p:cNvSpPr>
          <p:nvPr>
            <p:ph type="sldNum" sz="quarter" idx="12"/>
          </p:nvPr>
        </p:nvSpPr>
        <p:spPr/>
        <p:txBody>
          <a:bodyPr/>
          <a:lstStyle/>
          <a:p>
            <a:fld id="{B42613AF-7E59-4109-A1B3-A3A745CAB39B}" type="slidenum">
              <a:rPr lang="en-IN" smtClean="0"/>
              <a:t>35</a:t>
            </a:fld>
            <a:endParaRPr lang="en-IN"/>
          </a:p>
        </p:txBody>
      </p:sp>
      <p:graphicFrame>
        <p:nvGraphicFramePr>
          <p:cNvPr id="5" name="Object 4"/>
          <p:cNvGraphicFramePr>
            <a:graphicFrameLocks noChangeAspect="1"/>
          </p:cNvGraphicFramePr>
          <p:nvPr>
            <p:extLst/>
          </p:nvPr>
        </p:nvGraphicFramePr>
        <p:xfrm>
          <a:off x="1460787" y="5751744"/>
          <a:ext cx="662941" cy="457200"/>
        </p:xfrm>
        <a:graphic>
          <a:graphicData uri="http://schemas.openxmlformats.org/presentationml/2006/ole">
            <mc:AlternateContent xmlns:mc="http://schemas.openxmlformats.org/markup-compatibility/2006">
              <mc:Choice xmlns:v="urn:schemas-microsoft-com:vml" Requires="v">
                <p:oleObj spid="_x0000_s10083" name="Equation" r:id="rId3" imgW="368280" imgH="253800" progId="Equation.DSMT4">
                  <p:embed/>
                </p:oleObj>
              </mc:Choice>
              <mc:Fallback>
                <p:oleObj name="Equation" r:id="rId3" imgW="368280" imgH="253800" progId="Equation.DSMT4">
                  <p:embed/>
                  <p:pic>
                    <p:nvPicPr>
                      <p:cNvPr id="5" name="Object 4"/>
                      <p:cNvPicPr>
                        <a:picLocks noChangeAspect="1" noChangeArrowheads="1"/>
                      </p:cNvPicPr>
                      <p:nvPr/>
                    </p:nvPicPr>
                    <p:blipFill>
                      <a:blip r:embed="rId4"/>
                      <a:srcRect/>
                      <a:stretch>
                        <a:fillRect/>
                      </a:stretch>
                    </p:blipFill>
                    <p:spPr bwMode="auto">
                      <a:xfrm>
                        <a:off x="1460787" y="5751744"/>
                        <a:ext cx="662941" cy="457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 name="Object 5"/>
          <p:cNvGraphicFramePr>
            <a:graphicFrameLocks noChangeAspect="1"/>
          </p:cNvGraphicFramePr>
          <p:nvPr>
            <p:extLst/>
          </p:nvPr>
        </p:nvGraphicFramePr>
        <p:xfrm>
          <a:off x="1534698" y="3514467"/>
          <a:ext cx="2687638" cy="822325"/>
        </p:xfrm>
        <a:graphic>
          <a:graphicData uri="http://schemas.openxmlformats.org/presentationml/2006/ole">
            <mc:AlternateContent xmlns:mc="http://schemas.openxmlformats.org/markup-compatibility/2006">
              <mc:Choice xmlns:v="urn:schemas-microsoft-com:vml" Requires="v">
                <p:oleObj spid="_x0000_s10084" name="Equation" r:id="rId5" imgW="1409400" imgH="431640" progId="Equation.DSMT4">
                  <p:embed/>
                </p:oleObj>
              </mc:Choice>
              <mc:Fallback>
                <p:oleObj name="Equation" r:id="rId5" imgW="1409400" imgH="431640" progId="Equation.DSMT4">
                  <p:embed/>
                  <p:pic>
                    <p:nvPicPr>
                      <p:cNvPr id="6" name="Object 5"/>
                      <p:cNvPicPr>
                        <a:picLocks noChangeAspect="1" noChangeArrowheads="1"/>
                      </p:cNvPicPr>
                      <p:nvPr/>
                    </p:nvPicPr>
                    <p:blipFill>
                      <a:blip r:embed="rId6"/>
                      <a:srcRect/>
                      <a:stretch>
                        <a:fillRect/>
                      </a:stretch>
                    </p:blipFill>
                    <p:spPr bwMode="auto">
                      <a:xfrm>
                        <a:off x="1534698" y="3514467"/>
                        <a:ext cx="2687638" cy="8223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7" name="Object 6"/>
          <p:cNvGraphicFramePr>
            <a:graphicFrameLocks noChangeAspect="1"/>
          </p:cNvGraphicFramePr>
          <p:nvPr>
            <p:extLst/>
          </p:nvPr>
        </p:nvGraphicFramePr>
        <p:xfrm>
          <a:off x="5023874" y="3569072"/>
          <a:ext cx="971550" cy="430212"/>
        </p:xfrm>
        <a:graphic>
          <a:graphicData uri="http://schemas.openxmlformats.org/presentationml/2006/ole">
            <mc:AlternateContent xmlns:mc="http://schemas.openxmlformats.org/markup-compatibility/2006">
              <mc:Choice xmlns:v="urn:schemas-microsoft-com:vml" Requires="v">
                <p:oleObj spid="_x0000_s10085" name="Equation" r:id="rId7" imgW="571320" imgH="253800" progId="Equation.DSMT4">
                  <p:embed/>
                </p:oleObj>
              </mc:Choice>
              <mc:Fallback>
                <p:oleObj name="Equation" r:id="rId7" imgW="571320" imgH="253800" progId="Equation.DSMT4">
                  <p:embed/>
                  <p:pic>
                    <p:nvPicPr>
                      <p:cNvPr id="7" name="Object 6"/>
                      <p:cNvPicPr>
                        <a:picLocks noChangeAspect="1" noChangeArrowheads="1"/>
                      </p:cNvPicPr>
                      <p:nvPr/>
                    </p:nvPicPr>
                    <p:blipFill>
                      <a:blip r:embed="rId8"/>
                      <a:srcRect/>
                      <a:stretch>
                        <a:fillRect/>
                      </a:stretch>
                    </p:blipFill>
                    <p:spPr bwMode="auto">
                      <a:xfrm>
                        <a:off x="5023874" y="3569072"/>
                        <a:ext cx="971550" cy="4302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Rectangle 8"/>
          <p:cNvSpPr/>
          <p:nvPr/>
        </p:nvSpPr>
        <p:spPr>
          <a:xfrm>
            <a:off x="841174" y="2978754"/>
            <a:ext cx="3305392" cy="369332"/>
          </a:xfrm>
          <a:prstGeom prst="rect">
            <a:avLst/>
          </a:prstGeom>
        </p:spPr>
        <p:txBody>
          <a:bodyPr wrap="none">
            <a:spAutoFit/>
          </a:bodyPr>
          <a:lstStyle/>
          <a:p>
            <a:pPr>
              <a:spcBef>
                <a:spcPts val="1200"/>
              </a:spcBef>
              <a:spcAft>
                <a:spcPts val="600"/>
              </a:spcAft>
              <a:buNone/>
            </a:pPr>
            <a:r>
              <a:rPr lang="en-US" i="1" dirty="0" smtClean="0">
                <a:sym typeface="Symbol"/>
              </a:rPr>
              <a:t></a:t>
            </a:r>
            <a:r>
              <a:rPr lang="en-US" dirty="0" smtClean="0"/>
              <a:t> </a:t>
            </a:r>
            <a:r>
              <a:rPr lang="en-US" dirty="0"/>
              <a:t>is the parameter </a:t>
            </a:r>
            <a:r>
              <a:rPr lang="en-US" dirty="0" smtClean="0"/>
              <a:t>vector </a:t>
            </a:r>
            <a:endParaRPr lang="en-US" dirty="0"/>
          </a:p>
        </p:txBody>
      </p:sp>
      <p:sp>
        <p:nvSpPr>
          <p:cNvPr id="11" name="Rectangle 10"/>
          <p:cNvSpPr/>
          <p:nvPr/>
        </p:nvSpPr>
        <p:spPr>
          <a:xfrm>
            <a:off x="2123728" y="5773906"/>
            <a:ext cx="4572000" cy="369332"/>
          </a:xfrm>
          <a:prstGeom prst="rect">
            <a:avLst/>
          </a:prstGeom>
        </p:spPr>
        <p:txBody>
          <a:bodyPr>
            <a:spAutoFit/>
          </a:bodyPr>
          <a:lstStyle/>
          <a:p>
            <a:pPr>
              <a:spcBef>
                <a:spcPts val="1200"/>
              </a:spcBef>
              <a:spcAft>
                <a:spcPts val="600"/>
              </a:spcAft>
              <a:buNone/>
            </a:pPr>
            <a:r>
              <a:rPr lang="en-US" dirty="0"/>
              <a:t>is the prior distribution of </a:t>
            </a:r>
            <a:r>
              <a:rPr lang="en-US" dirty="0" smtClean="0"/>
              <a:t>parameters</a:t>
            </a:r>
            <a:endParaRPr lang="en-US" dirty="0"/>
          </a:p>
        </p:txBody>
      </p:sp>
      <p:graphicFrame>
        <p:nvGraphicFramePr>
          <p:cNvPr id="16" name="Object 15"/>
          <p:cNvGraphicFramePr>
            <a:graphicFrameLocks noChangeAspect="1"/>
          </p:cNvGraphicFramePr>
          <p:nvPr>
            <p:extLst/>
          </p:nvPr>
        </p:nvGraphicFramePr>
        <p:xfrm>
          <a:off x="2404784" y="1916832"/>
          <a:ext cx="3456384" cy="544151"/>
        </p:xfrm>
        <a:graphic>
          <a:graphicData uri="http://schemas.openxmlformats.org/presentationml/2006/ole">
            <mc:AlternateContent xmlns:mc="http://schemas.openxmlformats.org/markup-compatibility/2006">
              <mc:Choice xmlns:v="urn:schemas-microsoft-com:vml" Requires="v">
                <p:oleObj spid="_x0000_s10086" name="Equation" r:id="rId9" imgW="1612800" imgH="253800" progId="Equation.DSMT4">
                  <p:embed/>
                </p:oleObj>
              </mc:Choice>
              <mc:Fallback>
                <p:oleObj name="Equation" r:id="rId9" imgW="1612800" imgH="253800" progId="Equation.DSMT4">
                  <p:embed/>
                  <p:pic>
                    <p:nvPicPr>
                      <p:cNvPr id="16" name="Object 15"/>
                      <p:cNvPicPr>
                        <a:picLocks noChangeAspect="1" noChangeArrowheads="1"/>
                      </p:cNvPicPr>
                      <p:nvPr/>
                    </p:nvPicPr>
                    <p:blipFill>
                      <a:blip r:embed="rId10"/>
                      <a:srcRect/>
                      <a:stretch>
                        <a:fillRect/>
                      </a:stretch>
                    </p:blipFill>
                    <p:spPr bwMode="auto">
                      <a:xfrm>
                        <a:off x="2404784" y="1916832"/>
                        <a:ext cx="3456384" cy="544151"/>
                      </a:xfrm>
                      <a:prstGeom prst="rect">
                        <a:avLst/>
                      </a:prstGeom>
                      <a:noFill/>
                      <a:ln>
                        <a:noFill/>
                      </a:ln>
                    </p:spPr>
                  </p:pic>
                </p:oleObj>
              </mc:Fallback>
            </mc:AlternateContent>
          </a:graphicData>
        </a:graphic>
      </p:graphicFrame>
      <p:graphicFrame>
        <p:nvGraphicFramePr>
          <p:cNvPr id="2" name="Object 1"/>
          <p:cNvGraphicFramePr>
            <a:graphicFrameLocks noChangeAspect="1"/>
          </p:cNvGraphicFramePr>
          <p:nvPr>
            <p:extLst/>
          </p:nvPr>
        </p:nvGraphicFramePr>
        <p:xfrm>
          <a:off x="1403648" y="4492402"/>
          <a:ext cx="6991150" cy="1075977"/>
        </p:xfrm>
        <a:graphic>
          <a:graphicData uri="http://schemas.openxmlformats.org/presentationml/2006/ole">
            <mc:AlternateContent xmlns:mc="http://schemas.openxmlformats.org/markup-compatibility/2006">
              <mc:Choice xmlns:v="urn:schemas-microsoft-com:vml" Requires="v">
                <p:oleObj spid="_x0000_s10087" name="Equation" r:id="rId11" imgW="4012920" imgH="609480" progId="Equation.DSMT4">
                  <p:embed/>
                </p:oleObj>
              </mc:Choice>
              <mc:Fallback>
                <p:oleObj name="Equation" r:id="rId11" imgW="4012920" imgH="609480" progId="Equation.DSMT4">
                  <p:embed/>
                  <p:pic>
                    <p:nvPicPr>
                      <p:cNvPr id="2" name="Object 1"/>
                      <p:cNvPicPr>
                        <a:picLocks noChangeAspect="1" noChangeArrowheads="1"/>
                      </p:cNvPicPr>
                      <p:nvPr/>
                    </p:nvPicPr>
                    <p:blipFill>
                      <a:blip r:embed="rId12"/>
                      <a:srcRect/>
                      <a:stretch>
                        <a:fillRect/>
                      </a:stretch>
                    </p:blipFill>
                    <p:spPr bwMode="auto">
                      <a:xfrm>
                        <a:off x="1403648" y="4492402"/>
                        <a:ext cx="6991150" cy="1075977"/>
                      </a:xfrm>
                      <a:prstGeom prst="rect">
                        <a:avLst/>
                      </a:prstGeom>
                      <a:noFill/>
                      <a:ln>
                        <a:noFill/>
                      </a:ln>
                    </p:spPr>
                  </p:pic>
                </p:oleObj>
              </mc:Fallback>
            </mc:AlternateContent>
          </a:graphicData>
        </a:graphic>
      </p:graphicFrame>
    </p:spTree>
    <p:extLst>
      <p:ext uri="{BB962C8B-B14F-4D97-AF65-F5344CB8AC3E}">
        <p14:creationId xmlns:p14="http://schemas.microsoft.com/office/powerpoint/2010/main" val="37205783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p:nvPr/>
        </p:nvPicPr>
        <p:blipFill rotWithShape="1">
          <a:blip r:embed="rId2">
            <a:extLst>
              <a:ext uri="{28A0092B-C50C-407E-A947-70E740481C1C}">
                <a14:useLocalDpi xmlns:a14="http://schemas.microsoft.com/office/drawing/2010/main" val="0"/>
              </a:ext>
            </a:extLst>
          </a:blip>
          <a:srcRect l="5043" t="5566" r="7205" b="2886"/>
          <a:stretch/>
        </p:blipFill>
        <p:spPr bwMode="auto">
          <a:xfrm>
            <a:off x="-1" y="1311300"/>
            <a:ext cx="4478021" cy="3413844"/>
          </a:xfrm>
          <a:prstGeom prst="rect">
            <a:avLst/>
          </a:prstGeom>
          <a:noFill/>
          <a:ln>
            <a:noFill/>
          </a:ln>
          <a:extLst>
            <a:ext uri="{53640926-AAD7-44D8-BBD7-CCE9431645EC}">
              <a14:shadowObscured xmlns:a14="http://schemas.microsoft.com/office/drawing/2010/main"/>
            </a:ext>
          </a:extLst>
        </p:spPr>
      </p:pic>
      <p:pic>
        <p:nvPicPr>
          <p:cNvPr id="17" name="Picture 16"/>
          <p:cNvPicPr/>
          <p:nvPr/>
        </p:nvPicPr>
        <p:blipFill rotWithShape="1">
          <a:blip r:embed="rId3">
            <a:extLst>
              <a:ext uri="{28A0092B-C50C-407E-A947-70E740481C1C}">
                <a14:useLocalDpi xmlns:a14="http://schemas.microsoft.com/office/drawing/2010/main" val="0"/>
              </a:ext>
            </a:extLst>
          </a:blip>
          <a:srcRect l="3746" t="5950" r="7494" b="2694"/>
          <a:stretch/>
        </p:blipFill>
        <p:spPr bwMode="auto">
          <a:xfrm>
            <a:off x="4478021" y="1340768"/>
            <a:ext cx="4218305" cy="3259455"/>
          </a:xfrm>
          <a:prstGeom prst="rect">
            <a:avLst/>
          </a:prstGeom>
          <a:noFill/>
          <a:ln>
            <a:noFill/>
          </a:ln>
          <a:extLst>
            <a:ext uri="{53640926-AAD7-44D8-BBD7-CCE9431645EC}">
              <a14:shadowObscured xmlns:a14="http://schemas.microsoft.com/office/drawing/2010/main"/>
            </a:ext>
          </a:extLst>
        </p:spPr>
      </p:pic>
      <p:sp>
        <p:nvSpPr>
          <p:cNvPr id="4" name="Rectangle 3"/>
          <p:cNvSpPr/>
          <p:nvPr/>
        </p:nvSpPr>
        <p:spPr>
          <a:xfrm>
            <a:off x="426403" y="4725144"/>
            <a:ext cx="8519789" cy="1477328"/>
          </a:xfrm>
          <a:prstGeom prst="rect">
            <a:avLst/>
          </a:prstGeom>
        </p:spPr>
        <p:txBody>
          <a:bodyPr wrap="square">
            <a:spAutoFit/>
          </a:bodyPr>
          <a:lstStyle/>
          <a:p>
            <a:r>
              <a:rPr lang="en-IN" dirty="0" smtClean="0"/>
              <a:t>Probability </a:t>
            </a:r>
            <a:r>
              <a:rPr lang="en-IN" dirty="0"/>
              <a:t>density function (pdf) of </a:t>
            </a:r>
            <a:r>
              <a:rPr lang="en-IN" dirty="0" smtClean="0"/>
              <a:t>10-year return </a:t>
            </a:r>
            <a:r>
              <a:rPr lang="en-IN" dirty="0"/>
              <a:t>levels (mm/hr) </a:t>
            </a:r>
            <a:r>
              <a:rPr lang="en-IN" dirty="0" smtClean="0"/>
              <a:t>for </a:t>
            </a:r>
            <a:r>
              <a:rPr lang="en-IN" dirty="0"/>
              <a:t>various durations in comparison with return levels from Maximum Likelihood Estimation (MLE) </a:t>
            </a:r>
            <a:r>
              <a:rPr lang="en-IN" dirty="0" smtClean="0"/>
              <a:t>method</a:t>
            </a:r>
          </a:p>
          <a:p>
            <a:endParaRPr lang="en-IN" dirty="0" smtClean="0"/>
          </a:p>
          <a:p>
            <a:r>
              <a:rPr lang="en-IN" dirty="0" err="1" smtClean="0"/>
              <a:t>Pdf</a:t>
            </a:r>
            <a:r>
              <a:rPr lang="en-IN" dirty="0" smtClean="0"/>
              <a:t> of </a:t>
            </a:r>
            <a:r>
              <a:rPr lang="en-IN" dirty="0"/>
              <a:t>return levels  for 15-min duration at different return periods in comparison with return levels obtained from MLE </a:t>
            </a:r>
            <a:r>
              <a:rPr lang="en-IN" dirty="0" smtClean="0"/>
              <a:t>method.</a:t>
            </a:r>
            <a:endParaRPr lang="en-IN" dirty="0"/>
          </a:p>
        </p:txBody>
      </p:sp>
      <p:grpSp>
        <p:nvGrpSpPr>
          <p:cNvPr id="18" name="Group 17"/>
          <p:cNvGrpSpPr>
            <a:grpSpLocks/>
          </p:cNvGrpSpPr>
          <p:nvPr/>
        </p:nvGrpSpPr>
        <p:grpSpPr bwMode="auto">
          <a:xfrm>
            <a:off x="6914468" y="1697583"/>
            <a:ext cx="1329940" cy="1515477"/>
            <a:chOff x="5768" y="7255"/>
            <a:chExt cx="1614" cy="2139"/>
          </a:xfrm>
        </p:grpSpPr>
        <p:sp>
          <p:nvSpPr>
            <p:cNvPr id="19" name="Text Box 26"/>
            <p:cNvSpPr txBox="1">
              <a:spLocks noChangeArrowheads="1"/>
            </p:cNvSpPr>
            <p:nvPr/>
          </p:nvSpPr>
          <p:spPr bwMode="auto">
            <a:xfrm>
              <a:off x="5768" y="7255"/>
              <a:ext cx="1614" cy="2139"/>
            </a:xfrm>
            <a:prstGeom prst="rect">
              <a:avLst/>
            </a:prstGeom>
            <a:solidFill>
              <a:srgbClr val="FFFFFF"/>
            </a:solidFill>
            <a:ln w="9525">
              <a:solidFill>
                <a:schemeClr val="bg1">
                  <a:lumMod val="85000"/>
                  <a:lumOff val="0"/>
                </a:schemeClr>
              </a:solidFill>
              <a:miter lim="800000"/>
              <a:headEnd/>
              <a:tailEnd/>
            </a:ln>
          </p:spPr>
          <p:txBody>
            <a:bodyPr rot="0" vert="horz" wrap="square" lIns="91440" tIns="45720" rIns="91440" bIns="45720" anchor="t" anchorCtr="0" upright="1">
              <a:noAutofit/>
            </a:bodyPr>
            <a:lstStyle/>
            <a:p>
              <a:pPr>
                <a:lnSpc>
                  <a:spcPct val="115000"/>
                </a:lnSpc>
                <a:spcAft>
                  <a:spcPts val="0"/>
                </a:spcAft>
              </a:pPr>
              <a:r>
                <a:rPr lang="en-IN" sz="1400" dirty="0">
                  <a:effectLst/>
                  <a:ea typeface="Times New Roman"/>
                  <a:cs typeface="Times New Roman"/>
                </a:rPr>
                <a:t>     </a:t>
              </a:r>
              <a:r>
                <a:rPr lang="en-IN" sz="1400" dirty="0" smtClean="0">
                  <a:effectLst/>
                  <a:ea typeface="Times New Roman"/>
                  <a:cs typeface="Times New Roman"/>
                </a:rPr>
                <a:t>  2-year</a:t>
              </a:r>
              <a:endParaRPr lang="en-IN" sz="1400" dirty="0">
                <a:effectLst/>
                <a:ea typeface="Times New Roman"/>
                <a:cs typeface="Times New Roman"/>
              </a:endParaRPr>
            </a:p>
            <a:p>
              <a:pPr>
                <a:lnSpc>
                  <a:spcPct val="115000"/>
                </a:lnSpc>
                <a:spcAft>
                  <a:spcPts val="0"/>
                </a:spcAft>
              </a:pPr>
              <a:r>
                <a:rPr lang="en-IN" sz="1400" dirty="0">
                  <a:effectLst/>
                  <a:ea typeface="Times New Roman"/>
                  <a:cs typeface="Times New Roman"/>
                </a:rPr>
                <a:t>     </a:t>
              </a:r>
              <a:r>
                <a:rPr lang="en-IN" sz="1400" dirty="0" smtClean="0">
                  <a:effectLst/>
                  <a:ea typeface="Times New Roman"/>
                  <a:cs typeface="Times New Roman"/>
                </a:rPr>
                <a:t>  5-year</a:t>
              </a:r>
              <a:endParaRPr lang="en-IN" sz="1400" dirty="0">
                <a:effectLst/>
                <a:ea typeface="Times New Roman"/>
                <a:cs typeface="Times New Roman"/>
              </a:endParaRPr>
            </a:p>
            <a:p>
              <a:pPr>
                <a:lnSpc>
                  <a:spcPct val="115000"/>
                </a:lnSpc>
                <a:spcAft>
                  <a:spcPts val="0"/>
                </a:spcAft>
              </a:pPr>
              <a:r>
                <a:rPr lang="en-IN" sz="1400" dirty="0">
                  <a:effectLst/>
                  <a:ea typeface="Times New Roman"/>
                  <a:cs typeface="Times New Roman"/>
                </a:rPr>
                <a:t>    </a:t>
              </a:r>
              <a:r>
                <a:rPr lang="en-IN" sz="1400" dirty="0" smtClean="0">
                  <a:effectLst/>
                  <a:ea typeface="Times New Roman"/>
                  <a:cs typeface="Times New Roman"/>
                </a:rPr>
                <a:t>   10-year</a:t>
              </a:r>
              <a:endParaRPr lang="en-IN" sz="1400" dirty="0">
                <a:effectLst/>
                <a:ea typeface="Times New Roman"/>
                <a:cs typeface="Times New Roman"/>
              </a:endParaRPr>
            </a:p>
            <a:p>
              <a:pPr>
                <a:lnSpc>
                  <a:spcPct val="115000"/>
                </a:lnSpc>
                <a:spcAft>
                  <a:spcPts val="0"/>
                </a:spcAft>
              </a:pPr>
              <a:r>
                <a:rPr lang="en-IN" sz="1400" dirty="0">
                  <a:effectLst/>
                  <a:ea typeface="Times New Roman"/>
                  <a:cs typeface="Times New Roman"/>
                </a:rPr>
                <a:t>    </a:t>
              </a:r>
              <a:r>
                <a:rPr lang="en-IN" sz="1400" dirty="0" smtClean="0">
                  <a:effectLst/>
                  <a:ea typeface="Times New Roman"/>
                  <a:cs typeface="Times New Roman"/>
                </a:rPr>
                <a:t>   25-year</a:t>
              </a:r>
              <a:endParaRPr lang="en-IN" sz="1400" dirty="0">
                <a:effectLst/>
                <a:ea typeface="Times New Roman"/>
                <a:cs typeface="Times New Roman"/>
              </a:endParaRPr>
            </a:p>
            <a:p>
              <a:pPr>
                <a:lnSpc>
                  <a:spcPct val="115000"/>
                </a:lnSpc>
                <a:spcAft>
                  <a:spcPts val="0"/>
                </a:spcAft>
              </a:pPr>
              <a:r>
                <a:rPr lang="en-IN" sz="1400" dirty="0">
                  <a:effectLst/>
                  <a:ea typeface="Times New Roman"/>
                  <a:cs typeface="Times New Roman"/>
                </a:rPr>
                <a:t>    </a:t>
              </a:r>
              <a:r>
                <a:rPr lang="en-IN" sz="1400" dirty="0" smtClean="0">
                  <a:effectLst/>
                  <a:ea typeface="Times New Roman"/>
                  <a:cs typeface="Times New Roman"/>
                </a:rPr>
                <a:t>   50-year</a:t>
              </a:r>
              <a:endParaRPr lang="en-IN" sz="1400" dirty="0">
                <a:effectLst/>
                <a:ea typeface="Times New Roman"/>
                <a:cs typeface="Times New Roman"/>
              </a:endParaRPr>
            </a:p>
            <a:p>
              <a:pPr>
                <a:lnSpc>
                  <a:spcPct val="115000"/>
                </a:lnSpc>
                <a:spcAft>
                  <a:spcPts val="0"/>
                </a:spcAft>
              </a:pPr>
              <a:r>
                <a:rPr lang="en-IN" sz="1400" dirty="0">
                  <a:effectLst/>
                  <a:ea typeface="Times New Roman"/>
                  <a:cs typeface="Times New Roman"/>
                </a:rPr>
                <a:t>    </a:t>
              </a:r>
              <a:r>
                <a:rPr lang="en-IN" sz="1400" dirty="0" smtClean="0">
                  <a:effectLst/>
                  <a:ea typeface="Times New Roman"/>
                  <a:cs typeface="Times New Roman"/>
                </a:rPr>
                <a:t>   100 </a:t>
              </a:r>
              <a:r>
                <a:rPr lang="en-IN" sz="1400" dirty="0">
                  <a:effectLst/>
                  <a:ea typeface="Times New Roman"/>
                  <a:cs typeface="Times New Roman"/>
                </a:rPr>
                <a:t>year</a:t>
              </a:r>
            </a:p>
          </p:txBody>
        </p:sp>
        <p:cxnSp>
          <p:nvCxnSpPr>
            <p:cNvPr id="20" name="Straight Connector 19"/>
            <p:cNvCxnSpPr/>
            <p:nvPr/>
          </p:nvCxnSpPr>
          <p:spPr bwMode="auto">
            <a:xfrm>
              <a:off x="5817" y="7473"/>
              <a:ext cx="291" cy="1"/>
            </a:xfrm>
            <a:prstGeom prst="line">
              <a:avLst/>
            </a:prstGeom>
            <a:noFill/>
            <a:ln w="19050">
              <a:solidFill>
                <a:srgbClr val="0033CC"/>
              </a:solidFill>
              <a:round/>
              <a:headEnd/>
              <a:tailEnd/>
            </a:ln>
            <a:extLst>
              <a:ext uri="{909E8E84-426E-40DD-AFC4-6F175D3DCCD1}">
                <a14:hiddenFill xmlns:a14="http://schemas.microsoft.com/office/drawing/2010/main">
                  <a:noFill/>
                </a14:hiddenFill>
              </a:ext>
            </a:extLst>
          </p:spPr>
        </p:cxnSp>
        <p:cxnSp>
          <p:nvCxnSpPr>
            <p:cNvPr id="21" name="Straight Connector 20"/>
            <p:cNvCxnSpPr/>
            <p:nvPr/>
          </p:nvCxnSpPr>
          <p:spPr bwMode="auto">
            <a:xfrm>
              <a:off x="5817" y="7841"/>
              <a:ext cx="292" cy="1"/>
            </a:xfrm>
            <a:prstGeom prst="line">
              <a:avLst/>
            </a:prstGeom>
            <a:noFill/>
            <a:ln w="19050">
              <a:solidFill>
                <a:srgbClr val="C00000"/>
              </a:solidFill>
              <a:round/>
              <a:headEnd/>
              <a:tailEnd/>
            </a:ln>
            <a:extLst>
              <a:ext uri="{909E8E84-426E-40DD-AFC4-6F175D3DCCD1}">
                <a14:hiddenFill xmlns:a14="http://schemas.microsoft.com/office/drawing/2010/main">
                  <a:noFill/>
                </a14:hiddenFill>
              </a:ext>
            </a:extLst>
          </p:spPr>
        </p:cxnSp>
        <p:cxnSp>
          <p:nvCxnSpPr>
            <p:cNvPr id="22" name="Straight Connector 21"/>
            <p:cNvCxnSpPr/>
            <p:nvPr/>
          </p:nvCxnSpPr>
          <p:spPr bwMode="auto">
            <a:xfrm>
              <a:off x="5817" y="8186"/>
              <a:ext cx="292" cy="1"/>
            </a:xfrm>
            <a:prstGeom prst="line">
              <a:avLst/>
            </a:prstGeom>
            <a:noFill/>
            <a:ln w="19050">
              <a:solidFill>
                <a:srgbClr val="00B050"/>
              </a:solidFill>
              <a:round/>
              <a:headEnd/>
              <a:tailEnd/>
            </a:ln>
            <a:extLst>
              <a:ext uri="{909E8E84-426E-40DD-AFC4-6F175D3DCCD1}">
                <a14:hiddenFill xmlns:a14="http://schemas.microsoft.com/office/drawing/2010/main">
                  <a:noFill/>
                </a14:hiddenFill>
              </a:ext>
            </a:extLst>
          </p:spPr>
        </p:cxnSp>
        <p:cxnSp>
          <p:nvCxnSpPr>
            <p:cNvPr id="23" name="Straight Connector 22"/>
            <p:cNvCxnSpPr/>
            <p:nvPr/>
          </p:nvCxnSpPr>
          <p:spPr bwMode="auto">
            <a:xfrm>
              <a:off x="5841" y="8530"/>
              <a:ext cx="292" cy="1"/>
            </a:xfrm>
            <a:prstGeom prst="line">
              <a:avLst/>
            </a:prstGeom>
            <a:noFill/>
            <a:ln w="19050">
              <a:solidFill>
                <a:srgbClr val="FF33CC"/>
              </a:solidFill>
              <a:round/>
              <a:headEnd/>
              <a:tailEnd/>
            </a:ln>
            <a:extLst>
              <a:ext uri="{909E8E84-426E-40DD-AFC4-6F175D3DCCD1}">
                <a14:hiddenFill xmlns:a14="http://schemas.microsoft.com/office/drawing/2010/main">
                  <a:noFill/>
                </a14:hiddenFill>
              </a:ext>
            </a:extLst>
          </p:spPr>
        </p:cxnSp>
        <p:cxnSp>
          <p:nvCxnSpPr>
            <p:cNvPr id="24" name="Straight Connector 23"/>
            <p:cNvCxnSpPr/>
            <p:nvPr/>
          </p:nvCxnSpPr>
          <p:spPr bwMode="auto">
            <a:xfrm>
              <a:off x="5829" y="8904"/>
              <a:ext cx="292" cy="1"/>
            </a:xfrm>
            <a:prstGeom prst="line">
              <a:avLst/>
            </a:prstGeom>
            <a:noFill/>
            <a:ln w="19050">
              <a:solidFill>
                <a:srgbClr val="FFFF00"/>
              </a:solidFill>
              <a:round/>
              <a:headEnd/>
              <a:tailEnd/>
            </a:ln>
            <a:extLst>
              <a:ext uri="{909E8E84-426E-40DD-AFC4-6F175D3DCCD1}">
                <a14:hiddenFill xmlns:a14="http://schemas.microsoft.com/office/drawing/2010/main">
                  <a:noFill/>
                </a14:hiddenFill>
              </a:ext>
            </a:extLst>
          </p:spPr>
        </p:cxnSp>
        <p:cxnSp>
          <p:nvCxnSpPr>
            <p:cNvPr id="25" name="Straight Connector 24"/>
            <p:cNvCxnSpPr/>
            <p:nvPr/>
          </p:nvCxnSpPr>
          <p:spPr bwMode="auto">
            <a:xfrm>
              <a:off x="5841" y="9212"/>
              <a:ext cx="292" cy="1"/>
            </a:xfrm>
            <a:prstGeom prst="line">
              <a:avLst/>
            </a:prstGeom>
            <a:noFill/>
            <a:ln w="19050">
              <a:solidFill>
                <a:srgbClr val="00FFFF"/>
              </a:solidFill>
              <a:round/>
              <a:headEnd/>
              <a:tailEnd/>
            </a:ln>
            <a:extLst>
              <a:ext uri="{909E8E84-426E-40DD-AFC4-6F175D3DCCD1}">
                <a14:hiddenFill xmlns:a14="http://schemas.microsoft.com/office/drawing/2010/main">
                  <a:noFill/>
                </a14:hiddenFill>
              </a:ext>
            </a:extLst>
          </p:spPr>
        </p:cxnSp>
      </p:grpSp>
      <p:grpSp>
        <p:nvGrpSpPr>
          <p:cNvPr id="26" name="Group 25"/>
          <p:cNvGrpSpPr>
            <a:grpSpLocks/>
          </p:cNvGrpSpPr>
          <p:nvPr/>
        </p:nvGrpSpPr>
        <p:grpSpPr>
          <a:xfrm>
            <a:off x="2649188" y="1613445"/>
            <a:ext cx="1202731" cy="1815555"/>
            <a:chOff x="0" y="0"/>
            <a:chExt cx="890905" cy="1252998"/>
          </a:xfrm>
        </p:grpSpPr>
        <p:sp>
          <p:nvSpPr>
            <p:cNvPr id="27" name="Text Box 2"/>
            <p:cNvSpPr txBox="1">
              <a:spLocks noChangeArrowheads="1"/>
            </p:cNvSpPr>
            <p:nvPr/>
          </p:nvSpPr>
          <p:spPr bwMode="auto">
            <a:xfrm>
              <a:off x="0" y="0"/>
              <a:ext cx="890905" cy="1252998"/>
            </a:xfrm>
            <a:prstGeom prst="rect">
              <a:avLst/>
            </a:prstGeom>
            <a:solidFill>
              <a:srgbClr val="FFFFFF"/>
            </a:solidFill>
            <a:ln w="9525">
              <a:solidFill>
                <a:schemeClr val="bg1">
                  <a:lumMod val="85000"/>
                </a:schemeClr>
              </a:solidFill>
              <a:miter lim="800000"/>
              <a:headEnd/>
              <a:tailEnd/>
            </a:ln>
          </p:spPr>
          <p:txBody>
            <a:bodyPr rot="0" vert="horz" wrap="square" lIns="91440" tIns="45720" rIns="91440" bIns="45720" anchor="t" anchorCtr="0">
              <a:noAutofit/>
            </a:bodyPr>
            <a:lstStyle/>
            <a:p>
              <a:pPr>
                <a:lnSpc>
                  <a:spcPct val="115000"/>
                </a:lnSpc>
                <a:spcAft>
                  <a:spcPts val="0"/>
                </a:spcAft>
              </a:pPr>
              <a:r>
                <a:rPr lang="en-IN" sz="1400" dirty="0">
                  <a:effectLst/>
                  <a:ea typeface="Times New Roman"/>
                  <a:cs typeface="Times New Roman"/>
                </a:rPr>
                <a:t>    </a:t>
              </a:r>
              <a:r>
                <a:rPr lang="en-IN" sz="1400" dirty="0" smtClean="0">
                  <a:effectLst/>
                  <a:ea typeface="Times New Roman"/>
                  <a:cs typeface="Times New Roman"/>
                </a:rPr>
                <a:t> 24 </a:t>
              </a:r>
              <a:r>
                <a:rPr lang="en-IN" sz="1400" dirty="0">
                  <a:effectLst/>
                  <a:ea typeface="Times New Roman"/>
                  <a:cs typeface="Times New Roman"/>
                </a:rPr>
                <a:t>hour</a:t>
              </a:r>
            </a:p>
            <a:p>
              <a:pPr>
                <a:lnSpc>
                  <a:spcPct val="115000"/>
                </a:lnSpc>
                <a:spcAft>
                  <a:spcPts val="0"/>
                </a:spcAft>
              </a:pPr>
              <a:r>
                <a:rPr lang="en-IN" sz="1400" dirty="0">
                  <a:effectLst/>
                  <a:ea typeface="Times New Roman"/>
                  <a:cs typeface="Times New Roman"/>
                </a:rPr>
                <a:t>    </a:t>
              </a:r>
              <a:r>
                <a:rPr lang="en-IN" sz="1400" dirty="0" smtClean="0">
                  <a:effectLst/>
                  <a:ea typeface="Times New Roman"/>
                  <a:cs typeface="Times New Roman"/>
                </a:rPr>
                <a:t> 12 </a:t>
              </a:r>
              <a:r>
                <a:rPr lang="en-IN" sz="1400" dirty="0">
                  <a:effectLst/>
                  <a:ea typeface="Times New Roman"/>
                  <a:cs typeface="Times New Roman"/>
                </a:rPr>
                <a:t>hour</a:t>
              </a:r>
            </a:p>
            <a:p>
              <a:pPr>
                <a:lnSpc>
                  <a:spcPct val="115000"/>
                </a:lnSpc>
                <a:spcAft>
                  <a:spcPts val="0"/>
                </a:spcAft>
              </a:pPr>
              <a:r>
                <a:rPr lang="en-IN" sz="1400" dirty="0">
                  <a:effectLst/>
                  <a:ea typeface="Times New Roman"/>
                  <a:cs typeface="Times New Roman"/>
                </a:rPr>
                <a:t>     </a:t>
              </a:r>
              <a:r>
                <a:rPr lang="en-IN" sz="1400" dirty="0" smtClean="0">
                  <a:effectLst/>
                  <a:ea typeface="Times New Roman"/>
                  <a:cs typeface="Times New Roman"/>
                </a:rPr>
                <a:t> 6 </a:t>
              </a:r>
              <a:r>
                <a:rPr lang="en-IN" sz="1400" dirty="0">
                  <a:effectLst/>
                  <a:ea typeface="Times New Roman"/>
                  <a:cs typeface="Times New Roman"/>
                </a:rPr>
                <a:t>hour</a:t>
              </a:r>
            </a:p>
            <a:p>
              <a:pPr>
                <a:lnSpc>
                  <a:spcPct val="115000"/>
                </a:lnSpc>
                <a:spcAft>
                  <a:spcPts val="0"/>
                </a:spcAft>
              </a:pPr>
              <a:r>
                <a:rPr lang="en-IN" sz="1400" dirty="0">
                  <a:effectLst/>
                  <a:ea typeface="Times New Roman"/>
                  <a:cs typeface="Times New Roman"/>
                </a:rPr>
                <a:t>     </a:t>
              </a:r>
              <a:r>
                <a:rPr lang="en-IN" sz="1400" dirty="0" smtClean="0">
                  <a:effectLst/>
                  <a:ea typeface="Times New Roman"/>
                  <a:cs typeface="Times New Roman"/>
                </a:rPr>
                <a:t> 3 </a:t>
              </a:r>
              <a:r>
                <a:rPr lang="en-IN" sz="1400" dirty="0">
                  <a:effectLst/>
                  <a:ea typeface="Times New Roman"/>
                  <a:cs typeface="Times New Roman"/>
                </a:rPr>
                <a:t>hour </a:t>
              </a:r>
            </a:p>
            <a:p>
              <a:pPr>
                <a:lnSpc>
                  <a:spcPct val="115000"/>
                </a:lnSpc>
                <a:spcAft>
                  <a:spcPts val="0"/>
                </a:spcAft>
              </a:pPr>
              <a:r>
                <a:rPr lang="en-IN" sz="1400" dirty="0">
                  <a:effectLst/>
                  <a:ea typeface="Times New Roman"/>
                  <a:cs typeface="Times New Roman"/>
                </a:rPr>
                <a:t>     </a:t>
              </a:r>
              <a:r>
                <a:rPr lang="en-IN" sz="1400" dirty="0" smtClean="0">
                  <a:effectLst/>
                  <a:ea typeface="Times New Roman"/>
                  <a:cs typeface="Times New Roman"/>
                </a:rPr>
                <a:t> 1 </a:t>
              </a:r>
              <a:r>
                <a:rPr lang="en-IN" sz="1400" dirty="0">
                  <a:effectLst/>
                  <a:ea typeface="Times New Roman"/>
                  <a:cs typeface="Times New Roman"/>
                </a:rPr>
                <a:t>hour</a:t>
              </a:r>
            </a:p>
            <a:p>
              <a:pPr>
                <a:lnSpc>
                  <a:spcPct val="115000"/>
                </a:lnSpc>
                <a:spcAft>
                  <a:spcPts val="0"/>
                </a:spcAft>
              </a:pPr>
              <a:r>
                <a:rPr lang="en-IN" sz="1400" dirty="0">
                  <a:effectLst/>
                  <a:ea typeface="Times New Roman"/>
                  <a:cs typeface="Times New Roman"/>
                </a:rPr>
                <a:t>     </a:t>
              </a:r>
              <a:r>
                <a:rPr lang="en-IN" sz="1400" dirty="0" smtClean="0">
                  <a:effectLst/>
                  <a:ea typeface="Times New Roman"/>
                  <a:cs typeface="Times New Roman"/>
                </a:rPr>
                <a:t> 30 </a:t>
              </a:r>
              <a:r>
                <a:rPr lang="en-IN" sz="1400" dirty="0">
                  <a:effectLst/>
                  <a:ea typeface="Times New Roman"/>
                  <a:cs typeface="Times New Roman"/>
                </a:rPr>
                <a:t>min</a:t>
              </a:r>
            </a:p>
            <a:p>
              <a:pPr>
                <a:lnSpc>
                  <a:spcPct val="115000"/>
                </a:lnSpc>
                <a:spcAft>
                  <a:spcPts val="0"/>
                </a:spcAft>
              </a:pPr>
              <a:r>
                <a:rPr lang="en-IN" sz="1400" dirty="0">
                  <a:effectLst/>
                  <a:ea typeface="Times New Roman"/>
                  <a:cs typeface="Times New Roman"/>
                </a:rPr>
                <a:t>     </a:t>
              </a:r>
              <a:r>
                <a:rPr lang="en-IN" sz="1400" dirty="0" smtClean="0">
                  <a:effectLst/>
                  <a:ea typeface="Times New Roman"/>
                  <a:cs typeface="Times New Roman"/>
                </a:rPr>
                <a:t> 15 </a:t>
              </a:r>
              <a:r>
                <a:rPr lang="en-IN" sz="1400" dirty="0">
                  <a:effectLst/>
                  <a:ea typeface="Times New Roman"/>
                  <a:cs typeface="Times New Roman"/>
                </a:rPr>
                <a:t>min</a:t>
              </a:r>
            </a:p>
          </p:txBody>
        </p:sp>
        <p:cxnSp>
          <p:nvCxnSpPr>
            <p:cNvPr id="28" name="Straight Connector 27"/>
            <p:cNvCxnSpPr/>
            <p:nvPr/>
          </p:nvCxnSpPr>
          <p:spPr>
            <a:xfrm>
              <a:off x="23052" y="138313"/>
              <a:ext cx="182880" cy="0"/>
            </a:xfrm>
            <a:prstGeom prst="line">
              <a:avLst/>
            </a:prstGeom>
            <a:ln w="19050">
              <a:solidFill>
                <a:srgbClr val="0033CC"/>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23052" y="315046"/>
              <a:ext cx="183515"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23052" y="499462"/>
              <a:ext cx="183515" cy="0"/>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30736" y="676195"/>
              <a:ext cx="18351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38420" y="845244"/>
              <a:ext cx="183515" cy="0"/>
            </a:xfrm>
            <a:prstGeom prst="line">
              <a:avLst/>
            </a:prstGeom>
            <a:ln w="19050">
              <a:solidFill>
                <a:srgbClr val="FF33CC"/>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30736" y="1014293"/>
              <a:ext cx="183515" cy="0"/>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38420" y="1167973"/>
              <a:ext cx="183515" cy="0"/>
            </a:xfrm>
            <a:prstGeom prst="line">
              <a:avLst/>
            </a:prstGeom>
            <a:ln w="19050">
              <a:solidFill>
                <a:srgbClr val="00FFFF"/>
              </a:solidFill>
            </a:ln>
          </p:spPr>
          <p:style>
            <a:lnRef idx="1">
              <a:schemeClr val="accent1"/>
            </a:lnRef>
            <a:fillRef idx="0">
              <a:schemeClr val="accent1"/>
            </a:fillRef>
            <a:effectRef idx="0">
              <a:schemeClr val="accent1"/>
            </a:effectRef>
            <a:fontRef idx="minor">
              <a:schemeClr val="tx1"/>
            </a:fontRef>
          </p:style>
        </p:cxnSp>
      </p:grpSp>
      <p:sp>
        <p:nvSpPr>
          <p:cNvPr id="10" name="Slide Number Placeholder 9"/>
          <p:cNvSpPr>
            <a:spLocks noGrp="1"/>
          </p:cNvSpPr>
          <p:nvPr>
            <p:ph type="sldNum" sz="quarter" idx="12"/>
          </p:nvPr>
        </p:nvSpPr>
        <p:spPr/>
        <p:txBody>
          <a:bodyPr/>
          <a:lstStyle/>
          <a:p>
            <a:fld id="{B42613AF-7E59-4109-A1B3-A3A745CAB39B}" type="slidenum">
              <a:rPr lang="en-IN" smtClean="0"/>
              <a:t>36</a:t>
            </a:fld>
            <a:endParaRPr lang="en-IN"/>
          </a:p>
        </p:txBody>
      </p:sp>
      <p:sp>
        <p:nvSpPr>
          <p:cNvPr id="36" name="Title 1"/>
          <p:cNvSpPr>
            <a:spLocks noGrp="1"/>
          </p:cNvSpPr>
          <p:nvPr>
            <p:ph type="title"/>
          </p:nvPr>
        </p:nvSpPr>
        <p:spPr>
          <a:xfrm>
            <a:off x="0" y="32048"/>
            <a:ext cx="9144000" cy="924475"/>
          </a:xfrm>
        </p:spPr>
        <p:txBody>
          <a:bodyPr/>
          <a:lstStyle/>
          <a:p>
            <a:r>
              <a:rPr lang="en-US" b="1" dirty="0" smtClean="0">
                <a:solidFill>
                  <a:schemeClr val="tx2"/>
                </a:solidFill>
                <a:effectLst>
                  <a:outerShdw blurRad="38100" dist="38100" dir="2700000" algn="tl">
                    <a:srgbClr val="000000">
                      <a:alpha val="43137"/>
                    </a:srgbClr>
                  </a:outerShdw>
                </a:effectLst>
              </a:rPr>
              <a:t>Parameter Uncertainty</a:t>
            </a:r>
            <a:endParaRPr lang="en-US" b="1" dirty="0">
              <a:solidFill>
                <a:schemeClr val="tx2"/>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50458908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p:nvPr/>
        </p:nvPicPr>
        <p:blipFill>
          <a:blip r:embed="rId2"/>
          <a:srcRect l="8199" t="5970" r="8638" b="7463"/>
          <a:stretch>
            <a:fillRect/>
          </a:stretch>
        </p:blipFill>
        <p:spPr bwMode="auto">
          <a:xfrm>
            <a:off x="251520" y="757875"/>
            <a:ext cx="8892480" cy="5461980"/>
          </a:xfrm>
          <a:prstGeom prst="rect">
            <a:avLst/>
          </a:prstGeom>
          <a:noFill/>
          <a:ln w="9525">
            <a:noFill/>
            <a:miter lim="800000"/>
            <a:headEnd/>
            <a:tailEnd/>
          </a:ln>
        </p:spPr>
      </p:pic>
      <p:pic>
        <p:nvPicPr>
          <p:cNvPr id="5" name="Picture 4"/>
          <p:cNvPicPr/>
          <p:nvPr/>
        </p:nvPicPr>
        <p:blipFill>
          <a:blip r:embed="rId3"/>
          <a:srcRect l="3317" t="9167" r="62525" b="8750"/>
          <a:stretch>
            <a:fillRect/>
          </a:stretch>
        </p:blipFill>
        <p:spPr bwMode="auto">
          <a:xfrm>
            <a:off x="1219200" y="4680856"/>
            <a:ext cx="492678" cy="826319"/>
          </a:xfrm>
          <a:prstGeom prst="rect">
            <a:avLst/>
          </a:prstGeom>
          <a:noFill/>
        </p:spPr>
      </p:pic>
      <p:sp>
        <p:nvSpPr>
          <p:cNvPr id="27649" name="Rectangle 1"/>
          <p:cNvSpPr>
            <a:spLocks noChangeArrowheads="1"/>
          </p:cNvSpPr>
          <p:nvPr/>
        </p:nvSpPr>
        <p:spPr bwMode="auto">
          <a:xfrm>
            <a:off x="1143000" y="4648200"/>
            <a:ext cx="1828800" cy="914400"/>
          </a:xfrm>
          <a:prstGeom prst="rect">
            <a:avLst/>
          </a:prstGeom>
          <a:no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7650" name="Text Box 2"/>
          <p:cNvSpPr txBox="1">
            <a:spLocks noChangeArrowheads="1"/>
          </p:cNvSpPr>
          <p:nvPr/>
        </p:nvSpPr>
        <p:spPr bwMode="auto">
          <a:xfrm>
            <a:off x="1676399" y="4757056"/>
            <a:ext cx="1159195" cy="2873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b="0" i="0" u="none" strike="noStrike" cap="none" normalizeH="0" baseline="0" dirty="0" smtClean="0">
                <a:ln>
                  <a:noFill/>
                </a:ln>
                <a:effectLst/>
                <a:latin typeface="Calibri" pitchFamily="34" charset="0"/>
              </a:rPr>
              <a:t>Bayesian</a:t>
            </a:r>
            <a:endParaRPr kumimoji="0" lang="en-US" b="0" i="0" u="none" strike="noStrike" cap="none" normalizeH="0" baseline="0" dirty="0" smtClean="0">
              <a:ln>
                <a:noFill/>
              </a:ln>
              <a:effectLst/>
              <a:latin typeface="Arial" pitchFamily="34" charset="0"/>
            </a:endParaRPr>
          </a:p>
        </p:txBody>
      </p:sp>
      <p:sp>
        <p:nvSpPr>
          <p:cNvPr id="27651" name="Text Box 3"/>
          <p:cNvSpPr txBox="1">
            <a:spLocks noChangeArrowheads="1"/>
          </p:cNvSpPr>
          <p:nvPr/>
        </p:nvSpPr>
        <p:spPr bwMode="auto">
          <a:xfrm>
            <a:off x="1701800" y="5226956"/>
            <a:ext cx="1270000" cy="3016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b="0" i="0" u="none" strike="noStrike" cap="none" normalizeH="0" baseline="0" dirty="0" smtClean="0">
                <a:ln>
                  <a:noFill/>
                </a:ln>
                <a:effectLst/>
                <a:latin typeface="Calibri" pitchFamily="34" charset="0"/>
              </a:rPr>
              <a:t>Classical</a:t>
            </a:r>
            <a:endParaRPr kumimoji="0" lang="en-US" b="0" i="0" u="none" strike="noStrike" cap="none" normalizeH="0" baseline="0" dirty="0" smtClean="0">
              <a:ln>
                <a:noFill/>
              </a:ln>
              <a:effectLst/>
              <a:latin typeface="Arial" pitchFamily="34" charset="0"/>
            </a:endParaRPr>
          </a:p>
        </p:txBody>
      </p:sp>
      <p:graphicFrame>
        <p:nvGraphicFramePr>
          <p:cNvPr id="9" name="Table 8"/>
          <p:cNvGraphicFramePr>
            <a:graphicFrameLocks noGrp="1"/>
          </p:cNvGraphicFramePr>
          <p:nvPr>
            <p:extLst/>
          </p:nvPr>
        </p:nvGraphicFramePr>
        <p:xfrm>
          <a:off x="3491880" y="858484"/>
          <a:ext cx="5562601" cy="2124075"/>
        </p:xfrm>
        <a:graphic>
          <a:graphicData uri="http://schemas.openxmlformats.org/drawingml/2006/table">
            <a:tbl>
              <a:tblPr/>
              <a:tblGrid>
                <a:gridCol w="1075067">
                  <a:extLst>
                    <a:ext uri="{9D8B030D-6E8A-4147-A177-3AD203B41FA5}">
                      <a16:colId xmlns="" xmlns:a16="http://schemas.microsoft.com/office/drawing/2014/main" val="20000"/>
                    </a:ext>
                  </a:extLst>
                </a:gridCol>
                <a:gridCol w="1075067">
                  <a:extLst>
                    <a:ext uri="{9D8B030D-6E8A-4147-A177-3AD203B41FA5}">
                      <a16:colId xmlns="" xmlns:a16="http://schemas.microsoft.com/office/drawing/2014/main" val="20001"/>
                    </a:ext>
                  </a:extLst>
                </a:gridCol>
                <a:gridCol w="1137489">
                  <a:extLst>
                    <a:ext uri="{9D8B030D-6E8A-4147-A177-3AD203B41FA5}">
                      <a16:colId xmlns="" xmlns:a16="http://schemas.microsoft.com/office/drawing/2014/main" val="20002"/>
                    </a:ext>
                  </a:extLst>
                </a:gridCol>
                <a:gridCol w="1137489">
                  <a:extLst>
                    <a:ext uri="{9D8B030D-6E8A-4147-A177-3AD203B41FA5}">
                      <a16:colId xmlns="" xmlns:a16="http://schemas.microsoft.com/office/drawing/2014/main" val="20003"/>
                    </a:ext>
                  </a:extLst>
                </a:gridCol>
                <a:gridCol w="1137489">
                  <a:extLst>
                    <a:ext uri="{9D8B030D-6E8A-4147-A177-3AD203B41FA5}">
                      <a16:colId xmlns="" xmlns:a16="http://schemas.microsoft.com/office/drawing/2014/main" val="20004"/>
                    </a:ext>
                  </a:extLst>
                </a:gridCol>
              </a:tblGrid>
              <a:tr h="289027">
                <a:tc rowSpan="2">
                  <a:txBody>
                    <a:bodyPr/>
                    <a:lstStyle/>
                    <a:p>
                      <a:pPr algn="ctr"/>
                      <a:r>
                        <a:rPr lang="en-US" sz="2000" b="0" dirty="0" smtClean="0">
                          <a:solidFill>
                            <a:schemeClr val="tx1"/>
                          </a:solidFill>
                          <a:latin typeface="Times New Roman" pitchFamily="18" charset="0"/>
                          <a:cs typeface="Times New Roman" pitchFamily="18" charset="0"/>
                        </a:rPr>
                        <a:t>Duration</a:t>
                      </a:r>
                      <a:endParaRPr lang="en-US" sz="2000" b="0" dirty="0">
                        <a:solidFill>
                          <a:schemeClr val="tx1"/>
                        </a:solidFill>
                        <a:latin typeface="Times New Roman" pitchFamily="18" charset="0"/>
                        <a:cs typeface="Times New Roman" pitchFamily="18" charset="0"/>
                      </a:endParaRPr>
                    </a:p>
                  </a:txBody>
                  <a:tcPr marL="57150" marR="114300" marT="28575" marB="285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gridSpan="2">
                  <a:txBody>
                    <a:bodyPr/>
                    <a:lstStyle/>
                    <a:p>
                      <a:pPr algn="ctr"/>
                      <a:r>
                        <a:rPr lang="en-US" sz="2000" b="0" dirty="0" smtClean="0">
                          <a:solidFill>
                            <a:schemeClr val="tx1"/>
                          </a:solidFill>
                          <a:latin typeface="Times New Roman" pitchFamily="18" charset="0"/>
                          <a:cs typeface="Times New Roman" pitchFamily="18" charset="0"/>
                        </a:rPr>
                        <a:t>Classical Approach</a:t>
                      </a:r>
                      <a:endParaRPr lang="en-US" sz="2000" b="0" dirty="0">
                        <a:solidFill>
                          <a:schemeClr val="tx1"/>
                        </a:solidFill>
                        <a:latin typeface="Times New Roman" pitchFamily="18" charset="0"/>
                        <a:cs typeface="Times New Roman" pitchFamily="18" charset="0"/>
                      </a:endParaRPr>
                    </a:p>
                  </a:txBody>
                  <a:tcPr marL="57150" marR="114300" marT="28575" marB="285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US" sz="2000" b="0" dirty="0">
                        <a:latin typeface="Times New Roman" pitchFamily="18" charset="0"/>
                        <a:cs typeface="Times New Roman" pitchFamily="18" charset="0"/>
                      </a:endParaRPr>
                    </a:p>
                  </a:txBody>
                  <a:tcPr marL="57150" marR="114300" marT="28575" marB="285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fontAlgn="b"/>
                      <a:r>
                        <a:rPr lang="en-US" sz="2000" b="0" i="0" u="none" strike="noStrike" dirty="0" smtClean="0">
                          <a:solidFill>
                            <a:schemeClr val="tx1"/>
                          </a:solidFill>
                          <a:latin typeface="Times New Roman" pitchFamily="18" charset="0"/>
                          <a:cs typeface="Times New Roman" pitchFamily="18" charset="0"/>
                        </a:rPr>
                        <a:t>Bayesian Approach</a:t>
                      </a:r>
                      <a:endParaRPr lang="en-US" sz="2000" b="0" i="0" u="none" strike="noStrike" dirty="0">
                        <a:solidFill>
                          <a:schemeClr val="tx1"/>
                        </a:solidFill>
                        <a:latin typeface="Times New Roman" pitchFamily="18" charset="0"/>
                        <a:cs typeface="Times New Roman" pitchFamily="18"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r" fontAlgn="b"/>
                      <a:endParaRPr lang="en-US" sz="2000" b="0" i="0" u="none" strike="noStrike" dirty="0">
                        <a:solidFill>
                          <a:srgbClr val="000000"/>
                        </a:solidFill>
                        <a:latin typeface="Times New Roman" pitchFamily="18" charset="0"/>
                        <a:cs typeface="Times New Roman" pitchFamily="18"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0"/>
                  </a:ext>
                </a:extLst>
              </a:tr>
              <a:tr h="289027">
                <a:tc vMerge="1">
                  <a:txBody>
                    <a:bodyPr/>
                    <a:lstStyle/>
                    <a:p>
                      <a:pPr algn="ctr" fontAlgn="b"/>
                      <a:endParaRPr lang="en-US" sz="2000" b="0" i="0" u="none" strike="noStrike" dirty="0">
                        <a:solidFill>
                          <a:srgbClr val="000000"/>
                        </a:solidFill>
                        <a:latin typeface="Times New Roman" pitchFamily="18" charset="0"/>
                        <a:cs typeface="Times New Roman" pitchFamily="18"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2000" b="0" i="0" u="none" strike="noStrike" dirty="0" smtClean="0">
                          <a:solidFill>
                            <a:schemeClr val="tx1"/>
                          </a:solidFill>
                          <a:latin typeface="Times New Roman" pitchFamily="18" charset="0"/>
                          <a:cs typeface="Times New Roman" pitchFamily="18" charset="0"/>
                        </a:rPr>
                        <a:t>Mean</a:t>
                      </a:r>
                      <a:endParaRPr lang="en-US" sz="1200" b="0" i="0" u="none" strike="noStrike" baseline="30000" dirty="0">
                        <a:solidFill>
                          <a:schemeClr val="tx1"/>
                        </a:solidFill>
                        <a:latin typeface="Times New Roman" pitchFamily="18" charset="0"/>
                        <a:cs typeface="Times New Roman" pitchFamily="18" charset="0"/>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2000" b="0" i="0" u="none" strike="noStrike" dirty="0" smtClean="0">
                          <a:solidFill>
                            <a:schemeClr val="tx1"/>
                          </a:solidFill>
                          <a:latin typeface="Times New Roman" pitchFamily="18" charset="0"/>
                          <a:cs typeface="Times New Roman" pitchFamily="18" charset="0"/>
                        </a:rPr>
                        <a:t>Variance</a:t>
                      </a:r>
                      <a:endParaRPr lang="en-US" sz="2000" b="0" i="0" u="none" strike="noStrike" dirty="0">
                        <a:solidFill>
                          <a:schemeClr val="tx1"/>
                        </a:solidFill>
                        <a:latin typeface="Times New Roman" pitchFamily="18" charset="0"/>
                        <a:cs typeface="Times New Roman" pitchFamily="18"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2000" b="0" i="0" u="none" strike="noStrike" dirty="0" smtClean="0">
                          <a:solidFill>
                            <a:schemeClr val="tx1"/>
                          </a:solidFill>
                          <a:latin typeface="Times New Roman" pitchFamily="18" charset="0"/>
                          <a:cs typeface="Times New Roman" pitchFamily="18" charset="0"/>
                        </a:rPr>
                        <a:t>Mean</a:t>
                      </a:r>
                      <a:endParaRPr lang="en-US" sz="2000" b="0" i="0" u="none" strike="noStrike" dirty="0">
                        <a:solidFill>
                          <a:schemeClr val="tx1"/>
                        </a:solidFill>
                        <a:latin typeface="Times New Roman" pitchFamily="18" charset="0"/>
                        <a:cs typeface="Times New Roman" pitchFamily="18"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2000" b="0" i="0" u="none" strike="noStrike" dirty="0" smtClean="0">
                          <a:solidFill>
                            <a:schemeClr val="tx1"/>
                          </a:solidFill>
                          <a:latin typeface="Times New Roman" pitchFamily="18" charset="0"/>
                          <a:cs typeface="Times New Roman" pitchFamily="18" charset="0"/>
                        </a:rPr>
                        <a:t>Variance</a:t>
                      </a:r>
                      <a:endParaRPr lang="en-US" sz="2000" b="0" i="0" u="none" strike="noStrike" dirty="0">
                        <a:solidFill>
                          <a:schemeClr val="tx1"/>
                        </a:solidFill>
                        <a:latin typeface="Times New Roman" pitchFamily="18" charset="0"/>
                        <a:cs typeface="Times New Roman" pitchFamily="18"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0001"/>
                  </a:ext>
                </a:extLst>
              </a:tr>
              <a:tr h="289027">
                <a:tc>
                  <a:txBody>
                    <a:bodyPr/>
                    <a:lstStyle/>
                    <a:p>
                      <a:pPr algn="ctr"/>
                      <a:r>
                        <a:rPr lang="en-US" sz="2000" b="0" dirty="0" smtClean="0">
                          <a:solidFill>
                            <a:schemeClr val="tx1"/>
                          </a:solidFill>
                          <a:latin typeface="Times New Roman" pitchFamily="18" charset="0"/>
                          <a:cs typeface="Times New Roman" pitchFamily="18" charset="0"/>
                        </a:rPr>
                        <a:t>15 min</a:t>
                      </a:r>
                      <a:endParaRPr lang="en-US" sz="2000" b="0" dirty="0">
                        <a:solidFill>
                          <a:schemeClr val="tx1"/>
                        </a:solidFill>
                        <a:latin typeface="Times New Roman" pitchFamily="18" charset="0"/>
                        <a:cs typeface="Times New Roman" pitchFamily="18" charset="0"/>
                      </a:endParaRPr>
                    </a:p>
                  </a:txBody>
                  <a:tcPr marL="57150" marR="114300" marT="28575" marB="285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000" b="0" dirty="0" smtClean="0">
                          <a:solidFill>
                            <a:schemeClr val="tx1"/>
                          </a:solidFill>
                          <a:latin typeface="Times New Roman" pitchFamily="18" charset="0"/>
                          <a:cs typeface="Times New Roman" pitchFamily="18" charset="0"/>
                        </a:rPr>
                        <a:t>128.48</a:t>
                      </a:r>
                      <a:endParaRPr lang="en-US" sz="2000" b="0" dirty="0">
                        <a:solidFill>
                          <a:schemeClr val="tx1"/>
                        </a:solidFill>
                        <a:latin typeface="Times New Roman" pitchFamily="18" charset="0"/>
                        <a:cs typeface="Times New Roman" pitchFamily="18" charset="0"/>
                      </a:endParaRPr>
                    </a:p>
                  </a:txBody>
                  <a:tcPr marL="57150" marR="114300" marT="28575" marB="285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000" b="0" dirty="0" smtClean="0">
                          <a:solidFill>
                            <a:schemeClr val="tx1"/>
                          </a:solidFill>
                          <a:latin typeface="Times New Roman" pitchFamily="18" charset="0"/>
                          <a:cs typeface="Times New Roman" pitchFamily="18" charset="0"/>
                        </a:rPr>
                        <a:t>65.56</a:t>
                      </a:r>
                      <a:endParaRPr lang="en-US" sz="2000" b="0" dirty="0">
                        <a:solidFill>
                          <a:schemeClr val="tx1"/>
                        </a:solidFill>
                        <a:latin typeface="Times New Roman" pitchFamily="18" charset="0"/>
                        <a:cs typeface="Times New Roman" pitchFamily="18" charset="0"/>
                      </a:endParaRPr>
                    </a:p>
                  </a:txBody>
                  <a:tcPr marL="57150" marR="114300" marT="28575" marB="285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2000" b="0" i="0" u="none" strike="noStrike" dirty="0">
                          <a:solidFill>
                            <a:schemeClr val="tx1"/>
                          </a:solidFill>
                          <a:latin typeface="Times New Roman" pitchFamily="18" charset="0"/>
                          <a:cs typeface="Times New Roman" pitchFamily="18" charset="0"/>
                        </a:rPr>
                        <a:t>131.80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2000" b="0" i="0" u="none" strike="noStrike" dirty="0">
                          <a:solidFill>
                            <a:schemeClr val="tx1"/>
                          </a:solidFill>
                          <a:latin typeface="Times New Roman" pitchFamily="18" charset="0"/>
                          <a:cs typeface="Times New Roman" pitchFamily="18" charset="0"/>
                        </a:rPr>
                        <a:t>76.94</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0002"/>
                  </a:ext>
                </a:extLst>
              </a:tr>
              <a:tr h="286016">
                <a:tc>
                  <a:txBody>
                    <a:bodyPr/>
                    <a:lstStyle/>
                    <a:p>
                      <a:pPr algn="ctr"/>
                      <a:r>
                        <a:rPr lang="en-US" sz="2000" b="0" dirty="0" smtClean="0">
                          <a:solidFill>
                            <a:schemeClr val="tx1"/>
                          </a:solidFill>
                          <a:latin typeface="Times New Roman" pitchFamily="18" charset="0"/>
                          <a:cs typeface="Times New Roman" pitchFamily="18" charset="0"/>
                        </a:rPr>
                        <a:t>30 min</a:t>
                      </a:r>
                      <a:endParaRPr lang="en-US" sz="2000" b="0" dirty="0">
                        <a:solidFill>
                          <a:schemeClr val="tx1"/>
                        </a:solidFill>
                        <a:latin typeface="Times New Roman" pitchFamily="18" charset="0"/>
                        <a:cs typeface="Times New Roman" pitchFamily="18" charset="0"/>
                      </a:endParaRPr>
                    </a:p>
                  </a:txBody>
                  <a:tcPr marL="57150" marR="114300" marT="28575" marB="285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000" b="0" dirty="0" smtClean="0">
                          <a:solidFill>
                            <a:schemeClr val="tx1"/>
                          </a:solidFill>
                          <a:latin typeface="Times New Roman" pitchFamily="18" charset="0"/>
                          <a:cs typeface="Times New Roman" pitchFamily="18" charset="0"/>
                        </a:rPr>
                        <a:t>98.1</a:t>
                      </a:r>
                      <a:endParaRPr lang="en-US" sz="2000" b="0" dirty="0">
                        <a:solidFill>
                          <a:schemeClr val="tx1"/>
                        </a:solidFill>
                        <a:latin typeface="Times New Roman" pitchFamily="18" charset="0"/>
                        <a:cs typeface="Times New Roman" pitchFamily="18" charset="0"/>
                      </a:endParaRPr>
                    </a:p>
                  </a:txBody>
                  <a:tcPr marL="57150" marR="114300" marT="28575" marB="285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000" b="0" dirty="0" smtClean="0">
                          <a:solidFill>
                            <a:schemeClr val="tx1"/>
                          </a:solidFill>
                          <a:latin typeface="Times New Roman" pitchFamily="18" charset="0"/>
                          <a:cs typeface="Times New Roman" pitchFamily="18" charset="0"/>
                        </a:rPr>
                        <a:t>32.62</a:t>
                      </a:r>
                      <a:endParaRPr lang="en-US" sz="2000" b="0" dirty="0">
                        <a:solidFill>
                          <a:schemeClr val="tx1"/>
                        </a:solidFill>
                        <a:latin typeface="Times New Roman" pitchFamily="18" charset="0"/>
                        <a:cs typeface="Times New Roman" pitchFamily="18" charset="0"/>
                      </a:endParaRPr>
                    </a:p>
                  </a:txBody>
                  <a:tcPr marL="57150" marR="114300" marT="28575" marB="285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2000" b="0" i="0" u="none" strike="noStrike" dirty="0">
                          <a:solidFill>
                            <a:schemeClr val="tx1"/>
                          </a:solidFill>
                          <a:latin typeface="Times New Roman" pitchFamily="18" charset="0"/>
                          <a:cs typeface="Times New Roman" pitchFamily="18" charset="0"/>
                        </a:rPr>
                        <a:t>100.97</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2000" b="0" i="0" u="none" strike="noStrike" dirty="0">
                          <a:solidFill>
                            <a:schemeClr val="tx1"/>
                          </a:solidFill>
                          <a:latin typeface="Times New Roman" pitchFamily="18" charset="0"/>
                          <a:cs typeface="Times New Roman" pitchFamily="18" charset="0"/>
                        </a:rPr>
                        <a:t>51.32</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0003"/>
                  </a:ext>
                </a:extLst>
              </a:tr>
              <a:tr h="28601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b="0" dirty="0" smtClean="0">
                          <a:solidFill>
                            <a:schemeClr val="tx1"/>
                          </a:solidFill>
                          <a:latin typeface="Times New Roman" pitchFamily="18" charset="0"/>
                          <a:cs typeface="Times New Roman" pitchFamily="18" charset="0"/>
                        </a:rPr>
                        <a:t>12 hour</a:t>
                      </a:r>
                    </a:p>
                  </a:txBody>
                  <a:tcPr marL="57150" marR="114300" marT="28575" marB="285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000" b="0" dirty="0" smtClean="0">
                          <a:solidFill>
                            <a:schemeClr val="tx1"/>
                          </a:solidFill>
                          <a:latin typeface="Times New Roman" pitchFamily="18" charset="0"/>
                          <a:cs typeface="Times New Roman" pitchFamily="18" charset="0"/>
                        </a:rPr>
                        <a:t>9.09</a:t>
                      </a:r>
                      <a:endParaRPr lang="en-US" sz="2000" b="0" dirty="0">
                        <a:solidFill>
                          <a:schemeClr val="tx1"/>
                        </a:solidFill>
                        <a:latin typeface="Times New Roman" pitchFamily="18" charset="0"/>
                        <a:cs typeface="Times New Roman" pitchFamily="18" charset="0"/>
                      </a:endParaRPr>
                    </a:p>
                  </a:txBody>
                  <a:tcPr marL="57150" marR="114300" marT="28575" marB="285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000" b="0" dirty="0" smtClean="0">
                          <a:solidFill>
                            <a:schemeClr val="tx1"/>
                          </a:solidFill>
                          <a:latin typeface="Times New Roman" pitchFamily="18" charset="0"/>
                          <a:cs typeface="Times New Roman" pitchFamily="18" charset="0"/>
                        </a:rPr>
                        <a:t>0.73</a:t>
                      </a:r>
                      <a:endParaRPr lang="en-US" sz="2000" b="0" dirty="0">
                        <a:solidFill>
                          <a:schemeClr val="tx1"/>
                        </a:solidFill>
                        <a:latin typeface="Times New Roman" pitchFamily="18" charset="0"/>
                        <a:cs typeface="Times New Roman" pitchFamily="18" charset="0"/>
                      </a:endParaRPr>
                    </a:p>
                  </a:txBody>
                  <a:tcPr marL="57150" marR="114300" marT="28575" marB="285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2000" b="0" i="0" u="none" strike="noStrike" dirty="0">
                          <a:solidFill>
                            <a:schemeClr val="tx1"/>
                          </a:solidFill>
                          <a:latin typeface="Times New Roman" pitchFamily="18" charset="0"/>
                          <a:cs typeface="Times New Roman" pitchFamily="18" charset="0"/>
                        </a:rPr>
                        <a:t>9.25</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2000" b="0" i="0" u="none" strike="noStrike" dirty="0">
                          <a:solidFill>
                            <a:schemeClr val="tx1"/>
                          </a:solidFill>
                          <a:latin typeface="Times New Roman" pitchFamily="18" charset="0"/>
                          <a:cs typeface="Times New Roman" pitchFamily="18" charset="0"/>
                        </a:rPr>
                        <a:t>0.65</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0004"/>
                  </a:ext>
                </a:extLst>
              </a:tr>
              <a:tr h="28601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b="0" dirty="0" smtClean="0">
                          <a:solidFill>
                            <a:schemeClr val="tx1"/>
                          </a:solidFill>
                          <a:latin typeface="Times New Roman" pitchFamily="18" charset="0"/>
                          <a:cs typeface="Times New Roman" pitchFamily="18" charset="0"/>
                        </a:rPr>
                        <a:t>24 hour</a:t>
                      </a:r>
                    </a:p>
                  </a:txBody>
                  <a:tcPr marL="57150" marR="114300" marT="28575" marB="285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000" b="0" dirty="0" smtClean="0">
                          <a:solidFill>
                            <a:schemeClr val="tx1"/>
                          </a:solidFill>
                          <a:latin typeface="Times New Roman" pitchFamily="18" charset="0"/>
                          <a:cs typeface="Times New Roman" pitchFamily="18" charset="0"/>
                        </a:rPr>
                        <a:t>4.89</a:t>
                      </a:r>
                      <a:endParaRPr lang="en-US" sz="2000" b="0" dirty="0">
                        <a:solidFill>
                          <a:schemeClr val="tx1"/>
                        </a:solidFill>
                        <a:latin typeface="Times New Roman" pitchFamily="18" charset="0"/>
                        <a:cs typeface="Times New Roman" pitchFamily="18" charset="0"/>
                      </a:endParaRPr>
                    </a:p>
                  </a:txBody>
                  <a:tcPr marL="57150" marR="114300" marT="28575" marB="285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000" b="0" dirty="0" smtClean="0">
                          <a:solidFill>
                            <a:schemeClr val="tx1"/>
                          </a:solidFill>
                          <a:latin typeface="Times New Roman" pitchFamily="18" charset="0"/>
                          <a:cs typeface="Times New Roman" pitchFamily="18" charset="0"/>
                        </a:rPr>
                        <a:t>0.21</a:t>
                      </a:r>
                      <a:endParaRPr lang="en-US" sz="2000" b="0" dirty="0">
                        <a:solidFill>
                          <a:schemeClr val="tx1"/>
                        </a:solidFill>
                        <a:latin typeface="Times New Roman" pitchFamily="18" charset="0"/>
                        <a:cs typeface="Times New Roman" pitchFamily="18" charset="0"/>
                      </a:endParaRPr>
                    </a:p>
                  </a:txBody>
                  <a:tcPr marL="57150" marR="114300" marT="28575" marB="285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2000" b="0" i="0" u="none" strike="noStrike">
                          <a:solidFill>
                            <a:schemeClr val="tx1"/>
                          </a:solidFill>
                          <a:latin typeface="Times New Roman" pitchFamily="18" charset="0"/>
                          <a:cs typeface="Times New Roman" pitchFamily="18" charset="0"/>
                        </a:rPr>
                        <a:t>4.95</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2000" b="0" i="0" u="none" strike="noStrike" dirty="0">
                          <a:solidFill>
                            <a:schemeClr val="tx1"/>
                          </a:solidFill>
                          <a:latin typeface="Times New Roman" pitchFamily="18" charset="0"/>
                          <a:cs typeface="Times New Roman" pitchFamily="18" charset="0"/>
                        </a:rPr>
                        <a:t>0.18</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0005"/>
                  </a:ext>
                </a:extLst>
              </a:tr>
            </a:tbl>
          </a:graphicData>
        </a:graphic>
      </p:graphicFrame>
      <p:sp>
        <p:nvSpPr>
          <p:cNvPr id="10" name="TextBox 9"/>
          <p:cNvSpPr txBox="1"/>
          <p:nvPr/>
        </p:nvSpPr>
        <p:spPr>
          <a:xfrm>
            <a:off x="6300192" y="2996952"/>
            <a:ext cx="2667000" cy="276999"/>
          </a:xfrm>
          <a:prstGeom prst="rect">
            <a:avLst/>
          </a:prstGeom>
          <a:noFill/>
        </p:spPr>
        <p:txBody>
          <a:bodyPr wrap="square" rtlCol="0">
            <a:spAutoFit/>
          </a:bodyPr>
          <a:lstStyle/>
          <a:p>
            <a:pPr algn="r"/>
            <a:r>
              <a:rPr lang="en-US" sz="1200" dirty="0" smtClean="0"/>
              <a:t>*All units in mm/hr</a:t>
            </a:r>
            <a:endParaRPr lang="en-US" sz="1200" dirty="0"/>
          </a:p>
        </p:txBody>
      </p:sp>
      <p:sp>
        <p:nvSpPr>
          <p:cNvPr id="13" name="TextBox 12"/>
          <p:cNvSpPr txBox="1"/>
          <p:nvPr/>
        </p:nvSpPr>
        <p:spPr>
          <a:xfrm>
            <a:off x="630222" y="6309320"/>
            <a:ext cx="8064896" cy="400110"/>
          </a:xfrm>
          <a:prstGeom prst="rect">
            <a:avLst/>
          </a:prstGeom>
          <a:noFill/>
        </p:spPr>
        <p:txBody>
          <a:bodyPr wrap="square" rtlCol="0">
            <a:spAutoFit/>
          </a:bodyPr>
          <a:lstStyle/>
          <a:p>
            <a:pPr algn="ctr"/>
            <a:r>
              <a:rPr lang="en-US" sz="2000" dirty="0" smtClean="0"/>
              <a:t>Probabilistic IDF relationships for 10-year return period</a:t>
            </a:r>
            <a:endParaRPr lang="en-US" sz="2000" dirty="0"/>
          </a:p>
        </p:txBody>
      </p:sp>
      <p:sp>
        <p:nvSpPr>
          <p:cNvPr id="4" name="Slide Number Placeholder 3"/>
          <p:cNvSpPr>
            <a:spLocks noGrp="1"/>
          </p:cNvSpPr>
          <p:nvPr>
            <p:ph type="sldNum" sz="quarter" idx="12"/>
          </p:nvPr>
        </p:nvSpPr>
        <p:spPr/>
        <p:txBody>
          <a:bodyPr/>
          <a:lstStyle/>
          <a:p>
            <a:fld id="{B42613AF-7E59-4109-A1B3-A3A745CAB39B}" type="slidenum">
              <a:rPr lang="en-IN" smtClean="0"/>
              <a:t>37</a:t>
            </a:fld>
            <a:endParaRPr lang="en-IN"/>
          </a:p>
        </p:txBody>
      </p:sp>
      <p:sp>
        <p:nvSpPr>
          <p:cNvPr id="12" name="Title 1"/>
          <p:cNvSpPr>
            <a:spLocks noGrp="1"/>
          </p:cNvSpPr>
          <p:nvPr>
            <p:ph type="title"/>
          </p:nvPr>
        </p:nvSpPr>
        <p:spPr>
          <a:xfrm>
            <a:off x="0" y="32048"/>
            <a:ext cx="9144000" cy="924475"/>
          </a:xfrm>
        </p:spPr>
        <p:txBody>
          <a:bodyPr/>
          <a:lstStyle/>
          <a:p>
            <a:r>
              <a:rPr lang="en-US" b="1" dirty="0" smtClean="0">
                <a:solidFill>
                  <a:schemeClr val="tx2"/>
                </a:solidFill>
                <a:effectLst>
                  <a:outerShdw blurRad="38100" dist="38100" dir="2700000" algn="tl">
                    <a:srgbClr val="000000">
                      <a:alpha val="43137"/>
                    </a:srgbClr>
                  </a:outerShdw>
                </a:effectLst>
              </a:rPr>
              <a:t>Parameter Uncertainty</a:t>
            </a:r>
            <a:endParaRPr lang="en-US" b="1" dirty="0">
              <a:solidFill>
                <a:schemeClr val="tx2"/>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3892302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62A17F6-43C7-4B49-8694-EE74B04BAE60}" type="slidenum">
              <a:rPr lang="en-US" smtClean="0"/>
              <a:pPr/>
              <a:t>38</a:t>
            </a:fld>
            <a:endParaRPr lang="en-US" dirty="0"/>
          </a:p>
        </p:txBody>
      </p:sp>
      <p:sp>
        <p:nvSpPr>
          <p:cNvPr id="3" name="Text Box 4"/>
          <p:cNvSpPr txBox="1">
            <a:spLocks noChangeArrowheads="1"/>
          </p:cNvSpPr>
          <p:nvPr/>
        </p:nvSpPr>
        <p:spPr bwMode="auto">
          <a:xfrm>
            <a:off x="0" y="1615440"/>
            <a:ext cx="4800600" cy="3693319"/>
          </a:xfrm>
          <a:prstGeom prst="rect">
            <a:avLst/>
          </a:prstGeom>
          <a:noFill/>
          <a:ln w="9525">
            <a:noFill/>
            <a:miter lim="800000"/>
            <a:headEnd/>
            <a:tailEnd/>
          </a:ln>
        </p:spPr>
        <p:txBody>
          <a:bodyPr>
            <a:spAutoFit/>
          </a:bodyPr>
          <a:lstStyle/>
          <a:p>
            <a:pPr algn="l" rtl="0" fontAlgn="base">
              <a:spcBef>
                <a:spcPct val="0"/>
              </a:spcBef>
              <a:spcAft>
                <a:spcPct val="0"/>
              </a:spcAft>
              <a:buFont typeface="Wingdings" pitchFamily="2" charset="2"/>
              <a:buChar char="Ø"/>
            </a:pPr>
            <a:r>
              <a:rPr lang="en-US" sz="1800" b="1" kern="1200" dirty="0">
                <a:latin typeface="Arial" charset="0"/>
                <a:ea typeface="+mn-ea"/>
                <a:cs typeface="Arial" charset="0"/>
              </a:rPr>
              <a:t>General Circulation Models (GCMs):</a:t>
            </a:r>
            <a:r>
              <a:rPr lang="en-US" sz="1800" kern="1200" dirty="0">
                <a:latin typeface="Arial" charset="0"/>
                <a:ea typeface="+mn-ea"/>
                <a:cs typeface="Arial" charset="0"/>
              </a:rPr>
              <a:t> </a:t>
            </a:r>
            <a:endParaRPr lang="en-US" sz="1800" kern="1200" dirty="0" smtClean="0">
              <a:latin typeface="Arial" charset="0"/>
              <a:ea typeface="+mn-ea"/>
              <a:cs typeface="Arial" charset="0"/>
            </a:endParaRPr>
          </a:p>
          <a:p>
            <a:pPr algn="l" rtl="0" fontAlgn="base">
              <a:spcBef>
                <a:spcPct val="0"/>
              </a:spcBef>
              <a:spcAft>
                <a:spcPct val="0"/>
              </a:spcAft>
              <a:buFont typeface="Wingdings" pitchFamily="2" charset="2"/>
              <a:buChar char="Ø"/>
            </a:pPr>
            <a:endParaRPr lang="en-US" dirty="0">
              <a:solidFill>
                <a:prstClr val="black"/>
              </a:solidFill>
              <a:latin typeface="Arial" charset="0"/>
              <a:cs typeface="Arial" charset="0"/>
            </a:endParaRPr>
          </a:p>
          <a:p>
            <a:pPr algn="l" rtl="0" fontAlgn="base">
              <a:spcBef>
                <a:spcPct val="0"/>
              </a:spcBef>
              <a:spcAft>
                <a:spcPct val="0"/>
              </a:spcAft>
            </a:pPr>
            <a:r>
              <a:rPr lang="en-US" sz="1800" kern="1200" dirty="0" smtClean="0">
                <a:solidFill>
                  <a:prstClr val="black"/>
                </a:solidFill>
                <a:latin typeface="Arial" charset="0"/>
                <a:ea typeface="+mn-ea"/>
                <a:cs typeface="Arial" charset="0"/>
              </a:rPr>
              <a:t>Tools </a:t>
            </a:r>
            <a:r>
              <a:rPr lang="en-US" sz="1800" kern="1200" dirty="0">
                <a:solidFill>
                  <a:prstClr val="black"/>
                </a:solidFill>
                <a:latin typeface="Arial" charset="0"/>
                <a:ea typeface="+mn-ea"/>
                <a:cs typeface="Arial" charset="0"/>
              </a:rPr>
              <a:t>for simulating time series of </a:t>
            </a:r>
            <a:r>
              <a:rPr lang="en-US" sz="1800" i="1" u="sng" kern="1200" dirty="0">
                <a:solidFill>
                  <a:prstClr val="black"/>
                </a:solidFill>
                <a:latin typeface="Arial" charset="0"/>
                <a:ea typeface="+mn-ea"/>
                <a:cs typeface="Arial" charset="0"/>
              </a:rPr>
              <a:t>climate variables globally</a:t>
            </a:r>
            <a:r>
              <a:rPr lang="en-US" sz="1800" kern="1200" dirty="0">
                <a:solidFill>
                  <a:prstClr val="black"/>
                </a:solidFill>
                <a:latin typeface="Arial" charset="0"/>
                <a:ea typeface="+mn-ea"/>
                <a:cs typeface="Arial" charset="0"/>
              </a:rPr>
              <a:t>, accounting for effects of </a:t>
            </a:r>
            <a:r>
              <a:rPr lang="en-US" sz="1800" i="1" u="sng" kern="1200" dirty="0">
                <a:solidFill>
                  <a:prstClr val="black"/>
                </a:solidFill>
                <a:latin typeface="Arial" charset="0"/>
                <a:ea typeface="+mn-ea"/>
                <a:cs typeface="Arial" charset="0"/>
              </a:rPr>
              <a:t>greenhouse gases</a:t>
            </a:r>
            <a:r>
              <a:rPr lang="en-US" sz="1800" kern="1200" dirty="0">
                <a:solidFill>
                  <a:prstClr val="black"/>
                </a:solidFill>
                <a:latin typeface="Arial" charset="0"/>
                <a:ea typeface="+mn-ea"/>
                <a:cs typeface="Arial" charset="0"/>
              </a:rPr>
              <a:t> in the </a:t>
            </a:r>
            <a:r>
              <a:rPr lang="en-US" sz="1800" i="1" u="sng" kern="1200" dirty="0">
                <a:solidFill>
                  <a:prstClr val="black"/>
                </a:solidFill>
                <a:latin typeface="Arial" charset="0"/>
                <a:ea typeface="+mn-ea"/>
                <a:cs typeface="Arial" charset="0"/>
              </a:rPr>
              <a:t>atmosphere</a:t>
            </a:r>
            <a:r>
              <a:rPr lang="en-US" sz="1800" i="1" kern="1200" dirty="0">
                <a:solidFill>
                  <a:prstClr val="black"/>
                </a:solidFill>
                <a:latin typeface="Arial" charset="0"/>
                <a:ea typeface="+mn-ea"/>
                <a:cs typeface="Arial" charset="0"/>
              </a:rPr>
              <a:t>.</a:t>
            </a:r>
            <a:r>
              <a:rPr lang="en-US" sz="1800" kern="1200" dirty="0">
                <a:solidFill>
                  <a:prstClr val="black"/>
                </a:solidFill>
                <a:latin typeface="Arial" charset="0"/>
                <a:ea typeface="+mn-ea"/>
                <a:cs typeface="Arial" charset="0"/>
              </a:rPr>
              <a:t> </a:t>
            </a:r>
          </a:p>
          <a:p>
            <a:pPr algn="l" rtl="0" fontAlgn="base">
              <a:spcBef>
                <a:spcPct val="0"/>
              </a:spcBef>
              <a:spcAft>
                <a:spcPct val="0"/>
              </a:spcAft>
              <a:buFont typeface="Wingdings" pitchFamily="2" charset="2"/>
              <a:buNone/>
            </a:pPr>
            <a:endParaRPr lang="en-US" sz="1800" kern="1200" dirty="0">
              <a:solidFill>
                <a:prstClr val="black"/>
              </a:solidFill>
              <a:latin typeface="Arial" charset="0"/>
              <a:ea typeface="+mn-ea"/>
              <a:cs typeface="Arial" charset="0"/>
            </a:endParaRPr>
          </a:p>
          <a:p>
            <a:pPr algn="l" rtl="0" fontAlgn="base">
              <a:spcBef>
                <a:spcPct val="0"/>
              </a:spcBef>
              <a:spcAft>
                <a:spcPct val="0"/>
              </a:spcAft>
              <a:buFont typeface="Wingdings" pitchFamily="2" charset="2"/>
              <a:buChar char="Ø"/>
            </a:pPr>
            <a:r>
              <a:rPr lang="en-US" sz="1800" kern="1200" dirty="0">
                <a:solidFill>
                  <a:prstClr val="black"/>
                </a:solidFill>
                <a:latin typeface="Arial" charset="0"/>
                <a:ea typeface="+mn-ea"/>
                <a:cs typeface="Arial" charset="0"/>
              </a:rPr>
              <a:t>can simulate</a:t>
            </a:r>
            <a:r>
              <a:rPr lang="en-US" sz="1800" b="1" kern="1200" dirty="0">
                <a:solidFill>
                  <a:prstClr val="black"/>
                </a:solidFill>
                <a:latin typeface="Arial" charset="0"/>
                <a:ea typeface="+mn-ea"/>
                <a:cs typeface="Arial" charset="0"/>
              </a:rPr>
              <a:t> </a:t>
            </a:r>
            <a:r>
              <a:rPr lang="en-US" sz="1800" i="1" u="sng" kern="1200" dirty="0" err="1">
                <a:solidFill>
                  <a:prstClr val="black"/>
                </a:solidFill>
                <a:latin typeface="Arial" charset="0"/>
                <a:ea typeface="+mn-ea"/>
                <a:cs typeface="Arial" charset="0"/>
              </a:rPr>
              <a:t>largescale</a:t>
            </a:r>
            <a:r>
              <a:rPr lang="en-US" sz="1800" i="1" u="sng" kern="1200" dirty="0">
                <a:solidFill>
                  <a:prstClr val="black"/>
                </a:solidFill>
                <a:latin typeface="Arial" charset="0"/>
                <a:ea typeface="+mn-ea"/>
                <a:cs typeface="Arial" charset="0"/>
              </a:rPr>
              <a:t> circulation patterns</a:t>
            </a:r>
            <a:r>
              <a:rPr lang="en-US" sz="1800" i="1" kern="1200" dirty="0">
                <a:solidFill>
                  <a:prstClr val="black"/>
                </a:solidFill>
                <a:latin typeface="Arial" charset="0"/>
                <a:ea typeface="+mn-ea"/>
                <a:cs typeface="Arial" charset="0"/>
              </a:rPr>
              <a:t> (e.g., </a:t>
            </a:r>
            <a:r>
              <a:rPr lang="en-US" sz="1800" i="1" u="sng" kern="1200" dirty="0">
                <a:solidFill>
                  <a:prstClr val="black"/>
                </a:solidFill>
                <a:latin typeface="Arial" charset="0"/>
                <a:ea typeface="+mn-ea"/>
                <a:cs typeface="Arial" charset="0"/>
              </a:rPr>
              <a:t>pressure </a:t>
            </a:r>
            <a:r>
              <a:rPr lang="en-US" sz="1800" kern="1200" dirty="0">
                <a:solidFill>
                  <a:prstClr val="black"/>
                </a:solidFill>
                <a:latin typeface="Arial" charset="0"/>
                <a:ea typeface="+mn-ea"/>
                <a:cs typeface="Arial" charset="0"/>
              </a:rPr>
              <a:t>and </a:t>
            </a:r>
            <a:r>
              <a:rPr lang="en-US" sz="1800" i="1" u="sng" kern="1200" dirty="0">
                <a:solidFill>
                  <a:prstClr val="black"/>
                </a:solidFill>
                <a:latin typeface="Arial" charset="0"/>
                <a:ea typeface="+mn-ea"/>
                <a:cs typeface="Arial" charset="0"/>
              </a:rPr>
              <a:t>geo potential heights</a:t>
            </a:r>
            <a:r>
              <a:rPr lang="en-US" sz="1800" i="1" kern="1200" dirty="0">
                <a:solidFill>
                  <a:prstClr val="black"/>
                </a:solidFill>
                <a:latin typeface="Arial" charset="0"/>
                <a:ea typeface="+mn-ea"/>
                <a:cs typeface="Arial" charset="0"/>
              </a:rPr>
              <a:t>) well</a:t>
            </a:r>
          </a:p>
          <a:p>
            <a:pPr algn="l" rtl="0" fontAlgn="base">
              <a:spcBef>
                <a:spcPct val="0"/>
              </a:spcBef>
              <a:spcAft>
                <a:spcPct val="0"/>
              </a:spcAft>
              <a:buFont typeface="Wingdings" pitchFamily="2" charset="2"/>
              <a:buChar char="Ø"/>
            </a:pPr>
            <a:r>
              <a:rPr lang="en-US" sz="1800" kern="1200" dirty="0">
                <a:solidFill>
                  <a:prstClr val="black"/>
                </a:solidFill>
                <a:latin typeface="Arial" charset="0"/>
                <a:ea typeface="+mn-ea"/>
                <a:cs typeface="Arial" charset="0"/>
              </a:rPr>
              <a:t>do not reproduce well </a:t>
            </a:r>
            <a:r>
              <a:rPr lang="en-US" sz="1800" kern="1200" dirty="0" err="1">
                <a:solidFill>
                  <a:prstClr val="black"/>
                </a:solidFill>
                <a:latin typeface="Arial" charset="0"/>
                <a:ea typeface="+mn-ea"/>
                <a:cs typeface="Arial" charset="0"/>
              </a:rPr>
              <a:t>nonsmooth</a:t>
            </a:r>
            <a:r>
              <a:rPr lang="en-US" sz="1800" kern="1200" dirty="0">
                <a:solidFill>
                  <a:prstClr val="black"/>
                </a:solidFill>
                <a:latin typeface="Arial" charset="0"/>
                <a:ea typeface="+mn-ea"/>
                <a:cs typeface="Arial" charset="0"/>
              </a:rPr>
              <a:t> fields such as </a:t>
            </a:r>
            <a:r>
              <a:rPr lang="en-US" sz="1800" i="1" u="sng" kern="1200" dirty="0">
                <a:solidFill>
                  <a:prstClr val="black"/>
                </a:solidFill>
                <a:latin typeface="Arial" charset="0"/>
                <a:ea typeface="+mn-ea"/>
                <a:cs typeface="Arial" charset="0"/>
              </a:rPr>
              <a:t>precipitation.</a:t>
            </a:r>
          </a:p>
          <a:p>
            <a:pPr algn="l" rtl="0" fontAlgn="base">
              <a:spcBef>
                <a:spcPct val="0"/>
              </a:spcBef>
              <a:spcAft>
                <a:spcPct val="0"/>
              </a:spcAft>
              <a:buFont typeface="Wingdings" pitchFamily="2" charset="2"/>
              <a:buChar char="Ø"/>
            </a:pPr>
            <a:endParaRPr lang="en-US" sz="1800" i="1" u="sng" kern="1200" dirty="0">
              <a:solidFill>
                <a:prstClr val="black"/>
              </a:solidFill>
              <a:latin typeface="Arial" charset="0"/>
              <a:ea typeface="+mn-ea"/>
              <a:cs typeface="Arial" charset="0"/>
            </a:endParaRPr>
          </a:p>
          <a:p>
            <a:pPr algn="l" rtl="0" fontAlgn="base">
              <a:spcBef>
                <a:spcPct val="0"/>
              </a:spcBef>
              <a:spcAft>
                <a:spcPct val="0"/>
              </a:spcAft>
            </a:pPr>
            <a:endParaRPr lang="en-US" sz="1800" kern="1200" dirty="0">
              <a:solidFill>
                <a:srgbClr val="9F2936"/>
              </a:solidFill>
              <a:latin typeface="Arial" charset="0"/>
              <a:ea typeface="+mn-ea"/>
              <a:cs typeface="Arial" charset="0"/>
            </a:endParaRPr>
          </a:p>
        </p:txBody>
      </p:sp>
      <p:pic>
        <p:nvPicPr>
          <p:cNvPr id="4" name="Picture 6"/>
          <p:cNvPicPr>
            <a:picLocks noChangeAspect="1" noChangeArrowheads="1"/>
          </p:cNvPicPr>
          <p:nvPr/>
        </p:nvPicPr>
        <p:blipFill>
          <a:blip r:embed="rId2"/>
          <a:srcRect/>
          <a:stretch>
            <a:fillRect/>
          </a:stretch>
        </p:blipFill>
        <p:spPr bwMode="auto">
          <a:xfrm>
            <a:off x="4784319" y="1615440"/>
            <a:ext cx="4359681" cy="3056851"/>
          </a:xfrm>
          <a:prstGeom prst="rect">
            <a:avLst/>
          </a:prstGeom>
          <a:noFill/>
          <a:ln w="9525">
            <a:noFill/>
            <a:miter lim="800000"/>
            <a:headEnd/>
            <a:tailEnd/>
          </a:ln>
        </p:spPr>
      </p:pic>
      <p:sp>
        <p:nvSpPr>
          <p:cNvPr id="5" name="Text Box 7"/>
          <p:cNvSpPr txBox="1">
            <a:spLocks noChangeArrowheads="1"/>
          </p:cNvSpPr>
          <p:nvPr/>
        </p:nvSpPr>
        <p:spPr bwMode="auto">
          <a:xfrm>
            <a:off x="4661731" y="4749483"/>
            <a:ext cx="4114800" cy="2031325"/>
          </a:xfrm>
          <a:prstGeom prst="rect">
            <a:avLst/>
          </a:prstGeom>
          <a:noFill/>
          <a:ln w="9525">
            <a:noFill/>
            <a:miter lim="800000"/>
            <a:headEnd/>
            <a:tailEnd/>
          </a:ln>
        </p:spPr>
        <p:txBody>
          <a:bodyPr>
            <a:spAutoFit/>
          </a:bodyPr>
          <a:lstStyle/>
          <a:p>
            <a:pPr algn="l" rtl="0" fontAlgn="base">
              <a:spcBef>
                <a:spcPct val="50000"/>
              </a:spcBef>
              <a:spcAft>
                <a:spcPct val="0"/>
              </a:spcAft>
            </a:pPr>
            <a:r>
              <a:rPr lang="en-US" altLang="ja-JP" sz="1400" kern="1200" dirty="0">
                <a:solidFill>
                  <a:prstClr val="black"/>
                </a:solidFill>
                <a:latin typeface="Arial" charset="0"/>
                <a:ea typeface="ＭＳ Ｐゴシック" pitchFamily="34" charset="-128"/>
                <a:cs typeface="Arial" charset="0"/>
              </a:rPr>
              <a:t>Climate models are systems of </a:t>
            </a:r>
            <a:r>
              <a:rPr lang="en-US" altLang="ja-JP" sz="1400" kern="1200" dirty="0">
                <a:solidFill>
                  <a:prstClr val="black"/>
                </a:solidFill>
                <a:latin typeface="Arial" charset="0"/>
                <a:ea typeface="ＭＳ Ｐゴシック" pitchFamily="34" charset="-128"/>
                <a:cs typeface="Arial" charset="0"/>
                <a:hlinkClick r:id="rId3" tooltip="Differential equations"/>
              </a:rPr>
              <a:t>differential equations</a:t>
            </a:r>
            <a:r>
              <a:rPr lang="en-US" altLang="ja-JP" sz="1400" kern="1200" dirty="0">
                <a:solidFill>
                  <a:prstClr val="black"/>
                </a:solidFill>
                <a:latin typeface="Arial" charset="0"/>
                <a:ea typeface="ＭＳ Ｐゴシック" pitchFamily="34" charset="-128"/>
                <a:cs typeface="Arial" charset="0"/>
              </a:rPr>
              <a:t> based on the basic laws of </a:t>
            </a:r>
            <a:r>
              <a:rPr lang="en-US" altLang="ja-JP" sz="1400" kern="1200" dirty="0">
                <a:solidFill>
                  <a:prstClr val="black"/>
                </a:solidFill>
                <a:latin typeface="Arial" charset="0"/>
                <a:ea typeface="ＭＳ Ｐゴシック" pitchFamily="34" charset="-128"/>
                <a:cs typeface="Arial" charset="0"/>
                <a:hlinkClick r:id="rId4" tooltip="Physics"/>
              </a:rPr>
              <a:t>physics</a:t>
            </a:r>
            <a:r>
              <a:rPr lang="en-US" altLang="ja-JP" sz="1400" kern="1200" dirty="0">
                <a:solidFill>
                  <a:prstClr val="black"/>
                </a:solidFill>
                <a:latin typeface="Arial" charset="0"/>
                <a:ea typeface="ＭＳ Ｐゴシック" pitchFamily="34" charset="-128"/>
                <a:cs typeface="Arial" charset="0"/>
              </a:rPr>
              <a:t>, </a:t>
            </a:r>
            <a:r>
              <a:rPr lang="en-US" altLang="ja-JP" sz="1400" kern="1200" dirty="0">
                <a:solidFill>
                  <a:prstClr val="black"/>
                </a:solidFill>
                <a:latin typeface="Arial" charset="0"/>
                <a:ea typeface="ＭＳ Ｐゴシック" pitchFamily="34" charset="-128"/>
                <a:cs typeface="Arial" charset="0"/>
                <a:hlinkClick r:id="rId5" tooltip="Fluid dynamics"/>
              </a:rPr>
              <a:t>fluid motion</a:t>
            </a:r>
            <a:r>
              <a:rPr lang="en-US" altLang="ja-JP" sz="1400" kern="1200" dirty="0">
                <a:solidFill>
                  <a:prstClr val="black"/>
                </a:solidFill>
                <a:latin typeface="Arial" charset="0"/>
                <a:ea typeface="ＭＳ Ｐゴシック" pitchFamily="34" charset="-128"/>
                <a:cs typeface="Arial" charset="0"/>
              </a:rPr>
              <a:t>, and </a:t>
            </a:r>
            <a:r>
              <a:rPr lang="en-US" altLang="ja-JP" sz="1400" kern="1200" dirty="0">
                <a:solidFill>
                  <a:prstClr val="black"/>
                </a:solidFill>
                <a:latin typeface="Arial" charset="0"/>
                <a:ea typeface="ＭＳ Ｐゴシック" pitchFamily="34" charset="-128"/>
                <a:cs typeface="Arial" charset="0"/>
                <a:hlinkClick r:id="rId6" tooltip="Chemistry"/>
              </a:rPr>
              <a:t>chemistry</a:t>
            </a:r>
            <a:r>
              <a:rPr lang="en-US" altLang="ja-JP" sz="1400" kern="1200" dirty="0">
                <a:solidFill>
                  <a:prstClr val="black"/>
                </a:solidFill>
                <a:latin typeface="Arial" charset="0"/>
                <a:ea typeface="ＭＳ Ｐゴシック" pitchFamily="34" charset="-128"/>
                <a:cs typeface="Arial" charset="0"/>
              </a:rPr>
              <a:t>. To “run” a model, scientists divide the planet into a 3-dimensional grid, apply the basic equations, and evaluate the results. Atmospheric models calculate </a:t>
            </a:r>
            <a:r>
              <a:rPr lang="en-US" altLang="ja-JP" sz="1400" kern="1200" dirty="0">
                <a:solidFill>
                  <a:prstClr val="black"/>
                </a:solidFill>
                <a:latin typeface="Arial" charset="0"/>
                <a:ea typeface="ＭＳ Ｐゴシック" pitchFamily="34" charset="-128"/>
                <a:cs typeface="Arial" charset="0"/>
                <a:hlinkClick r:id="rId7" tooltip="Winds"/>
              </a:rPr>
              <a:t>winds</a:t>
            </a:r>
            <a:r>
              <a:rPr lang="en-US" altLang="ja-JP" sz="1400" kern="1200" dirty="0">
                <a:solidFill>
                  <a:prstClr val="black"/>
                </a:solidFill>
                <a:latin typeface="Arial" charset="0"/>
                <a:ea typeface="ＭＳ Ｐゴシック" pitchFamily="34" charset="-128"/>
                <a:cs typeface="Arial" charset="0"/>
              </a:rPr>
              <a:t>, </a:t>
            </a:r>
            <a:r>
              <a:rPr lang="en-US" altLang="ja-JP" sz="1400" kern="1200" dirty="0">
                <a:solidFill>
                  <a:prstClr val="black"/>
                </a:solidFill>
                <a:latin typeface="Arial" charset="0"/>
                <a:ea typeface="ＭＳ Ｐゴシック" pitchFamily="34" charset="-128"/>
                <a:cs typeface="Arial" charset="0"/>
                <a:hlinkClick r:id="rId8" tooltip="Heat transfer"/>
              </a:rPr>
              <a:t>heat transfer</a:t>
            </a:r>
            <a:r>
              <a:rPr lang="en-US" altLang="ja-JP" sz="1400" kern="1200" dirty="0">
                <a:solidFill>
                  <a:prstClr val="black"/>
                </a:solidFill>
                <a:latin typeface="Arial" charset="0"/>
                <a:ea typeface="ＭＳ Ｐゴシック" pitchFamily="34" charset="-128"/>
                <a:cs typeface="Arial" charset="0"/>
              </a:rPr>
              <a:t>, </a:t>
            </a:r>
            <a:r>
              <a:rPr lang="en-US" altLang="ja-JP" sz="1400" kern="1200" dirty="0">
                <a:solidFill>
                  <a:prstClr val="black"/>
                </a:solidFill>
                <a:latin typeface="Arial" charset="0"/>
                <a:ea typeface="ＭＳ Ｐゴシック" pitchFamily="34" charset="-128"/>
                <a:cs typeface="Arial" charset="0"/>
                <a:hlinkClick r:id="rId9" tooltip="Radiation"/>
              </a:rPr>
              <a:t>radiation</a:t>
            </a:r>
            <a:r>
              <a:rPr lang="en-US" altLang="ja-JP" sz="1400" kern="1200" dirty="0">
                <a:solidFill>
                  <a:prstClr val="black"/>
                </a:solidFill>
                <a:latin typeface="Arial" charset="0"/>
                <a:ea typeface="ＭＳ Ｐゴシック" pitchFamily="34" charset="-128"/>
                <a:cs typeface="Arial" charset="0"/>
              </a:rPr>
              <a:t>, </a:t>
            </a:r>
            <a:r>
              <a:rPr lang="en-US" altLang="ja-JP" sz="1400" kern="1200" dirty="0">
                <a:solidFill>
                  <a:prstClr val="black"/>
                </a:solidFill>
                <a:latin typeface="Arial" charset="0"/>
                <a:ea typeface="ＭＳ Ｐゴシック" pitchFamily="34" charset="-128"/>
                <a:cs typeface="Arial" charset="0"/>
                <a:hlinkClick r:id="rId10" tooltip="Relative humidity"/>
              </a:rPr>
              <a:t>relative humidity</a:t>
            </a:r>
            <a:r>
              <a:rPr lang="en-US" altLang="ja-JP" sz="1400" kern="1200" dirty="0">
                <a:solidFill>
                  <a:prstClr val="black"/>
                </a:solidFill>
                <a:latin typeface="Arial" charset="0"/>
                <a:ea typeface="ＭＳ Ｐゴシック" pitchFamily="34" charset="-128"/>
                <a:cs typeface="Arial" charset="0"/>
              </a:rPr>
              <a:t>, and surface </a:t>
            </a:r>
            <a:r>
              <a:rPr lang="en-US" altLang="ja-JP" sz="1400" kern="1200" dirty="0">
                <a:solidFill>
                  <a:prstClr val="black"/>
                </a:solidFill>
                <a:latin typeface="Arial" charset="0"/>
                <a:ea typeface="ＭＳ Ｐゴシック" pitchFamily="34" charset="-128"/>
                <a:cs typeface="Arial" charset="0"/>
                <a:hlinkClick r:id="rId11" tooltip="Hydrology"/>
              </a:rPr>
              <a:t>hydrology</a:t>
            </a:r>
            <a:r>
              <a:rPr lang="en-US" altLang="ja-JP" sz="1400" kern="1200" dirty="0">
                <a:solidFill>
                  <a:prstClr val="black"/>
                </a:solidFill>
                <a:latin typeface="Arial" charset="0"/>
                <a:ea typeface="ＭＳ Ｐゴシック" pitchFamily="34" charset="-128"/>
                <a:cs typeface="Arial" charset="0"/>
              </a:rPr>
              <a:t> within each grid and evaluate interactions with neighboring points.</a:t>
            </a:r>
            <a:endParaRPr lang="en-US" sz="1400" kern="1200" dirty="0">
              <a:solidFill>
                <a:prstClr val="black"/>
              </a:solidFill>
              <a:latin typeface="Arial" charset="0"/>
              <a:ea typeface="+mn-ea"/>
              <a:cs typeface="Arial" charset="0"/>
            </a:endParaRPr>
          </a:p>
        </p:txBody>
      </p:sp>
      <p:sp>
        <p:nvSpPr>
          <p:cNvPr id="6" name="Title 1"/>
          <p:cNvSpPr txBox="1">
            <a:spLocks/>
          </p:cNvSpPr>
          <p:nvPr/>
        </p:nvSpPr>
        <p:spPr>
          <a:xfrm>
            <a:off x="0" y="32048"/>
            <a:ext cx="9144000" cy="924475"/>
          </a:xfrm>
          <a:prstGeom prst="rect">
            <a:avLst/>
          </a:prstGeom>
        </p:spPr>
        <p:txBody>
          <a:bodyPr/>
          <a:lstStyle>
            <a:lvl1pPr algn="l" defTabSz="914400" rtl="0" eaLnBrk="1" latinLnBrk="0" hangingPunct="1">
              <a:lnSpc>
                <a:spcPct val="90000"/>
              </a:lnSpc>
              <a:spcBef>
                <a:spcPct val="0"/>
              </a:spcBef>
              <a:buNone/>
              <a:defRPr sz="4800" kern="1200" spc="-120" baseline="0">
                <a:solidFill>
                  <a:schemeClr val="accent1"/>
                </a:solidFill>
                <a:latin typeface="+mj-lt"/>
                <a:ea typeface="+mj-ea"/>
                <a:cs typeface="+mj-cs"/>
              </a:defRPr>
            </a:lvl1pPr>
          </a:lstStyle>
          <a:p>
            <a:r>
              <a:rPr lang="en-US" b="1" dirty="0" smtClean="0">
                <a:solidFill>
                  <a:schemeClr val="tx2"/>
                </a:solidFill>
                <a:effectLst>
                  <a:outerShdw blurRad="38100" dist="38100" dir="2700000" algn="tl">
                    <a:srgbClr val="000000">
                      <a:alpha val="43137"/>
                    </a:srgbClr>
                  </a:outerShdw>
                </a:effectLst>
              </a:rPr>
              <a:t>Projected IDF Relationships</a:t>
            </a:r>
            <a:endParaRPr lang="en-US" b="1" dirty="0">
              <a:solidFill>
                <a:schemeClr val="tx2"/>
              </a:solidFill>
              <a:effectLst>
                <a:outerShdw blurRad="38100" dist="38100" dir="2700000" algn="tl">
                  <a:srgbClr val="000000">
                    <a:alpha val="43137"/>
                  </a:srgbClr>
                </a:outerShdw>
              </a:effectLst>
            </a:endParaRPr>
          </a:p>
        </p:txBody>
      </p:sp>
      <p:sp>
        <p:nvSpPr>
          <p:cNvPr id="9" name="Rectangle 8"/>
          <p:cNvSpPr/>
          <p:nvPr/>
        </p:nvSpPr>
        <p:spPr>
          <a:xfrm>
            <a:off x="0" y="6503809"/>
            <a:ext cx="4572000" cy="276999"/>
          </a:xfrm>
          <a:prstGeom prst="rect">
            <a:avLst/>
          </a:prstGeom>
        </p:spPr>
        <p:txBody>
          <a:bodyPr>
            <a:spAutoFit/>
          </a:bodyPr>
          <a:lstStyle/>
          <a:p>
            <a:r>
              <a:rPr lang="en-IN" sz="1200" dirty="0"/>
              <a:t>https://www.ipcc-data.org/guidelines/pages/gcm_guide.html</a:t>
            </a:r>
          </a:p>
        </p:txBody>
      </p:sp>
    </p:spTree>
    <p:extLst>
      <p:ext uri="{BB962C8B-B14F-4D97-AF65-F5344CB8AC3E}">
        <p14:creationId xmlns:p14="http://schemas.microsoft.com/office/powerpoint/2010/main" val="274016135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62A17F6-43C7-4B49-8694-EE74B04BAE60}" type="slidenum">
              <a:rPr lang="en-US" smtClean="0"/>
              <a:pPr/>
              <a:t>39</a:t>
            </a:fld>
            <a:endParaRPr lang="en-US" dirty="0"/>
          </a:p>
        </p:txBody>
      </p:sp>
      <p:sp>
        <p:nvSpPr>
          <p:cNvPr id="6" name="Title 1"/>
          <p:cNvSpPr txBox="1">
            <a:spLocks/>
          </p:cNvSpPr>
          <p:nvPr/>
        </p:nvSpPr>
        <p:spPr>
          <a:xfrm>
            <a:off x="0" y="32048"/>
            <a:ext cx="9144000" cy="924475"/>
          </a:xfrm>
          <a:prstGeom prst="rect">
            <a:avLst/>
          </a:prstGeom>
        </p:spPr>
        <p:txBody>
          <a:bodyPr/>
          <a:lstStyle>
            <a:lvl1pPr algn="l" defTabSz="914400" rtl="0" eaLnBrk="1" latinLnBrk="0" hangingPunct="1">
              <a:lnSpc>
                <a:spcPct val="90000"/>
              </a:lnSpc>
              <a:spcBef>
                <a:spcPct val="0"/>
              </a:spcBef>
              <a:buNone/>
              <a:defRPr sz="4800" kern="1200" spc="-120" baseline="0">
                <a:solidFill>
                  <a:schemeClr val="accent1"/>
                </a:solidFill>
                <a:latin typeface="+mj-lt"/>
                <a:ea typeface="+mj-ea"/>
                <a:cs typeface="+mj-cs"/>
              </a:defRPr>
            </a:lvl1pPr>
          </a:lstStyle>
          <a:p>
            <a:r>
              <a:rPr lang="en-US" b="1" dirty="0" smtClean="0">
                <a:solidFill>
                  <a:schemeClr val="tx2"/>
                </a:solidFill>
                <a:effectLst>
                  <a:outerShdw blurRad="38100" dist="38100" dir="2700000" algn="tl">
                    <a:srgbClr val="000000">
                      <a:alpha val="43137"/>
                    </a:srgbClr>
                  </a:outerShdw>
                </a:effectLst>
              </a:rPr>
              <a:t>Projected IDF Relationships</a:t>
            </a:r>
            <a:endParaRPr lang="en-US" b="1" dirty="0">
              <a:solidFill>
                <a:schemeClr val="tx2"/>
              </a:solidFill>
              <a:effectLst>
                <a:outerShdw blurRad="38100" dist="38100" dir="2700000" algn="tl">
                  <a:srgbClr val="000000">
                    <a:alpha val="43137"/>
                  </a:srgbClr>
                </a:outerShdw>
              </a:effectLst>
            </a:endParaRPr>
          </a:p>
        </p:txBody>
      </p:sp>
      <p:grpSp>
        <p:nvGrpSpPr>
          <p:cNvPr id="20" name="Group 19"/>
          <p:cNvGrpSpPr/>
          <p:nvPr/>
        </p:nvGrpSpPr>
        <p:grpSpPr>
          <a:xfrm>
            <a:off x="4438113" y="1287939"/>
            <a:ext cx="4433374" cy="3464027"/>
            <a:chOff x="4476946" y="1126806"/>
            <a:chExt cx="4433374" cy="3464027"/>
          </a:xfrm>
        </p:grpSpPr>
        <p:grpSp>
          <p:nvGrpSpPr>
            <p:cNvPr id="12" name="Group 11"/>
            <p:cNvGrpSpPr/>
            <p:nvPr/>
          </p:nvGrpSpPr>
          <p:grpSpPr>
            <a:xfrm>
              <a:off x="4476946" y="1126806"/>
              <a:ext cx="4319905" cy="3095625"/>
              <a:chOff x="4352607" y="1881187"/>
              <a:chExt cx="4319905" cy="3095625"/>
            </a:xfrm>
          </p:grpSpPr>
          <p:pic>
            <p:nvPicPr>
              <p:cNvPr id="11" name="Picture 10"/>
              <p:cNvPicPr>
                <a:picLocks noChangeAspect="1"/>
              </p:cNvPicPr>
              <p:nvPr/>
            </p:nvPicPr>
            <p:blipFill rotWithShape="1">
              <a:blip r:embed="rId2"/>
              <a:srcRect r="90263"/>
              <a:stretch/>
            </p:blipFill>
            <p:spPr>
              <a:xfrm>
                <a:off x="4352607" y="1881187"/>
                <a:ext cx="798513" cy="3095625"/>
              </a:xfrm>
              <a:prstGeom prst="rect">
                <a:avLst/>
              </a:prstGeom>
            </p:spPr>
          </p:pic>
          <p:pic>
            <p:nvPicPr>
              <p:cNvPr id="10" name="Picture 9"/>
              <p:cNvPicPr>
                <a:picLocks noChangeAspect="1"/>
              </p:cNvPicPr>
              <p:nvPr/>
            </p:nvPicPr>
            <p:blipFill rotWithShape="1">
              <a:blip r:embed="rId2"/>
              <a:srcRect l="57062"/>
              <a:stretch/>
            </p:blipFill>
            <p:spPr>
              <a:xfrm>
                <a:off x="5151120" y="1881187"/>
                <a:ext cx="3521392" cy="3095625"/>
              </a:xfrm>
              <a:prstGeom prst="rect">
                <a:avLst/>
              </a:prstGeom>
            </p:spPr>
          </p:pic>
        </p:grpSp>
        <p:pic>
          <p:nvPicPr>
            <p:cNvPr id="18" name="Picture 17"/>
            <p:cNvPicPr>
              <a:picLocks noChangeAspect="1"/>
            </p:cNvPicPr>
            <p:nvPr/>
          </p:nvPicPr>
          <p:blipFill rotWithShape="1">
            <a:blip r:embed="rId3"/>
            <a:srcRect l="57029" t="87853" r="2030" b="-236"/>
            <a:stretch/>
          </p:blipFill>
          <p:spPr>
            <a:xfrm>
              <a:off x="5537200" y="4143793"/>
              <a:ext cx="3373120" cy="447040"/>
            </a:xfrm>
            <a:prstGeom prst="rect">
              <a:avLst/>
            </a:prstGeom>
          </p:spPr>
        </p:pic>
      </p:grpSp>
      <p:grpSp>
        <p:nvGrpSpPr>
          <p:cNvPr id="21" name="Group 20"/>
          <p:cNvGrpSpPr/>
          <p:nvPr/>
        </p:nvGrpSpPr>
        <p:grpSpPr>
          <a:xfrm>
            <a:off x="159044" y="956523"/>
            <a:ext cx="4317902" cy="3834867"/>
            <a:chOff x="120211" y="745806"/>
            <a:chExt cx="4317902" cy="3834867"/>
          </a:xfrm>
        </p:grpSpPr>
        <p:grpSp>
          <p:nvGrpSpPr>
            <p:cNvPr id="9" name="Group 8"/>
            <p:cNvGrpSpPr/>
            <p:nvPr/>
          </p:nvGrpSpPr>
          <p:grpSpPr>
            <a:xfrm>
              <a:off x="120211" y="745806"/>
              <a:ext cx="4279069" cy="3476625"/>
              <a:chOff x="4356931" y="1690686"/>
              <a:chExt cx="4329869" cy="3476626"/>
            </a:xfrm>
          </p:grpSpPr>
          <p:pic>
            <p:nvPicPr>
              <p:cNvPr id="8" name="Picture 7"/>
              <p:cNvPicPr>
                <a:picLocks noChangeAspect="1"/>
              </p:cNvPicPr>
              <p:nvPr/>
            </p:nvPicPr>
            <p:blipFill rotWithShape="1">
              <a:blip r:embed="rId4"/>
              <a:srcRect r="88745"/>
              <a:stretch/>
            </p:blipFill>
            <p:spPr>
              <a:xfrm>
                <a:off x="4356931" y="1690686"/>
                <a:ext cx="926269" cy="3476625"/>
              </a:xfrm>
              <a:prstGeom prst="rect">
                <a:avLst/>
              </a:prstGeom>
            </p:spPr>
          </p:pic>
          <p:pic>
            <p:nvPicPr>
              <p:cNvPr id="7" name="Picture 6"/>
              <p:cNvPicPr>
                <a:picLocks noChangeAspect="1"/>
              </p:cNvPicPr>
              <p:nvPr/>
            </p:nvPicPr>
            <p:blipFill rotWithShape="1">
              <a:blip r:embed="rId4"/>
              <a:srcRect l="57037"/>
              <a:stretch/>
            </p:blipFill>
            <p:spPr>
              <a:xfrm>
                <a:off x="5151120" y="1690687"/>
                <a:ext cx="3535680" cy="3476625"/>
              </a:xfrm>
              <a:prstGeom prst="rect">
                <a:avLst/>
              </a:prstGeom>
            </p:spPr>
          </p:pic>
        </p:grpSp>
        <p:pic>
          <p:nvPicPr>
            <p:cNvPr id="19" name="Picture 18"/>
            <p:cNvPicPr>
              <a:picLocks noChangeAspect="1"/>
            </p:cNvPicPr>
            <p:nvPr/>
          </p:nvPicPr>
          <p:blipFill rotWithShape="1">
            <a:blip r:embed="rId3"/>
            <a:srcRect l="57029" t="87853" r="2030" b="-236"/>
            <a:stretch/>
          </p:blipFill>
          <p:spPr>
            <a:xfrm>
              <a:off x="1064993" y="4133633"/>
              <a:ext cx="3373120" cy="447040"/>
            </a:xfrm>
            <a:prstGeom prst="rect">
              <a:avLst/>
            </a:prstGeom>
          </p:spPr>
        </p:pic>
      </p:grpSp>
      <p:grpSp>
        <p:nvGrpSpPr>
          <p:cNvPr id="15" name="Group 14"/>
          <p:cNvGrpSpPr/>
          <p:nvPr/>
        </p:nvGrpSpPr>
        <p:grpSpPr>
          <a:xfrm>
            <a:off x="2377441" y="3257203"/>
            <a:ext cx="4407096" cy="3357975"/>
            <a:chOff x="3119413" y="3009359"/>
            <a:chExt cx="4234083" cy="3609976"/>
          </a:xfrm>
        </p:grpSpPr>
        <p:pic>
          <p:nvPicPr>
            <p:cNvPr id="13" name="Picture 12"/>
            <p:cNvPicPr>
              <a:picLocks noChangeAspect="1"/>
            </p:cNvPicPr>
            <p:nvPr/>
          </p:nvPicPr>
          <p:blipFill rotWithShape="1">
            <a:blip r:embed="rId3"/>
            <a:srcRect l="55759"/>
            <a:stretch/>
          </p:blipFill>
          <p:spPr>
            <a:xfrm>
              <a:off x="3708400" y="3009360"/>
              <a:ext cx="3645096" cy="3609975"/>
            </a:xfrm>
            <a:prstGeom prst="rect">
              <a:avLst/>
            </a:prstGeom>
          </p:spPr>
        </p:pic>
        <p:pic>
          <p:nvPicPr>
            <p:cNvPr id="14" name="Picture 13"/>
            <p:cNvPicPr>
              <a:picLocks noChangeAspect="1"/>
            </p:cNvPicPr>
            <p:nvPr/>
          </p:nvPicPr>
          <p:blipFill rotWithShape="1">
            <a:blip r:embed="rId3"/>
            <a:srcRect r="92050"/>
            <a:stretch/>
          </p:blipFill>
          <p:spPr>
            <a:xfrm>
              <a:off x="3119413" y="3009359"/>
              <a:ext cx="655003" cy="3609975"/>
            </a:xfrm>
            <a:prstGeom prst="rect">
              <a:avLst/>
            </a:prstGeom>
          </p:spPr>
        </p:pic>
      </p:grpSp>
      <p:sp>
        <p:nvSpPr>
          <p:cNvPr id="22" name="Rectangle 21"/>
          <p:cNvSpPr/>
          <p:nvPr/>
        </p:nvSpPr>
        <p:spPr>
          <a:xfrm>
            <a:off x="239868" y="6363549"/>
            <a:ext cx="1487715" cy="276999"/>
          </a:xfrm>
          <a:prstGeom prst="rect">
            <a:avLst/>
          </a:prstGeom>
        </p:spPr>
        <p:txBody>
          <a:bodyPr wrap="none">
            <a:spAutoFit/>
          </a:bodyPr>
          <a:lstStyle/>
          <a:p>
            <a:r>
              <a:rPr lang="en-IN" sz="1200" dirty="0"/>
              <a:t>https://www.ipcc.ch/</a:t>
            </a:r>
          </a:p>
        </p:txBody>
      </p:sp>
    </p:spTree>
    <p:extLst>
      <p:ext uri="{BB962C8B-B14F-4D97-AF65-F5344CB8AC3E}">
        <p14:creationId xmlns:p14="http://schemas.microsoft.com/office/powerpoint/2010/main" val="3357717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C62A17F6-43C7-4B49-8694-EE74B04BAE60}" type="slidenum">
              <a:rPr lang="en-US" smtClean="0"/>
              <a:t>4</a:t>
            </a:fld>
            <a:endParaRPr lang="en-US"/>
          </a:p>
        </p:txBody>
      </p:sp>
      <p:sp>
        <p:nvSpPr>
          <p:cNvPr id="6" name="Title 1"/>
          <p:cNvSpPr>
            <a:spLocks noGrp="1"/>
          </p:cNvSpPr>
          <p:nvPr>
            <p:ph type="title"/>
          </p:nvPr>
        </p:nvSpPr>
        <p:spPr>
          <a:xfrm>
            <a:off x="380775" y="156323"/>
            <a:ext cx="8079581" cy="766703"/>
          </a:xfrm>
        </p:spPr>
        <p:txBody>
          <a:bodyPr>
            <a:noAutofit/>
          </a:bodyPr>
          <a:lstStyle/>
          <a:p>
            <a:r>
              <a:rPr lang="en-US" sz="4800" dirty="0" smtClean="0"/>
              <a:t>Introduction</a:t>
            </a:r>
            <a:endParaRPr lang="en-US" sz="4800" dirty="0"/>
          </a:p>
        </p:txBody>
      </p:sp>
      <p:sp>
        <p:nvSpPr>
          <p:cNvPr id="8" name="Content Placeholder 2"/>
          <p:cNvSpPr txBox="1">
            <a:spLocks/>
          </p:cNvSpPr>
          <p:nvPr/>
        </p:nvSpPr>
        <p:spPr>
          <a:xfrm>
            <a:off x="550338" y="1669965"/>
            <a:ext cx="8065294" cy="2823966"/>
          </a:xfrm>
          <a:prstGeom prst="rect">
            <a:avLst/>
          </a:prstGeom>
          <a:noFill/>
        </p:spPr>
        <p:txBody>
          <a:bodyPr vert="horz" lIns="91440" tIns="45720" rIns="91440" bIns="45720" rtlCol="0" anchor="t">
            <a:noAutofit/>
          </a:bodyPr>
          <a:lstStyle>
            <a:lvl1pPr marL="0" indent="0" algn="ctr" defTabSz="914400" rtl="0" eaLnBrk="1" latinLnBrk="0" hangingPunct="1">
              <a:lnSpc>
                <a:spcPct val="85000"/>
              </a:lnSpc>
              <a:spcBef>
                <a:spcPts val="800"/>
              </a:spcBef>
              <a:buFont typeface="Arial" pitchFamily="34" charset="0"/>
              <a:buNone/>
              <a:defRPr sz="3200" kern="1200">
                <a:solidFill>
                  <a:srgbClr val="4D4D4D"/>
                </a:solidFill>
                <a:latin typeface="+mn-lt"/>
                <a:ea typeface="+mn-ea"/>
                <a:cs typeface="+mn-cs"/>
              </a:defRPr>
            </a:lvl1pPr>
            <a:lvl2pPr marL="457200" indent="0" algn="l" defTabSz="914400" rtl="0" eaLnBrk="1" latinLnBrk="0" hangingPunct="1">
              <a:lnSpc>
                <a:spcPct val="85000"/>
              </a:lnSpc>
              <a:spcBef>
                <a:spcPts val="600"/>
              </a:spcBef>
              <a:buFont typeface="Arial" pitchFamily="34" charset="0"/>
              <a:buNone/>
              <a:defRPr sz="2800" kern="1200">
                <a:solidFill>
                  <a:schemeClr val="tx1">
                    <a:lumMod val="85000"/>
                    <a:lumOff val="15000"/>
                  </a:schemeClr>
                </a:solidFill>
                <a:latin typeface="+mn-lt"/>
                <a:ea typeface="+mn-ea"/>
                <a:cs typeface="+mn-cs"/>
              </a:defRPr>
            </a:lvl2pPr>
            <a:lvl3pPr marL="914400" indent="0" algn="l" defTabSz="914400" rtl="0" eaLnBrk="1" latinLnBrk="0" hangingPunct="1">
              <a:lnSpc>
                <a:spcPct val="85000"/>
              </a:lnSpc>
              <a:spcBef>
                <a:spcPts val="600"/>
              </a:spcBef>
              <a:buFont typeface="Arial" pitchFamily="34" charset="0"/>
              <a:buNone/>
              <a:defRPr sz="2400" i="1" kern="1200">
                <a:solidFill>
                  <a:schemeClr val="tx1">
                    <a:lumMod val="85000"/>
                    <a:lumOff val="15000"/>
                  </a:schemeClr>
                </a:solidFill>
                <a:latin typeface="+mn-lt"/>
                <a:ea typeface="+mn-ea"/>
                <a:cs typeface="+mn-cs"/>
              </a:defRPr>
            </a:lvl3pPr>
            <a:lvl4pPr marL="1371600" indent="0" algn="l"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4pPr>
            <a:lvl5pPr marL="1828800" indent="0" algn="l"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5pPr>
            <a:lvl6pPr marL="2286000" indent="0" algn="l"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6pPr>
            <a:lvl7pPr marL="2743200" indent="0" algn="l"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7pPr>
            <a:lvl8pPr marL="3200400" indent="0" algn="l"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8pPr>
            <a:lvl9pPr marL="3657600" indent="0" algn="l"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9pPr>
          </a:lstStyle>
          <a:p>
            <a:pPr marL="342900" indent="-342900" algn="just">
              <a:buFont typeface="Arial" panose="020B0604020202020204" pitchFamily="34" charset="0"/>
              <a:buChar char="•"/>
            </a:pPr>
            <a:r>
              <a:rPr lang="en-US" sz="2400" dirty="0" smtClean="0">
                <a:solidFill>
                  <a:schemeClr val="tx1"/>
                </a:solidFill>
              </a:rPr>
              <a:t>Precipitation – most important variable – high spatial variability and intermittency</a:t>
            </a:r>
          </a:p>
          <a:p>
            <a:pPr marL="342900" indent="-342900" algn="just">
              <a:buFont typeface="Arial" panose="020B0604020202020204" pitchFamily="34" charset="0"/>
              <a:buChar char="•"/>
            </a:pPr>
            <a:endParaRPr lang="en-US" sz="2400" dirty="0" smtClean="0">
              <a:solidFill>
                <a:schemeClr val="tx1"/>
              </a:solidFill>
            </a:endParaRPr>
          </a:p>
          <a:p>
            <a:pPr marL="342900" indent="-342900" algn="just">
              <a:buFont typeface="Arial" panose="020B0604020202020204" pitchFamily="34" charset="0"/>
              <a:buChar char="•"/>
            </a:pPr>
            <a:r>
              <a:rPr lang="en-US" sz="2400" dirty="0" smtClean="0">
                <a:solidFill>
                  <a:schemeClr val="tx1"/>
                </a:solidFill>
              </a:rPr>
              <a:t>Involves complicated processes</a:t>
            </a:r>
            <a:endParaRPr lang="en-US" sz="2000" dirty="0" smtClean="0">
              <a:solidFill>
                <a:schemeClr val="tx1"/>
              </a:solidFill>
            </a:endParaRPr>
          </a:p>
          <a:p>
            <a:pPr marL="342900" indent="-342900" algn="just">
              <a:buFont typeface="Arial" panose="020B0604020202020204" pitchFamily="34" charset="0"/>
              <a:buChar char="•"/>
            </a:pPr>
            <a:endParaRPr lang="en-US" sz="2400" dirty="0" smtClean="0">
              <a:solidFill>
                <a:schemeClr val="tx1"/>
              </a:solidFill>
            </a:endParaRPr>
          </a:p>
          <a:p>
            <a:pPr marL="344488" indent="-344488" algn="just">
              <a:buFont typeface="Arial" pitchFamily="34" charset="0"/>
              <a:buChar char="•"/>
            </a:pPr>
            <a:endParaRPr lang="en-US" sz="2400" dirty="0" smtClean="0">
              <a:solidFill>
                <a:schemeClr val="tx1"/>
              </a:solidFill>
            </a:endParaRPr>
          </a:p>
          <a:p>
            <a:pPr marL="344488" indent="-344488" algn="just">
              <a:buFont typeface="Arial" pitchFamily="34" charset="0"/>
              <a:buChar char="•"/>
            </a:pPr>
            <a:endParaRPr lang="en-US" sz="2400" dirty="0" smtClean="0">
              <a:solidFill>
                <a:schemeClr val="tx1"/>
              </a:solidFill>
            </a:endParaRPr>
          </a:p>
          <a:p>
            <a:pPr marL="344488" indent="-344488" algn="just">
              <a:buFont typeface="Arial" pitchFamily="34" charset="0"/>
              <a:buChar char="•"/>
            </a:pPr>
            <a:endParaRPr lang="en-US" sz="2400" dirty="0" smtClean="0">
              <a:solidFill>
                <a:schemeClr val="tx1"/>
              </a:solidFill>
            </a:endParaRPr>
          </a:p>
          <a:p>
            <a:pPr marL="344488" indent="-344488" algn="just">
              <a:buFont typeface="Arial" pitchFamily="34" charset="0"/>
              <a:buChar char="•"/>
            </a:pPr>
            <a:endParaRPr lang="en-US" sz="2400" dirty="0" smtClean="0">
              <a:solidFill>
                <a:schemeClr val="tx1"/>
              </a:solidFill>
            </a:endParaRPr>
          </a:p>
          <a:p>
            <a:pPr marL="342900" indent="-342900" algn="just">
              <a:buFont typeface="Arial" panose="020B0604020202020204" pitchFamily="34" charset="0"/>
              <a:buChar char="•"/>
            </a:pPr>
            <a:endParaRPr lang="en-US" sz="2400" dirty="0">
              <a:solidFill>
                <a:schemeClr val="tx1"/>
              </a:solidFill>
            </a:endParaRP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51917" y="2105582"/>
            <a:ext cx="4353621" cy="3135288"/>
          </a:xfrm>
          <a:prstGeom prst="rect">
            <a:avLst/>
          </a:prstGeom>
        </p:spPr>
      </p:pic>
      <p:sp>
        <p:nvSpPr>
          <p:cNvPr id="10" name="Content Placeholder 2"/>
          <p:cNvSpPr txBox="1">
            <a:spLocks/>
          </p:cNvSpPr>
          <p:nvPr/>
        </p:nvSpPr>
        <p:spPr>
          <a:xfrm>
            <a:off x="550338" y="3685128"/>
            <a:ext cx="3508478" cy="1130917"/>
          </a:xfrm>
          <a:prstGeom prst="rect">
            <a:avLst/>
          </a:prstGeom>
          <a:noFill/>
        </p:spPr>
        <p:txBody>
          <a:bodyPr vert="horz" lIns="91440" tIns="45720" rIns="91440" bIns="45720" rtlCol="0" anchor="t">
            <a:noAutofit/>
          </a:bodyPr>
          <a:lstStyle>
            <a:lvl1pPr marL="0" indent="0" algn="ctr" defTabSz="914400" rtl="0" eaLnBrk="1" latinLnBrk="0" hangingPunct="1">
              <a:lnSpc>
                <a:spcPct val="85000"/>
              </a:lnSpc>
              <a:spcBef>
                <a:spcPts val="800"/>
              </a:spcBef>
              <a:buFont typeface="Arial" pitchFamily="34" charset="0"/>
              <a:buNone/>
              <a:defRPr sz="3200" kern="1200">
                <a:solidFill>
                  <a:srgbClr val="4D4D4D"/>
                </a:solidFill>
                <a:latin typeface="+mn-lt"/>
                <a:ea typeface="+mn-ea"/>
                <a:cs typeface="+mn-cs"/>
              </a:defRPr>
            </a:lvl1pPr>
            <a:lvl2pPr marL="457200" indent="0" algn="l" defTabSz="914400" rtl="0" eaLnBrk="1" latinLnBrk="0" hangingPunct="1">
              <a:lnSpc>
                <a:spcPct val="85000"/>
              </a:lnSpc>
              <a:spcBef>
                <a:spcPts val="600"/>
              </a:spcBef>
              <a:buFont typeface="Arial" pitchFamily="34" charset="0"/>
              <a:buNone/>
              <a:defRPr sz="2800" kern="1200">
                <a:solidFill>
                  <a:schemeClr val="tx1">
                    <a:lumMod val="85000"/>
                    <a:lumOff val="15000"/>
                  </a:schemeClr>
                </a:solidFill>
                <a:latin typeface="+mn-lt"/>
                <a:ea typeface="+mn-ea"/>
                <a:cs typeface="+mn-cs"/>
              </a:defRPr>
            </a:lvl2pPr>
            <a:lvl3pPr marL="914400" indent="0" algn="l" defTabSz="914400" rtl="0" eaLnBrk="1" latinLnBrk="0" hangingPunct="1">
              <a:lnSpc>
                <a:spcPct val="85000"/>
              </a:lnSpc>
              <a:spcBef>
                <a:spcPts val="600"/>
              </a:spcBef>
              <a:buFont typeface="Arial" pitchFamily="34" charset="0"/>
              <a:buNone/>
              <a:defRPr sz="2400" i="1" kern="1200">
                <a:solidFill>
                  <a:schemeClr val="tx1">
                    <a:lumMod val="85000"/>
                    <a:lumOff val="15000"/>
                  </a:schemeClr>
                </a:solidFill>
                <a:latin typeface="+mn-lt"/>
                <a:ea typeface="+mn-ea"/>
                <a:cs typeface="+mn-cs"/>
              </a:defRPr>
            </a:lvl3pPr>
            <a:lvl4pPr marL="1371600" indent="0" algn="l"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4pPr>
            <a:lvl5pPr marL="1828800" indent="0" algn="l"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5pPr>
            <a:lvl6pPr marL="2286000" indent="0" algn="l"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6pPr>
            <a:lvl7pPr marL="2743200" indent="0" algn="l"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7pPr>
            <a:lvl8pPr marL="3200400" indent="0" algn="l"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8pPr>
            <a:lvl9pPr marL="3657600" indent="0" algn="l"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9pPr>
          </a:lstStyle>
          <a:p>
            <a:pPr marL="342900" indent="-342900" algn="just">
              <a:buFont typeface="Arial" panose="020B0604020202020204" pitchFamily="34" charset="0"/>
              <a:buChar char="•"/>
            </a:pPr>
            <a:r>
              <a:rPr lang="en-US" sz="2400" dirty="0" smtClean="0">
                <a:solidFill>
                  <a:schemeClr val="tx1"/>
                </a:solidFill>
              </a:rPr>
              <a:t>Pretty confident with Halley’s comet coming close to earth, but difficult to say what is the average precipitation in the next month</a:t>
            </a:r>
          </a:p>
        </p:txBody>
      </p:sp>
      <p:sp>
        <p:nvSpPr>
          <p:cNvPr id="11" name="Rectangle 10"/>
          <p:cNvSpPr/>
          <p:nvPr/>
        </p:nvSpPr>
        <p:spPr>
          <a:xfrm>
            <a:off x="4773225" y="5191283"/>
            <a:ext cx="4572000" cy="184666"/>
          </a:xfrm>
          <a:prstGeom prst="rect">
            <a:avLst/>
          </a:prstGeom>
        </p:spPr>
        <p:txBody>
          <a:bodyPr>
            <a:spAutoFit/>
          </a:bodyPr>
          <a:lstStyle/>
          <a:p>
            <a:r>
              <a:rPr lang="en-US" sz="600" dirty="0" smtClean="0"/>
              <a:t>Source: https</a:t>
            </a:r>
            <a:r>
              <a:rPr lang="en-US" sz="600" dirty="0"/>
              <a:t>://www.sciencedirect.com/topics/earth-and-planetary-sciences/hydrologic-cycle</a:t>
            </a:r>
          </a:p>
        </p:txBody>
      </p:sp>
    </p:spTree>
    <p:extLst>
      <p:ext uri="{BB962C8B-B14F-4D97-AF65-F5344CB8AC3E}">
        <p14:creationId xmlns:p14="http://schemas.microsoft.com/office/powerpoint/2010/main" val="32688699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6350" y="519917"/>
            <a:ext cx="9150350" cy="786943"/>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1800" dirty="0"/>
              <a:t>GCM model with future climate scenarios and </a:t>
            </a:r>
            <a:r>
              <a:rPr lang="en-US" sz="1800" dirty="0" smtClean="0"/>
              <a:t>latitude-longitude</a:t>
            </a:r>
            <a:endParaRPr lang="en-IN" sz="1800" dirty="0"/>
          </a:p>
        </p:txBody>
      </p:sp>
      <p:graphicFrame>
        <p:nvGraphicFramePr>
          <p:cNvPr id="7" name="Table 6"/>
          <p:cNvGraphicFramePr>
            <a:graphicFrameLocks noGrp="1"/>
          </p:cNvGraphicFramePr>
          <p:nvPr>
            <p:extLst>
              <p:ext uri="{D42A27DB-BD31-4B8C-83A1-F6EECF244321}">
                <p14:modId xmlns:p14="http://schemas.microsoft.com/office/powerpoint/2010/main" val="1826519850"/>
              </p:ext>
            </p:extLst>
          </p:nvPr>
        </p:nvGraphicFramePr>
        <p:xfrm>
          <a:off x="339564" y="913388"/>
          <a:ext cx="8458521" cy="5903002"/>
        </p:xfrm>
        <a:graphic>
          <a:graphicData uri="http://schemas.openxmlformats.org/drawingml/2006/table">
            <a:tbl>
              <a:tblPr firstRow="1" firstCol="1" bandRow="1">
                <a:tableStyleId>{5C22544A-7EE6-4342-B048-85BDC9FD1C3A}</a:tableStyleId>
              </a:tblPr>
              <a:tblGrid>
                <a:gridCol w="1946208">
                  <a:extLst>
                    <a:ext uri="{9D8B030D-6E8A-4147-A177-3AD203B41FA5}">
                      <a16:colId xmlns="" xmlns:a16="http://schemas.microsoft.com/office/drawing/2014/main" val="20000"/>
                    </a:ext>
                  </a:extLst>
                </a:gridCol>
                <a:gridCol w="1482923">
                  <a:extLst>
                    <a:ext uri="{9D8B030D-6E8A-4147-A177-3AD203B41FA5}">
                      <a16:colId xmlns="" xmlns:a16="http://schemas.microsoft.com/office/drawing/2014/main" val="20001"/>
                    </a:ext>
                  </a:extLst>
                </a:gridCol>
                <a:gridCol w="1143041">
                  <a:extLst>
                    <a:ext uri="{9D8B030D-6E8A-4147-A177-3AD203B41FA5}">
                      <a16:colId xmlns="" xmlns:a16="http://schemas.microsoft.com/office/drawing/2014/main" val="20002"/>
                    </a:ext>
                  </a:extLst>
                </a:gridCol>
                <a:gridCol w="1371654">
                  <a:extLst>
                    <a:ext uri="{9D8B030D-6E8A-4147-A177-3AD203B41FA5}">
                      <a16:colId xmlns="" xmlns:a16="http://schemas.microsoft.com/office/drawing/2014/main" val="20003"/>
                    </a:ext>
                  </a:extLst>
                </a:gridCol>
                <a:gridCol w="2514695">
                  <a:extLst>
                    <a:ext uri="{9D8B030D-6E8A-4147-A177-3AD203B41FA5}">
                      <a16:colId xmlns="" xmlns:a16="http://schemas.microsoft.com/office/drawing/2014/main" val="20004"/>
                    </a:ext>
                  </a:extLst>
                </a:gridCol>
              </a:tblGrid>
              <a:tr h="217178">
                <a:tc>
                  <a:txBody>
                    <a:bodyPr/>
                    <a:lstStyle/>
                    <a:p>
                      <a:pPr algn="just">
                        <a:lnSpc>
                          <a:spcPct val="115000"/>
                        </a:lnSpc>
                        <a:spcAft>
                          <a:spcPts val="0"/>
                        </a:spcAft>
                      </a:pPr>
                      <a:r>
                        <a:rPr lang="en-US" sz="1000" dirty="0">
                          <a:effectLst/>
                        </a:rPr>
                        <a:t>Model Name</a:t>
                      </a:r>
                      <a:endParaRPr lang="en-IN" sz="1000" dirty="0">
                        <a:effectLst/>
                        <a:latin typeface="Calibri"/>
                        <a:ea typeface="Times New Roman"/>
                        <a:cs typeface="Times New Roman"/>
                      </a:endParaRPr>
                    </a:p>
                  </a:txBody>
                  <a:tcPr marL="19038" marR="19038" marT="0" marB="0"/>
                </a:tc>
                <a:tc>
                  <a:txBody>
                    <a:bodyPr/>
                    <a:lstStyle/>
                    <a:p>
                      <a:pPr algn="ctr">
                        <a:lnSpc>
                          <a:spcPct val="115000"/>
                        </a:lnSpc>
                        <a:spcAft>
                          <a:spcPts val="0"/>
                        </a:spcAft>
                      </a:pPr>
                      <a:r>
                        <a:rPr lang="en-US" sz="1000" dirty="0">
                          <a:effectLst/>
                        </a:rPr>
                        <a:t>Latitude</a:t>
                      </a:r>
                      <a:endParaRPr lang="en-IN" sz="1000" dirty="0">
                        <a:effectLst/>
                        <a:latin typeface="Calibri"/>
                        <a:ea typeface="Times New Roman"/>
                        <a:cs typeface="Times New Roman"/>
                      </a:endParaRPr>
                    </a:p>
                  </a:txBody>
                  <a:tcPr marL="19038" marR="19038" marT="0" marB="0"/>
                </a:tc>
                <a:tc>
                  <a:txBody>
                    <a:bodyPr/>
                    <a:lstStyle/>
                    <a:p>
                      <a:pPr algn="ctr">
                        <a:lnSpc>
                          <a:spcPct val="115000"/>
                        </a:lnSpc>
                        <a:spcAft>
                          <a:spcPts val="0"/>
                        </a:spcAft>
                      </a:pPr>
                      <a:r>
                        <a:rPr lang="en-US" sz="1000">
                          <a:effectLst/>
                        </a:rPr>
                        <a:t>Longitude</a:t>
                      </a:r>
                      <a:endParaRPr lang="en-IN" sz="1000">
                        <a:effectLst/>
                        <a:latin typeface="Calibri"/>
                        <a:ea typeface="Times New Roman"/>
                        <a:cs typeface="Times New Roman"/>
                      </a:endParaRPr>
                    </a:p>
                  </a:txBody>
                  <a:tcPr marL="19038" marR="19038" marT="0" marB="0"/>
                </a:tc>
                <a:tc>
                  <a:txBody>
                    <a:bodyPr/>
                    <a:lstStyle/>
                    <a:p>
                      <a:pPr algn="ctr">
                        <a:lnSpc>
                          <a:spcPct val="115000"/>
                        </a:lnSpc>
                        <a:spcAft>
                          <a:spcPts val="0"/>
                        </a:spcAft>
                      </a:pPr>
                      <a:r>
                        <a:rPr lang="en-US" sz="1000">
                          <a:effectLst/>
                        </a:rPr>
                        <a:t>Abbreviation</a:t>
                      </a:r>
                      <a:endParaRPr lang="en-IN" sz="1000">
                        <a:effectLst/>
                        <a:latin typeface="Calibri"/>
                        <a:ea typeface="Times New Roman"/>
                        <a:cs typeface="Times New Roman"/>
                      </a:endParaRPr>
                    </a:p>
                  </a:txBody>
                  <a:tcPr marL="19038" marR="19038" marT="0" marB="0"/>
                </a:tc>
                <a:tc>
                  <a:txBody>
                    <a:bodyPr/>
                    <a:lstStyle/>
                    <a:p>
                      <a:pPr algn="ctr">
                        <a:lnSpc>
                          <a:spcPct val="115000"/>
                        </a:lnSpc>
                        <a:spcAft>
                          <a:spcPts val="0"/>
                        </a:spcAft>
                      </a:pPr>
                      <a:r>
                        <a:rPr lang="en-US" sz="1000" dirty="0" smtClean="0">
                          <a:effectLst/>
                        </a:rPr>
                        <a:t>Climate </a:t>
                      </a:r>
                      <a:r>
                        <a:rPr lang="en-US" sz="1000" dirty="0">
                          <a:effectLst/>
                        </a:rPr>
                        <a:t>Scenarios</a:t>
                      </a:r>
                      <a:endParaRPr lang="en-IN" sz="1000" dirty="0">
                        <a:effectLst/>
                        <a:latin typeface="Calibri"/>
                        <a:ea typeface="Times New Roman"/>
                        <a:cs typeface="Times New Roman"/>
                      </a:endParaRPr>
                    </a:p>
                  </a:txBody>
                  <a:tcPr marL="19038" marR="19038" marT="0" marB="0"/>
                </a:tc>
                <a:extLst>
                  <a:ext uri="{0D108BD9-81ED-4DB2-BD59-A6C34878D82A}">
                    <a16:rowId xmlns="" xmlns:a16="http://schemas.microsoft.com/office/drawing/2014/main" val="10000"/>
                  </a:ext>
                </a:extLst>
              </a:tr>
              <a:tr h="217178">
                <a:tc>
                  <a:txBody>
                    <a:bodyPr/>
                    <a:lstStyle/>
                    <a:p>
                      <a:pPr algn="just">
                        <a:lnSpc>
                          <a:spcPct val="115000"/>
                        </a:lnSpc>
                        <a:spcAft>
                          <a:spcPts val="0"/>
                        </a:spcAft>
                      </a:pPr>
                      <a:r>
                        <a:rPr lang="en-US" sz="1000" dirty="0">
                          <a:effectLst/>
                        </a:rPr>
                        <a:t>ACCESS1_0</a:t>
                      </a:r>
                      <a:endParaRPr lang="en-IN" sz="1000" dirty="0">
                        <a:effectLst/>
                        <a:latin typeface="Calibri"/>
                        <a:ea typeface="Times New Roman"/>
                        <a:cs typeface="Times New Roman"/>
                      </a:endParaRPr>
                    </a:p>
                  </a:txBody>
                  <a:tcPr marL="19038" marR="19038" marT="0" marB="0"/>
                </a:tc>
                <a:tc>
                  <a:txBody>
                    <a:bodyPr/>
                    <a:lstStyle/>
                    <a:p>
                      <a:pPr algn="ctr">
                        <a:lnSpc>
                          <a:spcPct val="115000"/>
                        </a:lnSpc>
                        <a:spcAft>
                          <a:spcPts val="0"/>
                        </a:spcAft>
                      </a:pPr>
                      <a:r>
                        <a:rPr lang="en-US" sz="1000">
                          <a:effectLst/>
                        </a:rPr>
                        <a:t>12.5 N</a:t>
                      </a:r>
                      <a:endParaRPr lang="en-IN" sz="1000">
                        <a:effectLst/>
                        <a:latin typeface="Calibri"/>
                        <a:ea typeface="Times New Roman"/>
                        <a:cs typeface="Times New Roman"/>
                      </a:endParaRPr>
                    </a:p>
                  </a:txBody>
                  <a:tcPr marL="19038" marR="19038" marT="0" marB="0"/>
                </a:tc>
                <a:tc>
                  <a:txBody>
                    <a:bodyPr/>
                    <a:lstStyle/>
                    <a:p>
                      <a:pPr algn="ctr">
                        <a:lnSpc>
                          <a:spcPct val="115000"/>
                        </a:lnSpc>
                        <a:spcAft>
                          <a:spcPts val="0"/>
                        </a:spcAft>
                      </a:pPr>
                      <a:r>
                        <a:rPr lang="en-US" sz="1000">
                          <a:effectLst/>
                        </a:rPr>
                        <a:t>76.875 E</a:t>
                      </a:r>
                      <a:endParaRPr lang="en-IN" sz="1000">
                        <a:effectLst/>
                        <a:latin typeface="Calibri"/>
                        <a:ea typeface="Times New Roman"/>
                        <a:cs typeface="Times New Roman"/>
                      </a:endParaRPr>
                    </a:p>
                  </a:txBody>
                  <a:tcPr marL="19038" marR="19038" marT="0" marB="0"/>
                </a:tc>
                <a:tc>
                  <a:txBody>
                    <a:bodyPr/>
                    <a:lstStyle/>
                    <a:p>
                      <a:pPr algn="ctr">
                        <a:lnSpc>
                          <a:spcPct val="115000"/>
                        </a:lnSpc>
                        <a:spcAft>
                          <a:spcPts val="0"/>
                        </a:spcAft>
                      </a:pPr>
                      <a:r>
                        <a:rPr lang="en-US" sz="1000">
                          <a:effectLst/>
                        </a:rPr>
                        <a:t>A1</a:t>
                      </a:r>
                      <a:endParaRPr lang="en-IN" sz="1000">
                        <a:effectLst/>
                        <a:latin typeface="Calibri"/>
                        <a:ea typeface="Times New Roman"/>
                        <a:cs typeface="Times New Roman"/>
                      </a:endParaRPr>
                    </a:p>
                  </a:txBody>
                  <a:tcPr marL="19038" marR="19038" marT="0" marB="0"/>
                </a:tc>
                <a:tc>
                  <a:txBody>
                    <a:bodyPr/>
                    <a:lstStyle/>
                    <a:p>
                      <a:pPr algn="just">
                        <a:lnSpc>
                          <a:spcPct val="115000"/>
                        </a:lnSpc>
                        <a:spcAft>
                          <a:spcPts val="0"/>
                        </a:spcAft>
                      </a:pPr>
                      <a:r>
                        <a:rPr lang="en-US" sz="1000" dirty="0">
                          <a:effectLst/>
                        </a:rPr>
                        <a:t>RCP 4.5, RCP 8.5</a:t>
                      </a:r>
                      <a:endParaRPr lang="en-IN" sz="1000" dirty="0">
                        <a:effectLst/>
                        <a:latin typeface="Calibri"/>
                        <a:ea typeface="Times New Roman"/>
                        <a:cs typeface="Times New Roman"/>
                      </a:endParaRPr>
                    </a:p>
                  </a:txBody>
                  <a:tcPr marL="19038" marR="19038" marT="0" marB="0"/>
                </a:tc>
                <a:extLst>
                  <a:ext uri="{0D108BD9-81ED-4DB2-BD59-A6C34878D82A}">
                    <a16:rowId xmlns="" xmlns:a16="http://schemas.microsoft.com/office/drawing/2014/main" val="10001"/>
                  </a:ext>
                </a:extLst>
              </a:tr>
              <a:tr h="217178">
                <a:tc>
                  <a:txBody>
                    <a:bodyPr/>
                    <a:lstStyle/>
                    <a:p>
                      <a:pPr algn="just">
                        <a:lnSpc>
                          <a:spcPct val="115000"/>
                        </a:lnSpc>
                        <a:spcAft>
                          <a:spcPts val="0"/>
                        </a:spcAft>
                      </a:pPr>
                      <a:r>
                        <a:rPr lang="en-US" sz="1000" dirty="0">
                          <a:effectLst/>
                        </a:rPr>
                        <a:t>BCC-CSM1-1</a:t>
                      </a:r>
                      <a:endParaRPr lang="en-IN" sz="1000" dirty="0">
                        <a:effectLst/>
                        <a:latin typeface="Calibri"/>
                        <a:ea typeface="Times New Roman"/>
                        <a:cs typeface="Times New Roman"/>
                      </a:endParaRPr>
                    </a:p>
                  </a:txBody>
                  <a:tcPr marL="19038" marR="19038" marT="0" marB="0"/>
                </a:tc>
                <a:tc>
                  <a:txBody>
                    <a:bodyPr/>
                    <a:lstStyle/>
                    <a:p>
                      <a:pPr algn="ctr">
                        <a:lnSpc>
                          <a:spcPct val="115000"/>
                        </a:lnSpc>
                        <a:spcAft>
                          <a:spcPts val="0"/>
                        </a:spcAft>
                      </a:pPr>
                      <a:r>
                        <a:rPr lang="en-US" sz="1000" dirty="0">
                          <a:effectLst/>
                        </a:rPr>
                        <a:t>12.55 N</a:t>
                      </a:r>
                      <a:endParaRPr lang="en-IN" sz="1000" dirty="0">
                        <a:effectLst/>
                        <a:latin typeface="Calibri"/>
                        <a:ea typeface="Times New Roman"/>
                        <a:cs typeface="Times New Roman"/>
                      </a:endParaRPr>
                    </a:p>
                  </a:txBody>
                  <a:tcPr marL="19038" marR="19038" marT="0" marB="0"/>
                </a:tc>
                <a:tc>
                  <a:txBody>
                    <a:bodyPr/>
                    <a:lstStyle/>
                    <a:p>
                      <a:pPr algn="ctr">
                        <a:lnSpc>
                          <a:spcPct val="115000"/>
                        </a:lnSpc>
                        <a:spcAft>
                          <a:spcPts val="0"/>
                        </a:spcAft>
                      </a:pPr>
                      <a:r>
                        <a:rPr lang="en-US" sz="1000">
                          <a:effectLst/>
                        </a:rPr>
                        <a:t>78.75 E</a:t>
                      </a:r>
                      <a:endParaRPr lang="en-IN" sz="1000">
                        <a:effectLst/>
                        <a:latin typeface="Calibri"/>
                        <a:ea typeface="Times New Roman"/>
                        <a:cs typeface="Times New Roman"/>
                      </a:endParaRPr>
                    </a:p>
                  </a:txBody>
                  <a:tcPr marL="19038" marR="19038" marT="0" marB="0"/>
                </a:tc>
                <a:tc>
                  <a:txBody>
                    <a:bodyPr/>
                    <a:lstStyle/>
                    <a:p>
                      <a:pPr algn="ctr">
                        <a:lnSpc>
                          <a:spcPct val="115000"/>
                        </a:lnSpc>
                        <a:spcAft>
                          <a:spcPts val="0"/>
                        </a:spcAft>
                      </a:pPr>
                      <a:r>
                        <a:rPr lang="en-US" sz="1000">
                          <a:effectLst/>
                        </a:rPr>
                        <a:t>BC1</a:t>
                      </a:r>
                      <a:endParaRPr lang="en-IN" sz="1000">
                        <a:effectLst/>
                        <a:latin typeface="Calibri"/>
                        <a:ea typeface="Times New Roman"/>
                        <a:cs typeface="Times New Roman"/>
                      </a:endParaRPr>
                    </a:p>
                  </a:txBody>
                  <a:tcPr marL="19038" marR="19038" marT="0" marB="0"/>
                </a:tc>
                <a:tc>
                  <a:txBody>
                    <a:bodyPr/>
                    <a:lstStyle/>
                    <a:p>
                      <a:pPr algn="just">
                        <a:lnSpc>
                          <a:spcPct val="115000"/>
                        </a:lnSpc>
                        <a:spcAft>
                          <a:spcPts val="0"/>
                        </a:spcAft>
                      </a:pPr>
                      <a:r>
                        <a:rPr lang="en-US" sz="1000">
                          <a:effectLst/>
                        </a:rPr>
                        <a:t>RCP 2.6, RCP 4.5, RCP 6.0, RCP 8.5</a:t>
                      </a:r>
                      <a:endParaRPr lang="en-IN" sz="1000">
                        <a:effectLst/>
                        <a:latin typeface="Calibri"/>
                        <a:ea typeface="Times New Roman"/>
                        <a:cs typeface="Times New Roman"/>
                      </a:endParaRPr>
                    </a:p>
                  </a:txBody>
                  <a:tcPr marL="19038" marR="19038" marT="0" marB="0"/>
                </a:tc>
                <a:extLst>
                  <a:ext uri="{0D108BD9-81ED-4DB2-BD59-A6C34878D82A}">
                    <a16:rowId xmlns="" xmlns:a16="http://schemas.microsoft.com/office/drawing/2014/main" val="10002"/>
                  </a:ext>
                </a:extLst>
              </a:tr>
              <a:tr h="217178">
                <a:tc>
                  <a:txBody>
                    <a:bodyPr/>
                    <a:lstStyle/>
                    <a:p>
                      <a:pPr algn="just">
                        <a:lnSpc>
                          <a:spcPct val="115000"/>
                        </a:lnSpc>
                        <a:spcAft>
                          <a:spcPts val="0"/>
                        </a:spcAft>
                      </a:pPr>
                      <a:r>
                        <a:rPr lang="en-US" sz="1000">
                          <a:effectLst/>
                        </a:rPr>
                        <a:t>BCC-CSM1-1-M</a:t>
                      </a:r>
                      <a:endParaRPr lang="en-IN" sz="1000">
                        <a:effectLst/>
                        <a:latin typeface="Calibri"/>
                        <a:ea typeface="Times New Roman"/>
                        <a:cs typeface="Times New Roman"/>
                      </a:endParaRPr>
                    </a:p>
                  </a:txBody>
                  <a:tcPr marL="19038" marR="19038" marT="0" marB="0"/>
                </a:tc>
                <a:tc>
                  <a:txBody>
                    <a:bodyPr/>
                    <a:lstStyle/>
                    <a:p>
                      <a:pPr algn="ctr">
                        <a:lnSpc>
                          <a:spcPct val="115000"/>
                        </a:lnSpc>
                        <a:spcAft>
                          <a:spcPts val="0"/>
                        </a:spcAft>
                      </a:pPr>
                      <a:r>
                        <a:rPr lang="en-US" sz="1000" dirty="0">
                          <a:effectLst/>
                        </a:rPr>
                        <a:t>12.89 N</a:t>
                      </a:r>
                      <a:endParaRPr lang="en-IN" sz="1000" dirty="0">
                        <a:effectLst/>
                        <a:latin typeface="Calibri"/>
                        <a:ea typeface="Times New Roman"/>
                        <a:cs typeface="Times New Roman"/>
                      </a:endParaRPr>
                    </a:p>
                  </a:txBody>
                  <a:tcPr marL="19038" marR="19038" marT="0" marB="0"/>
                </a:tc>
                <a:tc>
                  <a:txBody>
                    <a:bodyPr/>
                    <a:lstStyle/>
                    <a:p>
                      <a:pPr algn="ctr">
                        <a:lnSpc>
                          <a:spcPct val="115000"/>
                        </a:lnSpc>
                        <a:spcAft>
                          <a:spcPts val="0"/>
                        </a:spcAft>
                      </a:pPr>
                      <a:r>
                        <a:rPr lang="en-US" sz="1000">
                          <a:effectLst/>
                        </a:rPr>
                        <a:t>77.6 E</a:t>
                      </a:r>
                      <a:endParaRPr lang="en-IN" sz="1000">
                        <a:effectLst/>
                        <a:latin typeface="Calibri"/>
                        <a:ea typeface="Times New Roman"/>
                        <a:cs typeface="Times New Roman"/>
                      </a:endParaRPr>
                    </a:p>
                  </a:txBody>
                  <a:tcPr marL="19038" marR="19038" marT="0" marB="0"/>
                </a:tc>
                <a:tc>
                  <a:txBody>
                    <a:bodyPr/>
                    <a:lstStyle/>
                    <a:p>
                      <a:pPr algn="ctr">
                        <a:lnSpc>
                          <a:spcPct val="115000"/>
                        </a:lnSpc>
                        <a:spcAft>
                          <a:spcPts val="0"/>
                        </a:spcAft>
                      </a:pPr>
                      <a:r>
                        <a:rPr lang="en-US" sz="1000">
                          <a:effectLst/>
                        </a:rPr>
                        <a:t>BC1M</a:t>
                      </a:r>
                      <a:endParaRPr lang="en-IN" sz="1000">
                        <a:effectLst/>
                        <a:latin typeface="Calibri"/>
                        <a:ea typeface="Times New Roman"/>
                        <a:cs typeface="Times New Roman"/>
                      </a:endParaRPr>
                    </a:p>
                  </a:txBody>
                  <a:tcPr marL="19038" marR="19038" marT="0" marB="0"/>
                </a:tc>
                <a:tc>
                  <a:txBody>
                    <a:bodyPr/>
                    <a:lstStyle/>
                    <a:p>
                      <a:pPr algn="just">
                        <a:lnSpc>
                          <a:spcPct val="115000"/>
                        </a:lnSpc>
                        <a:spcAft>
                          <a:spcPts val="0"/>
                        </a:spcAft>
                      </a:pPr>
                      <a:r>
                        <a:rPr lang="en-US" sz="1000">
                          <a:effectLst/>
                        </a:rPr>
                        <a:t>RCP 2.6, RCP 4.5, RCP 6.0, RCP 8.5</a:t>
                      </a:r>
                      <a:endParaRPr lang="en-IN" sz="1000">
                        <a:effectLst/>
                        <a:latin typeface="Calibri"/>
                        <a:ea typeface="Times New Roman"/>
                        <a:cs typeface="Times New Roman"/>
                      </a:endParaRPr>
                    </a:p>
                  </a:txBody>
                  <a:tcPr marL="19038" marR="19038" marT="0" marB="0"/>
                </a:tc>
                <a:extLst>
                  <a:ext uri="{0D108BD9-81ED-4DB2-BD59-A6C34878D82A}">
                    <a16:rowId xmlns="" xmlns:a16="http://schemas.microsoft.com/office/drawing/2014/main" val="10003"/>
                  </a:ext>
                </a:extLst>
              </a:tr>
              <a:tr h="217891">
                <a:tc>
                  <a:txBody>
                    <a:bodyPr/>
                    <a:lstStyle/>
                    <a:p>
                      <a:pPr algn="just">
                        <a:lnSpc>
                          <a:spcPct val="115000"/>
                        </a:lnSpc>
                        <a:spcAft>
                          <a:spcPts val="0"/>
                        </a:spcAft>
                      </a:pPr>
                      <a:r>
                        <a:rPr lang="en-US" sz="1000" dirty="0">
                          <a:effectLst/>
                        </a:rPr>
                        <a:t>BNU-ESM</a:t>
                      </a:r>
                      <a:endParaRPr lang="en-IN" sz="1000" dirty="0">
                        <a:effectLst/>
                        <a:latin typeface="Calibri"/>
                        <a:ea typeface="Times New Roman"/>
                        <a:cs typeface="Times New Roman"/>
                      </a:endParaRPr>
                    </a:p>
                  </a:txBody>
                  <a:tcPr marL="19038" marR="19038" marT="0" marB="0"/>
                </a:tc>
                <a:tc>
                  <a:txBody>
                    <a:bodyPr/>
                    <a:lstStyle/>
                    <a:p>
                      <a:pPr algn="ctr">
                        <a:lnSpc>
                          <a:spcPct val="115000"/>
                        </a:lnSpc>
                        <a:spcAft>
                          <a:spcPts val="0"/>
                        </a:spcAft>
                      </a:pPr>
                      <a:r>
                        <a:rPr lang="en-US" sz="1000" dirty="0">
                          <a:effectLst/>
                        </a:rPr>
                        <a:t>12.55 N</a:t>
                      </a:r>
                      <a:endParaRPr lang="en-IN" sz="1000" dirty="0">
                        <a:effectLst/>
                        <a:latin typeface="Calibri"/>
                        <a:ea typeface="Times New Roman"/>
                        <a:cs typeface="Times New Roman"/>
                      </a:endParaRPr>
                    </a:p>
                  </a:txBody>
                  <a:tcPr marL="19038" marR="19038" marT="0" marB="0"/>
                </a:tc>
                <a:tc>
                  <a:txBody>
                    <a:bodyPr/>
                    <a:lstStyle/>
                    <a:p>
                      <a:pPr algn="ctr">
                        <a:lnSpc>
                          <a:spcPct val="115000"/>
                        </a:lnSpc>
                        <a:spcAft>
                          <a:spcPts val="0"/>
                        </a:spcAft>
                      </a:pPr>
                      <a:r>
                        <a:rPr lang="en-US" sz="1000" dirty="0">
                          <a:effectLst/>
                        </a:rPr>
                        <a:t>78.75 E</a:t>
                      </a:r>
                      <a:endParaRPr lang="en-IN" sz="1000" dirty="0">
                        <a:effectLst/>
                        <a:latin typeface="Calibri"/>
                        <a:ea typeface="Times New Roman"/>
                        <a:cs typeface="Times New Roman"/>
                      </a:endParaRPr>
                    </a:p>
                  </a:txBody>
                  <a:tcPr marL="19038" marR="19038" marT="0" marB="0"/>
                </a:tc>
                <a:tc>
                  <a:txBody>
                    <a:bodyPr/>
                    <a:lstStyle/>
                    <a:p>
                      <a:pPr algn="ctr">
                        <a:lnSpc>
                          <a:spcPct val="115000"/>
                        </a:lnSpc>
                        <a:spcAft>
                          <a:spcPts val="0"/>
                        </a:spcAft>
                      </a:pPr>
                      <a:r>
                        <a:rPr lang="en-US" sz="1000">
                          <a:effectLst/>
                        </a:rPr>
                        <a:t>BNU</a:t>
                      </a:r>
                      <a:endParaRPr lang="en-IN" sz="1000">
                        <a:effectLst/>
                        <a:latin typeface="Calibri"/>
                        <a:ea typeface="Times New Roman"/>
                        <a:cs typeface="Times New Roman"/>
                      </a:endParaRPr>
                    </a:p>
                  </a:txBody>
                  <a:tcPr marL="19038" marR="19038" marT="0" marB="0"/>
                </a:tc>
                <a:tc>
                  <a:txBody>
                    <a:bodyPr/>
                    <a:lstStyle/>
                    <a:p>
                      <a:pPr algn="just">
                        <a:lnSpc>
                          <a:spcPct val="115000"/>
                        </a:lnSpc>
                        <a:spcAft>
                          <a:spcPts val="0"/>
                        </a:spcAft>
                      </a:pPr>
                      <a:r>
                        <a:rPr lang="en-US" sz="1000">
                          <a:effectLst/>
                        </a:rPr>
                        <a:t>RCP 2.6, RCP 4.5, RCP 8.5</a:t>
                      </a:r>
                      <a:endParaRPr lang="en-IN" sz="1000">
                        <a:effectLst/>
                        <a:latin typeface="Calibri"/>
                        <a:ea typeface="Times New Roman"/>
                        <a:cs typeface="Times New Roman"/>
                      </a:endParaRPr>
                    </a:p>
                  </a:txBody>
                  <a:tcPr marL="19038" marR="19038" marT="0" marB="0"/>
                </a:tc>
                <a:extLst>
                  <a:ext uri="{0D108BD9-81ED-4DB2-BD59-A6C34878D82A}">
                    <a16:rowId xmlns="" xmlns:a16="http://schemas.microsoft.com/office/drawing/2014/main" val="10004"/>
                  </a:ext>
                </a:extLst>
              </a:tr>
              <a:tr h="217178">
                <a:tc>
                  <a:txBody>
                    <a:bodyPr/>
                    <a:lstStyle/>
                    <a:p>
                      <a:pPr algn="just">
                        <a:lnSpc>
                          <a:spcPct val="115000"/>
                        </a:lnSpc>
                        <a:spcAft>
                          <a:spcPts val="0"/>
                        </a:spcAft>
                      </a:pPr>
                      <a:r>
                        <a:rPr lang="en-US" sz="1000">
                          <a:effectLst/>
                        </a:rPr>
                        <a:t>CanESM2</a:t>
                      </a:r>
                      <a:endParaRPr lang="en-IN" sz="1000">
                        <a:effectLst/>
                        <a:latin typeface="Calibri"/>
                        <a:ea typeface="Times New Roman"/>
                        <a:cs typeface="Times New Roman"/>
                      </a:endParaRPr>
                    </a:p>
                  </a:txBody>
                  <a:tcPr marL="19038" marR="19038" marT="0" marB="0"/>
                </a:tc>
                <a:tc>
                  <a:txBody>
                    <a:bodyPr/>
                    <a:lstStyle/>
                    <a:p>
                      <a:pPr algn="ctr">
                        <a:lnSpc>
                          <a:spcPct val="115000"/>
                        </a:lnSpc>
                        <a:spcAft>
                          <a:spcPts val="0"/>
                        </a:spcAft>
                      </a:pPr>
                      <a:r>
                        <a:rPr lang="en-US" sz="1000">
                          <a:effectLst/>
                        </a:rPr>
                        <a:t>12.55 N</a:t>
                      </a:r>
                      <a:endParaRPr lang="en-IN" sz="1000">
                        <a:effectLst/>
                        <a:latin typeface="Calibri"/>
                        <a:ea typeface="Times New Roman"/>
                        <a:cs typeface="Times New Roman"/>
                      </a:endParaRPr>
                    </a:p>
                  </a:txBody>
                  <a:tcPr marL="19038" marR="19038" marT="0" marB="0"/>
                </a:tc>
                <a:tc>
                  <a:txBody>
                    <a:bodyPr/>
                    <a:lstStyle/>
                    <a:p>
                      <a:pPr algn="ctr">
                        <a:lnSpc>
                          <a:spcPct val="115000"/>
                        </a:lnSpc>
                        <a:spcAft>
                          <a:spcPts val="0"/>
                        </a:spcAft>
                      </a:pPr>
                      <a:r>
                        <a:rPr lang="en-US" sz="1000" dirty="0">
                          <a:effectLst/>
                        </a:rPr>
                        <a:t>78.7 E</a:t>
                      </a:r>
                      <a:endParaRPr lang="en-IN" sz="1000" dirty="0">
                        <a:effectLst/>
                        <a:latin typeface="Calibri"/>
                        <a:ea typeface="Times New Roman"/>
                        <a:cs typeface="Times New Roman"/>
                      </a:endParaRPr>
                    </a:p>
                  </a:txBody>
                  <a:tcPr marL="19038" marR="19038" marT="0" marB="0"/>
                </a:tc>
                <a:tc>
                  <a:txBody>
                    <a:bodyPr/>
                    <a:lstStyle/>
                    <a:p>
                      <a:pPr algn="ctr">
                        <a:lnSpc>
                          <a:spcPct val="115000"/>
                        </a:lnSpc>
                        <a:spcAft>
                          <a:spcPts val="0"/>
                        </a:spcAft>
                      </a:pPr>
                      <a:r>
                        <a:rPr lang="en-US" sz="1000">
                          <a:effectLst/>
                        </a:rPr>
                        <a:t>CAN</a:t>
                      </a:r>
                      <a:endParaRPr lang="en-IN" sz="1000">
                        <a:effectLst/>
                        <a:latin typeface="Calibri"/>
                        <a:ea typeface="Times New Roman"/>
                        <a:cs typeface="Times New Roman"/>
                      </a:endParaRPr>
                    </a:p>
                  </a:txBody>
                  <a:tcPr marL="19038" marR="19038" marT="0" marB="0"/>
                </a:tc>
                <a:tc>
                  <a:txBody>
                    <a:bodyPr/>
                    <a:lstStyle/>
                    <a:p>
                      <a:pPr algn="just">
                        <a:lnSpc>
                          <a:spcPct val="115000"/>
                        </a:lnSpc>
                        <a:spcAft>
                          <a:spcPts val="0"/>
                        </a:spcAft>
                      </a:pPr>
                      <a:r>
                        <a:rPr lang="en-US" sz="1000">
                          <a:effectLst/>
                        </a:rPr>
                        <a:t>RCP 2.6, RCP 4.5, RCP 8.5</a:t>
                      </a:r>
                      <a:endParaRPr lang="en-IN" sz="1000">
                        <a:effectLst/>
                        <a:latin typeface="Calibri"/>
                        <a:ea typeface="Times New Roman"/>
                        <a:cs typeface="Times New Roman"/>
                      </a:endParaRPr>
                    </a:p>
                  </a:txBody>
                  <a:tcPr marL="19038" marR="19038" marT="0" marB="0"/>
                </a:tc>
                <a:extLst>
                  <a:ext uri="{0D108BD9-81ED-4DB2-BD59-A6C34878D82A}">
                    <a16:rowId xmlns="" xmlns:a16="http://schemas.microsoft.com/office/drawing/2014/main" val="10005"/>
                  </a:ext>
                </a:extLst>
              </a:tr>
              <a:tr h="217178">
                <a:tc>
                  <a:txBody>
                    <a:bodyPr/>
                    <a:lstStyle/>
                    <a:p>
                      <a:pPr algn="just">
                        <a:lnSpc>
                          <a:spcPct val="115000"/>
                        </a:lnSpc>
                        <a:spcAft>
                          <a:spcPts val="0"/>
                        </a:spcAft>
                      </a:pPr>
                      <a:r>
                        <a:rPr lang="en-US" sz="1000">
                          <a:effectLst/>
                        </a:rPr>
                        <a:t>CCSM4</a:t>
                      </a:r>
                      <a:endParaRPr lang="en-IN" sz="1000">
                        <a:effectLst/>
                        <a:latin typeface="Calibri"/>
                        <a:ea typeface="Times New Roman"/>
                        <a:cs typeface="Times New Roman"/>
                      </a:endParaRPr>
                    </a:p>
                  </a:txBody>
                  <a:tcPr marL="19038" marR="19038" marT="0" marB="0"/>
                </a:tc>
                <a:tc>
                  <a:txBody>
                    <a:bodyPr/>
                    <a:lstStyle/>
                    <a:p>
                      <a:pPr algn="ctr">
                        <a:lnSpc>
                          <a:spcPct val="115000"/>
                        </a:lnSpc>
                        <a:spcAft>
                          <a:spcPts val="0"/>
                        </a:spcAft>
                      </a:pPr>
                      <a:r>
                        <a:rPr lang="en-US" sz="1000" dirty="0">
                          <a:effectLst/>
                        </a:rPr>
                        <a:t>12.7225 N</a:t>
                      </a:r>
                      <a:endParaRPr lang="en-IN" sz="1000" dirty="0">
                        <a:effectLst/>
                        <a:latin typeface="Calibri"/>
                        <a:ea typeface="Times New Roman"/>
                        <a:cs typeface="Times New Roman"/>
                      </a:endParaRPr>
                    </a:p>
                  </a:txBody>
                  <a:tcPr marL="19038" marR="19038" marT="0" marB="0"/>
                </a:tc>
                <a:tc>
                  <a:txBody>
                    <a:bodyPr/>
                    <a:lstStyle/>
                    <a:p>
                      <a:pPr algn="ctr">
                        <a:lnSpc>
                          <a:spcPct val="115000"/>
                        </a:lnSpc>
                        <a:spcAft>
                          <a:spcPts val="0"/>
                        </a:spcAft>
                      </a:pPr>
                      <a:r>
                        <a:rPr lang="en-US" sz="1000" dirty="0">
                          <a:effectLst/>
                        </a:rPr>
                        <a:t>77.5 E</a:t>
                      </a:r>
                      <a:endParaRPr lang="en-IN" sz="1000" dirty="0">
                        <a:effectLst/>
                        <a:latin typeface="Calibri"/>
                        <a:ea typeface="Times New Roman"/>
                        <a:cs typeface="Times New Roman"/>
                      </a:endParaRPr>
                    </a:p>
                  </a:txBody>
                  <a:tcPr marL="19038" marR="19038" marT="0" marB="0"/>
                </a:tc>
                <a:tc>
                  <a:txBody>
                    <a:bodyPr/>
                    <a:lstStyle/>
                    <a:p>
                      <a:pPr algn="ctr">
                        <a:lnSpc>
                          <a:spcPct val="115000"/>
                        </a:lnSpc>
                        <a:spcAft>
                          <a:spcPts val="0"/>
                        </a:spcAft>
                      </a:pPr>
                      <a:r>
                        <a:rPr lang="en-US" sz="1000">
                          <a:effectLst/>
                        </a:rPr>
                        <a:t>C4</a:t>
                      </a:r>
                      <a:endParaRPr lang="en-IN" sz="1000">
                        <a:effectLst/>
                        <a:latin typeface="Calibri"/>
                        <a:ea typeface="Times New Roman"/>
                        <a:cs typeface="Times New Roman"/>
                      </a:endParaRPr>
                    </a:p>
                  </a:txBody>
                  <a:tcPr marL="19038" marR="19038" marT="0" marB="0"/>
                </a:tc>
                <a:tc>
                  <a:txBody>
                    <a:bodyPr/>
                    <a:lstStyle/>
                    <a:p>
                      <a:pPr algn="just">
                        <a:lnSpc>
                          <a:spcPct val="115000"/>
                        </a:lnSpc>
                        <a:spcAft>
                          <a:spcPts val="0"/>
                        </a:spcAft>
                      </a:pPr>
                      <a:r>
                        <a:rPr lang="en-US" sz="1000">
                          <a:effectLst/>
                        </a:rPr>
                        <a:t>RCP 2.6, RCP 4.5, RCP 6.0, RCP 8.5</a:t>
                      </a:r>
                      <a:endParaRPr lang="en-IN" sz="1000">
                        <a:effectLst/>
                        <a:latin typeface="Calibri"/>
                        <a:ea typeface="Times New Roman"/>
                        <a:cs typeface="Times New Roman"/>
                      </a:endParaRPr>
                    </a:p>
                  </a:txBody>
                  <a:tcPr marL="19038" marR="19038" marT="0" marB="0"/>
                </a:tc>
                <a:extLst>
                  <a:ext uri="{0D108BD9-81ED-4DB2-BD59-A6C34878D82A}">
                    <a16:rowId xmlns="" xmlns:a16="http://schemas.microsoft.com/office/drawing/2014/main" val="10006"/>
                  </a:ext>
                </a:extLst>
              </a:tr>
              <a:tr h="217178">
                <a:tc>
                  <a:txBody>
                    <a:bodyPr/>
                    <a:lstStyle/>
                    <a:p>
                      <a:pPr algn="just">
                        <a:lnSpc>
                          <a:spcPct val="115000"/>
                        </a:lnSpc>
                        <a:spcAft>
                          <a:spcPts val="0"/>
                        </a:spcAft>
                      </a:pPr>
                      <a:r>
                        <a:rPr lang="en-US" sz="1000">
                          <a:effectLst/>
                        </a:rPr>
                        <a:t>CMCC-CMS</a:t>
                      </a:r>
                      <a:endParaRPr lang="en-IN" sz="1000">
                        <a:effectLst/>
                        <a:latin typeface="Calibri"/>
                        <a:ea typeface="Times New Roman"/>
                        <a:cs typeface="Times New Roman"/>
                      </a:endParaRPr>
                    </a:p>
                  </a:txBody>
                  <a:tcPr marL="19038" marR="19038" marT="0" marB="0"/>
                </a:tc>
                <a:tc>
                  <a:txBody>
                    <a:bodyPr/>
                    <a:lstStyle/>
                    <a:p>
                      <a:pPr algn="ctr">
                        <a:lnSpc>
                          <a:spcPct val="115000"/>
                        </a:lnSpc>
                        <a:spcAft>
                          <a:spcPts val="0"/>
                        </a:spcAft>
                      </a:pPr>
                      <a:r>
                        <a:rPr lang="en-US" sz="1000">
                          <a:effectLst/>
                        </a:rPr>
                        <a:t>12.1 N</a:t>
                      </a:r>
                      <a:endParaRPr lang="en-IN" sz="1000">
                        <a:effectLst/>
                        <a:latin typeface="Calibri"/>
                        <a:ea typeface="Times New Roman"/>
                        <a:cs typeface="Times New Roman"/>
                      </a:endParaRPr>
                    </a:p>
                  </a:txBody>
                  <a:tcPr marL="19038" marR="19038" marT="0" marB="0"/>
                </a:tc>
                <a:tc>
                  <a:txBody>
                    <a:bodyPr/>
                    <a:lstStyle/>
                    <a:p>
                      <a:pPr algn="ctr">
                        <a:lnSpc>
                          <a:spcPct val="115000"/>
                        </a:lnSpc>
                        <a:spcAft>
                          <a:spcPts val="0"/>
                        </a:spcAft>
                      </a:pPr>
                      <a:r>
                        <a:rPr lang="en-US" sz="1000">
                          <a:effectLst/>
                        </a:rPr>
                        <a:t>76.8 E</a:t>
                      </a:r>
                      <a:endParaRPr lang="en-IN" sz="1000">
                        <a:effectLst/>
                        <a:latin typeface="Calibri"/>
                        <a:ea typeface="Times New Roman"/>
                        <a:cs typeface="Times New Roman"/>
                      </a:endParaRPr>
                    </a:p>
                  </a:txBody>
                  <a:tcPr marL="19038" marR="19038" marT="0" marB="0"/>
                </a:tc>
                <a:tc>
                  <a:txBody>
                    <a:bodyPr/>
                    <a:lstStyle/>
                    <a:p>
                      <a:pPr algn="ctr">
                        <a:lnSpc>
                          <a:spcPct val="115000"/>
                        </a:lnSpc>
                        <a:spcAft>
                          <a:spcPts val="0"/>
                        </a:spcAft>
                      </a:pPr>
                      <a:r>
                        <a:rPr lang="en-US" sz="1000" dirty="0">
                          <a:effectLst/>
                        </a:rPr>
                        <a:t>CMS</a:t>
                      </a:r>
                      <a:endParaRPr lang="en-IN" sz="1000" dirty="0">
                        <a:effectLst/>
                        <a:latin typeface="Calibri"/>
                        <a:ea typeface="Times New Roman"/>
                        <a:cs typeface="Times New Roman"/>
                      </a:endParaRPr>
                    </a:p>
                  </a:txBody>
                  <a:tcPr marL="19038" marR="19038" marT="0" marB="0"/>
                </a:tc>
                <a:tc>
                  <a:txBody>
                    <a:bodyPr/>
                    <a:lstStyle/>
                    <a:p>
                      <a:pPr algn="just">
                        <a:lnSpc>
                          <a:spcPct val="115000"/>
                        </a:lnSpc>
                        <a:spcAft>
                          <a:spcPts val="0"/>
                        </a:spcAft>
                      </a:pPr>
                      <a:r>
                        <a:rPr lang="en-US" sz="1000">
                          <a:effectLst/>
                        </a:rPr>
                        <a:t>RCP 4.5, RCP 8.5</a:t>
                      </a:r>
                      <a:endParaRPr lang="en-IN" sz="1000">
                        <a:effectLst/>
                        <a:latin typeface="Calibri"/>
                        <a:ea typeface="Times New Roman"/>
                        <a:cs typeface="Times New Roman"/>
                      </a:endParaRPr>
                    </a:p>
                  </a:txBody>
                  <a:tcPr marL="19038" marR="19038" marT="0" marB="0"/>
                </a:tc>
                <a:extLst>
                  <a:ext uri="{0D108BD9-81ED-4DB2-BD59-A6C34878D82A}">
                    <a16:rowId xmlns="" xmlns:a16="http://schemas.microsoft.com/office/drawing/2014/main" val="10007"/>
                  </a:ext>
                </a:extLst>
              </a:tr>
              <a:tr h="217178">
                <a:tc>
                  <a:txBody>
                    <a:bodyPr/>
                    <a:lstStyle/>
                    <a:p>
                      <a:pPr algn="just">
                        <a:lnSpc>
                          <a:spcPct val="115000"/>
                        </a:lnSpc>
                        <a:spcAft>
                          <a:spcPts val="0"/>
                        </a:spcAft>
                      </a:pPr>
                      <a:r>
                        <a:rPr lang="en-US" sz="1000">
                          <a:effectLst/>
                        </a:rPr>
                        <a:t>CNRM-CM5</a:t>
                      </a:r>
                      <a:endParaRPr lang="en-IN" sz="1000">
                        <a:effectLst/>
                        <a:latin typeface="Calibri"/>
                        <a:ea typeface="Times New Roman"/>
                        <a:cs typeface="Times New Roman"/>
                      </a:endParaRPr>
                    </a:p>
                  </a:txBody>
                  <a:tcPr marL="19038" marR="19038" marT="0" marB="0"/>
                </a:tc>
                <a:tc>
                  <a:txBody>
                    <a:bodyPr/>
                    <a:lstStyle/>
                    <a:p>
                      <a:pPr algn="ctr">
                        <a:lnSpc>
                          <a:spcPct val="115000"/>
                        </a:lnSpc>
                        <a:spcAft>
                          <a:spcPts val="0"/>
                        </a:spcAft>
                      </a:pPr>
                      <a:r>
                        <a:rPr lang="en-US" sz="1000" dirty="0">
                          <a:effectLst/>
                        </a:rPr>
                        <a:t>11.9 N</a:t>
                      </a:r>
                      <a:endParaRPr lang="en-IN" sz="1000" dirty="0">
                        <a:effectLst/>
                        <a:latin typeface="Calibri"/>
                        <a:ea typeface="Times New Roman"/>
                        <a:cs typeface="Times New Roman"/>
                      </a:endParaRPr>
                    </a:p>
                  </a:txBody>
                  <a:tcPr marL="19038" marR="19038" marT="0" marB="0"/>
                </a:tc>
                <a:tc>
                  <a:txBody>
                    <a:bodyPr/>
                    <a:lstStyle/>
                    <a:p>
                      <a:pPr algn="ctr">
                        <a:lnSpc>
                          <a:spcPct val="115000"/>
                        </a:lnSpc>
                        <a:spcAft>
                          <a:spcPts val="0"/>
                        </a:spcAft>
                      </a:pPr>
                      <a:r>
                        <a:rPr lang="en-US" sz="1000">
                          <a:effectLst/>
                        </a:rPr>
                        <a:t>77.34 E</a:t>
                      </a:r>
                      <a:endParaRPr lang="en-IN" sz="1000">
                        <a:effectLst/>
                        <a:latin typeface="Calibri"/>
                        <a:ea typeface="Times New Roman"/>
                        <a:cs typeface="Times New Roman"/>
                      </a:endParaRPr>
                    </a:p>
                  </a:txBody>
                  <a:tcPr marL="19038" marR="19038" marT="0" marB="0"/>
                </a:tc>
                <a:tc>
                  <a:txBody>
                    <a:bodyPr/>
                    <a:lstStyle/>
                    <a:p>
                      <a:pPr algn="ctr">
                        <a:lnSpc>
                          <a:spcPct val="115000"/>
                        </a:lnSpc>
                        <a:spcAft>
                          <a:spcPts val="0"/>
                        </a:spcAft>
                      </a:pPr>
                      <a:r>
                        <a:rPr lang="en-US" sz="1000">
                          <a:effectLst/>
                        </a:rPr>
                        <a:t>CN5</a:t>
                      </a:r>
                      <a:endParaRPr lang="en-IN" sz="1000">
                        <a:effectLst/>
                        <a:latin typeface="Calibri"/>
                        <a:ea typeface="Times New Roman"/>
                        <a:cs typeface="Times New Roman"/>
                      </a:endParaRPr>
                    </a:p>
                  </a:txBody>
                  <a:tcPr marL="19038" marR="19038" marT="0" marB="0"/>
                </a:tc>
                <a:tc>
                  <a:txBody>
                    <a:bodyPr/>
                    <a:lstStyle/>
                    <a:p>
                      <a:pPr algn="just">
                        <a:lnSpc>
                          <a:spcPct val="115000"/>
                        </a:lnSpc>
                        <a:spcAft>
                          <a:spcPts val="0"/>
                        </a:spcAft>
                      </a:pPr>
                      <a:r>
                        <a:rPr lang="en-US" sz="1000">
                          <a:effectLst/>
                        </a:rPr>
                        <a:t>RCP 4.5, RCP 8.5</a:t>
                      </a:r>
                      <a:endParaRPr lang="en-IN" sz="1000">
                        <a:effectLst/>
                        <a:latin typeface="Calibri"/>
                        <a:ea typeface="Times New Roman"/>
                        <a:cs typeface="Times New Roman"/>
                      </a:endParaRPr>
                    </a:p>
                  </a:txBody>
                  <a:tcPr marL="19038" marR="19038" marT="0" marB="0"/>
                </a:tc>
                <a:extLst>
                  <a:ext uri="{0D108BD9-81ED-4DB2-BD59-A6C34878D82A}">
                    <a16:rowId xmlns="" xmlns:a16="http://schemas.microsoft.com/office/drawing/2014/main" val="10008"/>
                  </a:ext>
                </a:extLst>
              </a:tr>
              <a:tr h="217178">
                <a:tc>
                  <a:txBody>
                    <a:bodyPr/>
                    <a:lstStyle/>
                    <a:p>
                      <a:pPr algn="just">
                        <a:lnSpc>
                          <a:spcPct val="115000"/>
                        </a:lnSpc>
                        <a:spcAft>
                          <a:spcPts val="0"/>
                        </a:spcAft>
                      </a:pPr>
                      <a:r>
                        <a:rPr lang="en-US" sz="1000">
                          <a:effectLst/>
                        </a:rPr>
                        <a:t>CSIRO-MK3-6-0</a:t>
                      </a:r>
                      <a:endParaRPr lang="en-IN" sz="1000">
                        <a:effectLst/>
                        <a:latin typeface="Calibri"/>
                        <a:ea typeface="Times New Roman"/>
                        <a:cs typeface="Times New Roman"/>
                      </a:endParaRPr>
                    </a:p>
                  </a:txBody>
                  <a:tcPr marL="19038" marR="19038" marT="0" marB="0"/>
                </a:tc>
                <a:tc>
                  <a:txBody>
                    <a:bodyPr/>
                    <a:lstStyle/>
                    <a:p>
                      <a:pPr algn="ctr">
                        <a:lnSpc>
                          <a:spcPct val="115000"/>
                        </a:lnSpc>
                        <a:spcAft>
                          <a:spcPts val="0"/>
                        </a:spcAft>
                      </a:pPr>
                      <a:r>
                        <a:rPr lang="en-US" sz="1000" dirty="0">
                          <a:effectLst/>
                        </a:rPr>
                        <a:t>12.12 N</a:t>
                      </a:r>
                      <a:endParaRPr lang="en-IN" sz="1000" dirty="0">
                        <a:effectLst/>
                        <a:latin typeface="Calibri"/>
                        <a:ea typeface="Times New Roman"/>
                        <a:cs typeface="Times New Roman"/>
                      </a:endParaRPr>
                    </a:p>
                  </a:txBody>
                  <a:tcPr marL="19038" marR="19038" marT="0" marB="0"/>
                </a:tc>
                <a:tc>
                  <a:txBody>
                    <a:bodyPr/>
                    <a:lstStyle/>
                    <a:p>
                      <a:pPr algn="ctr">
                        <a:lnSpc>
                          <a:spcPct val="115000"/>
                        </a:lnSpc>
                        <a:spcAft>
                          <a:spcPts val="0"/>
                        </a:spcAft>
                      </a:pPr>
                      <a:r>
                        <a:rPr lang="en-US" sz="1000" dirty="0">
                          <a:effectLst/>
                        </a:rPr>
                        <a:t>76.875 E</a:t>
                      </a:r>
                      <a:endParaRPr lang="en-IN" sz="1000" dirty="0">
                        <a:effectLst/>
                        <a:latin typeface="Calibri"/>
                        <a:ea typeface="Times New Roman"/>
                        <a:cs typeface="Times New Roman"/>
                      </a:endParaRPr>
                    </a:p>
                  </a:txBody>
                  <a:tcPr marL="19038" marR="19038" marT="0" marB="0"/>
                </a:tc>
                <a:tc>
                  <a:txBody>
                    <a:bodyPr/>
                    <a:lstStyle/>
                    <a:p>
                      <a:pPr algn="ctr">
                        <a:lnSpc>
                          <a:spcPct val="115000"/>
                        </a:lnSpc>
                        <a:spcAft>
                          <a:spcPts val="0"/>
                        </a:spcAft>
                      </a:pPr>
                      <a:r>
                        <a:rPr lang="en-US" sz="1000" dirty="0">
                          <a:effectLst/>
                        </a:rPr>
                        <a:t>CM60</a:t>
                      </a:r>
                      <a:endParaRPr lang="en-IN" sz="1000" dirty="0">
                        <a:effectLst/>
                        <a:latin typeface="Calibri"/>
                        <a:ea typeface="Times New Roman"/>
                        <a:cs typeface="Times New Roman"/>
                      </a:endParaRPr>
                    </a:p>
                  </a:txBody>
                  <a:tcPr marL="19038" marR="19038" marT="0" marB="0"/>
                </a:tc>
                <a:tc>
                  <a:txBody>
                    <a:bodyPr/>
                    <a:lstStyle/>
                    <a:p>
                      <a:pPr algn="just">
                        <a:lnSpc>
                          <a:spcPct val="115000"/>
                        </a:lnSpc>
                        <a:spcAft>
                          <a:spcPts val="0"/>
                        </a:spcAft>
                      </a:pPr>
                      <a:r>
                        <a:rPr lang="en-US" sz="1000">
                          <a:effectLst/>
                        </a:rPr>
                        <a:t>RCP 2.6, RCP 4.5, RCP 6.0, RCP 8.5</a:t>
                      </a:r>
                      <a:endParaRPr lang="en-IN" sz="1000">
                        <a:effectLst/>
                        <a:latin typeface="Calibri"/>
                        <a:ea typeface="Times New Roman"/>
                        <a:cs typeface="Times New Roman"/>
                      </a:endParaRPr>
                    </a:p>
                  </a:txBody>
                  <a:tcPr marL="19038" marR="19038" marT="0" marB="0"/>
                </a:tc>
                <a:extLst>
                  <a:ext uri="{0D108BD9-81ED-4DB2-BD59-A6C34878D82A}">
                    <a16:rowId xmlns="" xmlns:a16="http://schemas.microsoft.com/office/drawing/2014/main" val="10009"/>
                  </a:ext>
                </a:extLst>
              </a:tr>
              <a:tr h="217178">
                <a:tc>
                  <a:txBody>
                    <a:bodyPr/>
                    <a:lstStyle/>
                    <a:p>
                      <a:pPr algn="just">
                        <a:lnSpc>
                          <a:spcPct val="115000"/>
                        </a:lnSpc>
                        <a:spcAft>
                          <a:spcPts val="0"/>
                        </a:spcAft>
                      </a:pPr>
                      <a:r>
                        <a:rPr lang="en-US" sz="1000">
                          <a:effectLst/>
                        </a:rPr>
                        <a:t>FGOALS-G2</a:t>
                      </a:r>
                      <a:endParaRPr lang="en-IN" sz="1000">
                        <a:effectLst/>
                        <a:latin typeface="Calibri"/>
                        <a:ea typeface="Times New Roman"/>
                        <a:cs typeface="Times New Roman"/>
                      </a:endParaRPr>
                    </a:p>
                  </a:txBody>
                  <a:tcPr marL="19038" marR="19038" marT="0" marB="0"/>
                </a:tc>
                <a:tc>
                  <a:txBody>
                    <a:bodyPr/>
                    <a:lstStyle/>
                    <a:p>
                      <a:pPr algn="ctr">
                        <a:lnSpc>
                          <a:spcPct val="115000"/>
                        </a:lnSpc>
                        <a:spcAft>
                          <a:spcPts val="0"/>
                        </a:spcAft>
                      </a:pPr>
                      <a:r>
                        <a:rPr lang="en-US" sz="1000">
                          <a:effectLst/>
                        </a:rPr>
                        <a:t>12.55 N</a:t>
                      </a:r>
                      <a:endParaRPr lang="en-IN" sz="1000">
                        <a:effectLst/>
                        <a:latin typeface="Calibri"/>
                        <a:ea typeface="Times New Roman"/>
                        <a:cs typeface="Times New Roman"/>
                      </a:endParaRPr>
                    </a:p>
                  </a:txBody>
                  <a:tcPr marL="19038" marR="19038" marT="0" marB="0"/>
                </a:tc>
                <a:tc>
                  <a:txBody>
                    <a:bodyPr/>
                    <a:lstStyle/>
                    <a:p>
                      <a:pPr algn="ctr">
                        <a:lnSpc>
                          <a:spcPct val="115000"/>
                        </a:lnSpc>
                        <a:spcAft>
                          <a:spcPts val="0"/>
                        </a:spcAft>
                      </a:pPr>
                      <a:r>
                        <a:rPr lang="en-US" sz="1000" dirty="0">
                          <a:effectLst/>
                        </a:rPr>
                        <a:t>78.75 E</a:t>
                      </a:r>
                      <a:endParaRPr lang="en-IN" sz="1000" dirty="0">
                        <a:effectLst/>
                        <a:latin typeface="Calibri"/>
                        <a:ea typeface="Times New Roman"/>
                        <a:cs typeface="Times New Roman"/>
                      </a:endParaRPr>
                    </a:p>
                  </a:txBody>
                  <a:tcPr marL="19038" marR="19038" marT="0" marB="0"/>
                </a:tc>
                <a:tc>
                  <a:txBody>
                    <a:bodyPr/>
                    <a:lstStyle/>
                    <a:p>
                      <a:pPr algn="ctr">
                        <a:lnSpc>
                          <a:spcPct val="115000"/>
                        </a:lnSpc>
                        <a:spcAft>
                          <a:spcPts val="0"/>
                        </a:spcAft>
                      </a:pPr>
                      <a:r>
                        <a:rPr lang="en-US" sz="1000" dirty="0">
                          <a:effectLst/>
                        </a:rPr>
                        <a:t>FG2</a:t>
                      </a:r>
                      <a:endParaRPr lang="en-IN" sz="1000" dirty="0">
                        <a:effectLst/>
                        <a:latin typeface="Calibri"/>
                        <a:ea typeface="Times New Roman"/>
                        <a:cs typeface="Times New Roman"/>
                      </a:endParaRPr>
                    </a:p>
                  </a:txBody>
                  <a:tcPr marL="19038" marR="19038" marT="0" marB="0"/>
                </a:tc>
                <a:tc>
                  <a:txBody>
                    <a:bodyPr/>
                    <a:lstStyle/>
                    <a:p>
                      <a:pPr algn="just">
                        <a:lnSpc>
                          <a:spcPct val="115000"/>
                        </a:lnSpc>
                        <a:spcAft>
                          <a:spcPts val="0"/>
                        </a:spcAft>
                      </a:pPr>
                      <a:r>
                        <a:rPr lang="en-US" sz="1000">
                          <a:effectLst/>
                        </a:rPr>
                        <a:t>RCP 2.6, RCP 4.5, RCP 8.5</a:t>
                      </a:r>
                      <a:endParaRPr lang="en-IN" sz="1000">
                        <a:effectLst/>
                        <a:latin typeface="Calibri"/>
                        <a:ea typeface="Times New Roman"/>
                        <a:cs typeface="Times New Roman"/>
                      </a:endParaRPr>
                    </a:p>
                  </a:txBody>
                  <a:tcPr marL="19038" marR="19038" marT="0" marB="0"/>
                </a:tc>
                <a:extLst>
                  <a:ext uri="{0D108BD9-81ED-4DB2-BD59-A6C34878D82A}">
                    <a16:rowId xmlns="" xmlns:a16="http://schemas.microsoft.com/office/drawing/2014/main" val="10010"/>
                  </a:ext>
                </a:extLst>
              </a:tr>
              <a:tr h="217891">
                <a:tc>
                  <a:txBody>
                    <a:bodyPr/>
                    <a:lstStyle/>
                    <a:p>
                      <a:pPr algn="just">
                        <a:lnSpc>
                          <a:spcPct val="115000"/>
                        </a:lnSpc>
                        <a:spcAft>
                          <a:spcPts val="0"/>
                        </a:spcAft>
                      </a:pPr>
                      <a:r>
                        <a:rPr lang="en-US" sz="1000">
                          <a:effectLst/>
                        </a:rPr>
                        <a:t>FGOALS-S2</a:t>
                      </a:r>
                      <a:endParaRPr lang="en-IN" sz="1000">
                        <a:effectLst/>
                        <a:latin typeface="Calibri"/>
                        <a:ea typeface="Times New Roman"/>
                        <a:cs typeface="Times New Roman"/>
                      </a:endParaRPr>
                    </a:p>
                  </a:txBody>
                  <a:tcPr marL="19038" marR="19038" marT="0" marB="0"/>
                </a:tc>
                <a:tc>
                  <a:txBody>
                    <a:bodyPr/>
                    <a:lstStyle/>
                    <a:p>
                      <a:pPr algn="ctr">
                        <a:lnSpc>
                          <a:spcPct val="115000"/>
                        </a:lnSpc>
                        <a:spcAft>
                          <a:spcPts val="0"/>
                        </a:spcAft>
                      </a:pPr>
                      <a:r>
                        <a:rPr lang="en-US" sz="1000">
                          <a:effectLst/>
                        </a:rPr>
                        <a:t>12.4 N</a:t>
                      </a:r>
                      <a:endParaRPr lang="en-IN" sz="1000">
                        <a:effectLst/>
                        <a:latin typeface="Calibri"/>
                        <a:ea typeface="Times New Roman"/>
                        <a:cs typeface="Times New Roman"/>
                      </a:endParaRPr>
                    </a:p>
                  </a:txBody>
                  <a:tcPr marL="19038" marR="19038" marT="0" marB="0"/>
                </a:tc>
                <a:tc>
                  <a:txBody>
                    <a:bodyPr/>
                    <a:lstStyle/>
                    <a:p>
                      <a:pPr algn="ctr">
                        <a:lnSpc>
                          <a:spcPct val="115000"/>
                        </a:lnSpc>
                        <a:spcAft>
                          <a:spcPts val="0"/>
                        </a:spcAft>
                      </a:pPr>
                      <a:r>
                        <a:rPr lang="en-US" sz="1000">
                          <a:effectLst/>
                        </a:rPr>
                        <a:t>75.9 E</a:t>
                      </a:r>
                      <a:endParaRPr lang="en-IN" sz="1000">
                        <a:effectLst/>
                        <a:latin typeface="Calibri"/>
                        <a:ea typeface="Times New Roman"/>
                        <a:cs typeface="Times New Roman"/>
                      </a:endParaRPr>
                    </a:p>
                  </a:txBody>
                  <a:tcPr marL="19038" marR="19038" marT="0" marB="0"/>
                </a:tc>
                <a:tc>
                  <a:txBody>
                    <a:bodyPr/>
                    <a:lstStyle/>
                    <a:p>
                      <a:pPr algn="ctr">
                        <a:lnSpc>
                          <a:spcPct val="115000"/>
                        </a:lnSpc>
                        <a:spcAft>
                          <a:spcPts val="0"/>
                        </a:spcAft>
                      </a:pPr>
                      <a:r>
                        <a:rPr lang="en-US" sz="1000">
                          <a:effectLst/>
                        </a:rPr>
                        <a:t>FS2</a:t>
                      </a:r>
                      <a:endParaRPr lang="en-IN" sz="1000">
                        <a:effectLst/>
                        <a:latin typeface="Calibri"/>
                        <a:ea typeface="Times New Roman"/>
                        <a:cs typeface="Times New Roman"/>
                      </a:endParaRPr>
                    </a:p>
                  </a:txBody>
                  <a:tcPr marL="19038" marR="19038" marT="0" marB="0"/>
                </a:tc>
                <a:tc>
                  <a:txBody>
                    <a:bodyPr/>
                    <a:lstStyle/>
                    <a:p>
                      <a:pPr algn="just">
                        <a:lnSpc>
                          <a:spcPct val="115000"/>
                        </a:lnSpc>
                        <a:spcAft>
                          <a:spcPts val="0"/>
                        </a:spcAft>
                      </a:pPr>
                      <a:r>
                        <a:rPr lang="en-US" sz="1000" dirty="0">
                          <a:effectLst/>
                        </a:rPr>
                        <a:t>RCP 2.6, RCP 4.5, RCP 6.0, RCP 8.5</a:t>
                      </a:r>
                      <a:endParaRPr lang="en-IN" sz="1000" dirty="0">
                        <a:effectLst/>
                        <a:latin typeface="Calibri"/>
                        <a:ea typeface="Times New Roman"/>
                        <a:cs typeface="Times New Roman"/>
                      </a:endParaRPr>
                    </a:p>
                  </a:txBody>
                  <a:tcPr marL="19038" marR="19038" marT="0" marB="0"/>
                </a:tc>
                <a:extLst>
                  <a:ext uri="{0D108BD9-81ED-4DB2-BD59-A6C34878D82A}">
                    <a16:rowId xmlns="" xmlns:a16="http://schemas.microsoft.com/office/drawing/2014/main" val="10011"/>
                  </a:ext>
                </a:extLst>
              </a:tr>
              <a:tr h="217178">
                <a:tc>
                  <a:txBody>
                    <a:bodyPr/>
                    <a:lstStyle/>
                    <a:p>
                      <a:pPr algn="just">
                        <a:lnSpc>
                          <a:spcPct val="115000"/>
                        </a:lnSpc>
                        <a:spcAft>
                          <a:spcPts val="0"/>
                        </a:spcAft>
                      </a:pPr>
                      <a:r>
                        <a:rPr lang="en-US" sz="1000">
                          <a:effectLst/>
                        </a:rPr>
                        <a:t>GFDL-CM3</a:t>
                      </a:r>
                      <a:endParaRPr lang="en-IN" sz="1000">
                        <a:effectLst/>
                        <a:latin typeface="Calibri"/>
                        <a:ea typeface="Times New Roman"/>
                        <a:cs typeface="Times New Roman"/>
                      </a:endParaRPr>
                    </a:p>
                  </a:txBody>
                  <a:tcPr marL="19038" marR="19038" marT="0" marB="0"/>
                </a:tc>
                <a:tc>
                  <a:txBody>
                    <a:bodyPr/>
                    <a:lstStyle/>
                    <a:p>
                      <a:pPr algn="ctr">
                        <a:lnSpc>
                          <a:spcPct val="115000"/>
                        </a:lnSpc>
                        <a:spcAft>
                          <a:spcPts val="0"/>
                        </a:spcAft>
                      </a:pPr>
                      <a:r>
                        <a:rPr lang="en-US" sz="1000">
                          <a:effectLst/>
                        </a:rPr>
                        <a:t>13 N</a:t>
                      </a:r>
                      <a:endParaRPr lang="en-IN" sz="1000">
                        <a:effectLst/>
                        <a:latin typeface="Calibri"/>
                        <a:ea typeface="Times New Roman"/>
                        <a:cs typeface="Times New Roman"/>
                      </a:endParaRPr>
                    </a:p>
                  </a:txBody>
                  <a:tcPr marL="19038" marR="19038" marT="0" marB="0"/>
                </a:tc>
                <a:tc>
                  <a:txBody>
                    <a:bodyPr/>
                    <a:lstStyle/>
                    <a:p>
                      <a:pPr algn="ctr">
                        <a:lnSpc>
                          <a:spcPct val="115000"/>
                        </a:lnSpc>
                        <a:spcAft>
                          <a:spcPts val="0"/>
                        </a:spcAft>
                      </a:pPr>
                      <a:r>
                        <a:rPr lang="en-US" sz="1000" dirty="0">
                          <a:effectLst/>
                        </a:rPr>
                        <a:t>78.75 E</a:t>
                      </a:r>
                      <a:endParaRPr lang="en-IN" sz="1000" dirty="0">
                        <a:effectLst/>
                        <a:latin typeface="Calibri"/>
                        <a:ea typeface="Times New Roman"/>
                        <a:cs typeface="Times New Roman"/>
                      </a:endParaRPr>
                    </a:p>
                  </a:txBody>
                  <a:tcPr marL="19038" marR="19038" marT="0" marB="0"/>
                </a:tc>
                <a:tc>
                  <a:txBody>
                    <a:bodyPr/>
                    <a:lstStyle/>
                    <a:p>
                      <a:pPr algn="ctr">
                        <a:lnSpc>
                          <a:spcPct val="115000"/>
                        </a:lnSpc>
                        <a:spcAft>
                          <a:spcPts val="0"/>
                        </a:spcAft>
                      </a:pPr>
                      <a:r>
                        <a:rPr lang="en-US" sz="1000">
                          <a:effectLst/>
                        </a:rPr>
                        <a:t>GF3</a:t>
                      </a:r>
                      <a:endParaRPr lang="en-IN" sz="1000">
                        <a:effectLst/>
                        <a:latin typeface="Calibri"/>
                        <a:ea typeface="Times New Roman"/>
                        <a:cs typeface="Times New Roman"/>
                      </a:endParaRPr>
                    </a:p>
                  </a:txBody>
                  <a:tcPr marL="19038" marR="19038" marT="0" marB="0"/>
                </a:tc>
                <a:tc>
                  <a:txBody>
                    <a:bodyPr/>
                    <a:lstStyle/>
                    <a:p>
                      <a:pPr algn="just">
                        <a:lnSpc>
                          <a:spcPct val="115000"/>
                        </a:lnSpc>
                        <a:spcAft>
                          <a:spcPts val="0"/>
                        </a:spcAft>
                      </a:pPr>
                      <a:r>
                        <a:rPr lang="en-US" sz="1000" dirty="0">
                          <a:effectLst/>
                        </a:rPr>
                        <a:t>RCP 2.6, RCP 6.0</a:t>
                      </a:r>
                      <a:endParaRPr lang="en-IN" sz="1000" dirty="0">
                        <a:effectLst/>
                        <a:latin typeface="Calibri"/>
                        <a:ea typeface="Times New Roman"/>
                        <a:cs typeface="Times New Roman"/>
                      </a:endParaRPr>
                    </a:p>
                  </a:txBody>
                  <a:tcPr marL="19038" marR="19038" marT="0" marB="0"/>
                </a:tc>
                <a:extLst>
                  <a:ext uri="{0D108BD9-81ED-4DB2-BD59-A6C34878D82A}">
                    <a16:rowId xmlns="" xmlns:a16="http://schemas.microsoft.com/office/drawing/2014/main" val="10012"/>
                  </a:ext>
                </a:extLst>
              </a:tr>
              <a:tr h="217178">
                <a:tc>
                  <a:txBody>
                    <a:bodyPr/>
                    <a:lstStyle/>
                    <a:p>
                      <a:pPr algn="just">
                        <a:lnSpc>
                          <a:spcPct val="115000"/>
                        </a:lnSpc>
                        <a:spcAft>
                          <a:spcPts val="0"/>
                        </a:spcAft>
                      </a:pPr>
                      <a:r>
                        <a:rPr lang="en-US" sz="1000">
                          <a:effectLst/>
                        </a:rPr>
                        <a:t>GFDL-ESM2G</a:t>
                      </a:r>
                      <a:endParaRPr lang="en-IN" sz="1000">
                        <a:effectLst/>
                        <a:latin typeface="Calibri"/>
                        <a:ea typeface="Times New Roman"/>
                        <a:cs typeface="Times New Roman"/>
                      </a:endParaRPr>
                    </a:p>
                  </a:txBody>
                  <a:tcPr marL="19038" marR="19038" marT="0" marB="0"/>
                </a:tc>
                <a:tc>
                  <a:txBody>
                    <a:bodyPr/>
                    <a:lstStyle/>
                    <a:p>
                      <a:pPr algn="ctr">
                        <a:lnSpc>
                          <a:spcPct val="115000"/>
                        </a:lnSpc>
                        <a:spcAft>
                          <a:spcPts val="0"/>
                        </a:spcAft>
                      </a:pPr>
                      <a:r>
                        <a:rPr lang="en-US" sz="1000">
                          <a:effectLst/>
                        </a:rPr>
                        <a:t>13.14 N</a:t>
                      </a:r>
                      <a:endParaRPr lang="en-IN" sz="1000">
                        <a:effectLst/>
                        <a:latin typeface="Calibri"/>
                        <a:ea typeface="Times New Roman"/>
                        <a:cs typeface="Times New Roman"/>
                      </a:endParaRPr>
                    </a:p>
                  </a:txBody>
                  <a:tcPr marL="19038" marR="19038" marT="0" marB="0"/>
                </a:tc>
                <a:tc>
                  <a:txBody>
                    <a:bodyPr/>
                    <a:lstStyle/>
                    <a:p>
                      <a:pPr algn="ctr">
                        <a:lnSpc>
                          <a:spcPct val="115000"/>
                        </a:lnSpc>
                        <a:spcAft>
                          <a:spcPts val="0"/>
                        </a:spcAft>
                      </a:pPr>
                      <a:r>
                        <a:rPr lang="en-US" sz="1000" dirty="0">
                          <a:effectLst/>
                        </a:rPr>
                        <a:t>76.25 E</a:t>
                      </a:r>
                      <a:endParaRPr lang="en-IN" sz="1000" dirty="0">
                        <a:effectLst/>
                        <a:latin typeface="Calibri"/>
                        <a:ea typeface="Times New Roman"/>
                        <a:cs typeface="Times New Roman"/>
                      </a:endParaRPr>
                    </a:p>
                  </a:txBody>
                  <a:tcPr marL="19038" marR="19038" marT="0" marB="0"/>
                </a:tc>
                <a:tc>
                  <a:txBody>
                    <a:bodyPr/>
                    <a:lstStyle/>
                    <a:p>
                      <a:pPr algn="ctr">
                        <a:lnSpc>
                          <a:spcPct val="115000"/>
                        </a:lnSpc>
                        <a:spcAft>
                          <a:spcPts val="0"/>
                        </a:spcAft>
                      </a:pPr>
                      <a:r>
                        <a:rPr lang="en-US" sz="1000">
                          <a:effectLst/>
                        </a:rPr>
                        <a:t>GF2G</a:t>
                      </a:r>
                      <a:endParaRPr lang="en-IN" sz="1000">
                        <a:effectLst/>
                        <a:latin typeface="Calibri"/>
                        <a:ea typeface="Times New Roman"/>
                        <a:cs typeface="Times New Roman"/>
                      </a:endParaRPr>
                    </a:p>
                  </a:txBody>
                  <a:tcPr marL="19038" marR="19038" marT="0" marB="0"/>
                </a:tc>
                <a:tc>
                  <a:txBody>
                    <a:bodyPr/>
                    <a:lstStyle/>
                    <a:p>
                      <a:pPr algn="just">
                        <a:lnSpc>
                          <a:spcPct val="115000"/>
                        </a:lnSpc>
                        <a:spcAft>
                          <a:spcPts val="0"/>
                        </a:spcAft>
                      </a:pPr>
                      <a:r>
                        <a:rPr lang="en-US" sz="1000" dirty="0">
                          <a:effectLst/>
                        </a:rPr>
                        <a:t>RCP 2.6, RCP 4.5, RCP 6.0, RCP 8.5</a:t>
                      </a:r>
                      <a:endParaRPr lang="en-IN" sz="1000" dirty="0">
                        <a:effectLst/>
                        <a:latin typeface="Calibri"/>
                        <a:ea typeface="Times New Roman"/>
                        <a:cs typeface="Times New Roman"/>
                      </a:endParaRPr>
                    </a:p>
                  </a:txBody>
                  <a:tcPr marL="19038" marR="19038" marT="0" marB="0"/>
                </a:tc>
                <a:extLst>
                  <a:ext uri="{0D108BD9-81ED-4DB2-BD59-A6C34878D82A}">
                    <a16:rowId xmlns="" xmlns:a16="http://schemas.microsoft.com/office/drawing/2014/main" val="10013"/>
                  </a:ext>
                </a:extLst>
              </a:tr>
              <a:tr h="217178">
                <a:tc>
                  <a:txBody>
                    <a:bodyPr/>
                    <a:lstStyle/>
                    <a:p>
                      <a:pPr algn="just">
                        <a:lnSpc>
                          <a:spcPct val="115000"/>
                        </a:lnSpc>
                        <a:spcAft>
                          <a:spcPts val="0"/>
                        </a:spcAft>
                      </a:pPr>
                      <a:r>
                        <a:rPr lang="en-US" sz="1000">
                          <a:effectLst/>
                        </a:rPr>
                        <a:t>GFDL-ESM2M</a:t>
                      </a:r>
                      <a:endParaRPr lang="en-IN" sz="1000">
                        <a:effectLst/>
                        <a:latin typeface="Calibri"/>
                        <a:ea typeface="Times New Roman"/>
                        <a:cs typeface="Times New Roman"/>
                      </a:endParaRPr>
                    </a:p>
                  </a:txBody>
                  <a:tcPr marL="19038" marR="19038" marT="0" marB="0"/>
                </a:tc>
                <a:tc>
                  <a:txBody>
                    <a:bodyPr/>
                    <a:lstStyle/>
                    <a:p>
                      <a:pPr algn="ctr">
                        <a:lnSpc>
                          <a:spcPct val="115000"/>
                        </a:lnSpc>
                        <a:spcAft>
                          <a:spcPts val="0"/>
                        </a:spcAft>
                      </a:pPr>
                      <a:r>
                        <a:rPr lang="en-US" sz="1000">
                          <a:effectLst/>
                        </a:rPr>
                        <a:t>13.14 N</a:t>
                      </a:r>
                      <a:endParaRPr lang="en-IN" sz="1000">
                        <a:effectLst/>
                        <a:latin typeface="Calibri"/>
                        <a:ea typeface="Times New Roman"/>
                        <a:cs typeface="Times New Roman"/>
                      </a:endParaRPr>
                    </a:p>
                  </a:txBody>
                  <a:tcPr marL="19038" marR="19038" marT="0" marB="0"/>
                </a:tc>
                <a:tc>
                  <a:txBody>
                    <a:bodyPr/>
                    <a:lstStyle/>
                    <a:p>
                      <a:pPr algn="ctr">
                        <a:lnSpc>
                          <a:spcPct val="115000"/>
                        </a:lnSpc>
                        <a:spcAft>
                          <a:spcPts val="0"/>
                        </a:spcAft>
                      </a:pPr>
                      <a:r>
                        <a:rPr lang="en-US" sz="1000">
                          <a:effectLst/>
                        </a:rPr>
                        <a:t>76.25 E</a:t>
                      </a:r>
                      <a:endParaRPr lang="en-IN" sz="1000">
                        <a:effectLst/>
                        <a:latin typeface="Calibri"/>
                        <a:ea typeface="Times New Roman"/>
                        <a:cs typeface="Times New Roman"/>
                      </a:endParaRPr>
                    </a:p>
                  </a:txBody>
                  <a:tcPr marL="19038" marR="19038" marT="0" marB="0"/>
                </a:tc>
                <a:tc>
                  <a:txBody>
                    <a:bodyPr/>
                    <a:lstStyle/>
                    <a:p>
                      <a:pPr algn="ctr">
                        <a:lnSpc>
                          <a:spcPct val="115000"/>
                        </a:lnSpc>
                        <a:spcAft>
                          <a:spcPts val="0"/>
                        </a:spcAft>
                      </a:pPr>
                      <a:r>
                        <a:rPr lang="en-US" sz="1000">
                          <a:effectLst/>
                        </a:rPr>
                        <a:t>GF2M</a:t>
                      </a:r>
                      <a:endParaRPr lang="en-IN" sz="1000">
                        <a:effectLst/>
                        <a:latin typeface="Calibri"/>
                        <a:ea typeface="Times New Roman"/>
                        <a:cs typeface="Times New Roman"/>
                      </a:endParaRPr>
                    </a:p>
                  </a:txBody>
                  <a:tcPr marL="19038" marR="19038" marT="0" marB="0"/>
                </a:tc>
                <a:tc>
                  <a:txBody>
                    <a:bodyPr/>
                    <a:lstStyle/>
                    <a:p>
                      <a:pPr algn="just">
                        <a:lnSpc>
                          <a:spcPct val="115000"/>
                        </a:lnSpc>
                        <a:spcAft>
                          <a:spcPts val="0"/>
                        </a:spcAft>
                      </a:pPr>
                      <a:r>
                        <a:rPr lang="en-US" sz="1000" dirty="0">
                          <a:effectLst/>
                        </a:rPr>
                        <a:t>RCP 2.6, RCP 4.5, RCP 6.0, RCP 8.5</a:t>
                      </a:r>
                      <a:endParaRPr lang="en-IN" sz="1000" dirty="0">
                        <a:effectLst/>
                        <a:latin typeface="Calibri"/>
                        <a:ea typeface="Times New Roman"/>
                        <a:cs typeface="Times New Roman"/>
                      </a:endParaRPr>
                    </a:p>
                  </a:txBody>
                  <a:tcPr marL="19038" marR="19038" marT="0" marB="0"/>
                </a:tc>
                <a:extLst>
                  <a:ext uri="{0D108BD9-81ED-4DB2-BD59-A6C34878D82A}">
                    <a16:rowId xmlns="" xmlns:a16="http://schemas.microsoft.com/office/drawing/2014/main" val="10014"/>
                  </a:ext>
                </a:extLst>
              </a:tr>
              <a:tr h="217178">
                <a:tc>
                  <a:txBody>
                    <a:bodyPr/>
                    <a:lstStyle/>
                    <a:p>
                      <a:pPr algn="just">
                        <a:lnSpc>
                          <a:spcPct val="115000"/>
                        </a:lnSpc>
                        <a:spcAft>
                          <a:spcPts val="0"/>
                        </a:spcAft>
                      </a:pPr>
                      <a:r>
                        <a:rPr lang="en-US" sz="1000">
                          <a:effectLst/>
                        </a:rPr>
                        <a:t>GISS-E2-R</a:t>
                      </a:r>
                      <a:endParaRPr lang="en-IN" sz="1000">
                        <a:effectLst/>
                        <a:latin typeface="Calibri"/>
                        <a:ea typeface="Times New Roman"/>
                        <a:cs typeface="Times New Roman"/>
                      </a:endParaRPr>
                    </a:p>
                  </a:txBody>
                  <a:tcPr marL="19038" marR="19038" marT="0" marB="0"/>
                </a:tc>
                <a:tc>
                  <a:txBody>
                    <a:bodyPr/>
                    <a:lstStyle/>
                    <a:p>
                      <a:pPr algn="ctr">
                        <a:lnSpc>
                          <a:spcPct val="115000"/>
                        </a:lnSpc>
                        <a:spcAft>
                          <a:spcPts val="0"/>
                        </a:spcAft>
                      </a:pPr>
                      <a:r>
                        <a:rPr lang="en-US" sz="1000">
                          <a:effectLst/>
                        </a:rPr>
                        <a:t>13 N</a:t>
                      </a:r>
                      <a:endParaRPr lang="en-IN" sz="1000">
                        <a:effectLst/>
                        <a:latin typeface="Calibri"/>
                        <a:ea typeface="Times New Roman"/>
                        <a:cs typeface="Times New Roman"/>
                      </a:endParaRPr>
                    </a:p>
                  </a:txBody>
                  <a:tcPr marL="19038" marR="19038" marT="0" marB="0"/>
                </a:tc>
                <a:tc>
                  <a:txBody>
                    <a:bodyPr/>
                    <a:lstStyle/>
                    <a:p>
                      <a:pPr algn="ctr">
                        <a:lnSpc>
                          <a:spcPct val="115000"/>
                        </a:lnSpc>
                        <a:spcAft>
                          <a:spcPts val="0"/>
                        </a:spcAft>
                      </a:pPr>
                      <a:r>
                        <a:rPr lang="en-US" sz="1000">
                          <a:effectLst/>
                        </a:rPr>
                        <a:t>76.25 E</a:t>
                      </a:r>
                      <a:endParaRPr lang="en-IN" sz="1000">
                        <a:effectLst/>
                        <a:latin typeface="Calibri"/>
                        <a:ea typeface="Times New Roman"/>
                        <a:cs typeface="Times New Roman"/>
                      </a:endParaRPr>
                    </a:p>
                  </a:txBody>
                  <a:tcPr marL="19038" marR="19038" marT="0" marB="0"/>
                </a:tc>
                <a:tc>
                  <a:txBody>
                    <a:bodyPr/>
                    <a:lstStyle/>
                    <a:p>
                      <a:pPr algn="ctr">
                        <a:lnSpc>
                          <a:spcPct val="115000"/>
                        </a:lnSpc>
                        <a:spcAft>
                          <a:spcPts val="0"/>
                        </a:spcAft>
                      </a:pPr>
                      <a:r>
                        <a:rPr lang="en-US" sz="1000" dirty="0">
                          <a:effectLst/>
                        </a:rPr>
                        <a:t>GISS</a:t>
                      </a:r>
                      <a:endParaRPr lang="en-IN" sz="1000" dirty="0">
                        <a:effectLst/>
                        <a:latin typeface="Calibri"/>
                        <a:ea typeface="Times New Roman"/>
                        <a:cs typeface="Times New Roman"/>
                      </a:endParaRPr>
                    </a:p>
                  </a:txBody>
                  <a:tcPr marL="19038" marR="19038" marT="0" marB="0"/>
                </a:tc>
                <a:tc>
                  <a:txBody>
                    <a:bodyPr/>
                    <a:lstStyle/>
                    <a:p>
                      <a:pPr algn="just">
                        <a:lnSpc>
                          <a:spcPct val="115000"/>
                        </a:lnSpc>
                        <a:spcAft>
                          <a:spcPts val="0"/>
                        </a:spcAft>
                      </a:pPr>
                      <a:r>
                        <a:rPr lang="en-US" sz="1000" dirty="0">
                          <a:effectLst/>
                        </a:rPr>
                        <a:t>RCP 4.5</a:t>
                      </a:r>
                      <a:endParaRPr lang="en-IN" sz="1000" dirty="0">
                        <a:effectLst/>
                        <a:latin typeface="Calibri"/>
                        <a:ea typeface="Times New Roman"/>
                        <a:cs typeface="Times New Roman"/>
                      </a:endParaRPr>
                    </a:p>
                  </a:txBody>
                  <a:tcPr marL="19038" marR="19038" marT="0" marB="0"/>
                </a:tc>
                <a:extLst>
                  <a:ext uri="{0D108BD9-81ED-4DB2-BD59-A6C34878D82A}">
                    <a16:rowId xmlns="" xmlns:a16="http://schemas.microsoft.com/office/drawing/2014/main" val="10015"/>
                  </a:ext>
                </a:extLst>
              </a:tr>
              <a:tr h="217178">
                <a:tc>
                  <a:txBody>
                    <a:bodyPr/>
                    <a:lstStyle/>
                    <a:p>
                      <a:pPr algn="just">
                        <a:lnSpc>
                          <a:spcPct val="115000"/>
                        </a:lnSpc>
                        <a:spcAft>
                          <a:spcPts val="0"/>
                        </a:spcAft>
                      </a:pPr>
                      <a:r>
                        <a:rPr lang="en-US" sz="1000">
                          <a:effectLst/>
                        </a:rPr>
                        <a:t>HadGEM2-CC</a:t>
                      </a:r>
                      <a:endParaRPr lang="en-IN" sz="1000">
                        <a:effectLst/>
                        <a:latin typeface="Calibri"/>
                        <a:ea typeface="Times New Roman"/>
                        <a:cs typeface="Times New Roman"/>
                      </a:endParaRPr>
                    </a:p>
                  </a:txBody>
                  <a:tcPr marL="19038" marR="19038" marT="0" marB="0"/>
                </a:tc>
                <a:tc>
                  <a:txBody>
                    <a:bodyPr/>
                    <a:lstStyle/>
                    <a:p>
                      <a:pPr algn="ctr">
                        <a:lnSpc>
                          <a:spcPct val="115000"/>
                        </a:lnSpc>
                        <a:spcAft>
                          <a:spcPts val="0"/>
                        </a:spcAft>
                      </a:pPr>
                      <a:r>
                        <a:rPr lang="en-US" sz="1000">
                          <a:effectLst/>
                        </a:rPr>
                        <a:t>12.5 N</a:t>
                      </a:r>
                      <a:endParaRPr lang="en-IN" sz="1000">
                        <a:effectLst/>
                        <a:latin typeface="Calibri"/>
                        <a:ea typeface="Times New Roman"/>
                        <a:cs typeface="Times New Roman"/>
                      </a:endParaRPr>
                    </a:p>
                  </a:txBody>
                  <a:tcPr marL="19038" marR="19038" marT="0" marB="0"/>
                </a:tc>
                <a:tc>
                  <a:txBody>
                    <a:bodyPr/>
                    <a:lstStyle/>
                    <a:p>
                      <a:pPr algn="ctr">
                        <a:lnSpc>
                          <a:spcPct val="115000"/>
                        </a:lnSpc>
                        <a:spcAft>
                          <a:spcPts val="0"/>
                        </a:spcAft>
                      </a:pPr>
                      <a:r>
                        <a:rPr lang="en-US" sz="1000">
                          <a:effectLst/>
                        </a:rPr>
                        <a:t>76.87 E</a:t>
                      </a:r>
                      <a:endParaRPr lang="en-IN" sz="1000">
                        <a:effectLst/>
                        <a:latin typeface="Calibri"/>
                        <a:ea typeface="Times New Roman"/>
                        <a:cs typeface="Times New Roman"/>
                      </a:endParaRPr>
                    </a:p>
                  </a:txBody>
                  <a:tcPr marL="19038" marR="19038" marT="0" marB="0"/>
                </a:tc>
                <a:tc>
                  <a:txBody>
                    <a:bodyPr/>
                    <a:lstStyle/>
                    <a:p>
                      <a:pPr algn="ctr">
                        <a:lnSpc>
                          <a:spcPct val="115000"/>
                        </a:lnSpc>
                        <a:spcAft>
                          <a:spcPts val="0"/>
                        </a:spcAft>
                      </a:pPr>
                      <a:r>
                        <a:rPr lang="en-US" sz="1000">
                          <a:effectLst/>
                        </a:rPr>
                        <a:t>HADC</a:t>
                      </a:r>
                      <a:endParaRPr lang="en-IN" sz="1000">
                        <a:effectLst/>
                        <a:latin typeface="Calibri"/>
                        <a:ea typeface="Times New Roman"/>
                        <a:cs typeface="Times New Roman"/>
                      </a:endParaRPr>
                    </a:p>
                  </a:txBody>
                  <a:tcPr marL="19038" marR="19038" marT="0" marB="0"/>
                </a:tc>
                <a:tc>
                  <a:txBody>
                    <a:bodyPr/>
                    <a:lstStyle/>
                    <a:p>
                      <a:pPr algn="just">
                        <a:lnSpc>
                          <a:spcPct val="115000"/>
                        </a:lnSpc>
                        <a:spcAft>
                          <a:spcPts val="0"/>
                        </a:spcAft>
                      </a:pPr>
                      <a:r>
                        <a:rPr lang="en-US" sz="1000" dirty="0">
                          <a:effectLst/>
                        </a:rPr>
                        <a:t>RCP 4.5, RCP 8.5</a:t>
                      </a:r>
                      <a:endParaRPr lang="en-IN" sz="1000" dirty="0">
                        <a:effectLst/>
                        <a:latin typeface="Calibri"/>
                        <a:ea typeface="Times New Roman"/>
                        <a:cs typeface="Times New Roman"/>
                      </a:endParaRPr>
                    </a:p>
                  </a:txBody>
                  <a:tcPr marL="19038" marR="19038" marT="0" marB="0"/>
                </a:tc>
                <a:extLst>
                  <a:ext uri="{0D108BD9-81ED-4DB2-BD59-A6C34878D82A}">
                    <a16:rowId xmlns="" xmlns:a16="http://schemas.microsoft.com/office/drawing/2014/main" val="10016"/>
                  </a:ext>
                </a:extLst>
              </a:tr>
              <a:tr h="217178">
                <a:tc>
                  <a:txBody>
                    <a:bodyPr/>
                    <a:lstStyle/>
                    <a:p>
                      <a:pPr algn="just">
                        <a:lnSpc>
                          <a:spcPct val="115000"/>
                        </a:lnSpc>
                        <a:spcAft>
                          <a:spcPts val="0"/>
                        </a:spcAft>
                      </a:pPr>
                      <a:r>
                        <a:rPr lang="en-US" sz="1000" dirty="0">
                          <a:effectLst/>
                        </a:rPr>
                        <a:t>HadGEM2-ES</a:t>
                      </a:r>
                      <a:endParaRPr lang="en-IN" sz="1000" dirty="0">
                        <a:effectLst/>
                        <a:latin typeface="Calibri"/>
                        <a:ea typeface="Times New Roman"/>
                        <a:cs typeface="Times New Roman"/>
                      </a:endParaRPr>
                    </a:p>
                  </a:txBody>
                  <a:tcPr marL="19038" marR="19038" marT="0" marB="0"/>
                </a:tc>
                <a:tc>
                  <a:txBody>
                    <a:bodyPr/>
                    <a:lstStyle/>
                    <a:p>
                      <a:pPr algn="ctr">
                        <a:lnSpc>
                          <a:spcPct val="115000"/>
                        </a:lnSpc>
                        <a:spcAft>
                          <a:spcPts val="0"/>
                        </a:spcAft>
                      </a:pPr>
                      <a:r>
                        <a:rPr lang="en-US" sz="1000">
                          <a:effectLst/>
                        </a:rPr>
                        <a:t>12.5 N</a:t>
                      </a:r>
                      <a:endParaRPr lang="en-IN" sz="1000">
                        <a:effectLst/>
                        <a:latin typeface="Calibri"/>
                        <a:ea typeface="Times New Roman"/>
                        <a:cs typeface="Times New Roman"/>
                      </a:endParaRPr>
                    </a:p>
                  </a:txBody>
                  <a:tcPr marL="19038" marR="19038" marT="0" marB="0"/>
                </a:tc>
                <a:tc>
                  <a:txBody>
                    <a:bodyPr/>
                    <a:lstStyle/>
                    <a:p>
                      <a:pPr algn="ctr">
                        <a:lnSpc>
                          <a:spcPct val="115000"/>
                        </a:lnSpc>
                        <a:spcAft>
                          <a:spcPts val="0"/>
                        </a:spcAft>
                      </a:pPr>
                      <a:r>
                        <a:rPr lang="en-US" sz="1000" dirty="0">
                          <a:effectLst/>
                        </a:rPr>
                        <a:t>76.875 E</a:t>
                      </a:r>
                      <a:endParaRPr lang="en-IN" sz="1000" dirty="0">
                        <a:effectLst/>
                        <a:latin typeface="Calibri"/>
                        <a:ea typeface="Times New Roman"/>
                        <a:cs typeface="Times New Roman"/>
                      </a:endParaRPr>
                    </a:p>
                  </a:txBody>
                  <a:tcPr marL="19038" marR="19038" marT="0" marB="0"/>
                </a:tc>
                <a:tc>
                  <a:txBody>
                    <a:bodyPr/>
                    <a:lstStyle/>
                    <a:p>
                      <a:pPr algn="ctr">
                        <a:lnSpc>
                          <a:spcPct val="115000"/>
                        </a:lnSpc>
                      </a:pPr>
                      <a:r>
                        <a:rPr lang="en-US" sz="1000" dirty="0" smtClean="0">
                          <a:effectLst/>
                        </a:rPr>
                        <a:t>HADE</a:t>
                      </a:r>
                      <a:r>
                        <a:rPr lang="en-IN" sz="1000" dirty="0" smtClean="0">
                          <a:effectLst/>
                        </a:rPr>
                        <a:t> </a:t>
                      </a:r>
                      <a:endParaRPr lang="en-IN" sz="1000" dirty="0">
                        <a:effectLst/>
                        <a:latin typeface="Calibri"/>
                        <a:cs typeface="Times New Roman"/>
                      </a:endParaRPr>
                    </a:p>
                  </a:txBody>
                  <a:tcPr marL="19038" marR="19038" marT="0" marB="0"/>
                </a:tc>
                <a:tc>
                  <a:txBody>
                    <a:bodyPr/>
                    <a:lstStyle/>
                    <a:p>
                      <a:pPr algn="just">
                        <a:lnSpc>
                          <a:spcPct val="115000"/>
                        </a:lnSpc>
                        <a:spcAft>
                          <a:spcPts val="0"/>
                        </a:spcAft>
                      </a:pPr>
                      <a:r>
                        <a:rPr lang="en-US" sz="1000" dirty="0">
                          <a:effectLst/>
                        </a:rPr>
                        <a:t>RCP 2.6, RCP 4.5, RCP 6.0, RCP 8.5</a:t>
                      </a:r>
                      <a:endParaRPr lang="en-IN" sz="1000" dirty="0">
                        <a:effectLst/>
                        <a:latin typeface="Calibri"/>
                        <a:ea typeface="Times New Roman"/>
                        <a:cs typeface="Times New Roman"/>
                      </a:endParaRPr>
                    </a:p>
                  </a:txBody>
                  <a:tcPr marL="19038" marR="19038" marT="0" marB="0"/>
                </a:tc>
                <a:extLst>
                  <a:ext uri="{0D108BD9-81ED-4DB2-BD59-A6C34878D82A}">
                    <a16:rowId xmlns="" xmlns:a16="http://schemas.microsoft.com/office/drawing/2014/main" val="10017"/>
                  </a:ext>
                </a:extLst>
              </a:tr>
              <a:tr h="217178">
                <a:tc>
                  <a:txBody>
                    <a:bodyPr/>
                    <a:lstStyle/>
                    <a:p>
                      <a:pPr>
                        <a:lnSpc>
                          <a:spcPct val="115000"/>
                        </a:lnSpc>
                      </a:pPr>
                      <a:r>
                        <a:rPr lang="en-US" sz="1000" dirty="0" smtClean="0">
                          <a:effectLst/>
                        </a:rPr>
                        <a:t>INMCM4</a:t>
                      </a:r>
                      <a:r>
                        <a:rPr lang="en-IN" sz="1000" dirty="0" smtClean="0">
                          <a:effectLst/>
                        </a:rPr>
                        <a:t> </a:t>
                      </a:r>
                      <a:endParaRPr lang="en-IN" sz="1000" dirty="0">
                        <a:effectLst/>
                        <a:latin typeface="Calibri"/>
                        <a:cs typeface="Times New Roman"/>
                      </a:endParaRPr>
                    </a:p>
                  </a:txBody>
                  <a:tcPr marL="19038" marR="19038" marT="0" marB="0"/>
                </a:tc>
                <a:tc>
                  <a:txBody>
                    <a:bodyPr/>
                    <a:lstStyle/>
                    <a:p>
                      <a:pPr algn="ctr">
                        <a:lnSpc>
                          <a:spcPct val="115000"/>
                        </a:lnSpc>
                        <a:spcAft>
                          <a:spcPts val="0"/>
                        </a:spcAft>
                      </a:pPr>
                      <a:r>
                        <a:rPr lang="en-US" sz="1000">
                          <a:effectLst/>
                        </a:rPr>
                        <a:t>12.75 N</a:t>
                      </a:r>
                      <a:endParaRPr lang="en-IN" sz="1000">
                        <a:effectLst/>
                        <a:latin typeface="Calibri"/>
                        <a:ea typeface="Times New Roman"/>
                        <a:cs typeface="Times New Roman"/>
                      </a:endParaRPr>
                    </a:p>
                  </a:txBody>
                  <a:tcPr marL="19038" marR="19038" marT="0" marB="0"/>
                </a:tc>
                <a:tc>
                  <a:txBody>
                    <a:bodyPr/>
                    <a:lstStyle/>
                    <a:p>
                      <a:pPr algn="ctr">
                        <a:lnSpc>
                          <a:spcPct val="115000"/>
                        </a:lnSpc>
                        <a:spcAft>
                          <a:spcPts val="0"/>
                        </a:spcAft>
                      </a:pPr>
                      <a:r>
                        <a:rPr lang="en-US" sz="1000">
                          <a:effectLst/>
                        </a:rPr>
                        <a:t>78 E</a:t>
                      </a:r>
                      <a:endParaRPr lang="en-IN" sz="1000">
                        <a:effectLst/>
                        <a:latin typeface="Calibri"/>
                        <a:ea typeface="Times New Roman"/>
                        <a:cs typeface="Times New Roman"/>
                      </a:endParaRPr>
                    </a:p>
                  </a:txBody>
                  <a:tcPr marL="19038" marR="19038" marT="0" marB="0"/>
                </a:tc>
                <a:tc>
                  <a:txBody>
                    <a:bodyPr/>
                    <a:lstStyle/>
                    <a:p>
                      <a:pPr algn="ctr">
                        <a:lnSpc>
                          <a:spcPct val="115000"/>
                        </a:lnSpc>
                        <a:spcAft>
                          <a:spcPts val="0"/>
                        </a:spcAft>
                      </a:pPr>
                      <a:r>
                        <a:rPr lang="en-US" sz="1000">
                          <a:effectLst/>
                        </a:rPr>
                        <a:t>IN4</a:t>
                      </a:r>
                      <a:endParaRPr lang="en-IN" sz="1000">
                        <a:effectLst/>
                        <a:latin typeface="Calibri"/>
                        <a:ea typeface="Times New Roman"/>
                        <a:cs typeface="Times New Roman"/>
                      </a:endParaRPr>
                    </a:p>
                  </a:txBody>
                  <a:tcPr marL="19038" marR="19038" marT="0" marB="0"/>
                </a:tc>
                <a:tc>
                  <a:txBody>
                    <a:bodyPr/>
                    <a:lstStyle/>
                    <a:p>
                      <a:pPr algn="just">
                        <a:lnSpc>
                          <a:spcPct val="115000"/>
                        </a:lnSpc>
                        <a:spcAft>
                          <a:spcPts val="0"/>
                        </a:spcAft>
                      </a:pPr>
                      <a:r>
                        <a:rPr lang="en-US" sz="1000">
                          <a:effectLst/>
                        </a:rPr>
                        <a:t>RCP 4.5, RCP 8.5</a:t>
                      </a:r>
                      <a:endParaRPr lang="en-IN" sz="1000">
                        <a:effectLst/>
                        <a:latin typeface="Calibri"/>
                        <a:ea typeface="Times New Roman"/>
                        <a:cs typeface="Times New Roman"/>
                      </a:endParaRPr>
                    </a:p>
                  </a:txBody>
                  <a:tcPr marL="19038" marR="19038" marT="0" marB="0"/>
                </a:tc>
                <a:extLst>
                  <a:ext uri="{0D108BD9-81ED-4DB2-BD59-A6C34878D82A}">
                    <a16:rowId xmlns="" xmlns:a16="http://schemas.microsoft.com/office/drawing/2014/main" val="10018"/>
                  </a:ext>
                </a:extLst>
              </a:tr>
              <a:tr h="217178">
                <a:tc>
                  <a:txBody>
                    <a:bodyPr/>
                    <a:lstStyle/>
                    <a:p>
                      <a:pPr algn="just">
                        <a:lnSpc>
                          <a:spcPct val="115000"/>
                        </a:lnSpc>
                        <a:spcAft>
                          <a:spcPts val="0"/>
                        </a:spcAft>
                      </a:pPr>
                      <a:r>
                        <a:rPr lang="en-US" sz="1000">
                          <a:effectLst/>
                        </a:rPr>
                        <a:t>IPSL-CM5A-LR</a:t>
                      </a:r>
                      <a:endParaRPr lang="en-IN" sz="1000">
                        <a:effectLst/>
                        <a:latin typeface="Calibri"/>
                        <a:ea typeface="Times New Roman"/>
                        <a:cs typeface="Times New Roman"/>
                      </a:endParaRPr>
                    </a:p>
                  </a:txBody>
                  <a:tcPr marL="19038" marR="19038" marT="0" marB="0"/>
                </a:tc>
                <a:tc>
                  <a:txBody>
                    <a:bodyPr/>
                    <a:lstStyle/>
                    <a:p>
                      <a:pPr algn="ctr">
                        <a:lnSpc>
                          <a:spcPct val="115000"/>
                        </a:lnSpc>
                        <a:spcAft>
                          <a:spcPts val="0"/>
                        </a:spcAft>
                      </a:pPr>
                      <a:r>
                        <a:rPr lang="en-US" sz="1000">
                          <a:effectLst/>
                        </a:rPr>
                        <a:t>12.31 N</a:t>
                      </a:r>
                      <a:endParaRPr lang="en-IN" sz="1000">
                        <a:effectLst/>
                        <a:latin typeface="Calibri"/>
                        <a:ea typeface="Times New Roman"/>
                        <a:cs typeface="Times New Roman"/>
                      </a:endParaRPr>
                    </a:p>
                  </a:txBody>
                  <a:tcPr marL="19038" marR="19038" marT="0" marB="0"/>
                </a:tc>
                <a:tc>
                  <a:txBody>
                    <a:bodyPr/>
                    <a:lstStyle/>
                    <a:p>
                      <a:pPr algn="ctr">
                        <a:lnSpc>
                          <a:spcPct val="115000"/>
                        </a:lnSpc>
                        <a:spcAft>
                          <a:spcPts val="0"/>
                        </a:spcAft>
                      </a:pPr>
                      <a:r>
                        <a:rPr lang="en-US" sz="1000">
                          <a:effectLst/>
                        </a:rPr>
                        <a:t>78.75 E</a:t>
                      </a:r>
                      <a:endParaRPr lang="en-IN" sz="1000">
                        <a:effectLst/>
                        <a:latin typeface="Calibri"/>
                        <a:ea typeface="Times New Roman"/>
                        <a:cs typeface="Times New Roman"/>
                      </a:endParaRPr>
                    </a:p>
                  </a:txBody>
                  <a:tcPr marL="19038" marR="19038" marT="0" marB="0"/>
                </a:tc>
                <a:tc>
                  <a:txBody>
                    <a:bodyPr/>
                    <a:lstStyle/>
                    <a:p>
                      <a:pPr algn="ctr">
                        <a:lnSpc>
                          <a:spcPct val="115000"/>
                        </a:lnSpc>
                        <a:spcAft>
                          <a:spcPts val="0"/>
                        </a:spcAft>
                      </a:pPr>
                      <a:r>
                        <a:rPr lang="en-US" sz="1000" dirty="0">
                          <a:effectLst/>
                        </a:rPr>
                        <a:t>IPCL</a:t>
                      </a:r>
                      <a:endParaRPr lang="en-IN" sz="1000" dirty="0">
                        <a:effectLst/>
                        <a:latin typeface="Calibri"/>
                        <a:ea typeface="Times New Roman"/>
                        <a:cs typeface="Times New Roman"/>
                      </a:endParaRPr>
                    </a:p>
                  </a:txBody>
                  <a:tcPr marL="19038" marR="19038" marT="0" marB="0"/>
                </a:tc>
                <a:tc>
                  <a:txBody>
                    <a:bodyPr/>
                    <a:lstStyle/>
                    <a:p>
                      <a:pPr algn="just">
                        <a:lnSpc>
                          <a:spcPct val="115000"/>
                        </a:lnSpc>
                        <a:spcAft>
                          <a:spcPts val="0"/>
                        </a:spcAft>
                      </a:pPr>
                      <a:r>
                        <a:rPr lang="en-US" sz="1000">
                          <a:effectLst/>
                        </a:rPr>
                        <a:t>RCP 2.6, RCP 4.5, RCP 6.0, RCP 8.5</a:t>
                      </a:r>
                      <a:endParaRPr lang="en-IN" sz="1000">
                        <a:effectLst/>
                        <a:latin typeface="Calibri"/>
                        <a:ea typeface="Times New Roman"/>
                        <a:cs typeface="Times New Roman"/>
                      </a:endParaRPr>
                    </a:p>
                  </a:txBody>
                  <a:tcPr marL="19038" marR="19038" marT="0" marB="0"/>
                </a:tc>
                <a:extLst>
                  <a:ext uri="{0D108BD9-81ED-4DB2-BD59-A6C34878D82A}">
                    <a16:rowId xmlns="" xmlns:a16="http://schemas.microsoft.com/office/drawing/2014/main" val="10019"/>
                  </a:ext>
                </a:extLst>
              </a:tr>
              <a:tr h="217178">
                <a:tc>
                  <a:txBody>
                    <a:bodyPr/>
                    <a:lstStyle/>
                    <a:p>
                      <a:pPr algn="just">
                        <a:lnSpc>
                          <a:spcPct val="115000"/>
                        </a:lnSpc>
                        <a:spcAft>
                          <a:spcPts val="0"/>
                        </a:spcAft>
                      </a:pPr>
                      <a:r>
                        <a:rPr lang="en-US" sz="1000">
                          <a:effectLst/>
                        </a:rPr>
                        <a:t>IPSL-CM5A-MR</a:t>
                      </a:r>
                      <a:endParaRPr lang="en-IN" sz="1000">
                        <a:effectLst/>
                        <a:latin typeface="Calibri"/>
                        <a:ea typeface="Times New Roman"/>
                        <a:cs typeface="Times New Roman"/>
                      </a:endParaRPr>
                    </a:p>
                  </a:txBody>
                  <a:tcPr marL="19038" marR="19038" marT="0" marB="0"/>
                </a:tc>
                <a:tc>
                  <a:txBody>
                    <a:bodyPr/>
                    <a:lstStyle/>
                    <a:p>
                      <a:pPr algn="ctr">
                        <a:lnSpc>
                          <a:spcPct val="115000"/>
                        </a:lnSpc>
                        <a:spcAft>
                          <a:spcPts val="0"/>
                        </a:spcAft>
                      </a:pPr>
                      <a:r>
                        <a:rPr lang="en-US" sz="1000">
                          <a:effectLst/>
                        </a:rPr>
                        <a:t>12.6 N</a:t>
                      </a:r>
                      <a:endParaRPr lang="en-IN" sz="1000">
                        <a:effectLst/>
                        <a:latin typeface="Calibri"/>
                        <a:ea typeface="Times New Roman"/>
                        <a:cs typeface="Times New Roman"/>
                      </a:endParaRPr>
                    </a:p>
                  </a:txBody>
                  <a:tcPr marL="19038" marR="19038" marT="0" marB="0"/>
                </a:tc>
                <a:tc>
                  <a:txBody>
                    <a:bodyPr/>
                    <a:lstStyle/>
                    <a:p>
                      <a:pPr algn="ctr">
                        <a:lnSpc>
                          <a:spcPct val="115000"/>
                        </a:lnSpc>
                        <a:spcAft>
                          <a:spcPts val="0"/>
                        </a:spcAft>
                      </a:pPr>
                      <a:r>
                        <a:rPr lang="en-US" sz="1000">
                          <a:effectLst/>
                        </a:rPr>
                        <a:t>77.5 E</a:t>
                      </a:r>
                      <a:endParaRPr lang="en-IN" sz="1000">
                        <a:effectLst/>
                        <a:latin typeface="Calibri"/>
                        <a:ea typeface="Times New Roman"/>
                        <a:cs typeface="Times New Roman"/>
                      </a:endParaRPr>
                    </a:p>
                  </a:txBody>
                  <a:tcPr marL="19038" marR="19038" marT="0" marB="0"/>
                </a:tc>
                <a:tc>
                  <a:txBody>
                    <a:bodyPr/>
                    <a:lstStyle/>
                    <a:p>
                      <a:pPr algn="ctr">
                        <a:lnSpc>
                          <a:spcPct val="115000"/>
                        </a:lnSpc>
                        <a:spcAft>
                          <a:spcPts val="0"/>
                        </a:spcAft>
                      </a:pPr>
                      <a:r>
                        <a:rPr lang="en-US" sz="1000">
                          <a:effectLst/>
                        </a:rPr>
                        <a:t>IPCM</a:t>
                      </a:r>
                      <a:endParaRPr lang="en-IN" sz="1000">
                        <a:effectLst/>
                        <a:latin typeface="Calibri"/>
                        <a:ea typeface="Times New Roman"/>
                        <a:cs typeface="Times New Roman"/>
                      </a:endParaRPr>
                    </a:p>
                  </a:txBody>
                  <a:tcPr marL="19038" marR="19038" marT="0" marB="0"/>
                </a:tc>
                <a:tc>
                  <a:txBody>
                    <a:bodyPr/>
                    <a:lstStyle/>
                    <a:p>
                      <a:pPr algn="just">
                        <a:lnSpc>
                          <a:spcPct val="115000"/>
                        </a:lnSpc>
                        <a:spcAft>
                          <a:spcPts val="0"/>
                        </a:spcAft>
                      </a:pPr>
                      <a:r>
                        <a:rPr lang="en-US" sz="1000">
                          <a:effectLst/>
                        </a:rPr>
                        <a:t>RCP 2.6, RCP 4.5, RCP 6.0, RCP 8.5</a:t>
                      </a:r>
                      <a:endParaRPr lang="en-IN" sz="1000">
                        <a:effectLst/>
                        <a:latin typeface="Calibri"/>
                        <a:ea typeface="Times New Roman"/>
                        <a:cs typeface="Times New Roman"/>
                      </a:endParaRPr>
                    </a:p>
                  </a:txBody>
                  <a:tcPr marL="19038" marR="19038" marT="0" marB="0"/>
                </a:tc>
                <a:extLst>
                  <a:ext uri="{0D108BD9-81ED-4DB2-BD59-A6C34878D82A}">
                    <a16:rowId xmlns="" xmlns:a16="http://schemas.microsoft.com/office/drawing/2014/main" val="10020"/>
                  </a:ext>
                </a:extLst>
              </a:tr>
              <a:tr h="217178">
                <a:tc>
                  <a:txBody>
                    <a:bodyPr/>
                    <a:lstStyle/>
                    <a:p>
                      <a:pPr algn="just">
                        <a:lnSpc>
                          <a:spcPct val="115000"/>
                        </a:lnSpc>
                        <a:spcAft>
                          <a:spcPts val="0"/>
                        </a:spcAft>
                      </a:pPr>
                      <a:r>
                        <a:rPr lang="en-US" sz="1000">
                          <a:effectLst/>
                        </a:rPr>
                        <a:t>MIROC5</a:t>
                      </a:r>
                      <a:endParaRPr lang="en-IN" sz="1000">
                        <a:effectLst/>
                        <a:latin typeface="Calibri"/>
                        <a:ea typeface="Times New Roman"/>
                        <a:cs typeface="Times New Roman"/>
                      </a:endParaRPr>
                    </a:p>
                  </a:txBody>
                  <a:tcPr marL="19038" marR="19038" marT="0" marB="0"/>
                </a:tc>
                <a:tc>
                  <a:txBody>
                    <a:bodyPr/>
                    <a:lstStyle/>
                    <a:p>
                      <a:pPr algn="ctr">
                        <a:lnSpc>
                          <a:spcPct val="115000"/>
                        </a:lnSpc>
                        <a:spcAft>
                          <a:spcPts val="0"/>
                        </a:spcAft>
                      </a:pPr>
                      <a:r>
                        <a:rPr lang="en-US" sz="1000">
                          <a:effectLst/>
                        </a:rPr>
                        <a:t>11.9 N</a:t>
                      </a:r>
                      <a:endParaRPr lang="en-IN" sz="1000">
                        <a:effectLst/>
                        <a:latin typeface="Calibri"/>
                        <a:ea typeface="Times New Roman"/>
                        <a:cs typeface="Times New Roman"/>
                      </a:endParaRPr>
                    </a:p>
                  </a:txBody>
                  <a:tcPr marL="19038" marR="19038" marT="0" marB="0"/>
                </a:tc>
                <a:tc>
                  <a:txBody>
                    <a:bodyPr/>
                    <a:lstStyle/>
                    <a:p>
                      <a:pPr algn="ctr">
                        <a:lnSpc>
                          <a:spcPct val="115000"/>
                        </a:lnSpc>
                        <a:spcAft>
                          <a:spcPts val="0"/>
                        </a:spcAft>
                      </a:pPr>
                      <a:r>
                        <a:rPr lang="en-US" sz="1000">
                          <a:effectLst/>
                        </a:rPr>
                        <a:t>78.75 E</a:t>
                      </a:r>
                      <a:endParaRPr lang="en-IN" sz="1000">
                        <a:effectLst/>
                        <a:latin typeface="Calibri"/>
                        <a:ea typeface="Times New Roman"/>
                        <a:cs typeface="Times New Roman"/>
                      </a:endParaRPr>
                    </a:p>
                  </a:txBody>
                  <a:tcPr marL="19038" marR="19038" marT="0" marB="0"/>
                </a:tc>
                <a:tc>
                  <a:txBody>
                    <a:bodyPr/>
                    <a:lstStyle/>
                    <a:p>
                      <a:pPr algn="ctr">
                        <a:lnSpc>
                          <a:spcPct val="115000"/>
                        </a:lnSpc>
                        <a:spcAft>
                          <a:spcPts val="0"/>
                        </a:spcAft>
                      </a:pPr>
                      <a:r>
                        <a:rPr lang="en-US" sz="1000">
                          <a:effectLst/>
                        </a:rPr>
                        <a:t>MI5</a:t>
                      </a:r>
                      <a:endParaRPr lang="en-IN" sz="1000">
                        <a:effectLst/>
                        <a:latin typeface="Calibri"/>
                        <a:ea typeface="Times New Roman"/>
                        <a:cs typeface="Times New Roman"/>
                      </a:endParaRPr>
                    </a:p>
                  </a:txBody>
                  <a:tcPr marL="19038" marR="19038" marT="0" marB="0"/>
                </a:tc>
                <a:tc>
                  <a:txBody>
                    <a:bodyPr/>
                    <a:lstStyle/>
                    <a:p>
                      <a:pPr algn="just">
                        <a:lnSpc>
                          <a:spcPct val="115000"/>
                        </a:lnSpc>
                        <a:spcAft>
                          <a:spcPts val="0"/>
                        </a:spcAft>
                      </a:pPr>
                      <a:r>
                        <a:rPr lang="en-US" sz="1000" dirty="0">
                          <a:effectLst/>
                        </a:rPr>
                        <a:t>RCP 2.6, RCP 4.5, RCP 6.0, RCP 8.5</a:t>
                      </a:r>
                      <a:endParaRPr lang="en-IN" sz="1000" dirty="0">
                        <a:effectLst/>
                        <a:latin typeface="Calibri"/>
                        <a:ea typeface="Times New Roman"/>
                        <a:cs typeface="Times New Roman"/>
                      </a:endParaRPr>
                    </a:p>
                  </a:txBody>
                  <a:tcPr marL="19038" marR="19038" marT="0" marB="0"/>
                </a:tc>
                <a:extLst>
                  <a:ext uri="{0D108BD9-81ED-4DB2-BD59-A6C34878D82A}">
                    <a16:rowId xmlns="" xmlns:a16="http://schemas.microsoft.com/office/drawing/2014/main" val="10021"/>
                  </a:ext>
                </a:extLst>
              </a:tr>
              <a:tr h="236063">
                <a:tc>
                  <a:txBody>
                    <a:bodyPr/>
                    <a:lstStyle/>
                    <a:p>
                      <a:pPr algn="just">
                        <a:lnSpc>
                          <a:spcPct val="115000"/>
                        </a:lnSpc>
                        <a:spcAft>
                          <a:spcPts val="0"/>
                        </a:spcAft>
                      </a:pPr>
                      <a:r>
                        <a:rPr lang="en-US" sz="1000">
                          <a:effectLst/>
                        </a:rPr>
                        <a:t>MIROC-ESM-CHEM</a:t>
                      </a:r>
                      <a:endParaRPr lang="en-IN" sz="1000">
                        <a:effectLst/>
                        <a:latin typeface="Calibri"/>
                        <a:ea typeface="Times New Roman"/>
                        <a:cs typeface="Times New Roman"/>
                      </a:endParaRPr>
                    </a:p>
                  </a:txBody>
                  <a:tcPr marL="19038" marR="19038" marT="0" marB="0"/>
                </a:tc>
                <a:tc>
                  <a:txBody>
                    <a:bodyPr/>
                    <a:lstStyle/>
                    <a:p>
                      <a:pPr algn="ctr">
                        <a:lnSpc>
                          <a:spcPct val="115000"/>
                        </a:lnSpc>
                        <a:spcAft>
                          <a:spcPts val="0"/>
                        </a:spcAft>
                      </a:pPr>
                      <a:r>
                        <a:rPr lang="en-US" sz="1000">
                          <a:effectLst/>
                        </a:rPr>
                        <a:t>12.55 N</a:t>
                      </a:r>
                      <a:endParaRPr lang="en-IN" sz="1000">
                        <a:effectLst/>
                        <a:latin typeface="Calibri"/>
                        <a:ea typeface="Times New Roman"/>
                        <a:cs typeface="Times New Roman"/>
                      </a:endParaRPr>
                    </a:p>
                  </a:txBody>
                  <a:tcPr marL="19038" marR="19038" marT="0" marB="0"/>
                </a:tc>
                <a:tc>
                  <a:txBody>
                    <a:bodyPr/>
                    <a:lstStyle/>
                    <a:p>
                      <a:pPr algn="ctr">
                        <a:lnSpc>
                          <a:spcPct val="115000"/>
                        </a:lnSpc>
                        <a:spcAft>
                          <a:spcPts val="0"/>
                        </a:spcAft>
                      </a:pPr>
                      <a:r>
                        <a:rPr lang="en-US" sz="1000">
                          <a:effectLst/>
                        </a:rPr>
                        <a:t>78.75 E</a:t>
                      </a:r>
                      <a:endParaRPr lang="en-IN" sz="1000">
                        <a:effectLst/>
                        <a:latin typeface="Calibri"/>
                        <a:ea typeface="Times New Roman"/>
                        <a:cs typeface="Times New Roman"/>
                      </a:endParaRPr>
                    </a:p>
                  </a:txBody>
                  <a:tcPr marL="19038" marR="19038" marT="0" marB="0"/>
                </a:tc>
                <a:tc>
                  <a:txBody>
                    <a:bodyPr/>
                    <a:lstStyle/>
                    <a:p>
                      <a:pPr algn="ctr">
                        <a:lnSpc>
                          <a:spcPct val="115000"/>
                        </a:lnSpc>
                        <a:spcAft>
                          <a:spcPts val="0"/>
                        </a:spcAft>
                      </a:pPr>
                      <a:r>
                        <a:rPr lang="en-US" sz="1000">
                          <a:effectLst/>
                        </a:rPr>
                        <a:t>MIEC</a:t>
                      </a:r>
                      <a:endParaRPr lang="en-IN" sz="1000">
                        <a:effectLst/>
                        <a:latin typeface="Calibri"/>
                        <a:ea typeface="Times New Roman"/>
                        <a:cs typeface="Times New Roman"/>
                      </a:endParaRPr>
                    </a:p>
                  </a:txBody>
                  <a:tcPr marL="19038" marR="19038" marT="0" marB="0"/>
                </a:tc>
                <a:tc>
                  <a:txBody>
                    <a:bodyPr/>
                    <a:lstStyle/>
                    <a:p>
                      <a:pPr algn="just">
                        <a:lnSpc>
                          <a:spcPct val="115000"/>
                        </a:lnSpc>
                        <a:spcAft>
                          <a:spcPts val="0"/>
                        </a:spcAft>
                      </a:pPr>
                      <a:r>
                        <a:rPr lang="en-US" sz="1000" dirty="0">
                          <a:effectLst/>
                        </a:rPr>
                        <a:t>RCP 2.6, RCP 4.5, RCP 6.0, RCP 8.5</a:t>
                      </a:r>
                      <a:endParaRPr lang="en-IN" sz="1000" dirty="0">
                        <a:effectLst/>
                        <a:latin typeface="Calibri"/>
                        <a:ea typeface="Times New Roman"/>
                        <a:cs typeface="Times New Roman"/>
                      </a:endParaRPr>
                    </a:p>
                  </a:txBody>
                  <a:tcPr marL="19038" marR="19038" marT="0" marB="0"/>
                </a:tc>
                <a:extLst>
                  <a:ext uri="{0D108BD9-81ED-4DB2-BD59-A6C34878D82A}">
                    <a16:rowId xmlns="" xmlns:a16="http://schemas.microsoft.com/office/drawing/2014/main" val="10022"/>
                  </a:ext>
                </a:extLst>
              </a:tr>
              <a:tr h="236063">
                <a:tc>
                  <a:txBody>
                    <a:bodyPr/>
                    <a:lstStyle/>
                    <a:p>
                      <a:pPr algn="just">
                        <a:lnSpc>
                          <a:spcPct val="115000"/>
                        </a:lnSpc>
                        <a:spcAft>
                          <a:spcPts val="0"/>
                        </a:spcAft>
                      </a:pPr>
                      <a:r>
                        <a:rPr lang="en-US" sz="1000">
                          <a:effectLst/>
                        </a:rPr>
                        <a:t>MIROC-ESM</a:t>
                      </a:r>
                      <a:endParaRPr lang="en-IN" sz="1000">
                        <a:effectLst/>
                        <a:latin typeface="Calibri"/>
                        <a:ea typeface="Times New Roman"/>
                        <a:cs typeface="Times New Roman"/>
                      </a:endParaRPr>
                    </a:p>
                  </a:txBody>
                  <a:tcPr marL="19038" marR="19038" marT="0" marB="0"/>
                </a:tc>
                <a:tc>
                  <a:txBody>
                    <a:bodyPr/>
                    <a:lstStyle/>
                    <a:p>
                      <a:pPr algn="ctr">
                        <a:lnSpc>
                          <a:spcPct val="115000"/>
                        </a:lnSpc>
                        <a:spcAft>
                          <a:spcPts val="0"/>
                        </a:spcAft>
                      </a:pPr>
                      <a:r>
                        <a:rPr lang="en-US" sz="1000">
                          <a:effectLst/>
                        </a:rPr>
                        <a:t>12.55 N</a:t>
                      </a:r>
                      <a:endParaRPr lang="en-IN" sz="1000">
                        <a:effectLst/>
                        <a:latin typeface="Calibri"/>
                        <a:ea typeface="Times New Roman"/>
                        <a:cs typeface="Times New Roman"/>
                      </a:endParaRPr>
                    </a:p>
                  </a:txBody>
                  <a:tcPr marL="19038" marR="19038" marT="0" marB="0"/>
                </a:tc>
                <a:tc>
                  <a:txBody>
                    <a:bodyPr/>
                    <a:lstStyle/>
                    <a:p>
                      <a:pPr algn="ctr">
                        <a:lnSpc>
                          <a:spcPct val="115000"/>
                        </a:lnSpc>
                        <a:spcAft>
                          <a:spcPts val="0"/>
                        </a:spcAft>
                      </a:pPr>
                      <a:r>
                        <a:rPr lang="en-US" sz="1000">
                          <a:effectLst/>
                        </a:rPr>
                        <a:t>78.75 E</a:t>
                      </a:r>
                      <a:endParaRPr lang="en-IN" sz="1000">
                        <a:effectLst/>
                        <a:latin typeface="Calibri"/>
                        <a:ea typeface="Times New Roman"/>
                        <a:cs typeface="Times New Roman"/>
                      </a:endParaRPr>
                    </a:p>
                  </a:txBody>
                  <a:tcPr marL="19038" marR="19038" marT="0" marB="0"/>
                </a:tc>
                <a:tc>
                  <a:txBody>
                    <a:bodyPr/>
                    <a:lstStyle/>
                    <a:p>
                      <a:pPr algn="ctr">
                        <a:lnSpc>
                          <a:spcPct val="115000"/>
                        </a:lnSpc>
                        <a:spcAft>
                          <a:spcPts val="0"/>
                        </a:spcAft>
                      </a:pPr>
                      <a:r>
                        <a:rPr lang="en-US" sz="1000">
                          <a:effectLst/>
                        </a:rPr>
                        <a:t>MIE</a:t>
                      </a:r>
                      <a:endParaRPr lang="en-IN" sz="1000">
                        <a:effectLst/>
                        <a:latin typeface="Calibri"/>
                        <a:ea typeface="Times New Roman"/>
                        <a:cs typeface="Times New Roman"/>
                      </a:endParaRPr>
                    </a:p>
                  </a:txBody>
                  <a:tcPr marL="19038" marR="19038" marT="0" marB="0"/>
                </a:tc>
                <a:tc>
                  <a:txBody>
                    <a:bodyPr/>
                    <a:lstStyle/>
                    <a:p>
                      <a:pPr algn="just">
                        <a:lnSpc>
                          <a:spcPct val="115000"/>
                        </a:lnSpc>
                        <a:spcAft>
                          <a:spcPts val="0"/>
                        </a:spcAft>
                      </a:pPr>
                      <a:r>
                        <a:rPr lang="en-US" sz="1000">
                          <a:effectLst/>
                        </a:rPr>
                        <a:t>RCP 2.6, RCP 4.5, RCP 6.0, RCP 8.5</a:t>
                      </a:r>
                      <a:endParaRPr lang="en-IN" sz="1000">
                        <a:effectLst/>
                        <a:latin typeface="Calibri"/>
                        <a:ea typeface="Times New Roman"/>
                        <a:cs typeface="Times New Roman"/>
                      </a:endParaRPr>
                    </a:p>
                  </a:txBody>
                  <a:tcPr marL="19038" marR="19038" marT="0" marB="0"/>
                </a:tc>
                <a:extLst>
                  <a:ext uri="{0D108BD9-81ED-4DB2-BD59-A6C34878D82A}">
                    <a16:rowId xmlns="" xmlns:a16="http://schemas.microsoft.com/office/drawing/2014/main" val="10023"/>
                  </a:ext>
                </a:extLst>
              </a:tr>
              <a:tr h="217178">
                <a:tc>
                  <a:txBody>
                    <a:bodyPr/>
                    <a:lstStyle/>
                    <a:p>
                      <a:pPr algn="just">
                        <a:lnSpc>
                          <a:spcPct val="115000"/>
                        </a:lnSpc>
                        <a:spcAft>
                          <a:spcPts val="0"/>
                        </a:spcAft>
                      </a:pPr>
                      <a:r>
                        <a:rPr lang="en-US" sz="1000">
                          <a:effectLst/>
                        </a:rPr>
                        <a:t>MPI-ESM-LR</a:t>
                      </a:r>
                      <a:endParaRPr lang="en-IN" sz="1000">
                        <a:effectLst/>
                        <a:latin typeface="Calibri"/>
                        <a:ea typeface="Times New Roman"/>
                        <a:cs typeface="Times New Roman"/>
                      </a:endParaRPr>
                    </a:p>
                  </a:txBody>
                  <a:tcPr marL="19038" marR="19038" marT="0" marB="0"/>
                </a:tc>
                <a:tc>
                  <a:txBody>
                    <a:bodyPr/>
                    <a:lstStyle/>
                    <a:p>
                      <a:pPr algn="ctr">
                        <a:lnSpc>
                          <a:spcPct val="115000"/>
                        </a:lnSpc>
                        <a:spcAft>
                          <a:spcPts val="0"/>
                        </a:spcAft>
                      </a:pPr>
                      <a:r>
                        <a:rPr lang="en-US" sz="1000">
                          <a:effectLst/>
                        </a:rPr>
                        <a:t>12.12 N</a:t>
                      </a:r>
                      <a:endParaRPr lang="en-IN" sz="1000">
                        <a:effectLst/>
                        <a:latin typeface="Calibri"/>
                        <a:ea typeface="Times New Roman"/>
                        <a:cs typeface="Times New Roman"/>
                      </a:endParaRPr>
                    </a:p>
                  </a:txBody>
                  <a:tcPr marL="19038" marR="19038" marT="0" marB="0"/>
                </a:tc>
                <a:tc>
                  <a:txBody>
                    <a:bodyPr/>
                    <a:lstStyle/>
                    <a:p>
                      <a:pPr algn="ctr">
                        <a:lnSpc>
                          <a:spcPct val="115000"/>
                        </a:lnSpc>
                        <a:spcAft>
                          <a:spcPts val="0"/>
                        </a:spcAft>
                      </a:pPr>
                      <a:r>
                        <a:rPr lang="en-US" sz="1000">
                          <a:effectLst/>
                        </a:rPr>
                        <a:t>78.75 E</a:t>
                      </a:r>
                      <a:endParaRPr lang="en-IN" sz="1000">
                        <a:effectLst/>
                        <a:latin typeface="Calibri"/>
                        <a:ea typeface="Times New Roman"/>
                        <a:cs typeface="Times New Roman"/>
                      </a:endParaRPr>
                    </a:p>
                  </a:txBody>
                  <a:tcPr marL="19038" marR="19038" marT="0" marB="0"/>
                </a:tc>
                <a:tc>
                  <a:txBody>
                    <a:bodyPr/>
                    <a:lstStyle/>
                    <a:p>
                      <a:pPr algn="ctr">
                        <a:lnSpc>
                          <a:spcPct val="115000"/>
                        </a:lnSpc>
                        <a:spcAft>
                          <a:spcPts val="0"/>
                        </a:spcAft>
                      </a:pPr>
                      <a:r>
                        <a:rPr lang="en-US" sz="1000">
                          <a:effectLst/>
                        </a:rPr>
                        <a:t>MPI</a:t>
                      </a:r>
                      <a:endParaRPr lang="en-IN" sz="1000">
                        <a:effectLst/>
                        <a:latin typeface="Calibri"/>
                        <a:ea typeface="Times New Roman"/>
                        <a:cs typeface="Times New Roman"/>
                      </a:endParaRPr>
                    </a:p>
                  </a:txBody>
                  <a:tcPr marL="19038" marR="19038" marT="0" marB="0"/>
                </a:tc>
                <a:tc>
                  <a:txBody>
                    <a:bodyPr/>
                    <a:lstStyle/>
                    <a:p>
                      <a:pPr algn="just">
                        <a:lnSpc>
                          <a:spcPct val="115000"/>
                        </a:lnSpc>
                        <a:spcAft>
                          <a:spcPts val="0"/>
                        </a:spcAft>
                      </a:pPr>
                      <a:r>
                        <a:rPr lang="en-US" sz="1000" dirty="0">
                          <a:effectLst/>
                        </a:rPr>
                        <a:t>RCP 2.6, RCP 4.5, RCP 6.0, RCP 8.5</a:t>
                      </a:r>
                      <a:endParaRPr lang="en-IN" sz="1000" dirty="0">
                        <a:effectLst/>
                        <a:latin typeface="Calibri"/>
                        <a:ea typeface="Times New Roman"/>
                        <a:cs typeface="Times New Roman"/>
                      </a:endParaRPr>
                    </a:p>
                  </a:txBody>
                  <a:tcPr marL="19038" marR="19038" marT="0" marB="0"/>
                </a:tc>
                <a:extLst>
                  <a:ext uri="{0D108BD9-81ED-4DB2-BD59-A6C34878D82A}">
                    <a16:rowId xmlns="" xmlns:a16="http://schemas.microsoft.com/office/drawing/2014/main" val="10024"/>
                  </a:ext>
                </a:extLst>
              </a:tr>
              <a:tr h="217178">
                <a:tc>
                  <a:txBody>
                    <a:bodyPr/>
                    <a:lstStyle/>
                    <a:p>
                      <a:pPr algn="just">
                        <a:lnSpc>
                          <a:spcPct val="115000"/>
                        </a:lnSpc>
                        <a:spcAft>
                          <a:spcPts val="0"/>
                        </a:spcAft>
                      </a:pPr>
                      <a:r>
                        <a:rPr lang="en-US" sz="1000">
                          <a:effectLst/>
                        </a:rPr>
                        <a:t>MRI-CGCM3</a:t>
                      </a:r>
                      <a:endParaRPr lang="en-IN" sz="1000">
                        <a:effectLst/>
                        <a:latin typeface="Calibri"/>
                        <a:ea typeface="Times New Roman"/>
                        <a:cs typeface="Times New Roman"/>
                      </a:endParaRPr>
                    </a:p>
                  </a:txBody>
                  <a:tcPr marL="19038" marR="19038" marT="0" marB="0"/>
                </a:tc>
                <a:tc>
                  <a:txBody>
                    <a:bodyPr/>
                    <a:lstStyle/>
                    <a:p>
                      <a:pPr algn="ctr">
                        <a:lnSpc>
                          <a:spcPct val="115000"/>
                        </a:lnSpc>
                        <a:spcAft>
                          <a:spcPts val="0"/>
                        </a:spcAft>
                      </a:pPr>
                      <a:r>
                        <a:rPr lang="en-US" sz="1000">
                          <a:effectLst/>
                        </a:rPr>
                        <a:t>12.89 N.</a:t>
                      </a:r>
                      <a:endParaRPr lang="en-IN" sz="1000">
                        <a:effectLst/>
                        <a:latin typeface="Calibri"/>
                        <a:ea typeface="Times New Roman"/>
                        <a:cs typeface="Times New Roman"/>
                      </a:endParaRPr>
                    </a:p>
                  </a:txBody>
                  <a:tcPr marL="19038" marR="19038" marT="0" marB="0"/>
                </a:tc>
                <a:tc>
                  <a:txBody>
                    <a:bodyPr/>
                    <a:lstStyle/>
                    <a:p>
                      <a:pPr algn="ctr">
                        <a:lnSpc>
                          <a:spcPct val="115000"/>
                        </a:lnSpc>
                        <a:spcAft>
                          <a:spcPts val="0"/>
                        </a:spcAft>
                      </a:pPr>
                      <a:r>
                        <a:rPr lang="en-US" sz="1000">
                          <a:effectLst/>
                        </a:rPr>
                        <a:t>77.62 E</a:t>
                      </a:r>
                      <a:endParaRPr lang="en-IN" sz="1000">
                        <a:effectLst/>
                        <a:latin typeface="Calibri"/>
                        <a:ea typeface="Times New Roman"/>
                        <a:cs typeface="Times New Roman"/>
                      </a:endParaRPr>
                    </a:p>
                  </a:txBody>
                  <a:tcPr marL="19038" marR="19038" marT="0" marB="0"/>
                </a:tc>
                <a:tc>
                  <a:txBody>
                    <a:bodyPr/>
                    <a:lstStyle/>
                    <a:p>
                      <a:pPr algn="ctr">
                        <a:lnSpc>
                          <a:spcPct val="115000"/>
                        </a:lnSpc>
                        <a:spcAft>
                          <a:spcPts val="0"/>
                        </a:spcAft>
                      </a:pPr>
                      <a:r>
                        <a:rPr lang="en-US" sz="1000">
                          <a:effectLst/>
                        </a:rPr>
                        <a:t>MRI</a:t>
                      </a:r>
                      <a:endParaRPr lang="en-IN" sz="1000">
                        <a:effectLst/>
                        <a:latin typeface="Calibri"/>
                        <a:ea typeface="Times New Roman"/>
                        <a:cs typeface="Times New Roman"/>
                      </a:endParaRPr>
                    </a:p>
                  </a:txBody>
                  <a:tcPr marL="19038" marR="19038" marT="0" marB="0"/>
                </a:tc>
                <a:tc>
                  <a:txBody>
                    <a:bodyPr/>
                    <a:lstStyle/>
                    <a:p>
                      <a:pPr algn="just">
                        <a:lnSpc>
                          <a:spcPct val="115000"/>
                        </a:lnSpc>
                        <a:spcAft>
                          <a:spcPts val="0"/>
                        </a:spcAft>
                      </a:pPr>
                      <a:r>
                        <a:rPr lang="en-US" sz="1000" dirty="0">
                          <a:effectLst/>
                        </a:rPr>
                        <a:t>RCP 2.6, RCP 4.5, RCP 6.0, RCP 8.5</a:t>
                      </a:r>
                      <a:endParaRPr lang="en-IN" sz="1000" dirty="0">
                        <a:effectLst/>
                        <a:latin typeface="Calibri"/>
                        <a:ea typeface="Times New Roman"/>
                        <a:cs typeface="Times New Roman"/>
                      </a:endParaRPr>
                    </a:p>
                  </a:txBody>
                  <a:tcPr marL="19038" marR="19038" marT="0" marB="0"/>
                </a:tc>
                <a:extLst>
                  <a:ext uri="{0D108BD9-81ED-4DB2-BD59-A6C34878D82A}">
                    <a16:rowId xmlns="" xmlns:a16="http://schemas.microsoft.com/office/drawing/2014/main" val="10025"/>
                  </a:ext>
                </a:extLst>
              </a:tr>
              <a:tr h="217178">
                <a:tc>
                  <a:txBody>
                    <a:bodyPr/>
                    <a:lstStyle/>
                    <a:p>
                      <a:pPr algn="just">
                        <a:lnSpc>
                          <a:spcPct val="115000"/>
                        </a:lnSpc>
                        <a:spcAft>
                          <a:spcPts val="0"/>
                        </a:spcAft>
                      </a:pPr>
                      <a:r>
                        <a:rPr lang="en-US" sz="1000">
                          <a:effectLst/>
                        </a:rPr>
                        <a:t>NorESM1-M</a:t>
                      </a:r>
                      <a:endParaRPr lang="en-IN" sz="1000">
                        <a:effectLst/>
                        <a:latin typeface="Calibri"/>
                        <a:ea typeface="Times New Roman"/>
                        <a:cs typeface="Times New Roman"/>
                      </a:endParaRPr>
                    </a:p>
                  </a:txBody>
                  <a:tcPr marL="19038" marR="19038" marT="0" marB="0"/>
                </a:tc>
                <a:tc>
                  <a:txBody>
                    <a:bodyPr/>
                    <a:lstStyle/>
                    <a:p>
                      <a:pPr algn="ctr">
                        <a:lnSpc>
                          <a:spcPct val="115000"/>
                        </a:lnSpc>
                        <a:spcAft>
                          <a:spcPts val="0"/>
                        </a:spcAft>
                      </a:pPr>
                      <a:r>
                        <a:rPr lang="en-US" sz="1000">
                          <a:effectLst/>
                        </a:rPr>
                        <a:t>12.31 N</a:t>
                      </a:r>
                      <a:endParaRPr lang="en-IN" sz="1000">
                        <a:effectLst/>
                        <a:latin typeface="Calibri"/>
                        <a:ea typeface="Times New Roman"/>
                        <a:cs typeface="Times New Roman"/>
                      </a:endParaRPr>
                    </a:p>
                  </a:txBody>
                  <a:tcPr marL="19038" marR="19038" marT="0" marB="0"/>
                </a:tc>
                <a:tc>
                  <a:txBody>
                    <a:bodyPr/>
                    <a:lstStyle/>
                    <a:p>
                      <a:pPr algn="ctr">
                        <a:lnSpc>
                          <a:spcPct val="115000"/>
                        </a:lnSpc>
                        <a:spcAft>
                          <a:spcPts val="0"/>
                        </a:spcAft>
                      </a:pPr>
                      <a:r>
                        <a:rPr lang="en-US" sz="1000" dirty="0">
                          <a:effectLst/>
                        </a:rPr>
                        <a:t>77.5 E</a:t>
                      </a:r>
                      <a:endParaRPr lang="en-IN" sz="1000" dirty="0">
                        <a:effectLst/>
                        <a:latin typeface="Calibri"/>
                        <a:ea typeface="Times New Roman"/>
                        <a:cs typeface="Times New Roman"/>
                      </a:endParaRPr>
                    </a:p>
                  </a:txBody>
                  <a:tcPr marL="19038" marR="19038" marT="0" marB="0"/>
                </a:tc>
                <a:tc>
                  <a:txBody>
                    <a:bodyPr/>
                    <a:lstStyle/>
                    <a:p>
                      <a:pPr algn="ctr">
                        <a:lnSpc>
                          <a:spcPct val="115000"/>
                        </a:lnSpc>
                        <a:spcAft>
                          <a:spcPts val="0"/>
                        </a:spcAft>
                      </a:pPr>
                      <a:r>
                        <a:rPr lang="en-US" sz="1000">
                          <a:effectLst/>
                        </a:rPr>
                        <a:t>NEM</a:t>
                      </a:r>
                      <a:endParaRPr lang="en-IN" sz="1000">
                        <a:effectLst/>
                        <a:latin typeface="Calibri"/>
                        <a:ea typeface="Times New Roman"/>
                        <a:cs typeface="Times New Roman"/>
                      </a:endParaRPr>
                    </a:p>
                  </a:txBody>
                  <a:tcPr marL="19038" marR="19038" marT="0" marB="0"/>
                </a:tc>
                <a:tc>
                  <a:txBody>
                    <a:bodyPr/>
                    <a:lstStyle/>
                    <a:p>
                      <a:pPr algn="just">
                        <a:lnSpc>
                          <a:spcPct val="115000"/>
                        </a:lnSpc>
                        <a:spcAft>
                          <a:spcPts val="0"/>
                        </a:spcAft>
                      </a:pPr>
                      <a:r>
                        <a:rPr lang="en-US" sz="1000" dirty="0">
                          <a:effectLst/>
                        </a:rPr>
                        <a:t>RCP 2.6., RCP 4.5, RCP 6.0, RCP 8.5</a:t>
                      </a:r>
                      <a:endParaRPr lang="en-IN" sz="1000" dirty="0">
                        <a:effectLst/>
                        <a:latin typeface="Calibri"/>
                        <a:ea typeface="Times New Roman"/>
                        <a:cs typeface="Times New Roman"/>
                      </a:endParaRPr>
                    </a:p>
                  </a:txBody>
                  <a:tcPr marL="19038" marR="19038" marT="0" marB="0"/>
                </a:tc>
                <a:extLst>
                  <a:ext uri="{0D108BD9-81ED-4DB2-BD59-A6C34878D82A}">
                    <a16:rowId xmlns="" xmlns:a16="http://schemas.microsoft.com/office/drawing/2014/main" val="10026"/>
                  </a:ext>
                </a:extLst>
              </a:tr>
            </a:tbl>
          </a:graphicData>
        </a:graphic>
      </p:graphicFrame>
      <p:sp>
        <p:nvSpPr>
          <p:cNvPr id="8" name="Text Box 1"/>
          <p:cNvSpPr txBox="1">
            <a:spLocks noChangeArrowheads="1"/>
          </p:cNvSpPr>
          <p:nvPr/>
        </p:nvSpPr>
        <p:spPr bwMode="auto">
          <a:xfrm>
            <a:off x="3600450" y="1282700"/>
            <a:ext cx="2170113"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9" name="Text Box 2"/>
          <p:cNvSpPr txBox="1">
            <a:spLocks noChangeArrowheads="1"/>
          </p:cNvSpPr>
          <p:nvPr/>
        </p:nvSpPr>
        <p:spPr bwMode="auto">
          <a:xfrm>
            <a:off x="4108450" y="2255838"/>
            <a:ext cx="1487488" cy="28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3" name="Slide Number Placeholder 2"/>
          <p:cNvSpPr>
            <a:spLocks noGrp="1"/>
          </p:cNvSpPr>
          <p:nvPr>
            <p:ph type="sldNum" sz="quarter" idx="12"/>
          </p:nvPr>
        </p:nvSpPr>
        <p:spPr/>
        <p:txBody>
          <a:bodyPr/>
          <a:lstStyle/>
          <a:p>
            <a:fld id="{B42613AF-7E59-4109-A1B3-A3A745CAB39B}" type="slidenum">
              <a:rPr lang="en-IN" smtClean="0"/>
              <a:t>40</a:t>
            </a:fld>
            <a:endParaRPr lang="en-IN"/>
          </a:p>
        </p:txBody>
      </p:sp>
      <p:sp>
        <p:nvSpPr>
          <p:cNvPr id="11" name="Title 1"/>
          <p:cNvSpPr txBox="1">
            <a:spLocks/>
          </p:cNvSpPr>
          <p:nvPr/>
        </p:nvSpPr>
        <p:spPr>
          <a:xfrm>
            <a:off x="0" y="-171152"/>
            <a:ext cx="9144000" cy="924475"/>
          </a:xfrm>
          <a:prstGeom prst="rect">
            <a:avLst/>
          </a:prstGeom>
        </p:spPr>
        <p:txBody>
          <a:bodyPr/>
          <a:lst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n-US" sz="4200" b="1" dirty="0" smtClean="0">
                <a:effectLst>
                  <a:outerShdw blurRad="38100" dist="38100" dir="2700000" algn="tl">
                    <a:srgbClr val="000000">
                      <a:alpha val="43137"/>
                    </a:srgbClr>
                  </a:outerShdw>
                </a:effectLst>
              </a:rPr>
              <a:t>Model Uncertainty</a:t>
            </a:r>
            <a:endParaRPr lang="en-US" sz="42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04489860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4587" t="20936" r="12438" b="29697"/>
          <a:stretch/>
        </p:blipFill>
        <p:spPr bwMode="auto">
          <a:xfrm>
            <a:off x="878870" y="1103770"/>
            <a:ext cx="7538659" cy="33241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990599" y="4509120"/>
            <a:ext cx="7315200" cy="646331"/>
          </a:xfrm>
          <a:prstGeom prst="rect">
            <a:avLst/>
          </a:prstGeom>
        </p:spPr>
        <p:txBody>
          <a:bodyPr wrap="square">
            <a:spAutoFit/>
          </a:bodyPr>
          <a:lstStyle/>
          <a:p>
            <a:pPr algn="ctr"/>
            <a:r>
              <a:rPr lang="en-IN" dirty="0"/>
              <a:t>Annual </a:t>
            </a:r>
            <a:r>
              <a:rPr lang="en-IN" dirty="0" smtClean="0"/>
              <a:t>precipitation from </a:t>
            </a:r>
            <a:r>
              <a:rPr lang="en-IN" dirty="0"/>
              <a:t>26 GCMs. Mean </a:t>
            </a:r>
            <a:r>
              <a:rPr lang="en-IN" dirty="0" smtClean="0"/>
              <a:t>precipitation </a:t>
            </a:r>
            <a:r>
              <a:rPr lang="en-IN" dirty="0"/>
              <a:t>across all GCMs (MEAN) and the observed gauge data (OBS) are also shown</a:t>
            </a:r>
          </a:p>
        </p:txBody>
      </p:sp>
      <p:sp>
        <p:nvSpPr>
          <p:cNvPr id="7" name="Rectangle 6"/>
          <p:cNvSpPr/>
          <p:nvPr/>
        </p:nvSpPr>
        <p:spPr>
          <a:xfrm>
            <a:off x="457200" y="5474564"/>
            <a:ext cx="9144000" cy="369332"/>
          </a:xfrm>
          <a:prstGeom prst="rect">
            <a:avLst/>
          </a:prstGeom>
        </p:spPr>
        <p:txBody>
          <a:bodyPr wrap="square">
            <a:spAutoFit/>
          </a:bodyPr>
          <a:lstStyle/>
          <a:p>
            <a:r>
              <a:rPr lang="en-IN" dirty="0" smtClean="0"/>
              <a:t>RCP 2.6: 20, RCP 4.5: 25, RCP 6.0: 16 and RCP 8.5: 24 GCMs</a:t>
            </a:r>
            <a:endParaRPr lang="en-IN" dirty="0"/>
          </a:p>
        </p:txBody>
      </p:sp>
      <p:sp>
        <p:nvSpPr>
          <p:cNvPr id="4" name="Slide Number Placeholder 3"/>
          <p:cNvSpPr>
            <a:spLocks noGrp="1"/>
          </p:cNvSpPr>
          <p:nvPr>
            <p:ph type="sldNum" sz="quarter" idx="12"/>
          </p:nvPr>
        </p:nvSpPr>
        <p:spPr/>
        <p:txBody>
          <a:bodyPr/>
          <a:lstStyle/>
          <a:p>
            <a:fld id="{B42613AF-7E59-4109-A1B3-A3A745CAB39B}" type="slidenum">
              <a:rPr lang="en-IN" smtClean="0"/>
              <a:t>41</a:t>
            </a:fld>
            <a:endParaRPr lang="en-IN"/>
          </a:p>
        </p:txBody>
      </p:sp>
      <p:sp>
        <p:nvSpPr>
          <p:cNvPr id="9" name="Title 1"/>
          <p:cNvSpPr txBox="1">
            <a:spLocks/>
          </p:cNvSpPr>
          <p:nvPr/>
        </p:nvSpPr>
        <p:spPr>
          <a:xfrm>
            <a:off x="0" y="-171152"/>
            <a:ext cx="9144000" cy="924475"/>
          </a:xfrm>
          <a:prstGeom prst="rect">
            <a:avLst/>
          </a:prstGeom>
        </p:spPr>
        <p:txBody>
          <a:bodyPr/>
          <a:lst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n-US" sz="4200" b="1" dirty="0" smtClean="0">
                <a:effectLst>
                  <a:outerShdw blurRad="38100" dist="38100" dir="2700000" algn="tl">
                    <a:srgbClr val="000000">
                      <a:alpha val="43137"/>
                    </a:srgbClr>
                  </a:outerShdw>
                </a:effectLst>
              </a:rPr>
              <a:t>Model Uncertainty</a:t>
            </a:r>
            <a:endParaRPr lang="en-US" sz="4200" b="1" dirty="0">
              <a:effectLst>
                <a:outerShdw blurRad="38100" dist="38100" dir="2700000" algn="tl">
                  <a:srgbClr val="000000">
                    <a:alpha val="43137"/>
                  </a:srgbClr>
                </a:outerShdw>
              </a:effectLst>
            </a:endParaRPr>
          </a:p>
        </p:txBody>
      </p:sp>
      <p:sp>
        <p:nvSpPr>
          <p:cNvPr id="2" name="TextBox 1"/>
          <p:cNvSpPr txBox="1"/>
          <p:nvPr/>
        </p:nvSpPr>
        <p:spPr>
          <a:xfrm rot="16200000">
            <a:off x="226869" y="2444579"/>
            <a:ext cx="1800200" cy="276999"/>
          </a:xfrm>
          <a:prstGeom prst="rect">
            <a:avLst/>
          </a:prstGeom>
          <a:solidFill>
            <a:schemeClr val="bg1"/>
          </a:solidFill>
        </p:spPr>
        <p:txBody>
          <a:bodyPr wrap="square" rtlCol="0">
            <a:spAutoFit/>
          </a:bodyPr>
          <a:lstStyle/>
          <a:p>
            <a:r>
              <a:rPr lang="en-IN" sz="1200" dirty="0" smtClean="0"/>
              <a:t>Precipitation (mm)</a:t>
            </a:r>
            <a:endParaRPr lang="en-IN" sz="1200" dirty="0"/>
          </a:p>
        </p:txBody>
      </p:sp>
      <p:sp>
        <p:nvSpPr>
          <p:cNvPr id="10" name="Rectangle 9"/>
          <p:cNvSpPr/>
          <p:nvPr/>
        </p:nvSpPr>
        <p:spPr>
          <a:xfrm>
            <a:off x="464421" y="5985464"/>
            <a:ext cx="8140027" cy="369332"/>
          </a:xfrm>
          <a:prstGeom prst="rect">
            <a:avLst/>
          </a:prstGeom>
        </p:spPr>
        <p:txBody>
          <a:bodyPr wrap="square">
            <a:spAutoFit/>
          </a:bodyPr>
          <a:lstStyle/>
          <a:p>
            <a:r>
              <a:rPr lang="en-IN" dirty="0" smtClean="0"/>
              <a:t>Three time slices:   2021-2050;     2051-2080;        2071-2100</a:t>
            </a:r>
            <a:endParaRPr lang="en-IN" dirty="0"/>
          </a:p>
        </p:txBody>
      </p:sp>
    </p:spTree>
    <p:extLst>
      <p:ext uri="{BB962C8B-B14F-4D97-AF65-F5344CB8AC3E}">
        <p14:creationId xmlns:p14="http://schemas.microsoft.com/office/powerpoint/2010/main" val="283769521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22288" y="843823"/>
            <a:ext cx="4114800" cy="91215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dirty="0" smtClean="0"/>
              <a:t>Reliability Ensemble Averaging (REA)</a:t>
            </a:r>
            <a:endParaRPr lang="en-US" sz="2400" dirty="0"/>
          </a:p>
        </p:txBody>
      </p:sp>
      <p:sp>
        <p:nvSpPr>
          <p:cNvPr id="5" name="Rectangle 4"/>
          <p:cNvSpPr/>
          <p:nvPr/>
        </p:nvSpPr>
        <p:spPr>
          <a:xfrm>
            <a:off x="560438" y="2060848"/>
            <a:ext cx="3638500" cy="1754326"/>
          </a:xfrm>
          <a:prstGeom prst="rect">
            <a:avLst/>
          </a:prstGeom>
        </p:spPr>
        <p:txBody>
          <a:bodyPr wrap="square">
            <a:spAutoFit/>
          </a:bodyPr>
          <a:lstStyle/>
          <a:p>
            <a:r>
              <a:rPr lang="en-US" dirty="0" smtClean="0">
                <a:solidFill>
                  <a:srgbClr val="0070C0"/>
                </a:solidFill>
              </a:rPr>
              <a:t>Model performance criterion</a:t>
            </a:r>
            <a:r>
              <a:rPr lang="en-US" dirty="0" smtClean="0"/>
              <a:t>:</a:t>
            </a:r>
          </a:p>
          <a:p>
            <a:endParaRPr lang="en-US" dirty="0"/>
          </a:p>
          <a:p>
            <a:r>
              <a:rPr lang="en-US" dirty="0" smtClean="0"/>
              <a:t>CDF </a:t>
            </a:r>
            <a:r>
              <a:rPr lang="en-US" dirty="0"/>
              <a:t>deviations between the observed data and GCM projected </a:t>
            </a:r>
            <a:r>
              <a:rPr lang="en-US" dirty="0" smtClean="0"/>
              <a:t>precipitation </a:t>
            </a:r>
            <a:r>
              <a:rPr lang="en-US" dirty="0"/>
              <a:t>for control </a:t>
            </a:r>
            <a:r>
              <a:rPr lang="en-US" dirty="0" smtClean="0"/>
              <a:t>period</a:t>
            </a:r>
            <a:endParaRPr lang="en-IN" dirty="0"/>
          </a:p>
        </p:txBody>
      </p:sp>
      <p:sp>
        <p:nvSpPr>
          <p:cNvPr id="8" name="Rectangle 7"/>
          <p:cNvSpPr/>
          <p:nvPr/>
        </p:nvSpPr>
        <p:spPr>
          <a:xfrm>
            <a:off x="582638" y="4183846"/>
            <a:ext cx="3710508" cy="1477328"/>
          </a:xfrm>
          <a:prstGeom prst="rect">
            <a:avLst/>
          </a:prstGeom>
        </p:spPr>
        <p:txBody>
          <a:bodyPr wrap="square">
            <a:spAutoFit/>
          </a:bodyPr>
          <a:lstStyle/>
          <a:p>
            <a:r>
              <a:rPr lang="en-US" dirty="0" smtClean="0">
                <a:solidFill>
                  <a:srgbClr val="0070C0"/>
                </a:solidFill>
              </a:rPr>
              <a:t>Model convergence criterion</a:t>
            </a:r>
            <a:r>
              <a:rPr lang="en-US" dirty="0" smtClean="0"/>
              <a:t>:</a:t>
            </a:r>
          </a:p>
          <a:p>
            <a:r>
              <a:rPr lang="en-US" dirty="0" smtClean="0"/>
              <a:t> </a:t>
            </a:r>
            <a:endParaRPr lang="en-IN" dirty="0"/>
          </a:p>
          <a:p>
            <a:pPr lvl="0"/>
            <a:r>
              <a:rPr lang="en-US" dirty="0" smtClean="0"/>
              <a:t>CDFs </a:t>
            </a:r>
            <a:r>
              <a:rPr lang="en-US" dirty="0"/>
              <a:t>deviation for all GCMs </a:t>
            </a:r>
            <a:r>
              <a:rPr lang="en-US" dirty="0" smtClean="0"/>
              <a:t>for projected period </a:t>
            </a:r>
            <a:r>
              <a:rPr lang="en-US" dirty="0"/>
              <a:t>from the weighted mean CDF. </a:t>
            </a:r>
            <a:endParaRPr lang="en-IN" dirty="0"/>
          </a:p>
        </p:txBody>
      </p:sp>
      <p:graphicFrame>
        <p:nvGraphicFramePr>
          <p:cNvPr id="9" name="Object 8"/>
          <p:cNvGraphicFramePr>
            <a:graphicFrameLocks noChangeAspect="1"/>
          </p:cNvGraphicFramePr>
          <p:nvPr>
            <p:extLst/>
          </p:nvPr>
        </p:nvGraphicFramePr>
        <p:xfrm>
          <a:off x="5867400" y="2627313"/>
          <a:ext cx="1524000" cy="436562"/>
        </p:xfrm>
        <a:graphic>
          <a:graphicData uri="http://schemas.openxmlformats.org/presentationml/2006/ole">
            <mc:AlternateContent xmlns:mc="http://schemas.openxmlformats.org/markup-compatibility/2006">
              <mc:Choice xmlns:v="urn:schemas-microsoft-com:vml" Requires="v">
                <p:oleObj spid="_x0000_s13487" name="Equation" r:id="rId4" imgW="1193800" imgH="342900" progId="Equation.DSMT4">
                  <p:embed/>
                </p:oleObj>
              </mc:Choice>
              <mc:Fallback>
                <p:oleObj name="Equation" r:id="rId4" imgW="1193800" imgH="342900" progId="Equation.DSMT4">
                  <p:embed/>
                  <p:pic>
                    <p:nvPicPr>
                      <p:cNvPr id="9" name="Object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67400" y="2627313"/>
                        <a:ext cx="1524000" cy="436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0" name="Table 9"/>
          <p:cNvGraphicFramePr>
            <a:graphicFrameLocks noGrp="1"/>
          </p:cNvGraphicFramePr>
          <p:nvPr>
            <p:extLst/>
          </p:nvPr>
        </p:nvGraphicFramePr>
        <p:xfrm>
          <a:off x="4606164" y="615481"/>
          <a:ext cx="3888432" cy="6165306"/>
        </p:xfrm>
        <a:graphic>
          <a:graphicData uri="http://schemas.openxmlformats.org/drawingml/2006/table">
            <a:tbl>
              <a:tblPr firstRow="1" firstCol="1" bandRow="1">
                <a:tableStyleId>{5C22544A-7EE6-4342-B048-85BDC9FD1C3A}</a:tableStyleId>
              </a:tblPr>
              <a:tblGrid>
                <a:gridCol w="1223709">
                  <a:extLst>
                    <a:ext uri="{9D8B030D-6E8A-4147-A177-3AD203B41FA5}">
                      <a16:colId xmlns="" xmlns:a16="http://schemas.microsoft.com/office/drawing/2014/main" val="20000"/>
                    </a:ext>
                  </a:extLst>
                </a:gridCol>
                <a:gridCol w="888241">
                  <a:extLst>
                    <a:ext uri="{9D8B030D-6E8A-4147-A177-3AD203B41FA5}">
                      <a16:colId xmlns="" xmlns:a16="http://schemas.microsoft.com/office/drawing/2014/main" val="20001"/>
                    </a:ext>
                  </a:extLst>
                </a:gridCol>
                <a:gridCol w="888241">
                  <a:extLst>
                    <a:ext uri="{9D8B030D-6E8A-4147-A177-3AD203B41FA5}">
                      <a16:colId xmlns="" xmlns:a16="http://schemas.microsoft.com/office/drawing/2014/main" val="20002"/>
                    </a:ext>
                  </a:extLst>
                </a:gridCol>
                <a:gridCol w="888241">
                  <a:extLst>
                    <a:ext uri="{9D8B030D-6E8A-4147-A177-3AD203B41FA5}">
                      <a16:colId xmlns="" xmlns:a16="http://schemas.microsoft.com/office/drawing/2014/main" val="20003"/>
                    </a:ext>
                  </a:extLst>
                </a:gridCol>
              </a:tblGrid>
              <a:tr h="415846">
                <a:tc>
                  <a:txBody>
                    <a:bodyPr/>
                    <a:lstStyle/>
                    <a:p>
                      <a:pPr algn="ctr">
                        <a:lnSpc>
                          <a:spcPct val="115000"/>
                        </a:lnSpc>
                        <a:spcAft>
                          <a:spcPts val="0"/>
                        </a:spcAft>
                      </a:pPr>
                      <a:r>
                        <a:rPr lang="en-US" sz="1000" dirty="0">
                          <a:effectLst/>
                        </a:rPr>
                        <a:t>GCM-Model Name</a:t>
                      </a:r>
                      <a:endParaRPr lang="en-IN" sz="1000" dirty="0">
                        <a:effectLst/>
                        <a:latin typeface="Calibri"/>
                        <a:ea typeface="Calibri"/>
                        <a:cs typeface="Times New Roman"/>
                      </a:endParaRPr>
                    </a:p>
                  </a:txBody>
                  <a:tcPr marL="36592" marR="36592" marT="0" marB="0" anchor="ctr"/>
                </a:tc>
                <a:tc>
                  <a:txBody>
                    <a:bodyPr/>
                    <a:lstStyle/>
                    <a:p>
                      <a:pPr algn="ctr">
                        <a:lnSpc>
                          <a:spcPct val="115000"/>
                        </a:lnSpc>
                        <a:spcAft>
                          <a:spcPts val="0"/>
                        </a:spcAft>
                      </a:pPr>
                      <a:r>
                        <a:rPr lang="en-US" sz="1000" dirty="0">
                          <a:effectLst/>
                        </a:rPr>
                        <a:t>RCP2.6 2021-2050</a:t>
                      </a:r>
                      <a:endParaRPr lang="en-IN" sz="1000" dirty="0">
                        <a:effectLst/>
                        <a:latin typeface="Calibri"/>
                        <a:ea typeface="Calibri"/>
                        <a:cs typeface="Times New Roman"/>
                      </a:endParaRPr>
                    </a:p>
                  </a:txBody>
                  <a:tcPr marL="36592" marR="36592" marT="0" marB="0" anchor="ctr"/>
                </a:tc>
                <a:tc>
                  <a:txBody>
                    <a:bodyPr/>
                    <a:lstStyle/>
                    <a:p>
                      <a:pPr algn="ctr">
                        <a:lnSpc>
                          <a:spcPct val="115000"/>
                        </a:lnSpc>
                        <a:spcAft>
                          <a:spcPts val="0"/>
                        </a:spcAft>
                      </a:pPr>
                      <a:r>
                        <a:rPr lang="en-US" sz="1000" dirty="0">
                          <a:effectLst/>
                        </a:rPr>
                        <a:t>RCP2.6 2051-2080</a:t>
                      </a:r>
                      <a:endParaRPr lang="en-IN" sz="1000" dirty="0">
                        <a:effectLst/>
                        <a:latin typeface="Calibri"/>
                        <a:ea typeface="Calibri"/>
                        <a:cs typeface="Times New Roman"/>
                      </a:endParaRPr>
                    </a:p>
                  </a:txBody>
                  <a:tcPr marL="36592" marR="36592" marT="0" marB="0" anchor="ctr"/>
                </a:tc>
                <a:tc>
                  <a:txBody>
                    <a:bodyPr/>
                    <a:lstStyle/>
                    <a:p>
                      <a:pPr algn="ctr">
                        <a:lnSpc>
                          <a:spcPct val="115000"/>
                        </a:lnSpc>
                        <a:spcAft>
                          <a:spcPts val="0"/>
                        </a:spcAft>
                      </a:pPr>
                      <a:r>
                        <a:rPr lang="en-US" sz="1000">
                          <a:effectLst/>
                        </a:rPr>
                        <a:t>RCP2.6 2071-2100</a:t>
                      </a:r>
                      <a:endParaRPr lang="en-IN" sz="1000">
                        <a:effectLst/>
                        <a:latin typeface="Calibri"/>
                        <a:ea typeface="Calibri"/>
                        <a:cs typeface="Times New Roman"/>
                      </a:endParaRPr>
                    </a:p>
                  </a:txBody>
                  <a:tcPr marL="36592" marR="36592" marT="0" marB="0" anchor="ctr"/>
                </a:tc>
                <a:extLst>
                  <a:ext uri="{0D108BD9-81ED-4DB2-BD59-A6C34878D82A}">
                    <a16:rowId xmlns="" xmlns:a16="http://schemas.microsoft.com/office/drawing/2014/main" val="10000"/>
                  </a:ext>
                </a:extLst>
              </a:tr>
              <a:tr h="184677">
                <a:tc>
                  <a:txBody>
                    <a:bodyPr/>
                    <a:lstStyle/>
                    <a:p>
                      <a:pPr algn="ctr">
                        <a:lnSpc>
                          <a:spcPct val="115000"/>
                        </a:lnSpc>
                        <a:spcAft>
                          <a:spcPts val="0"/>
                        </a:spcAft>
                      </a:pPr>
                      <a:r>
                        <a:rPr lang="en-US" sz="1000" dirty="0">
                          <a:effectLst/>
                        </a:rPr>
                        <a:t>BCC-CSM1-1</a:t>
                      </a:r>
                      <a:endParaRPr lang="en-IN" sz="1000" dirty="0">
                        <a:effectLst/>
                        <a:latin typeface="Calibri"/>
                        <a:ea typeface="Calibri"/>
                        <a:cs typeface="Times New Roman"/>
                      </a:endParaRPr>
                    </a:p>
                  </a:txBody>
                  <a:tcPr marL="36592" marR="36592" marT="0" marB="0" anchor="ctr"/>
                </a:tc>
                <a:tc>
                  <a:txBody>
                    <a:bodyPr/>
                    <a:lstStyle/>
                    <a:p>
                      <a:pPr algn="ctr">
                        <a:lnSpc>
                          <a:spcPct val="115000"/>
                        </a:lnSpc>
                        <a:spcAft>
                          <a:spcPts val="0"/>
                        </a:spcAft>
                      </a:pPr>
                      <a:r>
                        <a:rPr lang="en-US" sz="1000">
                          <a:effectLst/>
                        </a:rPr>
                        <a:t>0.037</a:t>
                      </a:r>
                      <a:endParaRPr lang="en-IN" sz="1000">
                        <a:effectLst/>
                        <a:latin typeface="Calibri"/>
                        <a:ea typeface="Calibri"/>
                        <a:cs typeface="Times New Roman"/>
                      </a:endParaRPr>
                    </a:p>
                  </a:txBody>
                  <a:tcPr marL="36592" marR="36592" marT="0" marB="0" anchor="ctr"/>
                </a:tc>
                <a:tc>
                  <a:txBody>
                    <a:bodyPr/>
                    <a:lstStyle/>
                    <a:p>
                      <a:pPr algn="ctr">
                        <a:lnSpc>
                          <a:spcPct val="115000"/>
                        </a:lnSpc>
                        <a:spcAft>
                          <a:spcPts val="0"/>
                        </a:spcAft>
                      </a:pPr>
                      <a:r>
                        <a:rPr lang="en-US" sz="1000">
                          <a:effectLst/>
                        </a:rPr>
                        <a:t>0.049</a:t>
                      </a:r>
                      <a:endParaRPr lang="en-IN" sz="1000">
                        <a:effectLst/>
                        <a:latin typeface="Calibri"/>
                        <a:ea typeface="Calibri"/>
                        <a:cs typeface="Times New Roman"/>
                      </a:endParaRPr>
                    </a:p>
                  </a:txBody>
                  <a:tcPr marL="36592" marR="36592" marT="0" marB="0" anchor="ctr"/>
                </a:tc>
                <a:tc>
                  <a:txBody>
                    <a:bodyPr/>
                    <a:lstStyle/>
                    <a:p>
                      <a:pPr algn="ctr">
                        <a:lnSpc>
                          <a:spcPct val="115000"/>
                        </a:lnSpc>
                        <a:spcAft>
                          <a:spcPts val="0"/>
                        </a:spcAft>
                      </a:pPr>
                      <a:r>
                        <a:rPr lang="en-US" sz="1000">
                          <a:effectLst/>
                        </a:rPr>
                        <a:t>0.148</a:t>
                      </a:r>
                      <a:endParaRPr lang="en-IN" sz="1000">
                        <a:effectLst/>
                        <a:latin typeface="Calibri"/>
                        <a:ea typeface="Calibri"/>
                        <a:cs typeface="Times New Roman"/>
                      </a:endParaRPr>
                    </a:p>
                  </a:txBody>
                  <a:tcPr marL="36592" marR="36592" marT="0" marB="0" anchor="ctr"/>
                </a:tc>
                <a:extLst>
                  <a:ext uri="{0D108BD9-81ED-4DB2-BD59-A6C34878D82A}">
                    <a16:rowId xmlns="" xmlns:a16="http://schemas.microsoft.com/office/drawing/2014/main" val="10001"/>
                  </a:ext>
                </a:extLst>
              </a:tr>
              <a:tr h="369353">
                <a:tc>
                  <a:txBody>
                    <a:bodyPr/>
                    <a:lstStyle/>
                    <a:p>
                      <a:pPr algn="ctr">
                        <a:lnSpc>
                          <a:spcPct val="115000"/>
                        </a:lnSpc>
                        <a:spcAft>
                          <a:spcPts val="0"/>
                        </a:spcAft>
                      </a:pPr>
                      <a:r>
                        <a:rPr lang="en-US" sz="1000" dirty="0">
                          <a:effectLst/>
                        </a:rPr>
                        <a:t>BCC-CSM1-1-M</a:t>
                      </a:r>
                      <a:endParaRPr lang="en-IN" sz="1000" dirty="0">
                        <a:effectLst/>
                        <a:latin typeface="Calibri"/>
                        <a:ea typeface="Calibri"/>
                        <a:cs typeface="Times New Roman"/>
                      </a:endParaRPr>
                    </a:p>
                  </a:txBody>
                  <a:tcPr marL="36592" marR="36592" marT="0" marB="0" anchor="ctr"/>
                </a:tc>
                <a:tc>
                  <a:txBody>
                    <a:bodyPr/>
                    <a:lstStyle/>
                    <a:p>
                      <a:pPr algn="ctr">
                        <a:lnSpc>
                          <a:spcPct val="115000"/>
                        </a:lnSpc>
                        <a:spcAft>
                          <a:spcPts val="0"/>
                        </a:spcAft>
                      </a:pPr>
                      <a:r>
                        <a:rPr lang="en-US" sz="1000" dirty="0">
                          <a:effectLst/>
                        </a:rPr>
                        <a:t>0.056</a:t>
                      </a:r>
                      <a:endParaRPr lang="en-IN" sz="1000" dirty="0">
                        <a:effectLst/>
                        <a:latin typeface="Calibri"/>
                        <a:ea typeface="Calibri"/>
                        <a:cs typeface="Times New Roman"/>
                      </a:endParaRPr>
                    </a:p>
                  </a:txBody>
                  <a:tcPr marL="36592" marR="36592" marT="0" marB="0" anchor="ctr"/>
                </a:tc>
                <a:tc>
                  <a:txBody>
                    <a:bodyPr/>
                    <a:lstStyle/>
                    <a:p>
                      <a:pPr algn="ctr">
                        <a:lnSpc>
                          <a:spcPct val="115000"/>
                        </a:lnSpc>
                        <a:spcAft>
                          <a:spcPts val="0"/>
                        </a:spcAft>
                      </a:pPr>
                      <a:r>
                        <a:rPr lang="en-US" sz="1000">
                          <a:effectLst/>
                        </a:rPr>
                        <a:t>0.023</a:t>
                      </a:r>
                      <a:endParaRPr lang="en-IN" sz="1000">
                        <a:effectLst/>
                        <a:latin typeface="Calibri"/>
                        <a:ea typeface="Calibri"/>
                        <a:cs typeface="Times New Roman"/>
                      </a:endParaRPr>
                    </a:p>
                  </a:txBody>
                  <a:tcPr marL="36592" marR="36592" marT="0" marB="0" anchor="ctr"/>
                </a:tc>
                <a:tc>
                  <a:txBody>
                    <a:bodyPr/>
                    <a:lstStyle/>
                    <a:p>
                      <a:pPr algn="ctr">
                        <a:lnSpc>
                          <a:spcPct val="115000"/>
                        </a:lnSpc>
                        <a:spcAft>
                          <a:spcPts val="0"/>
                        </a:spcAft>
                      </a:pPr>
                      <a:r>
                        <a:rPr lang="en-US" sz="1000">
                          <a:effectLst/>
                        </a:rPr>
                        <a:t>0.031</a:t>
                      </a:r>
                      <a:endParaRPr lang="en-IN" sz="1000">
                        <a:effectLst/>
                        <a:latin typeface="Calibri"/>
                        <a:ea typeface="Calibri"/>
                        <a:cs typeface="Times New Roman"/>
                      </a:endParaRPr>
                    </a:p>
                  </a:txBody>
                  <a:tcPr marL="36592" marR="36592" marT="0" marB="0" anchor="ctr"/>
                </a:tc>
                <a:extLst>
                  <a:ext uri="{0D108BD9-81ED-4DB2-BD59-A6C34878D82A}">
                    <a16:rowId xmlns="" xmlns:a16="http://schemas.microsoft.com/office/drawing/2014/main" val="10002"/>
                  </a:ext>
                </a:extLst>
              </a:tr>
              <a:tr h="297931">
                <a:tc>
                  <a:txBody>
                    <a:bodyPr/>
                    <a:lstStyle/>
                    <a:p>
                      <a:pPr algn="ctr">
                        <a:lnSpc>
                          <a:spcPct val="115000"/>
                        </a:lnSpc>
                        <a:spcAft>
                          <a:spcPts val="0"/>
                        </a:spcAft>
                      </a:pPr>
                      <a:r>
                        <a:rPr lang="en-US" sz="1000" dirty="0">
                          <a:effectLst/>
                        </a:rPr>
                        <a:t>BNU-ESM</a:t>
                      </a:r>
                      <a:endParaRPr lang="en-IN" sz="1000" dirty="0">
                        <a:effectLst/>
                        <a:latin typeface="Calibri"/>
                        <a:ea typeface="Calibri"/>
                        <a:cs typeface="Times New Roman"/>
                      </a:endParaRPr>
                    </a:p>
                  </a:txBody>
                  <a:tcPr marL="36592" marR="36592" marT="0" marB="0" anchor="ctr"/>
                </a:tc>
                <a:tc>
                  <a:txBody>
                    <a:bodyPr/>
                    <a:lstStyle/>
                    <a:p>
                      <a:pPr algn="ctr">
                        <a:lnSpc>
                          <a:spcPct val="115000"/>
                        </a:lnSpc>
                        <a:spcAft>
                          <a:spcPts val="0"/>
                        </a:spcAft>
                      </a:pPr>
                      <a:r>
                        <a:rPr lang="en-US" sz="1000" dirty="0">
                          <a:effectLst/>
                        </a:rPr>
                        <a:t>0.042</a:t>
                      </a:r>
                      <a:endParaRPr lang="en-IN" sz="1000" dirty="0">
                        <a:effectLst/>
                        <a:latin typeface="Calibri"/>
                        <a:ea typeface="Calibri"/>
                        <a:cs typeface="Times New Roman"/>
                      </a:endParaRPr>
                    </a:p>
                  </a:txBody>
                  <a:tcPr marL="36592" marR="36592" marT="0" marB="0" anchor="ctr"/>
                </a:tc>
                <a:tc>
                  <a:txBody>
                    <a:bodyPr/>
                    <a:lstStyle/>
                    <a:p>
                      <a:pPr algn="ctr">
                        <a:lnSpc>
                          <a:spcPct val="115000"/>
                        </a:lnSpc>
                        <a:spcAft>
                          <a:spcPts val="0"/>
                        </a:spcAft>
                      </a:pPr>
                      <a:r>
                        <a:rPr lang="en-US" sz="1000">
                          <a:effectLst/>
                        </a:rPr>
                        <a:t>0.038</a:t>
                      </a:r>
                      <a:endParaRPr lang="en-IN" sz="1000">
                        <a:effectLst/>
                        <a:latin typeface="Calibri"/>
                        <a:ea typeface="Calibri"/>
                        <a:cs typeface="Times New Roman"/>
                      </a:endParaRPr>
                    </a:p>
                  </a:txBody>
                  <a:tcPr marL="36592" marR="36592" marT="0" marB="0" anchor="ctr"/>
                </a:tc>
                <a:tc>
                  <a:txBody>
                    <a:bodyPr/>
                    <a:lstStyle/>
                    <a:p>
                      <a:pPr algn="ctr">
                        <a:lnSpc>
                          <a:spcPct val="115000"/>
                        </a:lnSpc>
                        <a:spcAft>
                          <a:spcPts val="0"/>
                        </a:spcAft>
                      </a:pPr>
                      <a:r>
                        <a:rPr lang="en-US" sz="1000">
                          <a:effectLst/>
                        </a:rPr>
                        <a:t>0.030</a:t>
                      </a:r>
                      <a:endParaRPr lang="en-IN" sz="1000">
                        <a:effectLst/>
                        <a:latin typeface="Calibri"/>
                        <a:ea typeface="Calibri"/>
                        <a:cs typeface="Times New Roman"/>
                      </a:endParaRPr>
                    </a:p>
                  </a:txBody>
                  <a:tcPr marL="36592" marR="36592" marT="0" marB="0" anchor="ctr"/>
                </a:tc>
                <a:extLst>
                  <a:ext uri="{0D108BD9-81ED-4DB2-BD59-A6C34878D82A}">
                    <a16:rowId xmlns="" xmlns:a16="http://schemas.microsoft.com/office/drawing/2014/main" val="10003"/>
                  </a:ext>
                </a:extLst>
              </a:tr>
              <a:tr h="297931">
                <a:tc>
                  <a:txBody>
                    <a:bodyPr/>
                    <a:lstStyle/>
                    <a:p>
                      <a:pPr algn="ctr">
                        <a:lnSpc>
                          <a:spcPct val="115000"/>
                        </a:lnSpc>
                        <a:spcAft>
                          <a:spcPts val="0"/>
                        </a:spcAft>
                      </a:pPr>
                      <a:r>
                        <a:rPr lang="en-US" sz="1000" dirty="0">
                          <a:effectLst/>
                        </a:rPr>
                        <a:t>CanESM2</a:t>
                      </a:r>
                      <a:endParaRPr lang="en-IN" sz="1000" dirty="0">
                        <a:effectLst/>
                        <a:latin typeface="Calibri"/>
                        <a:ea typeface="Calibri"/>
                        <a:cs typeface="Times New Roman"/>
                      </a:endParaRPr>
                    </a:p>
                  </a:txBody>
                  <a:tcPr marL="36592" marR="36592" marT="0" marB="0" anchor="ctr"/>
                </a:tc>
                <a:tc>
                  <a:txBody>
                    <a:bodyPr/>
                    <a:lstStyle/>
                    <a:p>
                      <a:pPr algn="ctr">
                        <a:lnSpc>
                          <a:spcPct val="115000"/>
                        </a:lnSpc>
                        <a:spcAft>
                          <a:spcPts val="0"/>
                        </a:spcAft>
                      </a:pPr>
                      <a:r>
                        <a:rPr lang="en-US" sz="1000" dirty="0">
                          <a:effectLst/>
                        </a:rPr>
                        <a:t>0.046</a:t>
                      </a:r>
                      <a:endParaRPr lang="en-IN" sz="1000" dirty="0">
                        <a:effectLst/>
                        <a:latin typeface="Calibri"/>
                        <a:ea typeface="Calibri"/>
                        <a:cs typeface="Times New Roman"/>
                      </a:endParaRPr>
                    </a:p>
                  </a:txBody>
                  <a:tcPr marL="36592" marR="36592" marT="0" marB="0" anchor="ctr"/>
                </a:tc>
                <a:tc>
                  <a:txBody>
                    <a:bodyPr/>
                    <a:lstStyle/>
                    <a:p>
                      <a:pPr algn="ctr">
                        <a:lnSpc>
                          <a:spcPct val="115000"/>
                        </a:lnSpc>
                        <a:spcAft>
                          <a:spcPts val="0"/>
                        </a:spcAft>
                      </a:pPr>
                      <a:r>
                        <a:rPr lang="en-US" sz="1000" dirty="0">
                          <a:effectLst/>
                        </a:rPr>
                        <a:t>0.056</a:t>
                      </a:r>
                      <a:endParaRPr lang="en-IN" sz="1000" dirty="0">
                        <a:effectLst/>
                        <a:latin typeface="Calibri"/>
                        <a:ea typeface="Calibri"/>
                        <a:cs typeface="Times New Roman"/>
                      </a:endParaRPr>
                    </a:p>
                  </a:txBody>
                  <a:tcPr marL="36592" marR="36592" marT="0" marB="0" anchor="ctr"/>
                </a:tc>
                <a:tc>
                  <a:txBody>
                    <a:bodyPr/>
                    <a:lstStyle/>
                    <a:p>
                      <a:pPr algn="ctr">
                        <a:lnSpc>
                          <a:spcPct val="115000"/>
                        </a:lnSpc>
                        <a:spcAft>
                          <a:spcPts val="0"/>
                        </a:spcAft>
                      </a:pPr>
                      <a:r>
                        <a:rPr lang="en-US" sz="1000">
                          <a:effectLst/>
                        </a:rPr>
                        <a:t>0.098</a:t>
                      </a:r>
                      <a:endParaRPr lang="en-IN" sz="1000">
                        <a:effectLst/>
                        <a:latin typeface="Calibri"/>
                        <a:ea typeface="Calibri"/>
                        <a:cs typeface="Times New Roman"/>
                      </a:endParaRPr>
                    </a:p>
                  </a:txBody>
                  <a:tcPr marL="36592" marR="36592" marT="0" marB="0" anchor="ctr"/>
                </a:tc>
                <a:extLst>
                  <a:ext uri="{0D108BD9-81ED-4DB2-BD59-A6C34878D82A}">
                    <a16:rowId xmlns="" xmlns:a16="http://schemas.microsoft.com/office/drawing/2014/main" val="10004"/>
                  </a:ext>
                </a:extLst>
              </a:tr>
              <a:tr h="184677">
                <a:tc>
                  <a:txBody>
                    <a:bodyPr/>
                    <a:lstStyle/>
                    <a:p>
                      <a:pPr algn="ctr">
                        <a:lnSpc>
                          <a:spcPct val="115000"/>
                        </a:lnSpc>
                        <a:spcAft>
                          <a:spcPts val="0"/>
                        </a:spcAft>
                      </a:pPr>
                      <a:r>
                        <a:rPr lang="en-US" sz="1000" dirty="0">
                          <a:effectLst/>
                        </a:rPr>
                        <a:t>CCSM4</a:t>
                      </a:r>
                      <a:endParaRPr lang="en-IN" sz="1000" dirty="0">
                        <a:effectLst/>
                        <a:latin typeface="Calibri"/>
                        <a:ea typeface="Calibri"/>
                        <a:cs typeface="Times New Roman"/>
                      </a:endParaRPr>
                    </a:p>
                  </a:txBody>
                  <a:tcPr marL="36592" marR="36592" marT="0" marB="0" anchor="ctr"/>
                </a:tc>
                <a:tc>
                  <a:txBody>
                    <a:bodyPr/>
                    <a:lstStyle/>
                    <a:p>
                      <a:pPr algn="ctr">
                        <a:lnSpc>
                          <a:spcPct val="115000"/>
                        </a:lnSpc>
                        <a:spcAft>
                          <a:spcPts val="0"/>
                        </a:spcAft>
                      </a:pPr>
                      <a:r>
                        <a:rPr lang="en-US" sz="1000" dirty="0">
                          <a:effectLst/>
                        </a:rPr>
                        <a:t>0.033</a:t>
                      </a:r>
                      <a:endParaRPr lang="en-IN" sz="1000" dirty="0">
                        <a:effectLst/>
                        <a:latin typeface="Calibri"/>
                        <a:ea typeface="Calibri"/>
                        <a:cs typeface="Times New Roman"/>
                      </a:endParaRPr>
                    </a:p>
                  </a:txBody>
                  <a:tcPr marL="36592" marR="36592" marT="0" marB="0" anchor="ctr"/>
                </a:tc>
                <a:tc>
                  <a:txBody>
                    <a:bodyPr/>
                    <a:lstStyle/>
                    <a:p>
                      <a:pPr algn="ctr">
                        <a:lnSpc>
                          <a:spcPct val="115000"/>
                        </a:lnSpc>
                        <a:spcAft>
                          <a:spcPts val="0"/>
                        </a:spcAft>
                      </a:pPr>
                      <a:r>
                        <a:rPr lang="en-US" sz="1000">
                          <a:effectLst/>
                        </a:rPr>
                        <a:t>0.092</a:t>
                      </a:r>
                      <a:endParaRPr lang="en-IN" sz="1000">
                        <a:effectLst/>
                        <a:latin typeface="Calibri"/>
                        <a:ea typeface="Calibri"/>
                        <a:cs typeface="Times New Roman"/>
                      </a:endParaRPr>
                    </a:p>
                  </a:txBody>
                  <a:tcPr marL="36592" marR="36592" marT="0" marB="0" anchor="ctr"/>
                </a:tc>
                <a:tc>
                  <a:txBody>
                    <a:bodyPr/>
                    <a:lstStyle/>
                    <a:p>
                      <a:pPr algn="ctr">
                        <a:lnSpc>
                          <a:spcPct val="115000"/>
                        </a:lnSpc>
                        <a:spcAft>
                          <a:spcPts val="0"/>
                        </a:spcAft>
                      </a:pPr>
                      <a:r>
                        <a:rPr lang="en-US" sz="1000">
                          <a:effectLst/>
                        </a:rPr>
                        <a:t>0.113</a:t>
                      </a:r>
                      <a:endParaRPr lang="en-IN" sz="1000">
                        <a:effectLst/>
                        <a:latin typeface="Calibri"/>
                        <a:ea typeface="Calibri"/>
                        <a:cs typeface="Times New Roman"/>
                      </a:endParaRPr>
                    </a:p>
                  </a:txBody>
                  <a:tcPr marL="36592" marR="36592" marT="0" marB="0" anchor="ctr"/>
                </a:tc>
                <a:extLst>
                  <a:ext uri="{0D108BD9-81ED-4DB2-BD59-A6C34878D82A}">
                    <a16:rowId xmlns="" xmlns:a16="http://schemas.microsoft.com/office/drawing/2014/main" val="10005"/>
                  </a:ext>
                </a:extLst>
              </a:tr>
              <a:tr h="369353">
                <a:tc>
                  <a:txBody>
                    <a:bodyPr/>
                    <a:lstStyle/>
                    <a:p>
                      <a:pPr algn="ctr">
                        <a:lnSpc>
                          <a:spcPct val="115000"/>
                        </a:lnSpc>
                        <a:spcAft>
                          <a:spcPts val="0"/>
                        </a:spcAft>
                      </a:pPr>
                      <a:r>
                        <a:rPr lang="en-US" sz="1000" dirty="0">
                          <a:effectLst/>
                        </a:rPr>
                        <a:t>CSIRO-MK3-6-0</a:t>
                      </a:r>
                      <a:endParaRPr lang="en-IN" sz="1000" dirty="0">
                        <a:effectLst/>
                        <a:latin typeface="Calibri"/>
                        <a:ea typeface="Calibri"/>
                        <a:cs typeface="Times New Roman"/>
                      </a:endParaRPr>
                    </a:p>
                  </a:txBody>
                  <a:tcPr marL="36592" marR="36592" marT="0" marB="0" anchor="ctr"/>
                </a:tc>
                <a:tc>
                  <a:txBody>
                    <a:bodyPr/>
                    <a:lstStyle/>
                    <a:p>
                      <a:pPr algn="ctr">
                        <a:lnSpc>
                          <a:spcPct val="115000"/>
                        </a:lnSpc>
                        <a:spcAft>
                          <a:spcPts val="0"/>
                        </a:spcAft>
                      </a:pPr>
                      <a:r>
                        <a:rPr lang="en-US" sz="1000" dirty="0">
                          <a:effectLst/>
                        </a:rPr>
                        <a:t>0.059</a:t>
                      </a:r>
                      <a:endParaRPr lang="en-IN" sz="1000" dirty="0">
                        <a:effectLst/>
                        <a:latin typeface="Calibri"/>
                        <a:ea typeface="Calibri"/>
                        <a:cs typeface="Times New Roman"/>
                      </a:endParaRPr>
                    </a:p>
                  </a:txBody>
                  <a:tcPr marL="36592" marR="36592" marT="0" marB="0" anchor="ctr"/>
                </a:tc>
                <a:tc>
                  <a:txBody>
                    <a:bodyPr/>
                    <a:lstStyle/>
                    <a:p>
                      <a:pPr algn="ctr">
                        <a:lnSpc>
                          <a:spcPct val="115000"/>
                        </a:lnSpc>
                        <a:spcAft>
                          <a:spcPts val="0"/>
                        </a:spcAft>
                      </a:pPr>
                      <a:r>
                        <a:rPr lang="en-US" sz="1000" dirty="0">
                          <a:effectLst/>
                        </a:rPr>
                        <a:t>0.035</a:t>
                      </a:r>
                      <a:endParaRPr lang="en-IN" sz="1000" dirty="0">
                        <a:effectLst/>
                        <a:latin typeface="Calibri"/>
                        <a:ea typeface="Calibri"/>
                        <a:cs typeface="Times New Roman"/>
                      </a:endParaRPr>
                    </a:p>
                  </a:txBody>
                  <a:tcPr marL="36592" marR="36592" marT="0" marB="0" anchor="ctr"/>
                </a:tc>
                <a:tc>
                  <a:txBody>
                    <a:bodyPr/>
                    <a:lstStyle/>
                    <a:p>
                      <a:pPr algn="ctr">
                        <a:lnSpc>
                          <a:spcPct val="115000"/>
                        </a:lnSpc>
                        <a:spcAft>
                          <a:spcPts val="0"/>
                        </a:spcAft>
                      </a:pPr>
                      <a:r>
                        <a:rPr lang="en-US" sz="1000">
                          <a:effectLst/>
                        </a:rPr>
                        <a:t>0.053</a:t>
                      </a:r>
                      <a:endParaRPr lang="en-IN" sz="1000">
                        <a:effectLst/>
                        <a:latin typeface="Calibri"/>
                        <a:ea typeface="Calibri"/>
                        <a:cs typeface="Times New Roman"/>
                      </a:endParaRPr>
                    </a:p>
                  </a:txBody>
                  <a:tcPr marL="36592" marR="36592" marT="0" marB="0" anchor="ctr"/>
                </a:tc>
                <a:extLst>
                  <a:ext uri="{0D108BD9-81ED-4DB2-BD59-A6C34878D82A}">
                    <a16:rowId xmlns="" xmlns:a16="http://schemas.microsoft.com/office/drawing/2014/main" val="10006"/>
                  </a:ext>
                </a:extLst>
              </a:tr>
              <a:tr h="184677">
                <a:tc>
                  <a:txBody>
                    <a:bodyPr/>
                    <a:lstStyle/>
                    <a:p>
                      <a:pPr algn="ctr">
                        <a:lnSpc>
                          <a:spcPct val="115000"/>
                        </a:lnSpc>
                        <a:spcAft>
                          <a:spcPts val="0"/>
                        </a:spcAft>
                      </a:pPr>
                      <a:r>
                        <a:rPr lang="en-US" sz="1000" dirty="0">
                          <a:effectLst/>
                        </a:rPr>
                        <a:t>FGOALS-G2</a:t>
                      </a:r>
                      <a:endParaRPr lang="en-IN" sz="1000" dirty="0">
                        <a:effectLst/>
                        <a:latin typeface="Calibri"/>
                        <a:ea typeface="Calibri"/>
                        <a:cs typeface="Times New Roman"/>
                      </a:endParaRPr>
                    </a:p>
                  </a:txBody>
                  <a:tcPr marL="36592" marR="36592" marT="0" marB="0" anchor="ctr"/>
                </a:tc>
                <a:tc>
                  <a:txBody>
                    <a:bodyPr/>
                    <a:lstStyle/>
                    <a:p>
                      <a:pPr algn="ctr">
                        <a:lnSpc>
                          <a:spcPct val="115000"/>
                        </a:lnSpc>
                        <a:spcAft>
                          <a:spcPts val="0"/>
                        </a:spcAft>
                      </a:pPr>
                      <a:r>
                        <a:rPr lang="en-US" sz="1000" dirty="0">
                          <a:effectLst/>
                        </a:rPr>
                        <a:t>0.032</a:t>
                      </a:r>
                      <a:endParaRPr lang="en-IN" sz="1000" dirty="0">
                        <a:effectLst/>
                        <a:latin typeface="Calibri"/>
                        <a:ea typeface="Calibri"/>
                        <a:cs typeface="Times New Roman"/>
                      </a:endParaRPr>
                    </a:p>
                  </a:txBody>
                  <a:tcPr marL="36592" marR="36592" marT="0" marB="0" anchor="ctr"/>
                </a:tc>
                <a:tc>
                  <a:txBody>
                    <a:bodyPr/>
                    <a:lstStyle/>
                    <a:p>
                      <a:pPr algn="ctr">
                        <a:lnSpc>
                          <a:spcPct val="115000"/>
                        </a:lnSpc>
                        <a:spcAft>
                          <a:spcPts val="0"/>
                        </a:spcAft>
                      </a:pPr>
                      <a:r>
                        <a:rPr lang="en-US" sz="1000">
                          <a:effectLst/>
                        </a:rPr>
                        <a:t>0.024</a:t>
                      </a:r>
                      <a:endParaRPr lang="en-IN" sz="1000">
                        <a:effectLst/>
                        <a:latin typeface="Calibri"/>
                        <a:ea typeface="Calibri"/>
                        <a:cs typeface="Times New Roman"/>
                      </a:endParaRPr>
                    </a:p>
                  </a:txBody>
                  <a:tcPr marL="36592" marR="36592" marT="0" marB="0" anchor="ctr"/>
                </a:tc>
                <a:tc>
                  <a:txBody>
                    <a:bodyPr/>
                    <a:lstStyle/>
                    <a:p>
                      <a:pPr algn="ctr">
                        <a:lnSpc>
                          <a:spcPct val="115000"/>
                        </a:lnSpc>
                        <a:spcAft>
                          <a:spcPts val="0"/>
                        </a:spcAft>
                      </a:pPr>
                      <a:r>
                        <a:rPr lang="en-US" sz="1000">
                          <a:effectLst/>
                        </a:rPr>
                        <a:t>0.029</a:t>
                      </a:r>
                      <a:endParaRPr lang="en-IN" sz="1000">
                        <a:effectLst/>
                        <a:latin typeface="Calibri"/>
                        <a:ea typeface="Calibri"/>
                        <a:cs typeface="Times New Roman"/>
                      </a:endParaRPr>
                    </a:p>
                  </a:txBody>
                  <a:tcPr marL="36592" marR="36592" marT="0" marB="0" anchor="ctr"/>
                </a:tc>
                <a:extLst>
                  <a:ext uri="{0D108BD9-81ED-4DB2-BD59-A6C34878D82A}">
                    <a16:rowId xmlns="" xmlns:a16="http://schemas.microsoft.com/office/drawing/2014/main" val="10007"/>
                  </a:ext>
                </a:extLst>
              </a:tr>
              <a:tr h="184677">
                <a:tc>
                  <a:txBody>
                    <a:bodyPr/>
                    <a:lstStyle/>
                    <a:p>
                      <a:pPr algn="ctr">
                        <a:lnSpc>
                          <a:spcPct val="115000"/>
                        </a:lnSpc>
                        <a:spcAft>
                          <a:spcPts val="0"/>
                        </a:spcAft>
                      </a:pPr>
                      <a:r>
                        <a:rPr lang="en-US" sz="1000" dirty="0">
                          <a:effectLst/>
                        </a:rPr>
                        <a:t>FGOALS-S2</a:t>
                      </a:r>
                      <a:endParaRPr lang="en-IN" sz="1000" dirty="0">
                        <a:effectLst/>
                        <a:latin typeface="Calibri"/>
                        <a:ea typeface="Calibri"/>
                        <a:cs typeface="Times New Roman"/>
                      </a:endParaRPr>
                    </a:p>
                  </a:txBody>
                  <a:tcPr marL="36592" marR="36592" marT="0" marB="0" anchor="ctr"/>
                </a:tc>
                <a:tc>
                  <a:txBody>
                    <a:bodyPr/>
                    <a:lstStyle/>
                    <a:p>
                      <a:pPr algn="ctr">
                        <a:lnSpc>
                          <a:spcPct val="115000"/>
                        </a:lnSpc>
                        <a:spcAft>
                          <a:spcPts val="0"/>
                        </a:spcAft>
                      </a:pPr>
                      <a:r>
                        <a:rPr lang="en-US" sz="1000" dirty="0">
                          <a:effectLst/>
                        </a:rPr>
                        <a:t>0.021</a:t>
                      </a:r>
                      <a:endParaRPr lang="en-IN" sz="1000" dirty="0">
                        <a:effectLst/>
                        <a:latin typeface="Calibri"/>
                        <a:ea typeface="Calibri"/>
                        <a:cs typeface="Times New Roman"/>
                      </a:endParaRPr>
                    </a:p>
                  </a:txBody>
                  <a:tcPr marL="36592" marR="36592" marT="0" marB="0" anchor="ctr"/>
                </a:tc>
                <a:tc>
                  <a:txBody>
                    <a:bodyPr/>
                    <a:lstStyle/>
                    <a:p>
                      <a:pPr algn="ctr">
                        <a:lnSpc>
                          <a:spcPct val="115000"/>
                        </a:lnSpc>
                        <a:spcAft>
                          <a:spcPts val="0"/>
                        </a:spcAft>
                      </a:pPr>
                      <a:r>
                        <a:rPr lang="en-US" sz="1000" dirty="0">
                          <a:effectLst/>
                        </a:rPr>
                        <a:t>0.021</a:t>
                      </a:r>
                      <a:endParaRPr lang="en-IN" sz="1000" dirty="0">
                        <a:effectLst/>
                        <a:latin typeface="Calibri"/>
                        <a:ea typeface="Calibri"/>
                        <a:cs typeface="Times New Roman"/>
                      </a:endParaRPr>
                    </a:p>
                  </a:txBody>
                  <a:tcPr marL="36592" marR="36592" marT="0" marB="0" anchor="ctr"/>
                </a:tc>
                <a:tc>
                  <a:txBody>
                    <a:bodyPr/>
                    <a:lstStyle/>
                    <a:p>
                      <a:pPr algn="ctr">
                        <a:lnSpc>
                          <a:spcPct val="115000"/>
                        </a:lnSpc>
                        <a:spcAft>
                          <a:spcPts val="0"/>
                        </a:spcAft>
                      </a:pPr>
                      <a:r>
                        <a:rPr lang="en-US" sz="1000">
                          <a:effectLst/>
                        </a:rPr>
                        <a:t>0.019</a:t>
                      </a:r>
                      <a:endParaRPr lang="en-IN" sz="1000">
                        <a:effectLst/>
                        <a:latin typeface="Calibri"/>
                        <a:ea typeface="Calibri"/>
                        <a:cs typeface="Times New Roman"/>
                      </a:endParaRPr>
                    </a:p>
                  </a:txBody>
                  <a:tcPr marL="36592" marR="36592" marT="0" marB="0" anchor="ctr"/>
                </a:tc>
                <a:extLst>
                  <a:ext uri="{0D108BD9-81ED-4DB2-BD59-A6C34878D82A}">
                    <a16:rowId xmlns="" xmlns:a16="http://schemas.microsoft.com/office/drawing/2014/main" val="10008"/>
                  </a:ext>
                </a:extLst>
              </a:tr>
              <a:tr h="297931">
                <a:tc>
                  <a:txBody>
                    <a:bodyPr/>
                    <a:lstStyle/>
                    <a:p>
                      <a:pPr algn="ctr">
                        <a:lnSpc>
                          <a:spcPct val="115000"/>
                        </a:lnSpc>
                        <a:spcAft>
                          <a:spcPts val="0"/>
                        </a:spcAft>
                      </a:pPr>
                      <a:r>
                        <a:rPr lang="en-US" sz="1000" dirty="0">
                          <a:effectLst/>
                        </a:rPr>
                        <a:t>GFDL-CM3</a:t>
                      </a:r>
                      <a:endParaRPr lang="en-IN" sz="1000" dirty="0">
                        <a:effectLst/>
                        <a:latin typeface="Calibri"/>
                        <a:ea typeface="Calibri"/>
                        <a:cs typeface="Times New Roman"/>
                      </a:endParaRPr>
                    </a:p>
                  </a:txBody>
                  <a:tcPr marL="36592" marR="36592" marT="0" marB="0" anchor="ctr"/>
                </a:tc>
                <a:tc>
                  <a:txBody>
                    <a:bodyPr/>
                    <a:lstStyle/>
                    <a:p>
                      <a:pPr algn="ctr">
                        <a:lnSpc>
                          <a:spcPct val="115000"/>
                        </a:lnSpc>
                        <a:spcAft>
                          <a:spcPts val="0"/>
                        </a:spcAft>
                      </a:pPr>
                      <a:r>
                        <a:rPr lang="en-US" sz="1000" dirty="0">
                          <a:effectLst/>
                        </a:rPr>
                        <a:t>0.040</a:t>
                      </a:r>
                      <a:endParaRPr lang="en-IN" sz="1000" dirty="0">
                        <a:effectLst/>
                        <a:latin typeface="Calibri"/>
                        <a:ea typeface="Calibri"/>
                        <a:cs typeface="Times New Roman"/>
                      </a:endParaRPr>
                    </a:p>
                  </a:txBody>
                  <a:tcPr marL="36592" marR="36592" marT="0" marB="0" anchor="ctr"/>
                </a:tc>
                <a:tc>
                  <a:txBody>
                    <a:bodyPr/>
                    <a:lstStyle/>
                    <a:p>
                      <a:pPr algn="ctr">
                        <a:lnSpc>
                          <a:spcPct val="115000"/>
                        </a:lnSpc>
                        <a:spcAft>
                          <a:spcPts val="0"/>
                        </a:spcAft>
                      </a:pPr>
                      <a:r>
                        <a:rPr lang="en-US" sz="1000" dirty="0">
                          <a:effectLst/>
                        </a:rPr>
                        <a:t>0.035</a:t>
                      </a:r>
                      <a:endParaRPr lang="en-IN" sz="1000" dirty="0">
                        <a:effectLst/>
                        <a:latin typeface="Calibri"/>
                        <a:ea typeface="Calibri"/>
                        <a:cs typeface="Times New Roman"/>
                      </a:endParaRPr>
                    </a:p>
                  </a:txBody>
                  <a:tcPr marL="36592" marR="36592" marT="0" marB="0" anchor="ctr"/>
                </a:tc>
                <a:tc>
                  <a:txBody>
                    <a:bodyPr/>
                    <a:lstStyle/>
                    <a:p>
                      <a:pPr algn="ctr">
                        <a:lnSpc>
                          <a:spcPct val="115000"/>
                        </a:lnSpc>
                        <a:spcAft>
                          <a:spcPts val="0"/>
                        </a:spcAft>
                      </a:pPr>
                      <a:r>
                        <a:rPr lang="en-US" sz="1000">
                          <a:effectLst/>
                        </a:rPr>
                        <a:t>0.038</a:t>
                      </a:r>
                      <a:endParaRPr lang="en-IN" sz="1000">
                        <a:effectLst/>
                        <a:latin typeface="Calibri"/>
                        <a:ea typeface="Calibri"/>
                        <a:cs typeface="Times New Roman"/>
                      </a:endParaRPr>
                    </a:p>
                  </a:txBody>
                  <a:tcPr marL="36592" marR="36592" marT="0" marB="0" anchor="ctr"/>
                </a:tc>
                <a:extLst>
                  <a:ext uri="{0D108BD9-81ED-4DB2-BD59-A6C34878D82A}">
                    <a16:rowId xmlns="" xmlns:a16="http://schemas.microsoft.com/office/drawing/2014/main" val="10009"/>
                  </a:ext>
                </a:extLst>
              </a:tr>
              <a:tr h="297931">
                <a:tc>
                  <a:txBody>
                    <a:bodyPr/>
                    <a:lstStyle/>
                    <a:p>
                      <a:pPr algn="ctr">
                        <a:lnSpc>
                          <a:spcPct val="115000"/>
                        </a:lnSpc>
                        <a:spcAft>
                          <a:spcPts val="0"/>
                        </a:spcAft>
                      </a:pPr>
                      <a:r>
                        <a:rPr lang="en-US" sz="1000" dirty="0">
                          <a:effectLst/>
                        </a:rPr>
                        <a:t>GFDL-ESM2G</a:t>
                      </a:r>
                      <a:endParaRPr lang="en-IN" sz="1000" dirty="0">
                        <a:effectLst/>
                        <a:latin typeface="Calibri"/>
                        <a:ea typeface="Calibri"/>
                        <a:cs typeface="Times New Roman"/>
                      </a:endParaRPr>
                    </a:p>
                  </a:txBody>
                  <a:tcPr marL="36592" marR="36592" marT="0" marB="0" anchor="ctr"/>
                </a:tc>
                <a:tc>
                  <a:txBody>
                    <a:bodyPr/>
                    <a:lstStyle/>
                    <a:p>
                      <a:pPr algn="ctr">
                        <a:lnSpc>
                          <a:spcPct val="115000"/>
                        </a:lnSpc>
                        <a:spcAft>
                          <a:spcPts val="0"/>
                        </a:spcAft>
                      </a:pPr>
                      <a:r>
                        <a:rPr lang="en-US" sz="1000">
                          <a:effectLst/>
                        </a:rPr>
                        <a:t>0.032</a:t>
                      </a:r>
                      <a:endParaRPr lang="en-IN" sz="1000">
                        <a:effectLst/>
                        <a:latin typeface="Calibri"/>
                        <a:ea typeface="Calibri"/>
                        <a:cs typeface="Times New Roman"/>
                      </a:endParaRPr>
                    </a:p>
                  </a:txBody>
                  <a:tcPr marL="36592" marR="36592" marT="0" marB="0" anchor="ctr"/>
                </a:tc>
                <a:tc>
                  <a:txBody>
                    <a:bodyPr/>
                    <a:lstStyle/>
                    <a:p>
                      <a:pPr algn="ctr">
                        <a:lnSpc>
                          <a:spcPct val="115000"/>
                        </a:lnSpc>
                        <a:spcAft>
                          <a:spcPts val="0"/>
                        </a:spcAft>
                      </a:pPr>
                      <a:r>
                        <a:rPr lang="en-US" sz="1000" dirty="0">
                          <a:effectLst/>
                        </a:rPr>
                        <a:t>0.020</a:t>
                      </a:r>
                      <a:endParaRPr lang="en-IN" sz="1000" dirty="0">
                        <a:effectLst/>
                        <a:latin typeface="Calibri"/>
                        <a:ea typeface="Calibri"/>
                        <a:cs typeface="Times New Roman"/>
                      </a:endParaRPr>
                    </a:p>
                  </a:txBody>
                  <a:tcPr marL="36592" marR="36592" marT="0" marB="0" anchor="ctr"/>
                </a:tc>
                <a:tc>
                  <a:txBody>
                    <a:bodyPr/>
                    <a:lstStyle/>
                    <a:p>
                      <a:pPr algn="ctr">
                        <a:lnSpc>
                          <a:spcPct val="115000"/>
                        </a:lnSpc>
                        <a:spcAft>
                          <a:spcPts val="0"/>
                        </a:spcAft>
                      </a:pPr>
                      <a:r>
                        <a:rPr lang="en-US" sz="1000">
                          <a:effectLst/>
                        </a:rPr>
                        <a:t>0.029</a:t>
                      </a:r>
                      <a:endParaRPr lang="en-IN" sz="1000">
                        <a:effectLst/>
                        <a:latin typeface="Calibri"/>
                        <a:ea typeface="Calibri"/>
                        <a:cs typeface="Times New Roman"/>
                      </a:endParaRPr>
                    </a:p>
                  </a:txBody>
                  <a:tcPr marL="36592" marR="36592" marT="0" marB="0" anchor="ctr"/>
                </a:tc>
                <a:extLst>
                  <a:ext uri="{0D108BD9-81ED-4DB2-BD59-A6C34878D82A}">
                    <a16:rowId xmlns="" xmlns:a16="http://schemas.microsoft.com/office/drawing/2014/main" val="10010"/>
                  </a:ext>
                </a:extLst>
              </a:tr>
              <a:tr h="297931">
                <a:tc>
                  <a:txBody>
                    <a:bodyPr/>
                    <a:lstStyle/>
                    <a:p>
                      <a:pPr algn="ctr">
                        <a:lnSpc>
                          <a:spcPct val="115000"/>
                        </a:lnSpc>
                        <a:spcAft>
                          <a:spcPts val="0"/>
                        </a:spcAft>
                      </a:pPr>
                      <a:r>
                        <a:rPr lang="en-US" sz="1000" dirty="0">
                          <a:effectLst/>
                        </a:rPr>
                        <a:t>GFDL-ESM2M</a:t>
                      </a:r>
                      <a:endParaRPr lang="en-IN" sz="1000" dirty="0">
                        <a:effectLst/>
                        <a:latin typeface="Calibri"/>
                        <a:ea typeface="Calibri"/>
                        <a:cs typeface="Times New Roman"/>
                      </a:endParaRPr>
                    </a:p>
                  </a:txBody>
                  <a:tcPr marL="36592" marR="36592" marT="0" marB="0" anchor="ctr"/>
                </a:tc>
                <a:tc>
                  <a:txBody>
                    <a:bodyPr/>
                    <a:lstStyle/>
                    <a:p>
                      <a:pPr algn="ctr">
                        <a:lnSpc>
                          <a:spcPct val="115000"/>
                        </a:lnSpc>
                        <a:spcAft>
                          <a:spcPts val="0"/>
                        </a:spcAft>
                      </a:pPr>
                      <a:r>
                        <a:rPr lang="en-US" sz="1000">
                          <a:effectLst/>
                        </a:rPr>
                        <a:t>0.071</a:t>
                      </a:r>
                      <a:endParaRPr lang="en-IN" sz="1000">
                        <a:effectLst/>
                        <a:latin typeface="Calibri"/>
                        <a:ea typeface="Calibri"/>
                        <a:cs typeface="Times New Roman"/>
                      </a:endParaRPr>
                    </a:p>
                  </a:txBody>
                  <a:tcPr marL="36592" marR="36592" marT="0" marB="0" anchor="ctr"/>
                </a:tc>
                <a:tc>
                  <a:txBody>
                    <a:bodyPr/>
                    <a:lstStyle/>
                    <a:p>
                      <a:pPr algn="ctr">
                        <a:lnSpc>
                          <a:spcPct val="115000"/>
                        </a:lnSpc>
                        <a:spcAft>
                          <a:spcPts val="0"/>
                        </a:spcAft>
                      </a:pPr>
                      <a:r>
                        <a:rPr lang="en-US" sz="1000" dirty="0">
                          <a:effectLst/>
                        </a:rPr>
                        <a:t>0.028</a:t>
                      </a:r>
                      <a:endParaRPr lang="en-IN" sz="1000" dirty="0">
                        <a:effectLst/>
                        <a:latin typeface="Calibri"/>
                        <a:ea typeface="Calibri"/>
                        <a:cs typeface="Times New Roman"/>
                      </a:endParaRPr>
                    </a:p>
                  </a:txBody>
                  <a:tcPr marL="36592" marR="36592" marT="0" marB="0" anchor="ctr"/>
                </a:tc>
                <a:tc>
                  <a:txBody>
                    <a:bodyPr/>
                    <a:lstStyle/>
                    <a:p>
                      <a:pPr algn="ctr">
                        <a:lnSpc>
                          <a:spcPct val="115000"/>
                        </a:lnSpc>
                        <a:spcAft>
                          <a:spcPts val="0"/>
                        </a:spcAft>
                      </a:pPr>
                      <a:r>
                        <a:rPr lang="en-US" sz="1000">
                          <a:effectLst/>
                        </a:rPr>
                        <a:t>0.022</a:t>
                      </a:r>
                      <a:endParaRPr lang="en-IN" sz="1000">
                        <a:effectLst/>
                        <a:latin typeface="Calibri"/>
                        <a:ea typeface="Calibri"/>
                        <a:cs typeface="Times New Roman"/>
                      </a:endParaRPr>
                    </a:p>
                  </a:txBody>
                  <a:tcPr marL="36592" marR="36592" marT="0" marB="0" anchor="ctr"/>
                </a:tc>
                <a:extLst>
                  <a:ext uri="{0D108BD9-81ED-4DB2-BD59-A6C34878D82A}">
                    <a16:rowId xmlns="" xmlns:a16="http://schemas.microsoft.com/office/drawing/2014/main" val="10011"/>
                  </a:ext>
                </a:extLst>
              </a:tr>
              <a:tr h="297931">
                <a:tc>
                  <a:txBody>
                    <a:bodyPr/>
                    <a:lstStyle/>
                    <a:p>
                      <a:pPr algn="ctr">
                        <a:lnSpc>
                          <a:spcPct val="115000"/>
                        </a:lnSpc>
                        <a:spcAft>
                          <a:spcPts val="0"/>
                        </a:spcAft>
                      </a:pPr>
                      <a:r>
                        <a:rPr lang="en-US" sz="1000" dirty="0">
                          <a:effectLst/>
                        </a:rPr>
                        <a:t>HadGEM2-ES</a:t>
                      </a:r>
                      <a:endParaRPr lang="en-IN" sz="1000" dirty="0">
                        <a:effectLst/>
                        <a:latin typeface="Calibri"/>
                        <a:ea typeface="Calibri"/>
                        <a:cs typeface="Times New Roman"/>
                      </a:endParaRPr>
                    </a:p>
                  </a:txBody>
                  <a:tcPr marL="36592" marR="36592" marT="0" marB="0" anchor="ctr"/>
                </a:tc>
                <a:tc>
                  <a:txBody>
                    <a:bodyPr/>
                    <a:lstStyle/>
                    <a:p>
                      <a:pPr algn="ctr">
                        <a:lnSpc>
                          <a:spcPct val="115000"/>
                        </a:lnSpc>
                        <a:spcAft>
                          <a:spcPts val="0"/>
                        </a:spcAft>
                      </a:pPr>
                      <a:r>
                        <a:rPr lang="en-US" sz="1000">
                          <a:effectLst/>
                        </a:rPr>
                        <a:t>0.015</a:t>
                      </a:r>
                      <a:endParaRPr lang="en-IN" sz="1000">
                        <a:effectLst/>
                        <a:latin typeface="Calibri"/>
                        <a:ea typeface="Calibri"/>
                        <a:cs typeface="Times New Roman"/>
                      </a:endParaRPr>
                    </a:p>
                  </a:txBody>
                  <a:tcPr marL="36592" marR="36592" marT="0" marB="0" anchor="ctr"/>
                </a:tc>
                <a:tc>
                  <a:txBody>
                    <a:bodyPr/>
                    <a:lstStyle/>
                    <a:p>
                      <a:pPr algn="ctr">
                        <a:lnSpc>
                          <a:spcPct val="115000"/>
                        </a:lnSpc>
                        <a:spcAft>
                          <a:spcPts val="0"/>
                        </a:spcAft>
                      </a:pPr>
                      <a:r>
                        <a:rPr lang="en-US" sz="1000" dirty="0">
                          <a:effectLst/>
                        </a:rPr>
                        <a:t>0.047</a:t>
                      </a:r>
                      <a:endParaRPr lang="en-IN" sz="1000" dirty="0">
                        <a:effectLst/>
                        <a:latin typeface="Calibri"/>
                        <a:ea typeface="Calibri"/>
                        <a:cs typeface="Times New Roman"/>
                      </a:endParaRPr>
                    </a:p>
                  </a:txBody>
                  <a:tcPr marL="36592" marR="36592" marT="0" marB="0" anchor="ctr"/>
                </a:tc>
                <a:tc>
                  <a:txBody>
                    <a:bodyPr/>
                    <a:lstStyle/>
                    <a:p>
                      <a:pPr algn="ctr">
                        <a:lnSpc>
                          <a:spcPct val="115000"/>
                        </a:lnSpc>
                        <a:spcAft>
                          <a:spcPts val="0"/>
                        </a:spcAft>
                      </a:pPr>
                      <a:r>
                        <a:rPr lang="en-US" sz="1000">
                          <a:effectLst/>
                        </a:rPr>
                        <a:t>0.100</a:t>
                      </a:r>
                      <a:endParaRPr lang="en-IN" sz="1000">
                        <a:effectLst/>
                        <a:latin typeface="Calibri"/>
                        <a:ea typeface="Calibri"/>
                        <a:cs typeface="Times New Roman"/>
                      </a:endParaRPr>
                    </a:p>
                  </a:txBody>
                  <a:tcPr marL="36592" marR="36592" marT="0" marB="0" anchor="ctr"/>
                </a:tc>
                <a:extLst>
                  <a:ext uri="{0D108BD9-81ED-4DB2-BD59-A6C34878D82A}">
                    <a16:rowId xmlns="" xmlns:a16="http://schemas.microsoft.com/office/drawing/2014/main" val="10012"/>
                  </a:ext>
                </a:extLst>
              </a:tr>
              <a:tr h="369353">
                <a:tc>
                  <a:txBody>
                    <a:bodyPr/>
                    <a:lstStyle/>
                    <a:p>
                      <a:pPr algn="ctr">
                        <a:lnSpc>
                          <a:spcPct val="115000"/>
                        </a:lnSpc>
                        <a:spcAft>
                          <a:spcPts val="0"/>
                        </a:spcAft>
                      </a:pPr>
                      <a:r>
                        <a:rPr lang="en-US" sz="1000" dirty="0">
                          <a:effectLst/>
                        </a:rPr>
                        <a:t>IPSL-CM5A-LR</a:t>
                      </a:r>
                      <a:endParaRPr lang="en-IN" sz="1000" dirty="0">
                        <a:effectLst/>
                        <a:latin typeface="Calibri"/>
                        <a:ea typeface="Calibri"/>
                        <a:cs typeface="Times New Roman"/>
                      </a:endParaRPr>
                    </a:p>
                  </a:txBody>
                  <a:tcPr marL="36592" marR="36592" marT="0" marB="0" anchor="ctr"/>
                </a:tc>
                <a:tc>
                  <a:txBody>
                    <a:bodyPr/>
                    <a:lstStyle/>
                    <a:p>
                      <a:pPr algn="ctr">
                        <a:lnSpc>
                          <a:spcPct val="115000"/>
                        </a:lnSpc>
                        <a:spcAft>
                          <a:spcPts val="0"/>
                        </a:spcAft>
                      </a:pPr>
                      <a:r>
                        <a:rPr lang="en-US" sz="1000">
                          <a:effectLst/>
                        </a:rPr>
                        <a:t>0.086</a:t>
                      </a:r>
                      <a:endParaRPr lang="en-IN" sz="1000">
                        <a:effectLst/>
                        <a:latin typeface="Calibri"/>
                        <a:ea typeface="Calibri"/>
                        <a:cs typeface="Times New Roman"/>
                      </a:endParaRPr>
                    </a:p>
                  </a:txBody>
                  <a:tcPr marL="36592" marR="36592" marT="0" marB="0" anchor="ctr"/>
                </a:tc>
                <a:tc>
                  <a:txBody>
                    <a:bodyPr/>
                    <a:lstStyle/>
                    <a:p>
                      <a:pPr algn="ctr">
                        <a:lnSpc>
                          <a:spcPct val="115000"/>
                        </a:lnSpc>
                        <a:spcAft>
                          <a:spcPts val="0"/>
                        </a:spcAft>
                      </a:pPr>
                      <a:r>
                        <a:rPr lang="en-US" sz="1000" dirty="0">
                          <a:effectLst/>
                        </a:rPr>
                        <a:t>0.081</a:t>
                      </a:r>
                      <a:endParaRPr lang="en-IN" sz="1000" dirty="0">
                        <a:effectLst/>
                        <a:latin typeface="Calibri"/>
                        <a:ea typeface="Calibri"/>
                        <a:cs typeface="Times New Roman"/>
                      </a:endParaRPr>
                    </a:p>
                  </a:txBody>
                  <a:tcPr marL="36592" marR="36592" marT="0" marB="0" anchor="ctr"/>
                </a:tc>
                <a:tc>
                  <a:txBody>
                    <a:bodyPr/>
                    <a:lstStyle/>
                    <a:p>
                      <a:pPr algn="ctr">
                        <a:lnSpc>
                          <a:spcPct val="115000"/>
                        </a:lnSpc>
                        <a:spcAft>
                          <a:spcPts val="0"/>
                        </a:spcAft>
                      </a:pPr>
                      <a:r>
                        <a:rPr lang="en-US" sz="1000">
                          <a:effectLst/>
                        </a:rPr>
                        <a:t>0.056</a:t>
                      </a:r>
                      <a:endParaRPr lang="en-IN" sz="1000">
                        <a:effectLst/>
                        <a:latin typeface="Calibri"/>
                        <a:ea typeface="Calibri"/>
                        <a:cs typeface="Times New Roman"/>
                      </a:endParaRPr>
                    </a:p>
                  </a:txBody>
                  <a:tcPr marL="36592" marR="36592" marT="0" marB="0" anchor="ctr"/>
                </a:tc>
                <a:extLst>
                  <a:ext uri="{0D108BD9-81ED-4DB2-BD59-A6C34878D82A}">
                    <a16:rowId xmlns="" xmlns:a16="http://schemas.microsoft.com/office/drawing/2014/main" val="10013"/>
                  </a:ext>
                </a:extLst>
              </a:tr>
              <a:tr h="369353">
                <a:tc>
                  <a:txBody>
                    <a:bodyPr/>
                    <a:lstStyle/>
                    <a:p>
                      <a:pPr algn="ctr">
                        <a:lnSpc>
                          <a:spcPct val="115000"/>
                        </a:lnSpc>
                        <a:spcAft>
                          <a:spcPts val="0"/>
                        </a:spcAft>
                      </a:pPr>
                      <a:r>
                        <a:rPr lang="en-US" sz="1000" dirty="0">
                          <a:effectLst/>
                        </a:rPr>
                        <a:t>IPSL-CM5A-MR</a:t>
                      </a:r>
                      <a:endParaRPr lang="en-IN" sz="1000" dirty="0">
                        <a:effectLst/>
                        <a:latin typeface="Calibri"/>
                        <a:ea typeface="Calibri"/>
                        <a:cs typeface="Times New Roman"/>
                      </a:endParaRPr>
                    </a:p>
                  </a:txBody>
                  <a:tcPr marL="36592" marR="36592" marT="0" marB="0" anchor="ctr"/>
                </a:tc>
                <a:tc>
                  <a:txBody>
                    <a:bodyPr/>
                    <a:lstStyle/>
                    <a:p>
                      <a:pPr algn="ctr">
                        <a:lnSpc>
                          <a:spcPct val="115000"/>
                        </a:lnSpc>
                        <a:spcAft>
                          <a:spcPts val="0"/>
                        </a:spcAft>
                      </a:pPr>
                      <a:r>
                        <a:rPr lang="en-US" sz="1000">
                          <a:effectLst/>
                        </a:rPr>
                        <a:t>0.049</a:t>
                      </a:r>
                      <a:endParaRPr lang="en-IN" sz="1000">
                        <a:effectLst/>
                        <a:latin typeface="Calibri"/>
                        <a:ea typeface="Calibri"/>
                        <a:cs typeface="Times New Roman"/>
                      </a:endParaRPr>
                    </a:p>
                  </a:txBody>
                  <a:tcPr marL="36592" marR="36592" marT="0" marB="0" anchor="ctr"/>
                </a:tc>
                <a:tc>
                  <a:txBody>
                    <a:bodyPr/>
                    <a:lstStyle/>
                    <a:p>
                      <a:pPr algn="ctr">
                        <a:lnSpc>
                          <a:spcPct val="115000"/>
                        </a:lnSpc>
                        <a:spcAft>
                          <a:spcPts val="0"/>
                        </a:spcAft>
                      </a:pPr>
                      <a:r>
                        <a:rPr lang="en-US" sz="1000" dirty="0">
                          <a:effectLst/>
                        </a:rPr>
                        <a:t>0.038</a:t>
                      </a:r>
                      <a:endParaRPr lang="en-IN" sz="1000" dirty="0">
                        <a:effectLst/>
                        <a:latin typeface="Calibri"/>
                        <a:ea typeface="Calibri"/>
                        <a:cs typeface="Times New Roman"/>
                      </a:endParaRPr>
                    </a:p>
                  </a:txBody>
                  <a:tcPr marL="36592" marR="36592" marT="0" marB="0" anchor="ctr"/>
                </a:tc>
                <a:tc>
                  <a:txBody>
                    <a:bodyPr/>
                    <a:lstStyle/>
                    <a:p>
                      <a:pPr algn="ctr">
                        <a:lnSpc>
                          <a:spcPct val="115000"/>
                        </a:lnSpc>
                        <a:spcAft>
                          <a:spcPts val="0"/>
                        </a:spcAft>
                      </a:pPr>
                      <a:r>
                        <a:rPr lang="en-US" sz="1000" dirty="0">
                          <a:effectLst/>
                        </a:rPr>
                        <a:t>0.034</a:t>
                      </a:r>
                      <a:endParaRPr lang="en-IN" sz="1000" dirty="0">
                        <a:effectLst/>
                        <a:latin typeface="Calibri"/>
                        <a:ea typeface="Calibri"/>
                        <a:cs typeface="Times New Roman"/>
                      </a:endParaRPr>
                    </a:p>
                  </a:txBody>
                  <a:tcPr marL="36592" marR="36592" marT="0" marB="0" anchor="ctr"/>
                </a:tc>
                <a:extLst>
                  <a:ext uri="{0D108BD9-81ED-4DB2-BD59-A6C34878D82A}">
                    <a16:rowId xmlns="" xmlns:a16="http://schemas.microsoft.com/office/drawing/2014/main" val="10014"/>
                  </a:ext>
                </a:extLst>
              </a:tr>
              <a:tr h="184677">
                <a:tc>
                  <a:txBody>
                    <a:bodyPr/>
                    <a:lstStyle/>
                    <a:p>
                      <a:pPr algn="ctr">
                        <a:lnSpc>
                          <a:spcPct val="115000"/>
                        </a:lnSpc>
                        <a:spcAft>
                          <a:spcPts val="0"/>
                        </a:spcAft>
                      </a:pPr>
                      <a:r>
                        <a:rPr lang="en-US" sz="1000" dirty="0">
                          <a:effectLst/>
                        </a:rPr>
                        <a:t>MIROC5</a:t>
                      </a:r>
                      <a:endParaRPr lang="en-IN" sz="1000" dirty="0">
                        <a:effectLst/>
                        <a:latin typeface="Calibri"/>
                        <a:ea typeface="Calibri"/>
                        <a:cs typeface="Times New Roman"/>
                      </a:endParaRPr>
                    </a:p>
                  </a:txBody>
                  <a:tcPr marL="36592" marR="36592" marT="0" marB="0" anchor="ctr"/>
                </a:tc>
                <a:tc>
                  <a:txBody>
                    <a:bodyPr/>
                    <a:lstStyle/>
                    <a:p>
                      <a:pPr algn="ctr">
                        <a:lnSpc>
                          <a:spcPct val="115000"/>
                        </a:lnSpc>
                        <a:spcAft>
                          <a:spcPts val="0"/>
                        </a:spcAft>
                      </a:pPr>
                      <a:r>
                        <a:rPr lang="en-US" sz="1000">
                          <a:effectLst/>
                        </a:rPr>
                        <a:t>0.044</a:t>
                      </a:r>
                      <a:endParaRPr lang="en-IN" sz="1000">
                        <a:effectLst/>
                        <a:latin typeface="Calibri"/>
                        <a:ea typeface="Calibri"/>
                        <a:cs typeface="Times New Roman"/>
                      </a:endParaRPr>
                    </a:p>
                  </a:txBody>
                  <a:tcPr marL="36592" marR="36592" marT="0" marB="0" anchor="ctr"/>
                </a:tc>
                <a:tc>
                  <a:txBody>
                    <a:bodyPr/>
                    <a:lstStyle/>
                    <a:p>
                      <a:pPr algn="ctr">
                        <a:lnSpc>
                          <a:spcPct val="115000"/>
                        </a:lnSpc>
                        <a:spcAft>
                          <a:spcPts val="0"/>
                        </a:spcAft>
                      </a:pPr>
                      <a:r>
                        <a:rPr lang="en-US" sz="1000" dirty="0">
                          <a:effectLst/>
                        </a:rPr>
                        <a:t>0.031</a:t>
                      </a:r>
                      <a:endParaRPr lang="en-IN" sz="1000" dirty="0">
                        <a:effectLst/>
                        <a:latin typeface="Calibri"/>
                        <a:ea typeface="Calibri"/>
                        <a:cs typeface="Times New Roman"/>
                      </a:endParaRPr>
                    </a:p>
                  </a:txBody>
                  <a:tcPr marL="36592" marR="36592" marT="0" marB="0" anchor="ctr"/>
                </a:tc>
                <a:tc>
                  <a:txBody>
                    <a:bodyPr/>
                    <a:lstStyle/>
                    <a:p>
                      <a:pPr algn="ctr">
                        <a:lnSpc>
                          <a:spcPct val="115000"/>
                        </a:lnSpc>
                        <a:spcAft>
                          <a:spcPts val="0"/>
                        </a:spcAft>
                      </a:pPr>
                      <a:r>
                        <a:rPr lang="en-US" sz="1000">
                          <a:effectLst/>
                        </a:rPr>
                        <a:t>0.029</a:t>
                      </a:r>
                      <a:endParaRPr lang="en-IN" sz="1000">
                        <a:effectLst/>
                        <a:latin typeface="Calibri"/>
                        <a:ea typeface="Calibri"/>
                        <a:cs typeface="Times New Roman"/>
                      </a:endParaRPr>
                    </a:p>
                  </a:txBody>
                  <a:tcPr marL="36592" marR="36592" marT="0" marB="0" anchor="ctr"/>
                </a:tc>
                <a:extLst>
                  <a:ext uri="{0D108BD9-81ED-4DB2-BD59-A6C34878D82A}">
                    <a16:rowId xmlns="" xmlns:a16="http://schemas.microsoft.com/office/drawing/2014/main" val="10015"/>
                  </a:ext>
                </a:extLst>
              </a:tr>
              <a:tr h="369353">
                <a:tc>
                  <a:txBody>
                    <a:bodyPr/>
                    <a:lstStyle/>
                    <a:p>
                      <a:pPr algn="ctr">
                        <a:lnSpc>
                          <a:spcPct val="115000"/>
                        </a:lnSpc>
                        <a:spcAft>
                          <a:spcPts val="0"/>
                        </a:spcAft>
                      </a:pPr>
                      <a:r>
                        <a:rPr lang="en-US" sz="1000" dirty="0">
                          <a:effectLst/>
                        </a:rPr>
                        <a:t>MIROC-ESM-CHEM</a:t>
                      </a:r>
                      <a:endParaRPr lang="en-IN" sz="1000" dirty="0">
                        <a:effectLst/>
                        <a:latin typeface="Calibri"/>
                        <a:ea typeface="Calibri"/>
                        <a:cs typeface="Times New Roman"/>
                      </a:endParaRPr>
                    </a:p>
                  </a:txBody>
                  <a:tcPr marL="36592" marR="36592" marT="0" marB="0" anchor="ctr"/>
                </a:tc>
                <a:tc>
                  <a:txBody>
                    <a:bodyPr/>
                    <a:lstStyle/>
                    <a:p>
                      <a:pPr algn="ctr">
                        <a:lnSpc>
                          <a:spcPct val="115000"/>
                        </a:lnSpc>
                        <a:spcAft>
                          <a:spcPts val="0"/>
                        </a:spcAft>
                      </a:pPr>
                      <a:r>
                        <a:rPr lang="en-US" sz="1000">
                          <a:effectLst/>
                        </a:rPr>
                        <a:t>0.025</a:t>
                      </a:r>
                      <a:endParaRPr lang="en-IN" sz="1000">
                        <a:effectLst/>
                        <a:latin typeface="Calibri"/>
                        <a:ea typeface="Calibri"/>
                        <a:cs typeface="Times New Roman"/>
                      </a:endParaRPr>
                    </a:p>
                  </a:txBody>
                  <a:tcPr marL="36592" marR="36592" marT="0" marB="0" anchor="ctr"/>
                </a:tc>
                <a:tc>
                  <a:txBody>
                    <a:bodyPr/>
                    <a:lstStyle/>
                    <a:p>
                      <a:pPr algn="ctr">
                        <a:lnSpc>
                          <a:spcPct val="115000"/>
                        </a:lnSpc>
                        <a:spcAft>
                          <a:spcPts val="0"/>
                        </a:spcAft>
                      </a:pPr>
                      <a:r>
                        <a:rPr lang="en-US" sz="1000" dirty="0">
                          <a:effectLst/>
                        </a:rPr>
                        <a:t>0.070</a:t>
                      </a:r>
                      <a:endParaRPr lang="en-IN" sz="1000" dirty="0">
                        <a:effectLst/>
                        <a:latin typeface="Calibri"/>
                        <a:ea typeface="Calibri"/>
                        <a:cs typeface="Times New Roman"/>
                      </a:endParaRPr>
                    </a:p>
                  </a:txBody>
                  <a:tcPr marL="36592" marR="36592" marT="0" marB="0" anchor="ctr"/>
                </a:tc>
                <a:tc>
                  <a:txBody>
                    <a:bodyPr/>
                    <a:lstStyle/>
                    <a:p>
                      <a:pPr algn="ctr">
                        <a:lnSpc>
                          <a:spcPct val="115000"/>
                        </a:lnSpc>
                        <a:spcAft>
                          <a:spcPts val="0"/>
                        </a:spcAft>
                      </a:pPr>
                      <a:r>
                        <a:rPr lang="en-US" sz="1000" dirty="0">
                          <a:effectLst/>
                        </a:rPr>
                        <a:t>0.021</a:t>
                      </a:r>
                      <a:endParaRPr lang="en-IN" sz="1000" dirty="0">
                        <a:effectLst/>
                        <a:latin typeface="Calibri"/>
                        <a:ea typeface="Calibri"/>
                        <a:cs typeface="Times New Roman"/>
                      </a:endParaRPr>
                    </a:p>
                  </a:txBody>
                  <a:tcPr marL="36592" marR="36592" marT="0" marB="0" anchor="ctr"/>
                </a:tc>
                <a:extLst>
                  <a:ext uri="{0D108BD9-81ED-4DB2-BD59-A6C34878D82A}">
                    <a16:rowId xmlns="" xmlns:a16="http://schemas.microsoft.com/office/drawing/2014/main" val="10016"/>
                  </a:ext>
                </a:extLst>
              </a:tr>
              <a:tr h="297931">
                <a:tc>
                  <a:txBody>
                    <a:bodyPr/>
                    <a:lstStyle/>
                    <a:p>
                      <a:pPr algn="ctr">
                        <a:lnSpc>
                          <a:spcPct val="115000"/>
                        </a:lnSpc>
                        <a:spcAft>
                          <a:spcPts val="0"/>
                        </a:spcAft>
                      </a:pPr>
                      <a:r>
                        <a:rPr lang="en-US" sz="1000" dirty="0">
                          <a:effectLst/>
                        </a:rPr>
                        <a:t>MIROC-ESM</a:t>
                      </a:r>
                      <a:endParaRPr lang="en-IN" sz="1000" dirty="0">
                        <a:effectLst/>
                        <a:latin typeface="Calibri"/>
                        <a:ea typeface="Calibri"/>
                        <a:cs typeface="Times New Roman"/>
                      </a:endParaRPr>
                    </a:p>
                  </a:txBody>
                  <a:tcPr marL="36592" marR="36592" marT="0" marB="0" anchor="ctr"/>
                </a:tc>
                <a:tc>
                  <a:txBody>
                    <a:bodyPr/>
                    <a:lstStyle/>
                    <a:p>
                      <a:pPr algn="ctr">
                        <a:lnSpc>
                          <a:spcPct val="115000"/>
                        </a:lnSpc>
                        <a:spcAft>
                          <a:spcPts val="0"/>
                        </a:spcAft>
                      </a:pPr>
                      <a:r>
                        <a:rPr lang="en-US" sz="1000">
                          <a:effectLst/>
                        </a:rPr>
                        <a:t>0.030</a:t>
                      </a:r>
                      <a:endParaRPr lang="en-IN" sz="1000">
                        <a:effectLst/>
                        <a:latin typeface="Calibri"/>
                        <a:ea typeface="Calibri"/>
                        <a:cs typeface="Times New Roman"/>
                      </a:endParaRPr>
                    </a:p>
                  </a:txBody>
                  <a:tcPr marL="36592" marR="36592" marT="0" marB="0" anchor="ctr"/>
                </a:tc>
                <a:tc>
                  <a:txBody>
                    <a:bodyPr/>
                    <a:lstStyle/>
                    <a:p>
                      <a:pPr algn="ctr">
                        <a:lnSpc>
                          <a:spcPct val="115000"/>
                        </a:lnSpc>
                        <a:spcAft>
                          <a:spcPts val="0"/>
                        </a:spcAft>
                      </a:pPr>
                      <a:r>
                        <a:rPr lang="en-US" sz="1000">
                          <a:effectLst/>
                        </a:rPr>
                        <a:t>0.080</a:t>
                      </a:r>
                      <a:endParaRPr lang="en-IN" sz="1000">
                        <a:effectLst/>
                        <a:latin typeface="Calibri"/>
                        <a:ea typeface="Calibri"/>
                        <a:cs typeface="Times New Roman"/>
                      </a:endParaRPr>
                    </a:p>
                  </a:txBody>
                  <a:tcPr marL="36592" marR="36592" marT="0" marB="0" anchor="ctr"/>
                </a:tc>
                <a:tc>
                  <a:txBody>
                    <a:bodyPr/>
                    <a:lstStyle/>
                    <a:p>
                      <a:pPr algn="ctr">
                        <a:lnSpc>
                          <a:spcPct val="115000"/>
                        </a:lnSpc>
                        <a:spcAft>
                          <a:spcPts val="0"/>
                        </a:spcAft>
                      </a:pPr>
                      <a:r>
                        <a:rPr lang="en-US" sz="1000" dirty="0">
                          <a:effectLst/>
                        </a:rPr>
                        <a:t>0.028</a:t>
                      </a:r>
                      <a:endParaRPr lang="en-IN" sz="1000" dirty="0">
                        <a:effectLst/>
                        <a:latin typeface="Calibri"/>
                        <a:ea typeface="Calibri"/>
                        <a:cs typeface="Times New Roman"/>
                      </a:endParaRPr>
                    </a:p>
                  </a:txBody>
                  <a:tcPr marL="36592" marR="36592" marT="0" marB="0" anchor="ctr"/>
                </a:tc>
                <a:extLst>
                  <a:ext uri="{0D108BD9-81ED-4DB2-BD59-A6C34878D82A}">
                    <a16:rowId xmlns="" xmlns:a16="http://schemas.microsoft.com/office/drawing/2014/main" val="10017"/>
                  </a:ext>
                </a:extLst>
              </a:tr>
              <a:tr h="297931">
                <a:tc>
                  <a:txBody>
                    <a:bodyPr/>
                    <a:lstStyle/>
                    <a:p>
                      <a:pPr algn="ctr">
                        <a:lnSpc>
                          <a:spcPct val="115000"/>
                        </a:lnSpc>
                        <a:spcAft>
                          <a:spcPts val="0"/>
                        </a:spcAft>
                      </a:pPr>
                      <a:r>
                        <a:rPr lang="en-US" sz="1000" dirty="0">
                          <a:effectLst/>
                        </a:rPr>
                        <a:t>MPI-ESM-LR</a:t>
                      </a:r>
                      <a:endParaRPr lang="en-IN" sz="1000" dirty="0">
                        <a:effectLst/>
                        <a:latin typeface="Calibri"/>
                        <a:ea typeface="Calibri"/>
                        <a:cs typeface="Times New Roman"/>
                      </a:endParaRPr>
                    </a:p>
                  </a:txBody>
                  <a:tcPr marL="36592" marR="36592" marT="0" marB="0" anchor="ctr"/>
                </a:tc>
                <a:tc>
                  <a:txBody>
                    <a:bodyPr/>
                    <a:lstStyle/>
                    <a:p>
                      <a:pPr algn="ctr">
                        <a:lnSpc>
                          <a:spcPct val="115000"/>
                        </a:lnSpc>
                        <a:spcAft>
                          <a:spcPts val="0"/>
                        </a:spcAft>
                      </a:pPr>
                      <a:r>
                        <a:rPr lang="en-US" sz="1000">
                          <a:effectLst/>
                        </a:rPr>
                        <a:t>0.128</a:t>
                      </a:r>
                      <a:endParaRPr lang="en-IN" sz="1000">
                        <a:effectLst/>
                        <a:latin typeface="Calibri"/>
                        <a:ea typeface="Calibri"/>
                        <a:cs typeface="Times New Roman"/>
                      </a:endParaRPr>
                    </a:p>
                  </a:txBody>
                  <a:tcPr marL="36592" marR="36592" marT="0" marB="0" anchor="ctr"/>
                </a:tc>
                <a:tc>
                  <a:txBody>
                    <a:bodyPr/>
                    <a:lstStyle/>
                    <a:p>
                      <a:pPr algn="ctr">
                        <a:lnSpc>
                          <a:spcPct val="115000"/>
                        </a:lnSpc>
                        <a:spcAft>
                          <a:spcPts val="0"/>
                        </a:spcAft>
                      </a:pPr>
                      <a:r>
                        <a:rPr lang="en-US" sz="1000">
                          <a:effectLst/>
                        </a:rPr>
                        <a:t>0.021</a:t>
                      </a:r>
                      <a:endParaRPr lang="en-IN" sz="1000">
                        <a:effectLst/>
                        <a:latin typeface="Calibri"/>
                        <a:ea typeface="Calibri"/>
                        <a:cs typeface="Times New Roman"/>
                      </a:endParaRPr>
                    </a:p>
                  </a:txBody>
                  <a:tcPr marL="36592" marR="36592" marT="0" marB="0" anchor="ctr"/>
                </a:tc>
                <a:tc>
                  <a:txBody>
                    <a:bodyPr/>
                    <a:lstStyle/>
                    <a:p>
                      <a:pPr algn="ctr">
                        <a:lnSpc>
                          <a:spcPct val="115000"/>
                        </a:lnSpc>
                        <a:spcAft>
                          <a:spcPts val="0"/>
                        </a:spcAft>
                      </a:pPr>
                      <a:r>
                        <a:rPr lang="en-US" sz="1000" dirty="0">
                          <a:effectLst/>
                        </a:rPr>
                        <a:t>0.042</a:t>
                      </a:r>
                      <a:endParaRPr lang="en-IN" sz="1000" dirty="0">
                        <a:effectLst/>
                        <a:latin typeface="Calibri"/>
                        <a:ea typeface="Calibri"/>
                        <a:cs typeface="Times New Roman"/>
                      </a:endParaRPr>
                    </a:p>
                  </a:txBody>
                  <a:tcPr marL="36592" marR="36592" marT="0" marB="0" anchor="ctr"/>
                </a:tc>
                <a:extLst>
                  <a:ext uri="{0D108BD9-81ED-4DB2-BD59-A6C34878D82A}">
                    <a16:rowId xmlns="" xmlns:a16="http://schemas.microsoft.com/office/drawing/2014/main" val="10018"/>
                  </a:ext>
                </a:extLst>
              </a:tr>
              <a:tr h="297931">
                <a:tc>
                  <a:txBody>
                    <a:bodyPr/>
                    <a:lstStyle/>
                    <a:p>
                      <a:pPr algn="ctr">
                        <a:lnSpc>
                          <a:spcPct val="115000"/>
                        </a:lnSpc>
                        <a:spcAft>
                          <a:spcPts val="0"/>
                        </a:spcAft>
                      </a:pPr>
                      <a:r>
                        <a:rPr lang="en-US" sz="1000" dirty="0">
                          <a:effectLst/>
                        </a:rPr>
                        <a:t>MRI-CGCM3</a:t>
                      </a:r>
                      <a:endParaRPr lang="en-IN" sz="1000" dirty="0">
                        <a:effectLst/>
                        <a:latin typeface="Calibri"/>
                        <a:ea typeface="Calibri"/>
                        <a:cs typeface="Times New Roman"/>
                      </a:endParaRPr>
                    </a:p>
                  </a:txBody>
                  <a:tcPr marL="36592" marR="36592" marT="0" marB="0" anchor="ctr"/>
                </a:tc>
                <a:tc>
                  <a:txBody>
                    <a:bodyPr/>
                    <a:lstStyle/>
                    <a:p>
                      <a:pPr algn="ctr">
                        <a:lnSpc>
                          <a:spcPct val="115000"/>
                        </a:lnSpc>
                        <a:spcAft>
                          <a:spcPts val="0"/>
                        </a:spcAft>
                      </a:pPr>
                      <a:r>
                        <a:rPr lang="en-US" sz="1000" dirty="0">
                          <a:effectLst/>
                        </a:rPr>
                        <a:t>0.036</a:t>
                      </a:r>
                      <a:endParaRPr lang="en-IN" sz="1000" dirty="0">
                        <a:effectLst/>
                        <a:latin typeface="Calibri"/>
                        <a:ea typeface="Calibri"/>
                        <a:cs typeface="Times New Roman"/>
                      </a:endParaRPr>
                    </a:p>
                  </a:txBody>
                  <a:tcPr marL="36592" marR="36592" marT="0" marB="0" anchor="ctr"/>
                </a:tc>
                <a:tc>
                  <a:txBody>
                    <a:bodyPr/>
                    <a:lstStyle/>
                    <a:p>
                      <a:pPr algn="ctr">
                        <a:lnSpc>
                          <a:spcPct val="115000"/>
                        </a:lnSpc>
                        <a:spcAft>
                          <a:spcPts val="0"/>
                        </a:spcAft>
                      </a:pPr>
                      <a:r>
                        <a:rPr lang="en-US" sz="1000">
                          <a:effectLst/>
                        </a:rPr>
                        <a:t>0.028</a:t>
                      </a:r>
                      <a:endParaRPr lang="en-IN" sz="1000">
                        <a:effectLst/>
                        <a:latin typeface="Calibri"/>
                        <a:ea typeface="Calibri"/>
                        <a:cs typeface="Times New Roman"/>
                      </a:endParaRPr>
                    </a:p>
                  </a:txBody>
                  <a:tcPr marL="36592" marR="36592" marT="0" marB="0" anchor="ctr"/>
                </a:tc>
                <a:tc>
                  <a:txBody>
                    <a:bodyPr/>
                    <a:lstStyle/>
                    <a:p>
                      <a:pPr algn="ctr">
                        <a:lnSpc>
                          <a:spcPct val="115000"/>
                        </a:lnSpc>
                        <a:spcAft>
                          <a:spcPts val="0"/>
                        </a:spcAft>
                      </a:pPr>
                      <a:r>
                        <a:rPr lang="en-US" sz="1000" dirty="0">
                          <a:effectLst/>
                        </a:rPr>
                        <a:t>0.028</a:t>
                      </a:r>
                      <a:endParaRPr lang="en-IN" sz="1000" dirty="0">
                        <a:effectLst/>
                        <a:latin typeface="Calibri"/>
                        <a:ea typeface="Calibri"/>
                        <a:cs typeface="Times New Roman"/>
                      </a:endParaRPr>
                    </a:p>
                  </a:txBody>
                  <a:tcPr marL="36592" marR="36592" marT="0" marB="0" anchor="ctr"/>
                </a:tc>
                <a:extLst>
                  <a:ext uri="{0D108BD9-81ED-4DB2-BD59-A6C34878D82A}">
                    <a16:rowId xmlns="" xmlns:a16="http://schemas.microsoft.com/office/drawing/2014/main" val="10019"/>
                  </a:ext>
                </a:extLst>
              </a:tr>
              <a:tr h="297931">
                <a:tc>
                  <a:txBody>
                    <a:bodyPr/>
                    <a:lstStyle/>
                    <a:p>
                      <a:pPr algn="ctr">
                        <a:lnSpc>
                          <a:spcPct val="115000"/>
                        </a:lnSpc>
                        <a:spcAft>
                          <a:spcPts val="0"/>
                        </a:spcAft>
                      </a:pPr>
                      <a:r>
                        <a:rPr lang="en-US" sz="1000" dirty="0">
                          <a:effectLst/>
                        </a:rPr>
                        <a:t>NorESM1-M</a:t>
                      </a:r>
                      <a:endParaRPr lang="en-IN" sz="1000" dirty="0">
                        <a:effectLst/>
                        <a:latin typeface="Calibri"/>
                        <a:ea typeface="Calibri"/>
                        <a:cs typeface="Times New Roman"/>
                      </a:endParaRPr>
                    </a:p>
                  </a:txBody>
                  <a:tcPr marL="36592" marR="36592" marT="0" marB="0" anchor="ctr"/>
                </a:tc>
                <a:tc>
                  <a:txBody>
                    <a:bodyPr/>
                    <a:lstStyle/>
                    <a:p>
                      <a:pPr algn="ctr">
                        <a:lnSpc>
                          <a:spcPct val="115000"/>
                        </a:lnSpc>
                        <a:spcAft>
                          <a:spcPts val="0"/>
                        </a:spcAft>
                      </a:pPr>
                      <a:r>
                        <a:rPr lang="en-US" sz="1000">
                          <a:effectLst/>
                        </a:rPr>
                        <a:t>0.117</a:t>
                      </a:r>
                      <a:endParaRPr lang="en-IN" sz="1000">
                        <a:effectLst/>
                        <a:latin typeface="Calibri"/>
                        <a:ea typeface="Calibri"/>
                        <a:cs typeface="Times New Roman"/>
                      </a:endParaRPr>
                    </a:p>
                  </a:txBody>
                  <a:tcPr marL="36592" marR="36592" marT="0" marB="0" anchor="ctr"/>
                </a:tc>
                <a:tc>
                  <a:txBody>
                    <a:bodyPr/>
                    <a:lstStyle/>
                    <a:p>
                      <a:pPr algn="ctr">
                        <a:lnSpc>
                          <a:spcPct val="115000"/>
                        </a:lnSpc>
                        <a:spcAft>
                          <a:spcPts val="0"/>
                        </a:spcAft>
                      </a:pPr>
                      <a:r>
                        <a:rPr lang="en-US" sz="1000">
                          <a:effectLst/>
                        </a:rPr>
                        <a:t>0.183</a:t>
                      </a:r>
                      <a:endParaRPr lang="en-IN" sz="1000">
                        <a:effectLst/>
                        <a:latin typeface="Calibri"/>
                        <a:ea typeface="Calibri"/>
                        <a:cs typeface="Times New Roman"/>
                      </a:endParaRPr>
                    </a:p>
                  </a:txBody>
                  <a:tcPr marL="36592" marR="36592" marT="0" marB="0" anchor="ctr"/>
                </a:tc>
                <a:tc>
                  <a:txBody>
                    <a:bodyPr/>
                    <a:lstStyle/>
                    <a:p>
                      <a:pPr algn="ctr">
                        <a:lnSpc>
                          <a:spcPct val="115000"/>
                        </a:lnSpc>
                        <a:spcAft>
                          <a:spcPts val="0"/>
                        </a:spcAft>
                      </a:pPr>
                      <a:r>
                        <a:rPr lang="en-US" sz="1000" dirty="0">
                          <a:effectLst/>
                        </a:rPr>
                        <a:t>0.049</a:t>
                      </a:r>
                      <a:endParaRPr lang="en-IN" sz="1000" dirty="0">
                        <a:effectLst/>
                        <a:latin typeface="Calibri"/>
                        <a:ea typeface="Calibri"/>
                        <a:cs typeface="Times New Roman"/>
                      </a:endParaRPr>
                    </a:p>
                  </a:txBody>
                  <a:tcPr marL="36592" marR="36592" marT="0" marB="0" anchor="ctr"/>
                </a:tc>
                <a:extLst>
                  <a:ext uri="{0D108BD9-81ED-4DB2-BD59-A6C34878D82A}">
                    <a16:rowId xmlns="" xmlns:a16="http://schemas.microsoft.com/office/drawing/2014/main" val="10020"/>
                  </a:ext>
                </a:extLst>
              </a:tr>
            </a:tbl>
          </a:graphicData>
        </a:graphic>
      </p:graphicFrame>
      <p:sp>
        <p:nvSpPr>
          <p:cNvPr id="6" name="Slide Number Placeholder 5"/>
          <p:cNvSpPr>
            <a:spLocks noGrp="1"/>
          </p:cNvSpPr>
          <p:nvPr>
            <p:ph type="sldNum" sz="quarter" idx="12"/>
          </p:nvPr>
        </p:nvSpPr>
        <p:spPr/>
        <p:txBody>
          <a:bodyPr/>
          <a:lstStyle/>
          <a:p>
            <a:fld id="{B42613AF-7E59-4109-A1B3-A3A745CAB39B}" type="slidenum">
              <a:rPr lang="en-IN" smtClean="0"/>
              <a:t>42</a:t>
            </a:fld>
            <a:endParaRPr lang="en-IN"/>
          </a:p>
        </p:txBody>
      </p:sp>
      <p:sp>
        <p:nvSpPr>
          <p:cNvPr id="12" name="Title 1"/>
          <p:cNvSpPr txBox="1">
            <a:spLocks/>
          </p:cNvSpPr>
          <p:nvPr/>
        </p:nvSpPr>
        <p:spPr>
          <a:xfrm>
            <a:off x="0" y="-171152"/>
            <a:ext cx="9144000" cy="924475"/>
          </a:xfrm>
          <a:prstGeom prst="rect">
            <a:avLst/>
          </a:prstGeom>
        </p:spPr>
        <p:txBody>
          <a:bodyPr/>
          <a:lst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n-US" sz="4200" b="1" dirty="0" smtClean="0">
                <a:effectLst>
                  <a:outerShdw blurRad="38100" dist="38100" dir="2700000" algn="tl">
                    <a:srgbClr val="000000">
                      <a:alpha val="43137"/>
                    </a:srgbClr>
                  </a:outerShdw>
                </a:effectLst>
              </a:rPr>
              <a:t>Model Uncertainty</a:t>
            </a:r>
            <a:endParaRPr lang="en-US" sz="42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76858694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p:nvPr/>
        </p:nvPicPr>
        <p:blipFill>
          <a:blip r:embed="rId2"/>
          <a:srcRect t="14124"/>
          <a:stretch>
            <a:fillRect/>
          </a:stretch>
        </p:blipFill>
        <p:spPr bwMode="auto">
          <a:xfrm>
            <a:off x="542874" y="3807105"/>
            <a:ext cx="5481435" cy="2828134"/>
          </a:xfrm>
          <a:prstGeom prst="rect">
            <a:avLst/>
          </a:prstGeom>
          <a:noFill/>
          <a:ln w="9525">
            <a:noFill/>
            <a:miter lim="800000"/>
            <a:headEnd/>
            <a:tailEnd/>
          </a:ln>
        </p:spPr>
      </p:pic>
      <p:pic>
        <p:nvPicPr>
          <p:cNvPr id="138244"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9416" t="20074" r="20001" b="3926"/>
          <a:stretch/>
        </p:blipFill>
        <p:spPr bwMode="auto">
          <a:xfrm>
            <a:off x="542874" y="655092"/>
            <a:ext cx="5376774" cy="31340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ectangle 11"/>
          <p:cNvSpPr/>
          <p:nvPr/>
        </p:nvSpPr>
        <p:spPr>
          <a:xfrm>
            <a:off x="6013423" y="1447800"/>
            <a:ext cx="2825777" cy="1754326"/>
          </a:xfrm>
          <a:prstGeom prst="rect">
            <a:avLst/>
          </a:prstGeom>
        </p:spPr>
        <p:txBody>
          <a:bodyPr wrap="square">
            <a:spAutoFit/>
          </a:bodyPr>
          <a:lstStyle/>
          <a:p>
            <a:r>
              <a:rPr lang="en-IN" dirty="0"/>
              <a:t>Variation in return levels for various durations in </a:t>
            </a:r>
            <a:r>
              <a:rPr lang="en-IN" dirty="0" smtClean="0"/>
              <a:t>comparison with classical </a:t>
            </a:r>
            <a:r>
              <a:rPr lang="en-IN" dirty="0"/>
              <a:t>approach and historical time </a:t>
            </a:r>
            <a:r>
              <a:rPr lang="en-IN" dirty="0" smtClean="0"/>
              <a:t>line </a:t>
            </a:r>
            <a:r>
              <a:rPr lang="en-IN" dirty="0"/>
              <a:t>for the near future</a:t>
            </a:r>
          </a:p>
          <a:p>
            <a:r>
              <a:rPr lang="en-IN" dirty="0"/>
              <a:t>(2021–2050)</a:t>
            </a:r>
          </a:p>
        </p:txBody>
      </p:sp>
      <p:sp>
        <p:nvSpPr>
          <p:cNvPr id="13" name="Rectangle 12"/>
          <p:cNvSpPr/>
          <p:nvPr/>
        </p:nvSpPr>
        <p:spPr>
          <a:xfrm>
            <a:off x="6133844" y="3807105"/>
            <a:ext cx="3010156" cy="2031325"/>
          </a:xfrm>
          <a:prstGeom prst="rect">
            <a:avLst/>
          </a:prstGeom>
        </p:spPr>
        <p:txBody>
          <a:bodyPr wrap="square">
            <a:spAutoFit/>
          </a:bodyPr>
          <a:lstStyle/>
          <a:p>
            <a:r>
              <a:rPr lang="en-IN" dirty="0"/>
              <a:t>Cumulative distribution function (</a:t>
            </a:r>
            <a:r>
              <a:rPr lang="en-IN" dirty="0" err="1"/>
              <a:t>cdf</a:t>
            </a:r>
            <a:r>
              <a:rPr lang="en-IN" dirty="0"/>
              <a:t>) of return level for </a:t>
            </a:r>
            <a:r>
              <a:rPr lang="en-IN" dirty="0" smtClean="0"/>
              <a:t>15-min </a:t>
            </a:r>
            <a:r>
              <a:rPr lang="en-IN" dirty="0"/>
              <a:t>duration, </a:t>
            </a:r>
            <a:r>
              <a:rPr lang="en-IN" dirty="0" smtClean="0"/>
              <a:t>for RCP </a:t>
            </a:r>
            <a:r>
              <a:rPr lang="en-IN" dirty="0"/>
              <a:t>2.6 and RCP 8.5 scenarios, and for the future three time slices for a </a:t>
            </a:r>
            <a:r>
              <a:rPr lang="en-IN" dirty="0" smtClean="0"/>
              <a:t>10-year return </a:t>
            </a:r>
            <a:r>
              <a:rPr lang="en-IN" dirty="0"/>
              <a:t>period.</a:t>
            </a:r>
          </a:p>
        </p:txBody>
      </p:sp>
      <p:sp>
        <p:nvSpPr>
          <p:cNvPr id="9" name="Title 1"/>
          <p:cNvSpPr>
            <a:spLocks noGrp="1"/>
          </p:cNvSpPr>
          <p:nvPr>
            <p:ph type="title"/>
          </p:nvPr>
        </p:nvSpPr>
        <p:spPr>
          <a:xfrm>
            <a:off x="0" y="0"/>
            <a:ext cx="8728730" cy="639762"/>
          </a:xfrm>
        </p:spPr>
        <p:txBody>
          <a:bodyPr>
            <a:noAutofit/>
          </a:bodyPr>
          <a:lstStyle/>
          <a:p>
            <a:r>
              <a:rPr lang="en-US" sz="3200" b="1" dirty="0" smtClean="0">
                <a:solidFill>
                  <a:schemeClr val="tx2"/>
                </a:solidFill>
                <a:effectLst>
                  <a:outerShdw blurRad="38100" dist="38100" dir="2700000" algn="tl">
                    <a:srgbClr val="000000">
                      <a:alpha val="43137"/>
                    </a:srgbClr>
                  </a:outerShdw>
                </a:effectLst>
              </a:rPr>
              <a:t>Projected Probabilistic IDF Relationships</a:t>
            </a:r>
            <a:endParaRPr lang="en-US" sz="3200" b="1" dirty="0">
              <a:solidFill>
                <a:schemeClr val="tx2"/>
              </a:solidFill>
              <a:effectLst>
                <a:outerShdw blurRad="38100" dist="38100" dir="2700000" algn="tl">
                  <a:srgbClr val="000000">
                    <a:alpha val="43137"/>
                  </a:srgbClr>
                </a:outerShdw>
              </a:effectLst>
            </a:endParaRPr>
          </a:p>
        </p:txBody>
      </p:sp>
      <p:sp>
        <p:nvSpPr>
          <p:cNvPr id="3" name="Slide Number Placeholder 2"/>
          <p:cNvSpPr>
            <a:spLocks noGrp="1"/>
          </p:cNvSpPr>
          <p:nvPr>
            <p:ph type="sldNum" sz="quarter" idx="12"/>
          </p:nvPr>
        </p:nvSpPr>
        <p:spPr/>
        <p:txBody>
          <a:bodyPr/>
          <a:lstStyle/>
          <a:p>
            <a:fld id="{B42613AF-7E59-4109-A1B3-A3A745CAB39B}" type="slidenum">
              <a:rPr lang="en-IN" smtClean="0"/>
              <a:t>43</a:t>
            </a:fld>
            <a:endParaRPr lang="en-IN"/>
          </a:p>
        </p:txBody>
      </p:sp>
      <p:sp>
        <p:nvSpPr>
          <p:cNvPr id="4" name="Rectangle 3"/>
          <p:cNvSpPr/>
          <p:nvPr/>
        </p:nvSpPr>
        <p:spPr>
          <a:xfrm>
            <a:off x="1979712" y="2564904"/>
            <a:ext cx="360040" cy="288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255895578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19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3674" t="26801" r="9507" b="12189"/>
          <a:stretch/>
        </p:blipFill>
        <p:spPr bwMode="auto">
          <a:xfrm>
            <a:off x="256302" y="764704"/>
            <a:ext cx="8605044" cy="441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256302" y="5184304"/>
            <a:ext cx="8305800" cy="923330"/>
          </a:xfrm>
          <a:prstGeom prst="rect">
            <a:avLst/>
          </a:prstGeom>
        </p:spPr>
        <p:txBody>
          <a:bodyPr wrap="square">
            <a:spAutoFit/>
          </a:bodyPr>
          <a:lstStyle/>
          <a:p>
            <a:pPr algn="ctr"/>
            <a:r>
              <a:rPr lang="en-IN" dirty="0"/>
              <a:t>Uncertainty in </a:t>
            </a:r>
            <a:r>
              <a:rPr lang="en-IN" dirty="0" smtClean="0"/>
              <a:t>10-year return levels for </a:t>
            </a:r>
            <a:r>
              <a:rPr lang="en-IN" dirty="0"/>
              <a:t>near future (2021–50) for different GCMs, REA averaged, and the uncertainty in return levels for historical time period (1969–2003) </a:t>
            </a:r>
            <a:r>
              <a:rPr lang="en-IN" dirty="0" smtClean="0"/>
              <a:t>for 15-min</a:t>
            </a:r>
            <a:r>
              <a:rPr lang="en-IN" dirty="0"/>
              <a:t>. duration, for RCP 8.5 Scenario</a:t>
            </a:r>
            <a:r>
              <a:rPr lang="en-IN" dirty="0" smtClean="0"/>
              <a:t>.</a:t>
            </a:r>
            <a:endParaRPr lang="en-IN" dirty="0"/>
          </a:p>
        </p:txBody>
      </p:sp>
      <p:sp>
        <p:nvSpPr>
          <p:cNvPr id="5" name="Title 1"/>
          <p:cNvSpPr>
            <a:spLocks noGrp="1"/>
          </p:cNvSpPr>
          <p:nvPr>
            <p:ph type="title"/>
          </p:nvPr>
        </p:nvSpPr>
        <p:spPr>
          <a:xfrm>
            <a:off x="0" y="0"/>
            <a:ext cx="8728730" cy="639762"/>
          </a:xfrm>
        </p:spPr>
        <p:txBody>
          <a:bodyPr>
            <a:noAutofit/>
          </a:bodyPr>
          <a:lstStyle/>
          <a:p>
            <a:r>
              <a:rPr lang="en-US" sz="3200" b="1" dirty="0" smtClean="0">
                <a:solidFill>
                  <a:schemeClr val="tx2"/>
                </a:solidFill>
                <a:effectLst>
                  <a:outerShdw blurRad="38100" dist="38100" dir="2700000" algn="tl">
                    <a:srgbClr val="000000">
                      <a:alpha val="43137"/>
                    </a:srgbClr>
                  </a:outerShdw>
                </a:effectLst>
              </a:rPr>
              <a:t>Projected Probabilistic IDF Relationships</a:t>
            </a:r>
            <a:endParaRPr lang="en-US" sz="3200" b="1" dirty="0">
              <a:solidFill>
                <a:schemeClr val="tx2"/>
              </a:solidFill>
              <a:effectLst>
                <a:outerShdw blurRad="38100" dist="38100" dir="2700000" algn="tl">
                  <a:srgbClr val="000000">
                    <a:alpha val="43137"/>
                  </a:srgbClr>
                </a:outerShdw>
              </a:effectLst>
            </a:endParaRPr>
          </a:p>
        </p:txBody>
      </p:sp>
      <p:sp>
        <p:nvSpPr>
          <p:cNvPr id="2" name="Slide Number Placeholder 1"/>
          <p:cNvSpPr>
            <a:spLocks noGrp="1"/>
          </p:cNvSpPr>
          <p:nvPr>
            <p:ph type="sldNum" sz="quarter" idx="12"/>
          </p:nvPr>
        </p:nvSpPr>
        <p:spPr/>
        <p:txBody>
          <a:bodyPr/>
          <a:lstStyle/>
          <a:p>
            <a:fld id="{B42613AF-7E59-4109-A1B3-A3A745CAB39B}" type="slidenum">
              <a:rPr lang="en-IN" smtClean="0"/>
              <a:t>44</a:t>
            </a:fld>
            <a:endParaRPr lang="en-IN"/>
          </a:p>
        </p:txBody>
      </p:sp>
    </p:spTree>
    <p:extLst>
      <p:ext uri="{BB962C8B-B14F-4D97-AF65-F5344CB8AC3E}">
        <p14:creationId xmlns:p14="http://schemas.microsoft.com/office/powerpoint/2010/main" val="236325727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48264" y="1052736"/>
            <a:ext cx="2362200" cy="1676400"/>
          </a:xfrm>
        </p:spPr>
        <p:txBody>
          <a:bodyPr>
            <a:normAutofit fontScale="90000"/>
          </a:bodyPr>
          <a:lstStyle/>
          <a:p>
            <a:pPr>
              <a:lnSpc>
                <a:spcPct val="100000"/>
              </a:lnSpc>
            </a:pPr>
            <a:r>
              <a:rPr lang="en-US" sz="1800" dirty="0"/>
              <a:t>Percentage change (between mean of return levels from Bayesian approach and classical approach) in return levels for different GCMs and different RCP scenarios</a:t>
            </a:r>
          </a:p>
        </p:txBody>
      </p:sp>
      <p:sp>
        <p:nvSpPr>
          <p:cNvPr id="3" name="Slide Number Placeholder 2"/>
          <p:cNvSpPr>
            <a:spLocks noGrp="1"/>
          </p:cNvSpPr>
          <p:nvPr>
            <p:ph type="sldNum" sz="quarter" idx="12"/>
          </p:nvPr>
        </p:nvSpPr>
        <p:spPr/>
        <p:txBody>
          <a:bodyPr/>
          <a:lstStyle/>
          <a:p>
            <a:fld id="{B42613AF-7E59-4109-A1B3-A3A745CAB39B}" type="slidenum">
              <a:rPr lang="en-IN" smtClean="0"/>
              <a:t>45</a:t>
            </a:fld>
            <a:endParaRPr lang="en-IN"/>
          </a:p>
        </p:txBody>
      </p:sp>
      <p:graphicFrame>
        <p:nvGraphicFramePr>
          <p:cNvPr id="5" name="Table 4"/>
          <p:cNvGraphicFramePr>
            <a:graphicFrameLocks noGrp="1"/>
          </p:cNvGraphicFramePr>
          <p:nvPr>
            <p:extLst/>
          </p:nvPr>
        </p:nvGraphicFramePr>
        <p:xfrm>
          <a:off x="24408" y="116632"/>
          <a:ext cx="7010401" cy="6573080"/>
        </p:xfrm>
        <a:graphic>
          <a:graphicData uri="http://schemas.openxmlformats.org/drawingml/2006/table">
            <a:tbl>
              <a:tblPr firstRow="1" firstCol="1" bandRow="1">
                <a:tableStyleId>{5C22544A-7EE6-4342-B048-85BDC9FD1C3A}</a:tableStyleId>
              </a:tblPr>
              <a:tblGrid>
                <a:gridCol w="1102760">
                  <a:extLst>
                    <a:ext uri="{9D8B030D-6E8A-4147-A177-3AD203B41FA5}">
                      <a16:colId xmlns="" xmlns:a16="http://schemas.microsoft.com/office/drawing/2014/main" val="20000"/>
                    </a:ext>
                  </a:extLst>
                </a:gridCol>
                <a:gridCol w="1183240">
                  <a:extLst>
                    <a:ext uri="{9D8B030D-6E8A-4147-A177-3AD203B41FA5}">
                      <a16:colId xmlns="" xmlns:a16="http://schemas.microsoft.com/office/drawing/2014/main" val="20001"/>
                    </a:ext>
                  </a:extLst>
                </a:gridCol>
                <a:gridCol w="1143000">
                  <a:extLst>
                    <a:ext uri="{9D8B030D-6E8A-4147-A177-3AD203B41FA5}">
                      <a16:colId xmlns="" xmlns:a16="http://schemas.microsoft.com/office/drawing/2014/main" val="20002"/>
                    </a:ext>
                  </a:extLst>
                </a:gridCol>
                <a:gridCol w="1066800">
                  <a:extLst>
                    <a:ext uri="{9D8B030D-6E8A-4147-A177-3AD203B41FA5}">
                      <a16:colId xmlns="" xmlns:a16="http://schemas.microsoft.com/office/drawing/2014/main" val="20003"/>
                    </a:ext>
                  </a:extLst>
                </a:gridCol>
                <a:gridCol w="1219200">
                  <a:extLst>
                    <a:ext uri="{9D8B030D-6E8A-4147-A177-3AD203B41FA5}">
                      <a16:colId xmlns="" xmlns:a16="http://schemas.microsoft.com/office/drawing/2014/main" val="20004"/>
                    </a:ext>
                  </a:extLst>
                </a:gridCol>
                <a:gridCol w="1295401">
                  <a:extLst>
                    <a:ext uri="{9D8B030D-6E8A-4147-A177-3AD203B41FA5}">
                      <a16:colId xmlns="" xmlns:a16="http://schemas.microsoft.com/office/drawing/2014/main" val="20005"/>
                    </a:ext>
                  </a:extLst>
                </a:gridCol>
              </a:tblGrid>
              <a:tr h="609600">
                <a:tc>
                  <a:txBody>
                    <a:bodyPr/>
                    <a:lstStyle/>
                    <a:p>
                      <a:pPr algn="ctr">
                        <a:lnSpc>
                          <a:spcPct val="115000"/>
                        </a:lnSpc>
                        <a:spcAft>
                          <a:spcPts val="0"/>
                        </a:spcAft>
                      </a:pPr>
                      <a:r>
                        <a:rPr lang="en-US" sz="1200" dirty="0">
                          <a:effectLst/>
                        </a:rPr>
                        <a:t>Scenario</a:t>
                      </a:r>
                      <a:endParaRPr lang="en-IN" sz="1200" dirty="0">
                        <a:effectLst/>
                      </a:endParaRPr>
                    </a:p>
                    <a:p>
                      <a:pPr algn="ctr">
                        <a:lnSpc>
                          <a:spcPct val="115000"/>
                        </a:lnSpc>
                        <a:spcAft>
                          <a:spcPts val="0"/>
                        </a:spcAft>
                      </a:pPr>
                      <a:r>
                        <a:rPr lang="en-US" sz="1200" dirty="0" smtClean="0">
                          <a:effectLst/>
                        </a:rPr>
                        <a:t>GCM</a:t>
                      </a:r>
                      <a:endParaRPr lang="en-IN" sz="1200" dirty="0">
                        <a:effectLst/>
                        <a:latin typeface="Calibri"/>
                        <a:ea typeface="Calibri"/>
                        <a:cs typeface="Times New Roman"/>
                      </a:endParaRPr>
                    </a:p>
                  </a:txBody>
                  <a:tcPr marL="49195" marR="49195" marT="0" marB="0" anchor="ctr"/>
                </a:tc>
                <a:tc>
                  <a:txBody>
                    <a:bodyPr/>
                    <a:lstStyle/>
                    <a:p>
                      <a:pPr algn="ctr">
                        <a:lnSpc>
                          <a:spcPct val="115000"/>
                        </a:lnSpc>
                        <a:spcAft>
                          <a:spcPts val="0"/>
                        </a:spcAft>
                      </a:pPr>
                      <a:r>
                        <a:rPr lang="en-US" sz="1200" dirty="0">
                          <a:effectLst/>
                        </a:rPr>
                        <a:t>RCP 2.6</a:t>
                      </a:r>
                      <a:br>
                        <a:rPr lang="en-US" sz="1200" dirty="0">
                          <a:effectLst/>
                        </a:rPr>
                      </a:br>
                      <a:r>
                        <a:rPr lang="en-US" sz="1200" dirty="0">
                          <a:effectLst/>
                        </a:rPr>
                        <a:t>(2021-50)</a:t>
                      </a:r>
                      <a:endParaRPr lang="en-IN" sz="1200" dirty="0">
                        <a:effectLst/>
                        <a:latin typeface="Calibri"/>
                        <a:ea typeface="Calibri"/>
                        <a:cs typeface="Times New Roman"/>
                      </a:endParaRPr>
                    </a:p>
                  </a:txBody>
                  <a:tcPr marL="49195" marR="49195" marT="0" marB="0" anchor="ctr"/>
                </a:tc>
                <a:tc>
                  <a:txBody>
                    <a:bodyPr/>
                    <a:lstStyle/>
                    <a:p>
                      <a:pPr algn="ctr">
                        <a:lnSpc>
                          <a:spcPct val="115000"/>
                        </a:lnSpc>
                        <a:spcAft>
                          <a:spcPts val="0"/>
                        </a:spcAft>
                      </a:pPr>
                      <a:r>
                        <a:rPr lang="en-US" sz="1200" dirty="0">
                          <a:effectLst/>
                        </a:rPr>
                        <a:t>RCP 4.5</a:t>
                      </a:r>
                      <a:br>
                        <a:rPr lang="en-US" sz="1200" dirty="0">
                          <a:effectLst/>
                        </a:rPr>
                      </a:br>
                      <a:r>
                        <a:rPr lang="en-US" sz="1200" dirty="0">
                          <a:effectLst/>
                        </a:rPr>
                        <a:t>(2021-50)</a:t>
                      </a:r>
                      <a:endParaRPr lang="en-IN" sz="1200" dirty="0">
                        <a:effectLst/>
                        <a:latin typeface="Calibri"/>
                        <a:ea typeface="Calibri"/>
                        <a:cs typeface="Times New Roman"/>
                      </a:endParaRPr>
                    </a:p>
                  </a:txBody>
                  <a:tcPr marL="49195" marR="49195" marT="0" marB="0" anchor="ctr"/>
                </a:tc>
                <a:tc>
                  <a:txBody>
                    <a:bodyPr/>
                    <a:lstStyle/>
                    <a:p>
                      <a:pPr algn="ctr">
                        <a:lnSpc>
                          <a:spcPct val="115000"/>
                        </a:lnSpc>
                        <a:spcAft>
                          <a:spcPts val="0"/>
                        </a:spcAft>
                      </a:pPr>
                      <a:r>
                        <a:rPr lang="en-US" sz="1200" dirty="0">
                          <a:effectLst/>
                        </a:rPr>
                        <a:t>RCP 6.0</a:t>
                      </a:r>
                      <a:br>
                        <a:rPr lang="en-US" sz="1200" dirty="0">
                          <a:effectLst/>
                        </a:rPr>
                      </a:br>
                      <a:r>
                        <a:rPr lang="en-US" sz="1200" dirty="0">
                          <a:effectLst/>
                        </a:rPr>
                        <a:t>(2021-50)</a:t>
                      </a:r>
                      <a:endParaRPr lang="en-IN" sz="1200" dirty="0">
                        <a:effectLst/>
                        <a:latin typeface="Calibri"/>
                        <a:ea typeface="Calibri"/>
                        <a:cs typeface="Times New Roman"/>
                      </a:endParaRPr>
                    </a:p>
                  </a:txBody>
                  <a:tcPr marL="49195" marR="49195" marT="0" marB="0" anchor="ctr"/>
                </a:tc>
                <a:tc>
                  <a:txBody>
                    <a:bodyPr/>
                    <a:lstStyle/>
                    <a:p>
                      <a:pPr algn="ctr">
                        <a:lnSpc>
                          <a:spcPct val="115000"/>
                        </a:lnSpc>
                        <a:spcAft>
                          <a:spcPts val="0"/>
                        </a:spcAft>
                      </a:pPr>
                      <a:r>
                        <a:rPr lang="en-US" sz="1200" dirty="0">
                          <a:effectLst/>
                        </a:rPr>
                        <a:t>RCP 8.5</a:t>
                      </a:r>
                      <a:br>
                        <a:rPr lang="en-US" sz="1200" dirty="0">
                          <a:effectLst/>
                        </a:rPr>
                      </a:br>
                      <a:r>
                        <a:rPr lang="en-US" sz="1200" dirty="0">
                          <a:effectLst/>
                        </a:rPr>
                        <a:t>(2021-50)</a:t>
                      </a:r>
                      <a:endParaRPr lang="en-IN" sz="1200" dirty="0">
                        <a:effectLst/>
                        <a:latin typeface="Calibri"/>
                        <a:ea typeface="Calibri"/>
                        <a:cs typeface="Times New Roman"/>
                      </a:endParaRPr>
                    </a:p>
                  </a:txBody>
                  <a:tcPr marL="49195" marR="49195" marT="0" marB="0" anchor="ctr"/>
                </a:tc>
                <a:tc>
                  <a:txBody>
                    <a:bodyPr/>
                    <a:lstStyle/>
                    <a:p>
                      <a:pPr algn="ctr">
                        <a:lnSpc>
                          <a:spcPct val="115000"/>
                        </a:lnSpc>
                        <a:spcAft>
                          <a:spcPts val="0"/>
                        </a:spcAft>
                      </a:pPr>
                      <a:r>
                        <a:rPr lang="en-US" sz="1200" dirty="0">
                          <a:effectLst/>
                        </a:rPr>
                        <a:t>RCP 8.5</a:t>
                      </a:r>
                      <a:br>
                        <a:rPr lang="en-US" sz="1200" dirty="0">
                          <a:effectLst/>
                        </a:rPr>
                      </a:br>
                      <a:r>
                        <a:rPr lang="en-US" sz="1200" dirty="0">
                          <a:effectLst/>
                        </a:rPr>
                        <a:t>(2071-2100)</a:t>
                      </a:r>
                      <a:endParaRPr lang="en-IN" sz="1200" dirty="0">
                        <a:effectLst/>
                        <a:latin typeface="Calibri"/>
                        <a:ea typeface="Calibri"/>
                        <a:cs typeface="Times New Roman"/>
                      </a:endParaRPr>
                    </a:p>
                  </a:txBody>
                  <a:tcPr marL="49195" marR="49195" marT="0" marB="0" anchor="ctr"/>
                </a:tc>
                <a:extLst>
                  <a:ext uri="{0D108BD9-81ED-4DB2-BD59-A6C34878D82A}">
                    <a16:rowId xmlns="" xmlns:a16="http://schemas.microsoft.com/office/drawing/2014/main" val="10000"/>
                  </a:ext>
                </a:extLst>
              </a:tr>
              <a:tr h="298174">
                <a:tc>
                  <a:txBody>
                    <a:bodyPr/>
                    <a:lstStyle/>
                    <a:p>
                      <a:pPr algn="ctr">
                        <a:lnSpc>
                          <a:spcPct val="115000"/>
                        </a:lnSpc>
                        <a:spcAft>
                          <a:spcPts val="0"/>
                        </a:spcAft>
                      </a:pPr>
                      <a:r>
                        <a:rPr lang="en-US" sz="1600">
                          <a:effectLst/>
                        </a:rPr>
                        <a:t>REA</a:t>
                      </a:r>
                      <a:endParaRPr lang="en-IN" sz="1600">
                        <a:effectLst/>
                        <a:latin typeface="Calibri"/>
                        <a:ea typeface="Calibri"/>
                        <a:cs typeface="Times New Roman"/>
                      </a:endParaRPr>
                    </a:p>
                  </a:txBody>
                  <a:tcPr marL="49195" marR="49195" marT="0" marB="0" anchor="ctr"/>
                </a:tc>
                <a:tc>
                  <a:txBody>
                    <a:bodyPr/>
                    <a:lstStyle/>
                    <a:p>
                      <a:pPr algn="ctr">
                        <a:lnSpc>
                          <a:spcPct val="115000"/>
                        </a:lnSpc>
                        <a:spcAft>
                          <a:spcPts val="0"/>
                        </a:spcAft>
                      </a:pPr>
                      <a:r>
                        <a:rPr lang="en-US" sz="1600" dirty="0">
                          <a:solidFill>
                            <a:srgbClr val="C00000"/>
                          </a:solidFill>
                          <a:effectLst/>
                        </a:rPr>
                        <a:t>1.4</a:t>
                      </a:r>
                      <a:endParaRPr lang="en-IN" sz="1600" dirty="0">
                        <a:solidFill>
                          <a:srgbClr val="C00000"/>
                        </a:solidFill>
                        <a:effectLst/>
                        <a:latin typeface="Calibri"/>
                        <a:ea typeface="Calibri"/>
                        <a:cs typeface="Times New Roman"/>
                      </a:endParaRPr>
                    </a:p>
                  </a:txBody>
                  <a:tcPr marL="49195" marR="49195" marT="0" marB="0" anchor="ctr"/>
                </a:tc>
                <a:tc>
                  <a:txBody>
                    <a:bodyPr/>
                    <a:lstStyle/>
                    <a:p>
                      <a:pPr algn="ctr">
                        <a:lnSpc>
                          <a:spcPct val="115000"/>
                        </a:lnSpc>
                        <a:spcAft>
                          <a:spcPts val="0"/>
                        </a:spcAft>
                      </a:pPr>
                      <a:r>
                        <a:rPr lang="en-US" sz="1600" dirty="0">
                          <a:solidFill>
                            <a:srgbClr val="C00000"/>
                          </a:solidFill>
                          <a:effectLst/>
                        </a:rPr>
                        <a:t>1.2</a:t>
                      </a:r>
                      <a:endParaRPr lang="en-IN" sz="1600" dirty="0">
                        <a:solidFill>
                          <a:srgbClr val="C00000"/>
                        </a:solidFill>
                        <a:effectLst/>
                        <a:latin typeface="Calibri"/>
                        <a:ea typeface="Calibri"/>
                        <a:cs typeface="Times New Roman"/>
                      </a:endParaRPr>
                    </a:p>
                  </a:txBody>
                  <a:tcPr marL="49195" marR="49195" marT="0" marB="0" anchor="ctr"/>
                </a:tc>
                <a:tc>
                  <a:txBody>
                    <a:bodyPr/>
                    <a:lstStyle/>
                    <a:p>
                      <a:pPr algn="ctr">
                        <a:lnSpc>
                          <a:spcPct val="115000"/>
                        </a:lnSpc>
                        <a:spcAft>
                          <a:spcPts val="0"/>
                        </a:spcAft>
                      </a:pPr>
                      <a:r>
                        <a:rPr lang="en-US" sz="1600" dirty="0">
                          <a:solidFill>
                            <a:srgbClr val="C00000"/>
                          </a:solidFill>
                          <a:effectLst/>
                        </a:rPr>
                        <a:t>1.4</a:t>
                      </a:r>
                      <a:endParaRPr lang="en-IN" sz="1600" dirty="0">
                        <a:solidFill>
                          <a:srgbClr val="C00000"/>
                        </a:solidFill>
                        <a:effectLst/>
                        <a:latin typeface="Calibri"/>
                        <a:ea typeface="Calibri"/>
                        <a:cs typeface="Times New Roman"/>
                      </a:endParaRPr>
                    </a:p>
                  </a:txBody>
                  <a:tcPr marL="49195" marR="49195" marT="0" marB="0" anchor="ctr"/>
                </a:tc>
                <a:tc>
                  <a:txBody>
                    <a:bodyPr/>
                    <a:lstStyle/>
                    <a:p>
                      <a:pPr algn="ctr">
                        <a:lnSpc>
                          <a:spcPct val="115000"/>
                        </a:lnSpc>
                        <a:spcAft>
                          <a:spcPts val="0"/>
                        </a:spcAft>
                      </a:pPr>
                      <a:r>
                        <a:rPr lang="en-US" sz="1600" dirty="0">
                          <a:solidFill>
                            <a:srgbClr val="C00000"/>
                          </a:solidFill>
                          <a:effectLst/>
                        </a:rPr>
                        <a:t>0.8</a:t>
                      </a:r>
                      <a:endParaRPr lang="en-IN" sz="1600" dirty="0">
                        <a:solidFill>
                          <a:srgbClr val="C00000"/>
                        </a:solidFill>
                        <a:effectLst/>
                        <a:latin typeface="Calibri"/>
                        <a:ea typeface="Calibri"/>
                        <a:cs typeface="Times New Roman"/>
                      </a:endParaRPr>
                    </a:p>
                  </a:txBody>
                  <a:tcPr marL="49195" marR="49195" marT="0" marB="0" anchor="ctr"/>
                </a:tc>
                <a:tc>
                  <a:txBody>
                    <a:bodyPr/>
                    <a:lstStyle/>
                    <a:p>
                      <a:pPr algn="ctr">
                        <a:lnSpc>
                          <a:spcPct val="115000"/>
                        </a:lnSpc>
                        <a:spcAft>
                          <a:spcPts val="0"/>
                        </a:spcAft>
                      </a:pPr>
                      <a:r>
                        <a:rPr lang="en-US" sz="1600" dirty="0">
                          <a:solidFill>
                            <a:srgbClr val="C00000"/>
                          </a:solidFill>
                          <a:effectLst/>
                        </a:rPr>
                        <a:t>0.8</a:t>
                      </a:r>
                      <a:endParaRPr lang="en-IN" sz="1600" dirty="0">
                        <a:solidFill>
                          <a:srgbClr val="C00000"/>
                        </a:solidFill>
                        <a:effectLst/>
                        <a:latin typeface="Calibri"/>
                        <a:ea typeface="Calibri"/>
                        <a:cs typeface="Times New Roman"/>
                      </a:endParaRPr>
                    </a:p>
                  </a:txBody>
                  <a:tcPr marL="49195" marR="49195" marT="0" marB="0" anchor="ctr"/>
                </a:tc>
                <a:extLst>
                  <a:ext uri="{0D108BD9-81ED-4DB2-BD59-A6C34878D82A}">
                    <a16:rowId xmlns="" xmlns:a16="http://schemas.microsoft.com/office/drawing/2014/main" val="10001"/>
                  </a:ext>
                </a:extLst>
              </a:tr>
              <a:tr h="298174">
                <a:tc>
                  <a:txBody>
                    <a:bodyPr/>
                    <a:lstStyle/>
                    <a:p>
                      <a:pPr algn="ctr">
                        <a:lnSpc>
                          <a:spcPct val="115000"/>
                        </a:lnSpc>
                        <a:spcAft>
                          <a:spcPts val="0"/>
                        </a:spcAft>
                      </a:pPr>
                      <a:r>
                        <a:rPr lang="en-US" sz="1600">
                          <a:effectLst/>
                        </a:rPr>
                        <a:t>A1 </a:t>
                      </a:r>
                      <a:endParaRPr lang="en-IN" sz="1600">
                        <a:effectLst/>
                        <a:latin typeface="Calibri"/>
                        <a:ea typeface="Calibri"/>
                        <a:cs typeface="Times New Roman"/>
                      </a:endParaRPr>
                    </a:p>
                  </a:txBody>
                  <a:tcPr marL="49195" marR="49195" marT="0" marB="0" anchor="ctr"/>
                </a:tc>
                <a:tc>
                  <a:txBody>
                    <a:bodyPr/>
                    <a:lstStyle/>
                    <a:p>
                      <a:pPr algn="ctr">
                        <a:lnSpc>
                          <a:spcPct val="115000"/>
                        </a:lnSpc>
                        <a:spcAft>
                          <a:spcPts val="0"/>
                        </a:spcAft>
                      </a:pPr>
                      <a:r>
                        <a:rPr lang="en-US" sz="1600" dirty="0">
                          <a:effectLst/>
                        </a:rPr>
                        <a:t>-</a:t>
                      </a:r>
                      <a:endParaRPr lang="en-IN" sz="1600" dirty="0">
                        <a:effectLst/>
                        <a:latin typeface="Calibri"/>
                        <a:ea typeface="Calibri"/>
                        <a:cs typeface="Times New Roman"/>
                      </a:endParaRPr>
                    </a:p>
                  </a:txBody>
                  <a:tcPr marL="49195" marR="49195" marT="0" marB="0" anchor="ctr"/>
                </a:tc>
                <a:tc>
                  <a:txBody>
                    <a:bodyPr/>
                    <a:lstStyle/>
                    <a:p>
                      <a:pPr algn="ctr">
                        <a:lnSpc>
                          <a:spcPct val="115000"/>
                        </a:lnSpc>
                        <a:spcAft>
                          <a:spcPts val="0"/>
                        </a:spcAft>
                      </a:pPr>
                      <a:r>
                        <a:rPr lang="en-US" sz="1600">
                          <a:effectLst/>
                        </a:rPr>
                        <a:t>-7.9</a:t>
                      </a:r>
                      <a:endParaRPr lang="en-IN" sz="1600">
                        <a:effectLst/>
                        <a:latin typeface="Calibri"/>
                        <a:ea typeface="Calibri"/>
                        <a:cs typeface="Times New Roman"/>
                      </a:endParaRPr>
                    </a:p>
                  </a:txBody>
                  <a:tcPr marL="49195" marR="49195" marT="0" marB="0" anchor="ctr"/>
                </a:tc>
                <a:tc>
                  <a:txBody>
                    <a:bodyPr/>
                    <a:lstStyle/>
                    <a:p>
                      <a:pPr algn="ctr">
                        <a:lnSpc>
                          <a:spcPct val="115000"/>
                        </a:lnSpc>
                        <a:spcAft>
                          <a:spcPts val="0"/>
                        </a:spcAft>
                      </a:pPr>
                      <a:r>
                        <a:rPr lang="en-US" sz="1600">
                          <a:effectLst/>
                        </a:rPr>
                        <a:t>-</a:t>
                      </a:r>
                      <a:endParaRPr lang="en-IN" sz="1600">
                        <a:effectLst/>
                        <a:latin typeface="Calibri"/>
                        <a:ea typeface="Calibri"/>
                        <a:cs typeface="Times New Roman"/>
                      </a:endParaRPr>
                    </a:p>
                  </a:txBody>
                  <a:tcPr marL="49195" marR="49195" marT="0" marB="0" anchor="ctr"/>
                </a:tc>
                <a:tc>
                  <a:txBody>
                    <a:bodyPr/>
                    <a:lstStyle/>
                    <a:p>
                      <a:pPr algn="ctr">
                        <a:lnSpc>
                          <a:spcPct val="115000"/>
                        </a:lnSpc>
                        <a:spcAft>
                          <a:spcPts val="0"/>
                        </a:spcAft>
                      </a:pPr>
                      <a:r>
                        <a:rPr lang="en-US" sz="1600">
                          <a:effectLst/>
                        </a:rPr>
                        <a:t>-0.4</a:t>
                      </a:r>
                      <a:endParaRPr lang="en-IN" sz="1600">
                        <a:effectLst/>
                        <a:latin typeface="Calibri"/>
                        <a:ea typeface="Calibri"/>
                        <a:cs typeface="Times New Roman"/>
                      </a:endParaRPr>
                    </a:p>
                  </a:txBody>
                  <a:tcPr marL="49195" marR="49195" marT="0" marB="0" anchor="ctr"/>
                </a:tc>
                <a:tc>
                  <a:txBody>
                    <a:bodyPr/>
                    <a:lstStyle/>
                    <a:p>
                      <a:pPr algn="ctr">
                        <a:lnSpc>
                          <a:spcPct val="115000"/>
                        </a:lnSpc>
                        <a:spcAft>
                          <a:spcPts val="0"/>
                        </a:spcAft>
                      </a:pPr>
                      <a:r>
                        <a:rPr lang="en-US" sz="1600">
                          <a:effectLst/>
                        </a:rPr>
                        <a:t>-1.8</a:t>
                      </a:r>
                      <a:endParaRPr lang="en-IN" sz="1600">
                        <a:effectLst/>
                        <a:latin typeface="Calibri"/>
                        <a:ea typeface="Calibri"/>
                        <a:cs typeface="Times New Roman"/>
                      </a:endParaRPr>
                    </a:p>
                  </a:txBody>
                  <a:tcPr marL="49195" marR="49195" marT="0" marB="0" anchor="ctr"/>
                </a:tc>
                <a:extLst>
                  <a:ext uri="{0D108BD9-81ED-4DB2-BD59-A6C34878D82A}">
                    <a16:rowId xmlns="" xmlns:a16="http://schemas.microsoft.com/office/drawing/2014/main" val="10002"/>
                  </a:ext>
                </a:extLst>
              </a:tr>
              <a:tr h="298174">
                <a:tc>
                  <a:txBody>
                    <a:bodyPr/>
                    <a:lstStyle/>
                    <a:p>
                      <a:pPr algn="ctr">
                        <a:lnSpc>
                          <a:spcPct val="115000"/>
                        </a:lnSpc>
                        <a:spcAft>
                          <a:spcPts val="0"/>
                        </a:spcAft>
                      </a:pPr>
                      <a:r>
                        <a:rPr lang="en-US" sz="1600" dirty="0">
                          <a:effectLst/>
                        </a:rPr>
                        <a:t>BC1</a:t>
                      </a:r>
                      <a:endParaRPr lang="en-IN" sz="1600" dirty="0">
                        <a:effectLst/>
                        <a:latin typeface="Calibri"/>
                        <a:ea typeface="Calibri"/>
                        <a:cs typeface="Times New Roman"/>
                      </a:endParaRPr>
                    </a:p>
                  </a:txBody>
                  <a:tcPr marL="49195" marR="49195" marT="0" marB="0" anchor="ctr"/>
                </a:tc>
                <a:tc>
                  <a:txBody>
                    <a:bodyPr/>
                    <a:lstStyle/>
                    <a:p>
                      <a:pPr algn="ctr">
                        <a:lnSpc>
                          <a:spcPct val="115000"/>
                        </a:lnSpc>
                        <a:spcAft>
                          <a:spcPts val="0"/>
                        </a:spcAft>
                      </a:pPr>
                      <a:r>
                        <a:rPr lang="en-US" sz="1600" dirty="0">
                          <a:effectLst/>
                        </a:rPr>
                        <a:t>-1.4</a:t>
                      </a:r>
                      <a:endParaRPr lang="en-IN" sz="1600" dirty="0">
                        <a:effectLst/>
                        <a:latin typeface="Calibri"/>
                        <a:ea typeface="Calibri"/>
                        <a:cs typeface="Times New Roman"/>
                      </a:endParaRPr>
                    </a:p>
                  </a:txBody>
                  <a:tcPr marL="49195" marR="49195" marT="0" marB="0" anchor="ctr"/>
                </a:tc>
                <a:tc>
                  <a:txBody>
                    <a:bodyPr/>
                    <a:lstStyle/>
                    <a:p>
                      <a:pPr algn="ctr">
                        <a:lnSpc>
                          <a:spcPct val="115000"/>
                        </a:lnSpc>
                        <a:spcAft>
                          <a:spcPts val="0"/>
                        </a:spcAft>
                      </a:pPr>
                      <a:r>
                        <a:rPr lang="en-US" sz="1600" dirty="0">
                          <a:effectLst/>
                        </a:rPr>
                        <a:t>4.2</a:t>
                      </a:r>
                      <a:endParaRPr lang="en-IN" sz="1600" dirty="0">
                        <a:effectLst/>
                        <a:latin typeface="Calibri"/>
                        <a:ea typeface="Calibri"/>
                        <a:cs typeface="Times New Roman"/>
                      </a:endParaRPr>
                    </a:p>
                  </a:txBody>
                  <a:tcPr marL="49195" marR="49195" marT="0" marB="0" anchor="ctr"/>
                </a:tc>
                <a:tc>
                  <a:txBody>
                    <a:bodyPr/>
                    <a:lstStyle/>
                    <a:p>
                      <a:pPr algn="ctr">
                        <a:lnSpc>
                          <a:spcPct val="115000"/>
                        </a:lnSpc>
                        <a:spcAft>
                          <a:spcPts val="0"/>
                        </a:spcAft>
                      </a:pPr>
                      <a:r>
                        <a:rPr lang="en-US" sz="1600">
                          <a:effectLst/>
                        </a:rPr>
                        <a:t>35.0</a:t>
                      </a:r>
                      <a:endParaRPr lang="en-IN" sz="1600">
                        <a:effectLst/>
                        <a:latin typeface="Calibri"/>
                        <a:ea typeface="Calibri"/>
                        <a:cs typeface="Times New Roman"/>
                      </a:endParaRPr>
                    </a:p>
                  </a:txBody>
                  <a:tcPr marL="49195" marR="49195" marT="0" marB="0" anchor="ctr"/>
                </a:tc>
                <a:tc>
                  <a:txBody>
                    <a:bodyPr/>
                    <a:lstStyle/>
                    <a:p>
                      <a:pPr algn="ctr">
                        <a:lnSpc>
                          <a:spcPct val="115000"/>
                        </a:lnSpc>
                        <a:spcAft>
                          <a:spcPts val="0"/>
                        </a:spcAft>
                      </a:pPr>
                      <a:r>
                        <a:rPr lang="en-US" sz="1600">
                          <a:effectLst/>
                        </a:rPr>
                        <a:t>-34.9</a:t>
                      </a:r>
                      <a:endParaRPr lang="en-IN" sz="1600">
                        <a:effectLst/>
                        <a:latin typeface="Calibri"/>
                        <a:ea typeface="Calibri"/>
                        <a:cs typeface="Times New Roman"/>
                      </a:endParaRPr>
                    </a:p>
                  </a:txBody>
                  <a:tcPr marL="49195" marR="49195" marT="0" marB="0" anchor="ctr"/>
                </a:tc>
                <a:tc>
                  <a:txBody>
                    <a:bodyPr/>
                    <a:lstStyle/>
                    <a:p>
                      <a:pPr algn="ctr">
                        <a:lnSpc>
                          <a:spcPct val="115000"/>
                        </a:lnSpc>
                        <a:spcAft>
                          <a:spcPts val="0"/>
                        </a:spcAft>
                      </a:pPr>
                      <a:r>
                        <a:rPr lang="en-US" sz="1600">
                          <a:effectLst/>
                        </a:rPr>
                        <a:t>-41.8</a:t>
                      </a:r>
                      <a:endParaRPr lang="en-IN" sz="1600">
                        <a:effectLst/>
                        <a:latin typeface="Calibri"/>
                        <a:ea typeface="Calibri"/>
                        <a:cs typeface="Times New Roman"/>
                      </a:endParaRPr>
                    </a:p>
                  </a:txBody>
                  <a:tcPr marL="49195" marR="49195" marT="0" marB="0" anchor="ctr"/>
                </a:tc>
                <a:extLst>
                  <a:ext uri="{0D108BD9-81ED-4DB2-BD59-A6C34878D82A}">
                    <a16:rowId xmlns="" xmlns:a16="http://schemas.microsoft.com/office/drawing/2014/main" val="10003"/>
                  </a:ext>
                </a:extLst>
              </a:tr>
              <a:tr h="298174">
                <a:tc>
                  <a:txBody>
                    <a:bodyPr/>
                    <a:lstStyle/>
                    <a:p>
                      <a:pPr algn="ctr">
                        <a:lnSpc>
                          <a:spcPct val="115000"/>
                        </a:lnSpc>
                        <a:spcAft>
                          <a:spcPts val="0"/>
                        </a:spcAft>
                      </a:pPr>
                      <a:r>
                        <a:rPr lang="en-US" sz="1600">
                          <a:effectLst/>
                        </a:rPr>
                        <a:t>BC1M</a:t>
                      </a:r>
                      <a:endParaRPr lang="en-IN" sz="1600">
                        <a:effectLst/>
                        <a:latin typeface="Calibri"/>
                        <a:ea typeface="Calibri"/>
                        <a:cs typeface="Times New Roman"/>
                      </a:endParaRPr>
                    </a:p>
                  </a:txBody>
                  <a:tcPr marL="49195" marR="49195" marT="0" marB="0" anchor="ctr"/>
                </a:tc>
                <a:tc>
                  <a:txBody>
                    <a:bodyPr/>
                    <a:lstStyle/>
                    <a:p>
                      <a:pPr algn="ctr">
                        <a:lnSpc>
                          <a:spcPct val="115000"/>
                        </a:lnSpc>
                        <a:spcAft>
                          <a:spcPts val="0"/>
                        </a:spcAft>
                      </a:pPr>
                      <a:r>
                        <a:rPr lang="en-US" sz="1600" dirty="0">
                          <a:effectLst/>
                        </a:rPr>
                        <a:t>-5.7</a:t>
                      </a:r>
                      <a:endParaRPr lang="en-IN" sz="1600" dirty="0">
                        <a:effectLst/>
                        <a:latin typeface="Calibri"/>
                        <a:ea typeface="Calibri"/>
                        <a:cs typeface="Times New Roman"/>
                      </a:endParaRPr>
                    </a:p>
                  </a:txBody>
                  <a:tcPr marL="49195" marR="49195" marT="0" marB="0" anchor="ctr"/>
                </a:tc>
                <a:tc>
                  <a:txBody>
                    <a:bodyPr/>
                    <a:lstStyle/>
                    <a:p>
                      <a:pPr algn="ctr">
                        <a:lnSpc>
                          <a:spcPct val="115000"/>
                        </a:lnSpc>
                        <a:spcAft>
                          <a:spcPts val="0"/>
                        </a:spcAft>
                      </a:pPr>
                      <a:r>
                        <a:rPr lang="en-US" sz="1600" dirty="0">
                          <a:effectLst/>
                        </a:rPr>
                        <a:t>-6.9</a:t>
                      </a:r>
                      <a:endParaRPr lang="en-IN" sz="1600" dirty="0">
                        <a:effectLst/>
                        <a:latin typeface="Calibri"/>
                        <a:ea typeface="Calibri"/>
                        <a:cs typeface="Times New Roman"/>
                      </a:endParaRPr>
                    </a:p>
                  </a:txBody>
                  <a:tcPr marL="49195" marR="49195" marT="0" marB="0" anchor="ctr"/>
                </a:tc>
                <a:tc>
                  <a:txBody>
                    <a:bodyPr/>
                    <a:lstStyle/>
                    <a:p>
                      <a:pPr algn="ctr">
                        <a:lnSpc>
                          <a:spcPct val="115000"/>
                        </a:lnSpc>
                        <a:spcAft>
                          <a:spcPts val="0"/>
                        </a:spcAft>
                      </a:pPr>
                      <a:r>
                        <a:rPr lang="en-US" sz="1600">
                          <a:effectLst/>
                        </a:rPr>
                        <a:t>70.7</a:t>
                      </a:r>
                      <a:endParaRPr lang="en-IN" sz="1600">
                        <a:effectLst/>
                        <a:latin typeface="Calibri"/>
                        <a:ea typeface="Calibri"/>
                        <a:cs typeface="Times New Roman"/>
                      </a:endParaRPr>
                    </a:p>
                  </a:txBody>
                  <a:tcPr marL="49195" marR="49195" marT="0" marB="0" anchor="ctr"/>
                </a:tc>
                <a:tc>
                  <a:txBody>
                    <a:bodyPr/>
                    <a:lstStyle/>
                    <a:p>
                      <a:pPr algn="ctr">
                        <a:lnSpc>
                          <a:spcPct val="115000"/>
                        </a:lnSpc>
                        <a:spcAft>
                          <a:spcPts val="0"/>
                        </a:spcAft>
                      </a:pPr>
                      <a:r>
                        <a:rPr lang="en-US" sz="1600" dirty="0">
                          <a:effectLst/>
                        </a:rPr>
                        <a:t>36.0</a:t>
                      </a:r>
                      <a:endParaRPr lang="en-IN" sz="1600" dirty="0">
                        <a:effectLst/>
                        <a:latin typeface="Calibri"/>
                        <a:ea typeface="Calibri"/>
                        <a:cs typeface="Times New Roman"/>
                      </a:endParaRPr>
                    </a:p>
                  </a:txBody>
                  <a:tcPr marL="49195" marR="49195" marT="0" marB="0" anchor="ctr"/>
                </a:tc>
                <a:tc>
                  <a:txBody>
                    <a:bodyPr/>
                    <a:lstStyle/>
                    <a:p>
                      <a:pPr algn="ctr">
                        <a:lnSpc>
                          <a:spcPct val="115000"/>
                        </a:lnSpc>
                        <a:spcAft>
                          <a:spcPts val="0"/>
                        </a:spcAft>
                      </a:pPr>
                      <a:r>
                        <a:rPr lang="en-US" sz="1600">
                          <a:effectLst/>
                        </a:rPr>
                        <a:t>27.2</a:t>
                      </a:r>
                      <a:endParaRPr lang="en-IN" sz="1600">
                        <a:effectLst/>
                        <a:latin typeface="Calibri"/>
                        <a:ea typeface="Calibri"/>
                        <a:cs typeface="Times New Roman"/>
                      </a:endParaRPr>
                    </a:p>
                  </a:txBody>
                  <a:tcPr marL="49195" marR="49195" marT="0" marB="0" anchor="ctr"/>
                </a:tc>
                <a:extLst>
                  <a:ext uri="{0D108BD9-81ED-4DB2-BD59-A6C34878D82A}">
                    <a16:rowId xmlns="" xmlns:a16="http://schemas.microsoft.com/office/drawing/2014/main" val="10004"/>
                  </a:ext>
                </a:extLst>
              </a:tr>
              <a:tr h="298174">
                <a:tc>
                  <a:txBody>
                    <a:bodyPr/>
                    <a:lstStyle/>
                    <a:p>
                      <a:pPr algn="ctr">
                        <a:lnSpc>
                          <a:spcPct val="115000"/>
                        </a:lnSpc>
                        <a:spcAft>
                          <a:spcPts val="0"/>
                        </a:spcAft>
                      </a:pPr>
                      <a:r>
                        <a:rPr lang="en-US" sz="1600">
                          <a:effectLst/>
                        </a:rPr>
                        <a:t>BNU</a:t>
                      </a:r>
                      <a:endParaRPr lang="en-IN" sz="1600">
                        <a:effectLst/>
                        <a:latin typeface="Calibri"/>
                        <a:ea typeface="Calibri"/>
                        <a:cs typeface="Times New Roman"/>
                      </a:endParaRPr>
                    </a:p>
                  </a:txBody>
                  <a:tcPr marL="49195" marR="49195" marT="0" marB="0" anchor="ctr"/>
                </a:tc>
                <a:tc>
                  <a:txBody>
                    <a:bodyPr/>
                    <a:lstStyle/>
                    <a:p>
                      <a:pPr algn="ctr">
                        <a:lnSpc>
                          <a:spcPct val="115000"/>
                        </a:lnSpc>
                        <a:spcAft>
                          <a:spcPts val="0"/>
                        </a:spcAft>
                      </a:pPr>
                      <a:r>
                        <a:rPr lang="en-US" sz="1600" dirty="0">
                          <a:effectLst/>
                        </a:rPr>
                        <a:t>-5.2</a:t>
                      </a:r>
                      <a:endParaRPr lang="en-IN" sz="1600" dirty="0">
                        <a:effectLst/>
                        <a:latin typeface="Calibri"/>
                        <a:ea typeface="Calibri"/>
                        <a:cs typeface="Times New Roman"/>
                      </a:endParaRPr>
                    </a:p>
                  </a:txBody>
                  <a:tcPr marL="49195" marR="49195" marT="0" marB="0" anchor="ctr"/>
                </a:tc>
                <a:tc>
                  <a:txBody>
                    <a:bodyPr/>
                    <a:lstStyle/>
                    <a:p>
                      <a:pPr algn="ctr">
                        <a:lnSpc>
                          <a:spcPct val="115000"/>
                        </a:lnSpc>
                        <a:spcAft>
                          <a:spcPts val="0"/>
                        </a:spcAft>
                      </a:pPr>
                      <a:r>
                        <a:rPr lang="en-US" sz="1600" dirty="0">
                          <a:effectLst/>
                        </a:rPr>
                        <a:t>21.2</a:t>
                      </a:r>
                      <a:endParaRPr lang="en-IN" sz="1600" dirty="0">
                        <a:effectLst/>
                        <a:latin typeface="Calibri"/>
                        <a:ea typeface="Calibri"/>
                        <a:cs typeface="Times New Roman"/>
                      </a:endParaRPr>
                    </a:p>
                  </a:txBody>
                  <a:tcPr marL="49195" marR="49195" marT="0" marB="0" anchor="ctr"/>
                </a:tc>
                <a:tc>
                  <a:txBody>
                    <a:bodyPr/>
                    <a:lstStyle/>
                    <a:p>
                      <a:pPr algn="ctr">
                        <a:lnSpc>
                          <a:spcPct val="115000"/>
                        </a:lnSpc>
                        <a:spcAft>
                          <a:spcPts val="0"/>
                        </a:spcAft>
                      </a:pPr>
                      <a:r>
                        <a:rPr lang="en-US" sz="1600">
                          <a:effectLst/>
                        </a:rPr>
                        <a:t>-</a:t>
                      </a:r>
                      <a:endParaRPr lang="en-IN" sz="1600">
                        <a:effectLst/>
                        <a:latin typeface="Calibri"/>
                        <a:ea typeface="Calibri"/>
                        <a:cs typeface="Times New Roman"/>
                      </a:endParaRPr>
                    </a:p>
                  </a:txBody>
                  <a:tcPr marL="49195" marR="49195" marT="0" marB="0" anchor="ctr"/>
                </a:tc>
                <a:tc>
                  <a:txBody>
                    <a:bodyPr/>
                    <a:lstStyle/>
                    <a:p>
                      <a:pPr algn="ctr">
                        <a:lnSpc>
                          <a:spcPct val="115000"/>
                        </a:lnSpc>
                        <a:spcAft>
                          <a:spcPts val="0"/>
                        </a:spcAft>
                      </a:pPr>
                      <a:r>
                        <a:rPr lang="en-US" sz="1600">
                          <a:effectLst/>
                        </a:rPr>
                        <a:t>-4.6</a:t>
                      </a:r>
                      <a:endParaRPr lang="en-IN" sz="1600">
                        <a:effectLst/>
                        <a:latin typeface="Calibri"/>
                        <a:ea typeface="Calibri"/>
                        <a:cs typeface="Times New Roman"/>
                      </a:endParaRPr>
                    </a:p>
                  </a:txBody>
                  <a:tcPr marL="49195" marR="49195" marT="0" marB="0" anchor="ctr"/>
                </a:tc>
                <a:tc>
                  <a:txBody>
                    <a:bodyPr/>
                    <a:lstStyle/>
                    <a:p>
                      <a:pPr algn="ctr">
                        <a:lnSpc>
                          <a:spcPct val="115000"/>
                        </a:lnSpc>
                        <a:spcAft>
                          <a:spcPts val="0"/>
                        </a:spcAft>
                      </a:pPr>
                      <a:r>
                        <a:rPr lang="en-US" sz="1600">
                          <a:effectLst/>
                        </a:rPr>
                        <a:t>57.2</a:t>
                      </a:r>
                      <a:endParaRPr lang="en-IN" sz="1600">
                        <a:effectLst/>
                        <a:latin typeface="Calibri"/>
                        <a:ea typeface="Calibri"/>
                        <a:cs typeface="Times New Roman"/>
                      </a:endParaRPr>
                    </a:p>
                  </a:txBody>
                  <a:tcPr marL="49195" marR="49195" marT="0" marB="0" anchor="ctr"/>
                </a:tc>
                <a:extLst>
                  <a:ext uri="{0D108BD9-81ED-4DB2-BD59-A6C34878D82A}">
                    <a16:rowId xmlns="" xmlns:a16="http://schemas.microsoft.com/office/drawing/2014/main" val="10005"/>
                  </a:ext>
                </a:extLst>
              </a:tr>
              <a:tr h="298174">
                <a:tc>
                  <a:txBody>
                    <a:bodyPr/>
                    <a:lstStyle/>
                    <a:p>
                      <a:pPr algn="ctr">
                        <a:lnSpc>
                          <a:spcPct val="115000"/>
                        </a:lnSpc>
                        <a:spcAft>
                          <a:spcPts val="0"/>
                        </a:spcAft>
                      </a:pPr>
                      <a:r>
                        <a:rPr lang="en-US" sz="1600">
                          <a:effectLst/>
                        </a:rPr>
                        <a:t>CAN</a:t>
                      </a:r>
                      <a:endParaRPr lang="en-IN" sz="1600">
                        <a:effectLst/>
                        <a:latin typeface="Calibri"/>
                        <a:ea typeface="Calibri"/>
                        <a:cs typeface="Times New Roman"/>
                      </a:endParaRPr>
                    </a:p>
                  </a:txBody>
                  <a:tcPr marL="49195" marR="49195" marT="0" marB="0" anchor="ctr"/>
                </a:tc>
                <a:tc>
                  <a:txBody>
                    <a:bodyPr/>
                    <a:lstStyle/>
                    <a:p>
                      <a:pPr algn="ctr">
                        <a:lnSpc>
                          <a:spcPct val="115000"/>
                        </a:lnSpc>
                        <a:spcAft>
                          <a:spcPts val="0"/>
                        </a:spcAft>
                      </a:pPr>
                      <a:r>
                        <a:rPr lang="en-US" sz="1600" dirty="0">
                          <a:effectLst/>
                        </a:rPr>
                        <a:t>8.6</a:t>
                      </a:r>
                      <a:endParaRPr lang="en-IN" sz="1600" dirty="0">
                        <a:effectLst/>
                        <a:latin typeface="Calibri"/>
                        <a:ea typeface="Calibri"/>
                        <a:cs typeface="Times New Roman"/>
                      </a:endParaRPr>
                    </a:p>
                  </a:txBody>
                  <a:tcPr marL="49195" marR="49195" marT="0" marB="0" anchor="ctr"/>
                </a:tc>
                <a:tc>
                  <a:txBody>
                    <a:bodyPr/>
                    <a:lstStyle/>
                    <a:p>
                      <a:pPr algn="ctr">
                        <a:lnSpc>
                          <a:spcPct val="115000"/>
                        </a:lnSpc>
                        <a:spcAft>
                          <a:spcPts val="0"/>
                        </a:spcAft>
                      </a:pPr>
                      <a:r>
                        <a:rPr lang="en-US" sz="1600" dirty="0">
                          <a:effectLst/>
                        </a:rPr>
                        <a:t>-13.1</a:t>
                      </a:r>
                      <a:endParaRPr lang="en-IN" sz="1600" dirty="0">
                        <a:effectLst/>
                        <a:latin typeface="Calibri"/>
                        <a:ea typeface="Calibri"/>
                        <a:cs typeface="Times New Roman"/>
                      </a:endParaRPr>
                    </a:p>
                  </a:txBody>
                  <a:tcPr marL="49195" marR="49195" marT="0" marB="0" anchor="ctr"/>
                </a:tc>
                <a:tc>
                  <a:txBody>
                    <a:bodyPr/>
                    <a:lstStyle/>
                    <a:p>
                      <a:pPr algn="ctr">
                        <a:lnSpc>
                          <a:spcPct val="115000"/>
                        </a:lnSpc>
                        <a:spcAft>
                          <a:spcPts val="0"/>
                        </a:spcAft>
                      </a:pPr>
                      <a:r>
                        <a:rPr lang="en-US" sz="1600">
                          <a:effectLst/>
                        </a:rPr>
                        <a:t>-</a:t>
                      </a:r>
                      <a:endParaRPr lang="en-IN" sz="1600">
                        <a:effectLst/>
                        <a:latin typeface="Calibri"/>
                        <a:ea typeface="Calibri"/>
                        <a:cs typeface="Times New Roman"/>
                      </a:endParaRPr>
                    </a:p>
                  </a:txBody>
                  <a:tcPr marL="49195" marR="49195" marT="0" marB="0" anchor="ctr"/>
                </a:tc>
                <a:tc>
                  <a:txBody>
                    <a:bodyPr/>
                    <a:lstStyle/>
                    <a:p>
                      <a:pPr algn="ctr">
                        <a:lnSpc>
                          <a:spcPct val="115000"/>
                        </a:lnSpc>
                        <a:spcAft>
                          <a:spcPts val="0"/>
                        </a:spcAft>
                      </a:pPr>
                      <a:r>
                        <a:rPr lang="en-US" sz="1600">
                          <a:effectLst/>
                        </a:rPr>
                        <a:t>-20.8</a:t>
                      </a:r>
                      <a:endParaRPr lang="en-IN" sz="1600">
                        <a:effectLst/>
                        <a:latin typeface="Calibri"/>
                        <a:ea typeface="Calibri"/>
                        <a:cs typeface="Times New Roman"/>
                      </a:endParaRPr>
                    </a:p>
                  </a:txBody>
                  <a:tcPr marL="49195" marR="49195" marT="0" marB="0" anchor="ctr"/>
                </a:tc>
                <a:tc>
                  <a:txBody>
                    <a:bodyPr/>
                    <a:lstStyle/>
                    <a:p>
                      <a:pPr algn="ctr">
                        <a:lnSpc>
                          <a:spcPct val="115000"/>
                        </a:lnSpc>
                        <a:spcAft>
                          <a:spcPts val="0"/>
                        </a:spcAft>
                      </a:pPr>
                      <a:r>
                        <a:rPr lang="en-US" sz="1600">
                          <a:effectLst/>
                        </a:rPr>
                        <a:t>3.4</a:t>
                      </a:r>
                      <a:endParaRPr lang="en-IN" sz="1600">
                        <a:effectLst/>
                        <a:latin typeface="Calibri"/>
                        <a:ea typeface="Calibri"/>
                        <a:cs typeface="Times New Roman"/>
                      </a:endParaRPr>
                    </a:p>
                  </a:txBody>
                  <a:tcPr marL="49195" marR="49195" marT="0" marB="0" anchor="ctr"/>
                </a:tc>
                <a:extLst>
                  <a:ext uri="{0D108BD9-81ED-4DB2-BD59-A6C34878D82A}">
                    <a16:rowId xmlns="" xmlns:a16="http://schemas.microsoft.com/office/drawing/2014/main" val="10006"/>
                  </a:ext>
                </a:extLst>
              </a:tr>
              <a:tr h="298174">
                <a:tc>
                  <a:txBody>
                    <a:bodyPr/>
                    <a:lstStyle/>
                    <a:p>
                      <a:pPr algn="ctr">
                        <a:lnSpc>
                          <a:spcPct val="115000"/>
                        </a:lnSpc>
                        <a:spcAft>
                          <a:spcPts val="0"/>
                        </a:spcAft>
                      </a:pPr>
                      <a:r>
                        <a:rPr lang="en-US" sz="1600">
                          <a:effectLst/>
                        </a:rPr>
                        <a:t>C4</a:t>
                      </a:r>
                      <a:endParaRPr lang="en-IN" sz="1600">
                        <a:effectLst/>
                        <a:latin typeface="Calibri"/>
                        <a:ea typeface="Calibri"/>
                        <a:cs typeface="Times New Roman"/>
                      </a:endParaRPr>
                    </a:p>
                  </a:txBody>
                  <a:tcPr marL="49195" marR="49195" marT="0" marB="0" anchor="ctr"/>
                </a:tc>
                <a:tc>
                  <a:txBody>
                    <a:bodyPr/>
                    <a:lstStyle/>
                    <a:p>
                      <a:pPr algn="ctr">
                        <a:lnSpc>
                          <a:spcPct val="115000"/>
                        </a:lnSpc>
                        <a:spcAft>
                          <a:spcPts val="0"/>
                        </a:spcAft>
                      </a:pPr>
                      <a:r>
                        <a:rPr lang="en-US" sz="1600" dirty="0">
                          <a:effectLst/>
                        </a:rPr>
                        <a:t>29.4</a:t>
                      </a:r>
                      <a:endParaRPr lang="en-IN" sz="1600" dirty="0">
                        <a:effectLst/>
                        <a:latin typeface="Calibri"/>
                        <a:ea typeface="Calibri"/>
                        <a:cs typeface="Times New Roman"/>
                      </a:endParaRPr>
                    </a:p>
                  </a:txBody>
                  <a:tcPr marL="49195" marR="49195" marT="0" marB="0" anchor="ctr"/>
                </a:tc>
                <a:tc>
                  <a:txBody>
                    <a:bodyPr/>
                    <a:lstStyle/>
                    <a:p>
                      <a:pPr algn="ctr">
                        <a:lnSpc>
                          <a:spcPct val="115000"/>
                        </a:lnSpc>
                        <a:spcAft>
                          <a:spcPts val="0"/>
                        </a:spcAft>
                      </a:pPr>
                      <a:r>
                        <a:rPr lang="en-US" sz="1600" dirty="0">
                          <a:effectLst/>
                        </a:rPr>
                        <a:t>-30.3</a:t>
                      </a:r>
                      <a:endParaRPr lang="en-IN" sz="1600" dirty="0">
                        <a:effectLst/>
                        <a:latin typeface="Calibri"/>
                        <a:ea typeface="Calibri"/>
                        <a:cs typeface="Times New Roman"/>
                      </a:endParaRPr>
                    </a:p>
                  </a:txBody>
                  <a:tcPr marL="49195" marR="49195" marT="0" marB="0" anchor="ctr"/>
                </a:tc>
                <a:tc>
                  <a:txBody>
                    <a:bodyPr/>
                    <a:lstStyle/>
                    <a:p>
                      <a:pPr algn="ctr">
                        <a:lnSpc>
                          <a:spcPct val="115000"/>
                        </a:lnSpc>
                        <a:spcAft>
                          <a:spcPts val="0"/>
                        </a:spcAft>
                      </a:pPr>
                      <a:r>
                        <a:rPr lang="en-US" sz="1600">
                          <a:effectLst/>
                        </a:rPr>
                        <a:t>17.1</a:t>
                      </a:r>
                      <a:endParaRPr lang="en-IN" sz="1600">
                        <a:effectLst/>
                        <a:latin typeface="Calibri"/>
                        <a:ea typeface="Calibri"/>
                        <a:cs typeface="Times New Roman"/>
                      </a:endParaRPr>
                    </a:p>
                  </a:txBody>
                  <a:tcPr marL="49195" marR="49195" marT="0" marB="0" anchor="ctr"/>
                </a:tc>
                <a:tc>
                  <a:txBody>
                    <a:bodyPr/>
                    <a:lstStyle/>
                    <a:p>
                      <a:pPr algn="ctr">
                        <a:lnSpc>
                          <a:spcPct val="115000"/>
                        </a:lnSpc>
                        <a:spcAft>
                          <a:spcPts val="0"/>
                        </a:spcAft>
                      </a:pPr>
                      <a:r>
                        <a:rPr lang="en-US" sz="1600">
                          <a:effectLst/>
                        </a:rPr>
                        <a:t>60.0</a:t>
                      </a:r>
                      <a:endParaRPr lang="en-IN" sz="1600">
                        <a:effectLst/>
                        <a:latin typeface="Calibri"/>
                        <a:ea typeface="Calibri"/>
                        <a:cs typeface="Times New Roman"/>
                      </a:endParaRPr>
                    </a:p>
                  </a:txBody>
                  <a:tcPr marL="49195" marR="49195" marT="0" marB="0" anchor="ctr"/>
                </a:tc>
                <a:tc>
                  <a:txBody>
                    <a:bodyPr/>
                    <a:lstStyle/>
                    <a:p>
                      <a:pPr algn="ctr">
                        <a:lnSpc>
                          <a:spcPct val="115000"/>
                        </a:lnSpc>
                        <a:spcAft>
                          <a:spcPts val="0"/>
                        </a:spcAft>
                      </a:pPr>
                      <a:r>
                        <a:rPr lang="en-US" sz="1600">
                          <a:effectLst/>
                        </a:rPr>
                        <a:t>48.1</a:t>
                      </a:r>
                      <a:endParaRPr lang="en-IN" sz="1600">
                        <a:effectLst/>
                        <a:latin typeface="Calibri"/>
                        <a:ea typeface="Calibri"/>
                        <a:cs typeface="Times New Roman"/>
                      </a:endParaRPr>
                    </a:p>
                  </a:txBody>
                  <a:tcPr marL="49195" marR="49195" marT="0" marB="0" anchor="ctr"/>
                </a:tc>
                <a:extLst>
                  <a:ext uri="{0D108BD9-81ED-4DB2-BD59-A6C34878D82A}">
                    <a16:rowId xmlns="" xmlns:a16="http://schemas.microsoft.com/office/drawing/2014/main" val="10007"/>
                  </a:ext>
                </a:extLst>
              </a:tr>
              <a:tr h="298174">
                <a:tc>
                  <a:txBody>
                    <a:bodyPr/>
                    <a:lstStyle/>
                    <a:p>
                      <a:pPr algn="ctr">
                        <a:lnSpc>
                          <a:spcPct val="115000"/>
                        </a:lnSpc>
                        <a:spcAft>
                          <a:spcPts val="0"/>
                        </a:spcAft>
                      </a:pPr>
                      <a:r>
                        <a:rPr lang="en-US" sz="1600" dirty="0">
                          <a:effectLst/>
                        </a:rPr>
                        <a:t>CN5</a:t>
                      </a:r>
                      <a:endParaRPr lang="en-IN" sz="1600" dirty="0">
                        <a:effectLst/>
                        <a:latin typeface="Calibri"/>
                        <a:ea typeface="Calibri"/>
                        <a:cs typeface="Times New Roman"/>
                      </a:endParaRPr>
                    </a:p>
                  </a:txBody>
                  <a:tcPr marL="49195" marR="49195" marT="0" marB="0" anchor="ctr"/>
                </a:tc>
                <a:tc>
                  <a:txBody>
                    <a:bodyPr/>
                    <a:lstStyle/>
                    <a:p>
                      <a:pPr algn="ctr">
                        <a:lnSpc>
                          <a:spcPct val="115000"/>
                        </a:lnSpc>
                        <a:spcAft>
                          <a:spcPts val="0"/>
                        </a:spcAft>
                      </a:pPr>
                      <a:r>
                        <a:rPr lang="en-US" sz="1600">
                          <a:effectLst/>
                        </a:rPr>
                        <a:t>-</a:t>
                      </a:r>
                      <a:endParaRPr lang="en-IN" sz="1600">
                        <a:effectLst/>
                        <a:latin typeface="Calibri"/>
                        <a:ea typeface="Calibri"/>
                        <a:cs typeface="Times New Roman"/>
                      </a:endParaRPr>
                    </a:p>
                  </a:txBody>
                  <a:tcPr marL="49195" marR="49195" marT="0" marB="0" anchor="ctr"/>
                </a:tc>
                <a:tc>
                  <a:txBody>
                    <a:bodyPr/>
                    <a:lstStyle/>
                    <a:p>
                      <a:pPr algn="ctr">
                        <a:lnSpc>
                          <a:spcPct val="115000"/>
                        </a:lnSpc>
                        <a:spcAft>
                          <a:spcPts val="0"/>
                        </a:spcAft>
                      </a:pPr>
                      <a:r>
                        <a:rPr lang="en-US" sz="1600" dirty="0">
                          <a:effectLst/>
                        </a:rPr>
                        <a:t>12.3</a:t>
                      </a:r>
                      <a:endParaRPr lang="en-IN" sz="1600" dirty="0">
                        <a:effectLst/>
                        <a:latin typeface="Calibri"/>
                        <a:ea typeface="Calibri"/>
                        <a:cs typeface="Times New Roman"/>
                      </a:endParaRPr>
                    </a:p>
                  </a:txBody>
                  <a:tcPr marL="49195" marR="49195" marT="0" marB="0" anchor="ctr"/>
                </a:tc>
                <a:tc>
                  <a:txBody>
                    <a:bodyPr/>
                    <a:lstStyle/>
                    <a:p>
                      <a:pPr algn="ctr">
                        <a:lnSpc>
                          <a:spcPct val="115000"/>
                        </a:lnSpc>
                        <a:spcAft>
                          <a:spcPts val="0"/>
                        </a:spcAft>
                      </a:pPr>
                      <a:r>
                        <a:rPr lang="en-US" sz="1600" dirty="0">
                          <a:effectLst/>
                        </a:rPr>
                        <a:t>-</a:t>
                      </a:r>
                      <a:endParaRPr lang="en-IN" sz="1600" dirty="0">
                        <a:effectLst/>
                        <a:latin typeface="Calibri"/>
                        <a:ea typeface="Calibri"/>
                        <a:cs typeface="Times New Roman"/>
                      </a:endParaRPr>
                    </a:p>
                  </a:txBody>
                  <a:tcPr marL="49195" marR="49195" marT="0" marB="0" anchor="ctr"/>
                </a:tc>
                <a:tc>
                  <a:txBody>
                    <a:bodyPr/>
                    <a:lstStyle/>
                    <a:p>
                      <a:pPr algn="ctr">
                        <a:lnSpc>
                          <a:spcPct val="115000"/>
                        </a:lnSpc>
                        <a:spcAft>
                          <a:spcPts val="0"/>
                        </a:spcAft>
                      </a:pPr>
                      <a:r>
                        <a:rPr lang="en-US" sz="1600">
                          <a:effectLst/>
                        </a:rPr>
                        <a:t>-26.3</a:t>
                      </a:r>
                      <a:endParaRPr lang="en-IN" sz="1600">
                        <a:effectLst/>
                        <a:latin typeface="Calibri"/>
                        <a:ea typeface="Calibri"/>
                        <a:cs typeface="Times New Roman"/>
                      </a:endParaRPr>
                    </a:p>
                  </a:txBody>
                  <a:tcPr marL="49195" marR="49195" marT="0" marB="0" anchor="ctr"/>
                </a:tc>
                <a:tc>
                  <a:txBody>
                    <a:bodyPr/>
                    <a:lstStyle/>
                    <a:p>
                      <a:pPr algn="ctr">
                        <a:lnSpc>
                          <a:spcPct val="115000"/>
                        </a:lnSpc>
                        <a:spcAft>
                          <a:spcPts val="0"/>
                        </a:spcAft>
                      </a:pPr>
                      <a:r>
                        <a:rPr lang="en-US" sz="1600">
                          <a:effectLst/>
                        </a:rPr>
                        <a:t>-32.6</a:t>
                      </a:r>
                      <a:endParaRPr lang="en-IN" sz="1600">
                        <a:effectLst/>
                        <a:latin typeface="Calibri"/>
                        <a:ea typeface="Calibri"/>
                        <a:cs typeface="Times New Roman"/>
                      </a:endParaRPr>
                    </a:p>
                  </a:txBody>
                  <a:tcPr marL="49195" marR="49195" marT="0" marB="0" anchor="ctr"/>
                </a:tc>
                <a:extLst>
                  <a:ext uri="{0D108BD9-81ED-4DB2-BD59-A6C34878D82A}">
                    <a16:rowId xmlns="" xmlns:a16="http://schemas.microsoft.com/office/drawing/2014/main" val="10008"/>
                  </a:ext>
                </a:extLst>
              </a:tr>
              <a:tr h="298174">
                <a:tc>
                  <a:txBody>
                    <a:bodyPr/>
                    <a:lstStyle/>
                    <a:p>
                      <a:pPr algn="ctr">
                        <a:lnSpc>
                          <a:spcPct val="115000"/>
                        </a:lnSpc>
                        <a:spcAft>
                          <a:spcPts val="0"/>
                        </a:spcAft>
                      </a:pPr>
                      <a:r>
                        <a:rPr lang="en-US" sz="1600">
                          <a:effectLst/>
                        </a:rPr>
                        <a:t>CM60</a:t>
                      </a:r>
                      <a:endParaRPr lang="en-IN" sz="1600">
                        <a:effectLst/>
                        <a:latin typeface="Calibri"/>
                        <a:ea typeface="Calibri"/>
                        <a:cs typeface="Times New Roman"/>
                      </a:endParaRPr>
                    </a:p>
                  </a:txBody>
                  <a:tcPr marL="49195" marR="49195" marT="0" marB="0" anchor="ctr"/>
                </a:tc>
                <a:tc>
                  <a:txBody>
                    <a:bodyPr/>
                    <a:lstStyle/>
                    <a:p>
                      <a:pPr algn="ctr">
                        <a:lnSpc>
                          <a:spcPct val="115000"/>
                        </a:lnSpc>
                        <a:spcAft>
                          <a:spcPts val="0"/>
                        </a:spcAft>
                      </a:pPr>
                      <a:r>
                        <a:rPr lang="en-US" sz="1600">
                          <a:effectLst/>
                        </a:rPr>
                        <a:t>-13.3</a:t>
                      </a:r>
                      <a:endParaRPr lang="en-IN" sz="1600">
                        <a:effectLst/>
                        <a:latin typeface="Calibri"/>
                        <a:ea typeface="Calibri"/>
                        <a:cs typeface="Times New Roman"/>
                      </a:endParaRPr>
                    </a:p>
                  </a:txBody>
                  <a:tcPr marL="49195" marR="49195" marT="0" marB="0" anchor="ctr"/>
                </a:tc>
                <a:tc>
                  <a:txBody>
                    <a:bodyPr/>
                    <a:lstStyle/>
                    <a:p>
                      <a:pPr algn="ctr">
                        <a:lnSpc>
                          <a:spcPct val="115000"/>
                        </a:lnSpc>
                        <a:spcAft>
                          <a:spcPts val="0"/>
                        </a:spcAft>
                      </a:pPr>
                      <a:r>
                        <a:rPr lang="en-US" sz="1600" dirty="0">
                          <a:effectLst/>
                        </a:rPr>
                        <a:t>-18.1</a:t>
                      </a:r>
                      <a:endParaRPr lang="en-IN" sz="1600" dirty="0">
                        <a:effectLst/>
                        <a:latin typeface="Calibri"/>
                        <a:ea typeface="Calibri"/>
                        <a:cs typeface="Times New Roman"/>
                      </a:endParaRPr>
                    </a:p>
                  </a:txBody>
                  <a:tcPr marL="49195" marR="49195" marT="0" marB="0" anchor="ctr"/>
                </a:tc>
                <a:tc>
                  <a:txBody>
                    <a:bodyPr/>
                    <a:lstStyle/>
                    <a:p>
                      <a:pPr algn="ctr">
                        <a:lnSpc>
                          <a:spcPct val="115000"/>
                        </a:lnSpc>
                        <a:spcAft>
                          <a:spcPts val="0"/>
                        </a:spcAft>
                      </a:pPr>
                      <a:r>
                        <a:rPr lang="en-US" sz="1600" dirty="0">
                          <a:effectLst/>
                        </a:rPr>
                        <a:t>13.6</a:t>
                      </a:r>
                      <a:endParaRPr lang="en-IN" sz="1600" dirty="0">
                        <a:effectLst/>
                        <a:latin typeface="Calibri"/>
                        <a:ea typeface="Calibri"/>
                        <a:cs typeface="Times New Roman"/>
                      </a:endParaRPr>
                    </a:p>
                  </a:txBody>
                  <a:tcPr marL="49195" marR="49195" marT="0" marB="0" anchor="ctr"/>
                </a:tc>
                <a:tc>
                  <a:txBody>
                    <a:bodyPr/>
                    <a:lstStyle/>
                    <a:p>
                      <a:pPr algn="ctr">
                        <a:lnSpc>
                          <a:spcPct val="115000"/>
                        </a:lnSpc>
                        <a:spcAft>
                          <a:spcPts val="0"/>
                        </a:spcAft>
                      </a:pPr>
                      <a:r>
                        <a:rPr lang="en-US" sz="1600">
                          <a:effectLst/>
                        </a:rPr>
                        <a:t>61.1</a:t>
                      </a:r>
                      <a:endParaRPr lang="en-IN" sz="1600">
                        <a:effectLst/>
                        <a:latin typeface="Calibri"/>
                        <a:ea typeface="Calibri"/>
                        <a:cs typeface="Times New Roman"/>
                      </a:endParaRPr>
                    </a:p>
                  </a:txBody>
                  <a:tcPr marL="49195" marR="49195" marT="0" marB="0" anchor="ctr"/>
                </a:tc>
                <a:tc>
                  <a:txBody>
                    <a:bodyPr/>
                    <a:lstStyle/>
                    <a:p>
                      <a:pPr algn="ctr">
                        <a:lnSpc>
                          <a:spcPct val="115000"/>
                        </a:lnSpc>
                        <a:spcAft>
                          <a:spcPts val="0"/>
                        </a:spcAft>
                      </a:pPr>
                      <a:r>
                        <a:rPr lang="en-US" sz="1600">
                          <a:effectLst/>
                        </a:rPr>
                        <a:t>154.5</a:t>
                      </a:r>
                      <a:endParaRPr lang="en-IN" sz="1600">
                        <a:effectLst/>
                        <a:latin typeface="Calibri"/>
                        <a:ea typeface="Calibri"/>
                        <a:cs typeface="Times New Roman"/>
                      </a:endParaRPr>
                    </a:p>
                  </a:txBody>
                  <a:tcPr marL="49195" marR="49195" marT="0" marB="0" anchor="ctr"/>
                </a:tc>
                <a:extLst>
                  <a:ext uri="{0D108BD9-81ED-4DB2-BD59-A6C34878D82A}">
                    <a16:rowId xmlns="" xmlns:a16="http://schemas.microsoft.com/office/drawing/2014/main" val="10009"/>
                  </a:ext>
                </a:extLst>
              </a:tr>
              <a:tr h="298174">
                <a:tc>
                  <a:txBody>
                    <a:bodyPr/>
                    <a:lstStyle/>
                    <a:p>
                      <a:pPr algn="ctr">
                        <a:lnSpc>
                          <a:spcPct val="115000"/>
                        </a:lnSpc>
                        <a:spcAft>
                          <a:spcPts val="0"/>
                        </a:spcAft>
                      </a:pPr>
                      <a:r>
                        <a:rPr lang="en-US" sz="1600" dirty="0">
                          <a:effectLst/>
                        </a:rPr>
                        <a:t>GF2G</a:t>
                      </a:r>
                      <a:endParaRPr lang="en-IN" sz="1600" dirty="0">
                        <a:effectLst/>
                        <a:latin typeface="Calibri"/>
                        <a:ea typeface="Calibri"/>
                        <a:cs typeface="Times New Roman"/>
                      </a:endParaRPr>
                    </a:p>
                  </a:txBody>
                  <a:tcPr marL="49195" marR="49195" marT="0" marB="0" anchor="ctr"/>
                </a:tc>
                <a:tc>
                  <a:txBody>
                    <a:bodyPr/>
                    <a:lstStyle/>
                    <a:p>
                      <a:pPr algn="ctr">
                        <a:lnSpc>
                          <a:spcPct val="115000"/>
                        </a:lnSpc>
                        <a:spcAft>
                          <a:spcPts val="0"/>
                        </a:spcAft>
                      </a:pPr>
                      <a:r>
                        <a:rPr lang="en-US" sz="1600">
                          <a:effectLst/>
                        </a:rPr>
                        <a:t>-3.1</a:t>
                      </a:r>
                      <a:endParaRPr lang="en-IN" sz="1600">
                        <a:effectLst/>
                        <a:latin typeface="Calibri"/>
                        <a:ea typeface="Calibri"/>
                        <a:cs typeface="Times New Roman"/>
                      </a:endParaRPr>
                    </a:p>
                  </a:txBody>
                  <a:tcPr marL="49195" marR="49195" marT="0" marB="0" anchor="ctr"/>
                </a:tc>
                <a:tc>
                  <a:txBody>
                    <a:bodyPr/>
                    <a:lstStyle/>
                    <a:p>
                      <a:pPr algn="ctr">
                        <a:lnSpc>
                          <a:spcPct val="115000"/>
                        </a:lnSpc>
                        <a:spcAft>
                          <a:spcPts val="0"/>
                        </a:spcAft>
                      </a:pPr>
                      <a:r>
                        <a:rPr lang="en-US" sz="1600">
                          <a:effectLst/>
                        </a:rPr>
                        <a:t>-20.8</a:t>
                      </a:r>
                      <a:endParaRPr lang="en-IN" sz="1600">
                        <a:effectLst/>
                        <a:latin typeface="Calibri"/>
                        <a:ea typeface="Calibri"/>
                        <a:cs typeface="Times New Roman"/>
                      </a:endParaRPr>
                    </a:p>
                  </a:txBody>
                  <a:tcPr marL="49195" marR="49195" marT="0" marB="0" anchor="ctr"/>
                </a:tc>
                <a:tc>
                  <a:txBody>
                    <a:bodyPr/>
                    <a:lstStyle/>
                    <a:p>
                      <a:pPr algn="ctr">
                        <a:lnSpc>
                          <a:spcPct val="115000"/>
                        </a:lnSpc>
                        <a:spcAft>
                          <a:spcPts val="0"/>
                        </a:spcAft>
                      </a:pPr>
                      <a:r>
                        <a:rPr lang="en-US" sz="1600" dirty="0">
                          <a:effectLst/>
                        </a:rPr>
                        <a:t>104.2</a:t>
                      </a:r>
                      <a:endParaRPr lang="en-IN" sz="1600" dirty="0">
                        <a:effectLst/>
                        <a:latin typeface="Calibri"/>
                        <a:ea typeface="Calibri"/>
                        <a:cs typeface="Times New Roman"/>
                      </a:endParaRPr>
                    </a:p>
                  </a:txBody>
                  <a:tcPr marL="49195" marR="49195" marT="0" marB="0" anchor="ctr"/>
                </a:tc>
                <a:tc>
                  <a:txBody>
                    <a:bodyPr/>
                    <a:lstStyle/>
                    <a:p>
                      <a:pPr algn="ctr">
                        <a:lnSpc>
                          <a:spcPct val="115000"/>
                        </a:lnSpc>
                        <a:spcAft>
                          <a:spcPts val="0"/>
                        </a:spcAft>
                      </a:pPr>
                      <a:r>
                        <a:rPr lang="en-US" sz="1600">
                          <a:effectLst/>
                        </a:rPr>
                        <a:t>3.6</a:t>
                      </a:r>
                      <a:endParaRPr lang="en-IN" sz="1600">
                        <a:effectLst/>
                        <a:latin typeface="Calibri"/>
                        <a:ea typeface="Calibri"/>
                        <a:cs typeface="Times New Roman"/>
                      </a:endParaRPr>
                    </a:p>
                  </a:txBody>
                  <a:tcPr marL="49195" marR="49195" marT="0" marB="0" anchor="ctr"/>
                </a:tc>
                <a:tc>
                  <a:txBody>
                    <a:bodyPr/>
                    <a:lstStyle/>
                    <a:p>
                      <a:pPr algn="ctr">
                        <a:lnSpc>
                          <a:spcPct val="115000"/>
                        </a:lnSpc>
                        <a:spcAft>
                          <a:spcPts val="0"/>
                        </a:spcAft>
                      </a:pPr>
                      <a:r>
                        <a:rPr lang="en-US" sz="1600">
                          <a:effectLst/>
                        </a:rPr>
                        <a:t>-33.7</a:t>
                      </a:r>
                      <a:endParaRPr lang="en-IN" sz="1600">
                        <a:effectLst/>
                        <a:latin typeface="Calibri"/>
                        <a:ea typeface="Calibri"/>
                        <a:cs typeface="Times New Roman"/>
                      </a:endParaRPr>
                    </a:p>
                  </a:txBody>
                  <a:tcPr marL="49195" marR="49195" marT="0" marB="0" anchor="ctr"/>
                </a:tc>
                <a:extLst>
                  <a:ext uri="{0D108BD9-81ED-4DB2-BD59-A6C34878D82A}">
                    <a16:rowId xmlns="" xmlns:a16="http://schemas.microsoft.com/office/drawing/2014/main" val="10010"/>
                  </a:ext>
                </a:extLst>
              </a:tr>
              <a:tr h="298174">
                <a:tc>
                  <a:txBody>
                    <a:bodyPr/>
                    <a:lstStyle/>
                    <a:p>
                      <a:pPr algn="ctr">
                        <a:lnSpc>
                          <a:spcPct val="115000"/>
                        </a:lnSpc>
                        <a:spcAft>
                          <a:spcPts val="0"/>
                        </a:spcAft>
                      </a:pPr>
                      <a:r>
                        <a:rPr lang="en-US" sz="1600">
                          <a:effectLst/>
                        </a:rPr>
                        <a:t>GF2M</a:t>
                      </a:r>
                      <a:endParaRPr lang="en-IN" sz="1600">
                        <a:effectLst/>
                        <a:latin typeface="Calibri"/>
                        <a:ea typeface="Calibri"/>
                        <a:cs typeface="Times New Roman"/>
                      </a:endParaRPr>
                    </a:p>
                  </a:txBody>
                  <a:tcPr marL="49195" marR="49195" marT="0" marB="0" anchor="ctr"/>
                </a:tc>
                <a:tc>
                  <a:txBody>
                    <a:bodyPr/>
                    <a:lstStyle/>
                    <a:p>
                      <a:pPr algn="ctr">
                        <a:lnSpc>
                          <a:spcPct val="115000"/>
                        </a:lnSpc>
                        <a:spcAft>
                          <a:spcPts val="0"/>
                        </a:spcAft>
                      </a:pPr>
                      <a:r>
                        <a:rPr lang="en-US" sz="1600">
                          <a:effectLst/>
                        </a:rPr>
                        <a:t>37.2</a:t>
                      </a:r>
                      <a:endParaRPr lang="en-IN" sz="1600">
                        <a:effectLst/>
                        <a:latin typeface="Calibri"/>
                        <a:ea typeface="Calibri"/>
                        <a:cs typeface="Times New Roman"/>
                      </a:endParaRPr>
                    </a:p>
                  </a:txBody>
                  <a:tcPr marL="49195" marR="49195" marT="0" marB="0" anchor="ctr"/>
                </a:tc>
                <a:tc>
                  <a:txBody>
                    <a:bodyPr/>
                    <a:lstStyle/>
                    <a:p>
                      <a:pPr algn="ctr">
                        <a:lnSpc>
                          <a:spcPct val="115000"/>
                        </a:lnSpc>
                        <a:spcAft>
                          <a:spcPts val="0"/>
                        </a:spcAft>
                      </a:pPr>
                      <a:r>
                        <a:rPr lang="en-US" sz="1600">
                          <a:effectLst/>
                        </a:rPr>
                        <a:t>1.5</a:t>
                      </a:r>
                      <a:endParaRPr lang="en-IN" sz="1600">
                        <a:effectLst/>
                        <a:latin typeface="Calibri"/>
                        <a:ea typeface="Calibri"/>
                        <a:cs typeface="Times New Roman"/>
                      </a:endParaRPr>
                    </a:p>
                  </a:txBody>
                  <a:tcPr marL="49195" marR="49195" marT="0" marB="0" anchor="ctr"/>
                </a:tc>
                <a:tc>
                  <a:txBody>
                    <a:bodyPr/>
                    <a:lstStyle/>
                    <a:p>
                      <a:pPr algn="ctr">
                        <a:lnSpc>
                          <a:spcPct val="115000"/>
                        </a:lnSpc>
                        <a:spcAft>
                          <a:spcPts val="0"/>
                        </a:spcAft>
                      </a:pPr>
                      <a:r>
                        <a:rPr lang="en-US" sz="1600" dirty="0">
                          <a:effectLst/>
                        </a:rPr>
                        <a:t>31.3</a:t>
                      </a:r>
                      <a:endParaRPr lang="en-IN" sz="1600" dirty="0">
                        <a:effectLst/>
                        <a:latin typeface="Calibri"/>
                        <a:ea typeface="Calibri"/>
                        <a:cs typeface="Times New Roman"/>
                      </a:endParaRPr>
                    </a:p>
                  </a:txBody>
                  <a:tcPr marL="49195" marR="49195" marT="0" marB="0" anchor="ctr"/>
                </a:tc>
                <a:tc>
                  <a:txBody>
                    <a:bodyPr/>
                    <a:lstStyle/>
                    <a:p>
                      <a:pPr algn="ctr">
                        <a:lnSpc>
                          <a:spcPct val="115000"/>
                        </a:lnSpc>
                        <a:spcAft>
                          <a:spcPts val="0"/>
                        </a:spcAft>
                      </a:pPr>
                      <a:r>
                        <a:rPr lang="en-US" sz="1600">
                          <a:effectLst/>
                        </a:rPr>
                        <a:t>-30.6</a:t>
                      </a:r>
                      <a:endParaRPr lang="en-IN" sz="1600">
                        <a:effectLst/>
                        <a:latin typeface="Calibri"/>
                        <a:ea typeface="Calibri"/>
                        <a:cs typeface="Times New Roman"/>
                      </a:endParaRPr>
                    </a:p>
                  </a:txBody>
                  <a:tcPr marL="49195" marR="49195" marT="0" marB="0" anchor="ctr"/>
                </a:tc>
                <a:tc>
                  <a:txBody>
                    <a:bodyPr/>
                    <a:lstStyle/>
                    <a:p>
                      <a:pPr algn="ctr">
                        <a:lnSpc>
                          <a:spcPct val="115000"/>
                        </a:lnSpc>
                        <a:spcAft>
                          <a:spcPts val="0"/>
                        </a:spcAft>
                      </a:pPr>
                      <a:r>
                        <a:rPr lang="en-US" sz="1600">
                          <a:effectLst/>
                        </a:rPr>
                        <a:t>-48.8</a:t>
                      </a:r>
                      <a:endParaRPr lang="en-IN" sz="1600">
                        <a:effectLst/>
                        <a:latin typeface="Calibri"/>
                        <a:ea typeface="Calibri"/>
                        <a:cs typeface="Times New Roman"/>
                      </a:endParaRPr>
                    </a:p>
                  </a:txBody>
                  <a:tcPr marL="49195" marR="49195" marT="0" marB="0" anchor="ctr"/>
                </a:tc>
                <a:extLst>
                  <a:ext uri="{0D108BD9-81ED-4DB2-BD59-A6C34878D82A}">
                    <a16:rowId xmlns="" xmlns:a16="http://schemas.microsoft.com/office/drawing/2014/main" val="10011"/>
                  </a:ext>
                </a:extLst>
              </a:tr>
              <a:tr h="298174">
                <a:tc>
                  <a:txBody>
                    <a:bodyPr/>
                    <a:lstStyle/>
                    <a:p>
                      <a:pPr algn="ctr">
                        <a:lnSpc>
                          <a:spcPct val="115000"/>
                        </a:lnSpc>
                        <a:spcAft>
                          <a:spcPts val="0"/>
                        </a:spcAft>
                      </a:pPr>
                      <a:r>
                        <a:rPr lang="en-US" sz="1600">
                          <a:effectLst/>
                        </a:rPr>
                        <a:t>GISS</a:t>
                      </a:r>
                      <a:endParaRPr lang="en-IN" sz="1600">
                        <a:effectLst/>
                        <a:latin typeface="Calibri"/>
                        <a:ea typeface="Calibri"/>
                        <a:cs typeface="Times New Roman"/>
                      </a:endParaRPr>
                    </a:p>
                  </a:txBody>
                  <a:tcPr marL="49195" marR="49195" marT="0" marB="0" anchor="ctr"/>
                </a:tc>
                <a:tc>
                  <a:txBody>
                    <a:bodyPr/>
                    <a:lstStyle/>
                    <a:p>
                      <a:pPr algn="ctr">
                        <a:lnSpc>
                          <a:spcPct val="115000"/>
                        </a:lnSpc>
                        <a:spcAft>
                          <a:spcPts val="0"/>
                        </a:spcAft>
                      </a:pPr>
                      <a:r>
                        <a:rPr lang="en-US" sz="1600">
                          <a:effectLst/>
                        </a:rPr>
                        <a:t>-</a:t>
                      </a:r>
                      <a:endParaRPr lang="en-IN" sz="1600">
                        <a:effectLst/>
                        <a:latin typeface="Calibri"/>
                        <a:ea typeface="Calibri"/>
                        <a:cs typeface="Times New Roman"/>
                      </a:endParaRPr>
                    </a:p>
                  </a:txBody>
                  <a:tcPr marL="49195" marR="49195" marT="0" marB="0" anchor="ctr"/>
                </a:tc>
                <a:tc>
                  <a:txBody>
                    <a:bodyPr/>
                    <a:lstStyle/>
                    <a:p>
                      <a:pPr algn="ctr">
                        <a:lnSpc>
                          <a:spcPct val="115000"/>
                        </a:lnSpc>
                        <a:spcAft>
                          <a:spcPts val="0"/>
                        </a:spcAft>
                      </a:pPr>
                      <a:r>
                        <a:rPr lang="en-US" sz="1600">
                          <a:effectLst/>
                        </a:rPr>
                        <a:t>20.5</a:t>
                      </a:r>
                      <a:endParaRPr lang="en-IN" sz="1600">
                        <a:effectLst/>
                        <a:latin typeface="Calibri"/>
                        <a:ea typeface="Calibri"/>
                        <a:cs typeface="Times New Roman"/>
                      </a:endParaRPr>
                    </a:p>
                  </a:txBody>
                  <a:tcPr marL="49195" marR="49195" marT="0" marB="0" anchor="ctr"/>
                </a:tc>
                <a:tc>
                  <a:txBody>
                    <a:bodyPr/>
                    <a:lstStyle/>
                    <a:p>
                      <a:pPr algn="ctr">
                        <a:lnSpc>
                          <a:spcPct val="115000"/>
                        </a:lnSpc>
                        <a:spcAft>
                          <a:spcPts val="0"/>
                        </a:spcAft>
                      </a:pPr>
                      <a:r>
                        <a:rPr lang="en-US" sz="1600" dirty="0">
                          <a:effectLst/>
                        </a:rPr>
                        <a:t>-</a:t>
                      </a:r>
                      <a:endParaRPr lang="en-IN" sz="1600" dirty="0">
                        <a:effectLst/>
                        <a:latin typeface="Calibri"/>
                        <a:ea typeface="Calibri"/>
                        <a:cs typeface="Times New Roman"/>
                      </a:endParaRPr>
                    </a:p>
                  </a:txBody>
                  <a:tcPr marL="49195" marR="49195" marT="0" marB="0" anchor="ctr"/>
                </a:tc>
                <a:tc>
                  <a:txBody>
                    <a:bodyPr/>
                    <a:lstStyle/>
                    <a:p>
                      <a:pPr algn="ctr">
                        <a:lnSpc>
                          <a:spcPct val="115000"/>
                        </a:lnSpc>
                        <a:spcAft>
                          <a:spcPts val="0"/>
                        </a:spcAft>
                      </a:pPr>
                      <a:r>
                        <a:rPr lang="en-US" sz="1600">
                          <a:effectLst/>
                        </a:rPr>
                        <a:t>-</a:t>
                      </a:r>
                      <a:endParaRPr lang="en-IN" sz="1600">
                        <a:effectLst/>
                        <a:latin typeface="Calibri"/>
                        <a:ea typeface="Calibri"/>
                        <a:cs typeface="Times New Roman"/>
                      </a:endParaRPr>
                    </a:p>
                  </a:txBody>
                  <a:tcPr marL="49195" marR="49195" marT="0" marB="0" anchor="ctr"/>
                </a:tc>
                <a:tc>
                  <a:txBody>
                    <a:bodyPr/>
                    <a:lstStyle/>
                    <a:p>
                      <a:pPr algn="ctr">
                        <a:lnSpc>
                          <a:spcPct val="115000"/>
                        </a:lnSpc>
                        <a:spcAft>
                          <a:spcPts val="0"/>
                        </a:spcAft>
                      </a:pPr>
                      <a:r>
                        <a:rPr lang="en-US" sz="1600">
                          <a:effectLst/>
                        </a:rPr>
                        <a:t>-</a:t>
                      </a:r>
                      <a:endParaRPr lang="en-IN" sz="1600">
                        <a:effectLst/>
                        <a:latin typeface="Calibri"/>
                        <a:ea typeface="Calibri"/>
                        <a:cs typeface="Times New Roman"/>
                      </a:endParaRPr>
                    </a:p>
                  </a:txBody>
                  <a:tcPr marL="49195" marR="49195" marT="0" marB="0" anchor="ctr"/>
                </a:tc>
                <a:extLst>
                  <a:ext uri="{0D108BD9-81ED-4DB2-BD59-A6C34878D82A}">
                    <a16:rowId xmlns="" xmlns:a16="http://schemas.microsoft.com/office/drawing/2014/main" val="10012"/>
                  </a:ext>
                </a:extLst>
              </a:tr>
              <a:tr h="298174">
                <a:tc>
                  <a:txBody>
                    <a:bodyPr/>
                    <a:lstStyle/>
                    <a:p>
                      <a:pPr algn="ctr">
                        <a:lnSpc>
                          <a:spcPct val="115000"/>
                        </a:lnSpc>
                        <a:spcAft>
                          <a:spcPts val="0"/>
                        </a:spcAft>
                      </a:pPr>
                      <a:r>
                        <a:rPr lang="en-US" sz="1600">
                          <a:effectLst/>
                        </a:rPr>
                        <a:t>HADC</a:t>
                      </a:r>
                      <a:endParaRPr lang="en-IN" sz="1600">
                        <a:effectLst/>
                        <a:latin typeface="Calibri"/>
                        <a:ea typeface="Calibri"/>
                        <a:cs typeface="Times New Roman"/>
                      </a:endParaRPr>
                    </a:p>
                  </a:txBody>
                  <a:tcPr marL="49195" marR="49195" marT="0" marB="0" anchor="ctr"/>
                </a:tc>
                <a:tc>
                  <a:txBody>
                    <a:bodyPr/>
                    <a:lstStyle/>
                    <a:p>
                      <a:pPr algn="ctr">
                        <a:lnSpc>
                          <a:spcPct val="115000"/>
                        </a:lnSpc>
                        <a:spcAft>
                          <a:spcPts val="0"/>
                        </a:spcAft>
                      </a:pPr>
                      <a:r>
                        <a:rPr lang="en-US" sz="1600">
                          <a:effectLst/>
                        </a:rPr>
                        <a:t>-</a:t>
                      </a:r>
                      <a:endParaRPr lang="en-IN" sz="1600">
                        <a:effectLst/>
                        <a:latin typeface="Calibri"/>
                        <a:ea typeface="Calibri"/>
                        <a:cs typeface="Times New Roman"/>
                      </a:endParaRPr>
                    </a:p>
                  </a:txBody>
                  <a:tcPr marL="49195" marR="49195" marT="0" marB="0" anchor="ctr"/>
                </a:tc>
                <a:tc>
                  <a:txBody>
                    <a:bodyPr/>
                    <a:lstStyle/>
                    <a:p>
                      <a:pPr algn="ctr">
                        <a:lnSpc>
                          <a:spcPct val="115000"/>
                        </a:lnSpc>
                        <a:spcAft>
                          <a:spcPts val="0"/>
                        </a:spcAft>
                      </a:pPr>
                      <a:r>
                        <a:rPr lang="en-US" sz="1600">
                          <a:effectLst/>
                        </a:rPr>
                        <a:t>-44.8</a:t>
                      </a:r>
                      <a:endParaRPr lang="en-IN" sz="1600">
                        <a:effectLst/>
                        <a:latin typeface="Calibri"/>
                        <a:ea typeface="Calibri"/>
                        <a:cs typeface="Times New Roman"/>
                      </a:endParaRPr>
                    </a:p>
                  </a:txBody>
                  <a:tcPr marL="49195" marR="49195" marT="0" marB="0" anchor="ctr"/>
                </a:tc>
                <a:tc>
                  <a:txBody>
                    <a:bodyPr/>
                    <a:lstStyle/>
                    <a:p>
                      <a:pPr algn="ctr">
                        <a:lnSpc>
                          <a:spcPct val="115000"/>
                        </a:lnSpc>
                        <a:spcAft>
                          <a:spcPts val="0"/>
                        </a:spcAft>
                      </a:pPr>
                      <a:r>
                        <a:rPr lang="en-US" sz="1600">
                          <a:effectLst/>
                        </a:rPr>
                        <a:t>-</a:t>
                      </a:r>
                      <a:endParaRPr lang="en-IN" sz="1600">
                        <a:effectLst/>
                        <a:latin typeface="Calibri"/>
                        <a:ea typeface="Calibri"/>
                        <a:cs typeface="Times New Roman"/>
                      </a:endParaRPr>
                    </a:p>
                  </a:txBody>
                  <a:tcPr marL="49195" marR="49195" marT="0" marB="0" anchor="ctr"/>
                </a:tc>
                <a:tc>
                  <a:txBody>
                    <a:bodyPr/>
                    <a:lstStyle/>
                    <a:p>
                      <a:pPr algn="ctr">
                        <a:lnSpc>
                          <a:spcPct val="115000"/>
                        </a:lnSpc>
                        <a:spcAft>
                          <a:spcPts val="0"/>
                        </a:spcAft>
                      </a:pPr>
                      <a:r>
                        <a:rPr lang="en-US" sz="1600" dirty="0">
                          <a:effectLst/>
                        </a:rPr>
                        <a:t>-39.9</a:t>
                      </a:r>
                      <a:endParaRPr lang="en-IN" sz="1600" dirty="0">
                        <a:effectLst/>
                        <a:latin typeface="Calibri"/>
                        <a:ea typeface="Calibri"/>
                        <a:cs typeface="Times New Roman"/>
                      </a:endParaRPr>
                    </a:p>
                  </a:txBody>
                  <a:tcPr marL="49195" marR="49195" marT="0" marB="0" anchor="ctr"/>
                </a:tc>
                <a:tc>
                  <a:txBody>
                    <a:bodyPr/>
                    <a:lstStyle/>
                    <a:p>
                      <a:pPr algn="ctr">
                        <a:lnSpc>
                          <a:spcPct val="115000"/>
                        </a:lnSpc>
                        <a:spcAft>
                          <a:spcPts val="0"/>
                        </a:spcAft>
                      </a:pPr>
                      <a:r>
                        <a:rPr lang="en-US" sz="1600">
                          <a:effectLst/>
                        </a:rPr>
                        <a:t>-56.7</a:t>
                      </a:r>
                      <a:endParaRPr lang="en-IN" sz="1600">
                        <a:effectLst/>
                        <a:latin typeface="Calibri"/>
                        <a:ea typeface="Calibri"/>
                        <a:cs typeface="Times New Roman"/>
                      </a:endParaRPr>
                    </a:p>
                  </a:txBody>
                  <a:tcPr marL="49195" marR="49195" marT="0" marB="0" anchor="ctr"/>
                </a:tc>
                <a:extLst>
                  <a:ext uri="{0D108BD9-81ED-4DB2-BD59-A6C34878D82A}">
                    <a16:rowId xmlns="" xmlns:a16="http://schemas.microsoft.com/office/drawing/2014/main" val="10013"/>
                  </a:ext>
                </a:extLst>
              </a:tr>
              <a:tr h="298174">
                <a:tc>
                  <a:txBody>
                    <a:bodyPr/>
                    <a:lstStyle/>
                    <a:p>
                      <a:pPr algn="ctr">
                        <a:lnSpc>
                          <a:spcPct val="115000"/>
                        </a:lnSpc>
                        <a:spcAft>
                          <a:spcPts val="0"/>
                        </a:spcAft>
                      </a:pPr>
                      <a:r>
                        <a:rPr lang="en-US" sz="1600">
                          <a:effectLst/>
                        </a:rPr>
                        <a:t>HADE</a:t>
                      </a:r>
                      <a:endParaRPr lang="en-IN" sz="1600">
                        <a:effectLst/>
                        <a:latin typeface="Calibri"/>
                        <a:ea typeface="Calibri"/>
                        <a:cs typeface="Times New Roman"/>
                      </a:endParaRPr>
                    </a:p>
                  </a:txBody>
                  <a:tcPr marL="49195" marR="49195" marT="0" marB="0" anchor="ctr"/>
                </a:tc>
                <a:tc>
                  <a:txBody>
                    <a:bodyPr/>
                    <a:lstStyle/>
                    <a:p>
                      <a:pPr algn="ctr">
                        <a:lnSpc>
                          <a:spcPct val="115000"/>
                        </a:lnSpc>
                        <a:spcAft>
                          <a:spcPts val="0"/>
                        </a:spcAft>
                      </a:pPr>
                      <a:r>
                        <a:rPr lang="en-US" sz="1600">
                          <a:effectLst/>
                        </a:rPr>
                        <a:t>-17.8</a:t>
                      </a:r>
                      <a:endParaRPr lang="en-IN" sz="1600">
                        <a:effectLst/>
                        <a:latin typeface="Calibri"/>
                        <a:ea typeface="Calibri"/>
                        <a:cs typeface="Times New Roman"/>
                      </a:endParaRPr>
                    </a:p>
                  </a:txBody>
                  <a:tcPr marL="49195" marR="49195" marT="0" marB="0" anchor="ctr"/>
                </a:tc>
                <a:tc>
                  <a:txBody>
                    <a:bodyPr/>
                    <a:lstStyle/>
                    <a:p>
                      <a:pPr algn="ctr">
                        <a:lnSpc>
                          <a:spcPct val="115000"/>
                        </a:lnSpc>
                        <a:spcAft>
                          <a:spcPts val="0"/>
                        </a:spcAft>
                      </a:pPr>
                      <a:r>
                        <a:rPr lang="en-US" sz="1600">
                          <a:effectLst/>
                        </a:rPr>
                        <a:t>6.7</a:t>
                      </a:r>
                      <a:endParaRPr lang="en-IN" sz="1600">
                        <a:effectLst/>
                        <a:latin typeface="Calibri"/>
                        <a:ea typeface="Calibri"/>
                        <a:cs typeface="Times New Roman"/>
                      </a:endParaRPr>
                    </a:p>
                  </a:txBody>
                  <a:tcPr marL="49195" marR="49195" marT="0" marB="0" anchor="ctr"/>
                </a:tc>
                <a:tc>
                  <a:txBody>
                    <a:bodyPr/>
                    <a:lstStyle/>
                    <a:p>
                      <a:pPr algn="ctr">
                        <a:lnSpc>
                          <a:spcPct val="115000"/>
                        </a:lnSpc>
                        <a:spcAft>
                          <a:spcPts val="0"/>
                        </a:spcAft>
                      </a:pPr>
                      <a:r>
                        <a:rPr lang="en-US" sz="1600" dirty="0">
                          <a:effectLst/>
                        </a:rPr>
                        <a:t>23.6</a:t>
                      </a:r>
                      <a:endParaRPr lang="en-IN" sz="1600" dirty="0">
                        <a:effectLst/>
                        <a:latin typeface="Calibri"/>
                        <a:ea typeface="Calibri"/>
                        <a:cs typeface="Times New Roman"/>
                      </a:endParaRPr>
                    </a:p>
                  </a:txBody>
                  <a:tcPr marL="49195" marR="49195" marT="0" marB="0" anchor="ctr"/>
                </a:tc>
                <a:tc>
                  <a:txBody>
                    <a:bodyPr/>
                    <a:lstStyle/>
                    <a:p>
                      <a:pPr algn="ctr">
                        <a:lnSpc>
                          <a:spcPct val="115000"/>
                        </a:lnSpc>
                        <a:spcAft>
                          <a:spcPts val="0"/>
                        </a:spcAft>
                      </a:pPr>
                      <a:r>
                        <a:rPr lang="en-US" sz="1600" dirty="0">
                          <a:effectLst/>
                        </a:rPr>
                        <a:t>-26.8</a:t>
                      </a:r>
                      <a:endParaRPr lang="en-IN" sz="1600" dirty="0">
                        <a:effectLst/>
                        <a:latin typeface="Calibri"/>
                        <a:ea typeface="Calibri"/>
                        <a:cs typeface="Times New Roman"/>
                      </a:endParaRPr>
                    </a:p>
                  </a:txBody>
                  <a:tcPr marL="49195" marR="49195" marT="0" marB="0" anchor="ctr"/>
                </a:tc>
                <a:tc>
                  <a:txBody>
                    <a:bodyPr/>
                    <a:lstStyle/>
                    <a:p>
                      <a:pPr algn="ctr">
                        <a:lnSpc>
                          <a:spcPct val="115000"/>
                        </a:lnSpc>
                        <a:spcAft>
                          <a:spcPts val="0"/>
                        </a:spcAft>
                      </a:pPr>
                      <a:r>
                        <a:rPr lang="en-US" sz="1600">
                          <a:effectLst/>
                        </a:rPr>
                        <a:t>20.5</a:t>
                      </a:r>
                      <a:endParaRPr lang="en-IN" sz="1600">
                        <a:effectLst/>
                        <a:latin typeface="Calibri"/>
                        <a:ea typeface="Calibri"/>
                        <a:cs typeface="Times New Roman"/>
                      </a:endParaRPr>
                    </a:p>
                  </a:txBody>
                  <a:tcPr marL="49195" marR="49195" marT="0" marB="0" anchor="ctr"/>
                </a:tc>
                <a:extLst>
                  <a:ext uri="{0D108BD9-81ED-4DB2-BD59-A6C34878D82A}">
                    <a16:rowId xmlns="" xmlns:a16="http://schemas.microsoft.com/office/drawing/2014/main" val="10014"/>
                  </a:ext>
                </a:extLst>
              </a:tr>
              <a:tr h="298174">
                <a:tc>
                  <a:txBody>
                    <a:bodyPr/>
                    <a:lstStyle/>
                    <a:p>
                      <a:pPr algn="ctr">
                        <a:lnSpc>
                          <a:spcPct val="115000"/>
                        </a:lnSpc>
                        <a:spcAft>
                          <a:spcPts val="0"/>
                        </a:spcAft>
                      </a:pPr>
                      <a:r>
                        <a:rPr lang="en-US" sz="1600">
                          <a:effectLst/>
                        </a:rPr>
                        <a:t>IN4</a:t>
                      </a:r>
                      <a:endParaRPr lang="en-IN" sz="1600">
                        <a:effectLst/>
                        <a:latin typeface="Calibri"/>
                        <a:ea typeface="Calibri"/>
                        <a:cs typeface="Times New Roman"/>
                      </a:endParaRPr>
                    </a:p>
                  </a:txBody>
                  <a:tcPr marL="49195" marR="49195" marT="0" marB="0" anchor="ctr"/>
                </a:tc>
                <a:tc>
                  <a:txBody>
                    <a:bodyPr/>
                    <a:lstStyle/>
                    <a:p>
                      <a:pPr algn="ctr">
                        <a:lnSpc>
                          <a:spcPct val="115000"/>
                        </a:lnSpc>
                        <a:spcAft>
                          <a:spcPts val="0"/>
                        </a:spcAft>
                      </a:pPr>
                      <a:r>
                        <a:rPr lang="en-US" sz="1600">
                          <a:effectLst/>
                        </a:rPr>
                        <a:t>-</a:t>
                      </a:r>
                      <a:endParaRPr lang="en-IN" sz="1600">
                        <a:effectLst/>
                        <a:latin typeface="Calibri"/>
                        <a:ea typeface="Calibri"/>
                        <a:cs typeface="Times New Roman"/>
                      </a:endParaRPr>
                    </a:p>
                  </a:txBody>
                  <a:tcPr marL="49195" marR="49195" marT="0" marB="0" anchor="ctr"/>
                </a:tc>
                <a:tc>
                  <a:txBody>
                    <a:bodyPr/>
                    <a:lstStyle/>
                    <a:p>
                      <a:pPr algn="ctr">
                        <a:lnSpc>
                          <a:spcPct val="115000"/>
                        </a:lnSpc>
                        <a:spcAft>
                          <a:spcPts val="0"/>
                        </a:spcAft>
                      </a:pPr>
                      <a:r>
                        <a:rPr lang="en-US" sz="1600">
                          <a:effectLst/>
                        </a:rPr>
                        <a:t>32.5</a:t>
                      </a:r>
                      <a:endParaRPr lang="en-IN" sz="1600">
                        <a:effectLst/>
                        <a:latin typeface="Calibri"/>
                        <a:ea typeface="Calibri"/>
                        <a:cs typeface="Times New Roman"/>
                      </a:endParaRPr>
                    </a:p>
                  </a:txBody>
                  <a:tcPr marL="49195" marR="49195" marT="0" marB="0" anchor="ctr"/>
                </a:tc>
                <a:tc>
                  <a:txBody>
                    <a:bodyPr/>
                    <a:lstStyle/>
                    <a:p>
                      <a:pPr algn="ctr">
                        <a:lnSpc>
                          <a:spcPct val="115000"/>
                        </a:lnSpc>
                        <a:spcAft>
                          <a:spcPts val="0"/>
                        </a:spcAft>
                      </a:pPr>
                      <a:r>
                        <a:rPr lang="en-US" sz="1600">
                          <a:effectLst/>
                        </a:rPr>
                        <a:t>-</a:t>
                      </a:r>
                      <a:endParaRPr lang="en-IN" sz="1600">
                        <a:effectLst/>
                        <a:latin typeface="Calibri"/>
                        <a:ea typeface="Calibri"/>
                        <a:cs typeface="Times New Roman"/>
                      </a:endParaRPr>
                    </a:p>
                  </a:txBody>
                  <a:tcPr marL="49195" marR="49195" marT="0" marB="0" anchor="ctr"/>
                </a:tc>
                <a:tc>
                  <a:txBody>
                    <a:bodyPr/>
                    <a:lstStyle/>
                    <a:p>
                      <a:pPr algn="ctr">
                        <a:lnSpc>
                          <a:spcPct val="115000"/>
                        </a:lnSpc>
                        <a:spcAft>
                          <a:spcPts val="0"/>
                        </a:spcAft>
                      </a:pPr>
                      <a:r>
                        <a:rPr lang="en-US" sz="1600" dirty="0">
                          <a:effectLst/>
                        </a:rPr>
                        <a:t>53.1</a:t>
                      </a:r>
                      <a:endParaRPr lang="en-IN" sz="1600" dirty="0">
                        <a:effectLst/>
                        <a:latin typeface="Calibri"/>
                        <a:ea typeface="Calibri"/>
                        <a:cs typeface="Times New Roman"/>
                      </a:endParaRPr>
                    </a:p>
                  </a:txBody>
                  <a:tcPr marL="49195" marR="49195" marT="0" marB="0" anchor="ctr"/>
                </a:tc>
                <a:tc>
                  <a:txBody>
                    <a:bodyPr/>
                    <a:lstStyle/>
                    <a:p>
                      <a:pPr algn="ctr">
                        <a:lnSpc>
                          <a:spcPct val="115000"/>
                        </a:lnSpc>
                        <a:spcAft>
                          <a:spcPts val="0"/>
                        </a:spcAft>
                      </a:pPr>
                      <a:r>
                        <a:rPr lang="en-US" sz="1600">
                          <a:effectLst/>
                        </a:rPr>
                        <a:t>162.1</a:t>
                      </a:r>
                      <a:endParaRPr lang="en-IN" sz="1600">
                        <a:effectLst/>
                        <a:latin typeface="Calibri"/>
                        <a:ea typeface="Calibri"/>
                        <a:cs typeface="Times New Roman"/>
                      </a:endParaRPr>
                    </a:p>
                  </a:txBody>
                  <a:tcPr marL="49195" marR="49195" marT="0" marB="0" anchor="ctr"/>
                </a:tc>
                <a:extLst>
                  <a:ext uri="{0D108BD9-81ED-4DB2-BD59-A6C34878D82A}">
                    <a16:rowId xmlns="" xmlns:a16="http://schemas.microsoft.com/office/drawing/2014/main" val="10015"/>
                  </a:ext>
                </a:extLst>
              </a:tr>
              <a:tr h="298174">
                <a:tc>
                  <a:txBody>
                    <a:bodyPr/>
                    <a:lstStyle/>
                    <a:p>
                      <a:pPr algn="ctr">
                        <a:lnSpc>
                          <a:spcPct val="115000"/>
                        </a:lnSpc>
                        <a:spcAft>
                          <a:spcPts val="0"/>
                        </a:spcAft>
                      </a:pPr>
                      <a:r>
                        <a:rPr lang="en-US" sz="1600">
                          <a:effectLst/>
                        </a:rPr>
                        <a:t>IPCL</a:t>
                      </a:r>
                      <a:endParaRPr lang="en-IN" sz="1600">
                        <a:effectLst/>
                        <a:latin typeface="Calibri"/>
                        <a:ea typeface="Calibri"/>
                        <a:cs typeface="Times New Roman"/>
                      </a:endParaRPr>
                    </a:p>
                  </a:txBody>
                  <a:tcPr marL="49195" marR="49195" marT="0" marB="0" anchor="ctr"/>
                </a:tc>
                <a:tc>
                  <a:txBody>
                    <a:bodyPr/>
                    <a:lstStyle/>
                    <a:p>
                      <a:pPr algn="ctr">
                        <a:lnSpc>
                          <a:spcPct val="115000"/>
                        </a:lnSpc>
                        <a:spcAft>
                          <a:spcPts val="0"/>
                        </a:spcAft>
                      </a:pPr>
                      <a:r>
                        <a:rPr lang="en-US" sz="1600">
                          <a:effectLst/>
                        </a:rPr>
                        <a:t>-2.3</a:t>
                      </a:r>
                      <a:endParaRPr lang="en-IN" sz="1600">
                        <a:effectLst/>
                        <a:latin typeface="Calibri"/>
                        <a:ea typeface="Calibri"/>
                        <a:cs typeface="Times New Roman"/>
                      </a:endParaRPr>
                    </a:p>
                  </a:txBody>
                  <a:tcPr marL="49195" marR="49195" marT="0" marB="0" anchor="ctr"/>
                </a:tc>
                <a:tc>
                  <a:txBody>
                    <a:bodyPr/>
                    <a:lstStyle/>
                    <a:p>
                      <a:pPr algn="ctr">
                        <a:lnSpc>
                          <a:spcPct val="115000"/>
                        </a:lnSpc>
                        <a:spcAft>
                          <a:spcPts val="0"/>
                        </a:spcAft>
                      </a:pPr>
                      <a:r>
                        <a:rPr lang="en-US" sz="1600">
                          <a:effectLst/>
                        </a:rPr>
                        <a:t>4.8</a:t>
                      </a:r>
                      <a:endParaRPr lang="en-IN" sz="1600">
                        <a:effectLst/>
                        <a:latin typeface="Calibri"/>
                        <a:ea typeface="Calibri"/>
                        <a:cs typeface="Times New Roman"/>
                      </a:endParaRPr>
                    </a:p>
                  </a:txBody>
                  <a:tcPr marL="49195" marR="49195" marT="0" marB="0" anchor="ctr"/>
                </a:tc>
                <a:tc>
                  <a:txBody>
                    <a:bodyPr/>
                    <a:lstStyle/>
                    <a:p>
                      <a:pPr algn="ctr">
                        <a:lnSpc>
                          <a:spcPct val="115000"/>
                        </a:lnSpc>
                        <a:spcAft>
                          <a:spcPts val="0"/>
                        </a:spcAft>
                      </a:pPr>
                      <a:r>
                        <a:rPr lang="en-US" sz="1600">
                          <a:effectLst/>
                        </a:rPr>
                        <a:t>0.5</a:t>
                      </a:r>
                      <a:endParaRPr lang="en-IN" sz="1600">
                        <a:effectLst/>
                        <a:latin typeface="Calibri"/>
                        <a:ea typeface="Calibri"/>
                        <a:cs typeface="Times New Roman"/>
                      </a:endParaRPr>
                    </a:p>
                  </a:txBody>
                  <a:tcPr marL="49195" marR="49195" marT="0" marB="0" anchor="ctr"/>
                </a:tc>
                <a:tc>
                  <a:txBody>
                    <a:bodyPr/>
                    <a:lstStyle/>
                    <a:p>
                      <a:pPr algn="ctr">
                        <a:lnSpc>
                          <a:spcPct val="115000"/>
                        </a:lnSpc>
                        <a:spcAft>
                          <a:spcPts val="0"/>
                        </a:spcAft>
                      </a:pPr>
                      <a:r>
                        <a:rPr lang="en-US" sz="1600" dirty="0">
                          <a:effectLst/>
                        </a:rPr>
                        <a:t>-49.9</a:t>
                      </a:r>
                      <a:endParaRPr lang="en-IN" sz="1600" dirty="0">
                        <a:effectLst/>
                        <a:latin typeface="Calibri"/>
                        <a:ea typeface="Calibri"/>
                        <a:cs typeface="Times New Roman"/>
                      </a:endParaRPr>
                    </a:p>
                  </a:txBody>
                  <a:tcPr marL="49195" marR="49195" marT="0" marB="0" anchor="ctr"/>
                </a:tc>
                <a:tc>
                  <a:txBody>
                    <a:bodyPr/>
                    <a:lstStyle/>
                    <a:p>
                      <a:pPr algn="ctr">
                        <a:lnSpc>
                          <a:spcPct val="115000"/>
                        </a:lnSpc>
                        <a:spcAft>
                          <a:spcPts val="0"/>
                        </a:spcAft>
                      </a:pPr>
                      <a:r>
                        <a:rPr lang="en-US" sz="1600">
                          <a:effectLst/>
                        </a:rPr>
                        <a:t>-47.1</a:t>
                      </a:r>
                      <a:endParaRPr lang="en-IN" sz="1600">
                        <a:effectLst/>
                        <a:latin typeface="Calibri"/>
                        <a:ea typeface="Calibri"/>
                        <a:cs typeface="Times New Roman"/>
                      </a:endParaRPr>
                    </a:p>
                  </a:txBody>
                  <a:tcPr marL="49195" marR="49195" marT="0" marB="0" anchor="ctr"/>
                </a:tc>
                <a:extLst>
                  <a:ext uri="{0D108BD9-81ED-4DB2-BD59-A6C34878D82A}">
                    <a16:rowId xmlns="" xmlns:a16="http://schemas.microsoft.com/office/drawing/2014/main" val="10016"/>
                  </a:ext>
                </a:extLst>
              </a:tr>
              <a:tr h="298174">
                <a:tc>
                  <a:txBody>
                    <a:bodyPr/>
                    <a:lstStyle/>
                    <a:p>
                      <a:pPr algn="ctr">
                        <a:lnSpc>
                          <a:spcPct val="115000"/>
                        </a:lnSpc>
                        <a:spcAft>
                          <a:spcPts val="0"/>
                        </a:spcAft>
                      </a:pPr>
                      <a:r>
                        <a:rPr lang="en-US" sz="1600">
                          <a:effectLst/>
                        </a:rPr>
                        <a:t>IPCM</a:t>
                      </a:r>
                      <a:endParaRPr lang="en-IN" sz="1600">
                        <a:effectLst/>
                        <a:latin typeface="Calibri"/>
                        <a:ea typeface="Calibri"/>
                        <a:cs typeface="Times New Roman"/>
                      </a:endParaRPr>
                    </a:p>
                  </a:txBody>
                  <a:tcPr marL="49195" marR="49195" marT="0" marB="0" anchor="ctr"/>
                </a:tc>
                <a:tc>
                  <a:txBody>
                    <a:bodyPr/>
                    <a:lstStyle/>
                    <a:p>
                      <a:pPr algn="ctr">
                        <a:lnSpc>
                          <a:spcPct val="115000"/>
                        </a:lnSpc>
                        <a:spcAft>
                          <a:spcPts val="0"/>
                        </a:spcAft>
                      </a:pPr>
                      <a:r>
                        <a:rPr lang="en-US" sz="1600">
                          <a:effectLst/>
                        </a:rPr>
                        <a:t>13.5</a:t>
                      </a:r>
                      <a:endParaRPr lang="en-IN" sz="1600">
                        <a:effectLst/>
                        <a:latin typeface="Calibri"/>
                        <a:ea typeface="Calibri"/>
                        <a:cs typeface="Times New Roman"/>
                      </a:endParaRPr>
                    </a:p>
                  </a:txBody>
                  <a:tcPr marL="49195" marR="49195" marT="0" marB="0" anchor="ctr"/>
                </a:tc>
                <a:tc>
                  <a:txBody>
                    <a:bodyPr/>
                    <a:lstStyle/>
                    <a:p>
                      <a:pPr algn="ctr">
                        <a:lnSpc>
                          <a:spcPct val="115000"/>
                        </a:lnSpc>
                        <a:spcAft>
                          <a:spcPts val="0"/>
                        </a:spcAft>
                      </a:pPr>
                      <a:r>
                        <a:rPr lang="en-US" sz="1600">
                          <a:effectLst/>
                        </a:rPr>
                        <a:t>11.7</a:t>
                      </a:r>
                      <a:endParaRPr lang="en-IN" sz="1600">
                        <a:effectLst/>
                        <a:latin typeface="Calibri"/>
                        <a:ea typeface="Calibri"/>
                        <a:cs typeface="Times New Roman"/>
                      </a:endParaRPr>
                    </a:p>
                  </a:txBody>
                  <a:tcPr marL="49195" marR="49195" marT="0" marB="0" anchor="ctr"/>
                </a:tc>
                <a:tc>
                  <a:txBody>
                    <a:bodyPr/>
                    <a:lstStyle/>
                    <a:p>
                      <a:pPr algn="ctr">
                        <a:lnSpc>
                          <a:spcPct val="115000"/>
                        </a:lnSpc>
                        <a:spcAft>
                          <a:spcPts val="0"/>
                        </a:spcAft>
                      </a:pPr>
                      <a:r>
                        <a:rPr lang="en-US" sz="1600">
                          <a:effectLst/>
                        </a:rPr>
                        <a:t>79.4</a:t>
                      </a:r>
                      <a:endParaRPr lang="en-IN" sz="1600">
                        <a:effectLst/>
                        <a:latin typeface="Calibri"/>
                        <a:ea typeface="Calibri"/>
                        <a:cs typeface="Times New Roman"/>
                      </a:endParaRPr>
                    </a:p>
                  </a:txBody>
                  <a:tcPr marL="49195" marR="49195" marT="0" marB="0" anchor="ctr"/>
                </a:tc>
                <a:tc>
                  <a:txBody>
                    <a:bodyPr/>
                    <a:lstStyle/>
                    <a:p>
                      <a:pPr algn="ctr">
                        <a:lnSpc>
                          <a:spcPct val="115000"/>
                        </a:lnSpc>
                        <a:spcAft>
                          <a:spcPts val="0"/>
                        </a:spcAft>
                      </a:pPr>
                      <a:r>
                        <a:rPr lang="en-US" sz="1600" dirty="0">
                          <a:effectLst/>
                        </a:rPr>
                        <a:t>2.9</a:t>
                      </a:r>
                      <a:endParaRPr lang="en-IN" sz="1600" dirty="0">
                        <a:effectLst/>
                        <a:latin typeface="Calibri"/>
                        <a:ea typeface="Calibri"/>
                        <a:cs typeface="Times New Roman"/>
                      </a:endParaRPr>
                    </a:p>
                  </a:txBody>
                  <a:tcPr marL="49195" marR="49195" marT="0" marB="0" anchor="ctr"/>
                </a:tc>
                <a:tc>
                  <a:txBody>
                    <a:bodyPr/>
                    <a:lstStyle/>
                    <a:p>
                      <a:pPr algn="ctr">
                        <a:lnSpc>
                          <a:spcPct val="115000"/>
                        </a:lnSpc>
                        <a:spcAft>
                          <a:spcPts val="0"/>
                        </a:spcAft>
                      </a:pPr>
                      <a:r>
                        <a:rPr lang="en-US" sz="1600">
                          <a:effectLst/>
                        </a:rPr>
                        <a:t>-34.6</a:t>
                      </a:r>
                      <a:endParaRPr lang="en-IN" sz="1600">
                        <a:effectLst/>
                        <a:latin typeface="Calibri"/>
                        <a:ea typeface="Calibri"/>
                        <a:cs typeface="Times New Roman"/>
                      </a:endParaRPr>
                    </a:p>
                  </a:txBody>
                  <a:tcPr marL="49195" marR="49195" marT="0" marB="0" anchor="ctr"/>
                </a:tc>
                <a:extLst>
                  <a:ext uri="{0D108BD9-81ED-4DB2-BD59-A6C34878D82A}">
                    <a16:rowId xmlns="" xmlns:a16="http://schemas.microsoft.com/office/drawing/2014/main" val="10017"/>
                  </a:ext>
                </a:extLst>
              </a:tr>
              <a:tr h="298174">
                <a:tc>
                  <a:txBody>
                    <a:bodyPr/>
                    <a:lstStyle/>
                    <a:p>
                      <a:pPr algn="ctr">
                        <a:lnSpc>
                          <a:spcPct val="115000"/>
                        </a:lnSpc>
                        <a:spcAft>
                          <a:spcPts val="0"/>
                        </a:spcAft>
                      </a:pPr>
                      <a:r>
                        <a:rPr lang="en-US" sz="1600">
                          <a:effectLst/>
                        </a:rPr>
                        <a:t>MI5</a:t>
                      </a:r>
                      <a:endParaRPr lang="en-IN" sz="1600">
                        <a:effectLst/>
                        <a:latin typeface="Calibri"/>
                        <a:ea typeface="Calibri"/>
                        <a:cs typeface="Times New Roman"/>
                      </a:endParaRPr>
                    </a:p>
                  </a:txBody>
                  <a:tcPr marL="49195" marR="49195" marT="0" marB="0" anchor="ctr"/>
                </a:tc>
                <a:tc>
                  <a:txBody>
                    <a:bodyPr/>
                    <a:lstStyle/>
                    <a:p>
                      <a:pPr algn="ctr">
                        <a:lnSpc>
                          <a:spcPct val="115000"/>
                        </a:lnSpc>
                        <a:spcAft>
                          <a:spcPts val="0"/>
                        </a:spcAft>
                      </a:pPr>
                      <a:r>
                        <a:rPr lang="en-US" sz="1600">
                          <a:effectLst/>
                        </a:rPr>
                        <a:t>-10.6</a:t>
                      </a:r>
                      <a:endParaRPr lang="en-IN" sz="1600">
                        <a:effectLst/>
                        <a:latin typeface="Calibri"/>
                        <a:ea typeface="Calibri"/>
                        <a:cs typeface="Times New Roman"/>
                      </a:endParaRPr>
                    </a:p>
                  </a:txBody>
                  <a:tcPr marL="49195" marR="49195" marT="0" marB="0" anchor="ctr"/>
                </a:tc>
                <a:tc>
                  <a:txBody>
                    <a:bodyPr/>
                    <a:lstStyle/>
                    <a:p>
                      <a:pPr algn="ctr">
                        <a:lnSpc>
                          <a:spcPct val="115000"/>
                        </a:lnSpc>
                        <a:spcAft>
                          <a:spcPts val="0"/>
                        </a:spcAft>
                      </a:pPr>
                      <a:r>
                        <a:rPr lang="en-US" sz="1600">
                          <a:effectLst/>
                        </a:rPr>
                        <a:t>-0.7</a:t>
                      </a:r>
                      <a:endParaRPr lang="en-IN" sz="1600">
                        <a:effectLst/>
                        <a:latin typeface="Calibri"/>
                        <a:ea typeface="Calibri"/>
                        <a:cs typeface="Times New Roman"/>
                      </a:endParaRPr>
                    </a:p>
                  </a:txBody>
                  <a:tcPr marL="49195" marR="49195" marT="0" marB="0" anchor="ctr"/>
                </a:tc>
                <a:tc>
                  <a:txBody>
                    <a:bodyPr/>
                    <a:lstStyle/>
                    <a:p>
                      <a:pPr algn="ctr">
                        <a:lnSpc>
                          <a:spcPct val="115000"/>
                        </a:lnSpc>
                        <a:spcAft>
                          <a:spcPts val="0"/>
                        </a:spcAft>
                      </a:pPr>
                      <a:r>
                        <a:rPr lang="en-US" sz="1600">
                          <a:effectLst/>
                        </a:rPr>
                        <a:t>12.2</a:t>
                      </a:r>
                      <a:endParaRPr lang="en-IN" sz="1600">
                        <a:effectLst/>
                        <a:latin typeface="Calibri"/>
                        <a:ea typeface="Calibri"/>
                        <a:cs typeface="Times New Roman"/>
                      </a:endParaRPr>
                    </a:p>
                  </a:txBody>
                  <a:tcPr marL="49195" marR="49195" marT="0" marB="0" anchor="ctr"/>
                </a:tc>
                <a:tc>
                  <a:txBody>
                    <a:bodyPr/>
                    <a:lstStyle/>
                    <a:p>
                      <a:pPr algn="ctr">
                        <a:lnSpc>
                          <a:spcPct val="115000"/>
                        </a:lnSpc>
                        <a:spcAft>
                          <a:spcPts val="0"/>
                        </a:spcAft>
                      </a:pPr>
                      <a:r>
                        <a:rPr lang="en-US" sz="1600" dirty="0">
                          <a:effectLst/>
                        </a:rPr>
                        <a:t>29.4</a:t>
                      </a:r>
                      <a:endParaRPr lang="en-IN" sz="1600" dirty="0">
                        <a:effectLst/>
                        <a:latin typeface="Calibri"/>
                        <a:ea typeface="Calibri"/>
                        <a:cs typeface="Times New Roman"/>
                      </a:endParaRPr>
                    </a:p>
                  </a:txBody>
                  <a:tcPr marL="49195" marR="49195" marT="0" marB="0" anchor="ctr"/>
                </a:tc>
                <a:tc>
                  <a:txBody>
                    <a:bodyPr/>
                    <a:lstStyle/>
                    <a:p>
                      <a:pPr algn="ctr">
                        <a:lnSpc>
                          <a:spcPct val="115000"/>
                        </a:lnSpc>
                        <a:spcAft>
                          <a:spcPts val="0"/>
                        </a:spcAft>
                      </a:pPr>
                      <a:r>
                        <a:rPr lang="en-US" sz="1600">
                          <a:effectLst/>
                        </a:rPr>
                        <a:t>147.1</a:t>
                      </a:r>
                      <a:endParaRPr lang="en-IN" sz="1600">
                        <a:effectLst/>
                        <a:latin typeface="Calibri"/>
                        <a:ea typeface="Calibri"/>
                        <a:cs typeface="Times New Roman"/>
                      </a:endParaRPr>
                    </a:p>
                  </a:txBody>
                  <a:tcPr marL="49195" marR="49195" marT="0" marB="0" anchor="ctr"/>
                </a:tc>
                <a:extLst>
                  <a:ext uri="{0D108BD9-81ED-4DB2-BD59-A6C34878D82A}">
                    <a16:rowId xmlns="" xmlns:a16="http://schemas.microsoft.com/office/drawing/2014/main" val="10018"/>
                  </a:ext>
                </a:extLst>
              </a:tr>
              <a:tr h="298174">
                <a:tc>
                  <a:txBody>
                    <a:bodyPr/>
                    <a:lstStyle/>
                    <a:p>
                      <a:pPr algn="ctr">
                        <a:lnSpc>
                          <a:spcPct val="115000"/>
                        </a:lnSpc>
                        <a:spcAft>
                          <a:spcPts val="0"/>
                        </a:spcAft>
                      </a:pPr>
                      <a:r>
                        <a:rPr lang="en-US" sz="1600">
                          <a:effectLst/>
                        </a:rPr>
                        <a:t>MIEC</a:t>
                      </a:r>
                      <a:endParaRPr lang="en-IN" sz="1600">
                        <a:effectLst/>
                        <a:latin typeface="Calibri"/>
                        <a:ea typeface="Calibri"/>
                        <a:cs typeface="Times New Roman"/>
                      </a:endParaRPr>
                    </a:p>
                  </a:txBody>
                  <a:tcPr marL="49195" marR="49195" marT="0" marB="0" anchor="ctr"/>
                </a:tc>
                <a:tc>
                  <a:txBody>
                    <a:bodyPr/>
                    <a:lstStyle/>
                    <a:p>
                      <a:pPr algn="ctr">
                        <a:lnSpc>
                          <a:spcPct val="115000"/>
                        </a:lnSpc>
                        <a:spcAft>
                          <a:spcPts val="0"/>
                        </a:spcAft>
                      </a:pPr>
                      <a:r>
                        <a:rPr lang="en-US" sz="1600">
                          <a:effectLst/>
                        </a:rPr>
                        <a:t>39.9</a:t>
                      </a:r>
                      <a:endParaRPr lang="en-IN" sz="1600">
                        <a:effectLst/>
                        <a:latin typeface="Calibri"/>
                        <a:ea typeface="Calibri"/>
                        <a:cs typeface="Times New Roman"/>
                      </a:endParaRPr>
                    </a:p>
                  </a:txBody>
                  <a:tcPr marL="49195" marR="49195" marT="0" marB="0" anchor="ctr"/>
                </a:tc>
                <a:tc>
                  <a:txBody>
                    <a:bodyPr/>
                    <a:lstStyle/>
                    <a:p>
                      <a:pPr algn="ctr">
                        <a:lnSpc>
                          <a:spcPct val="115000"/>
                        </a:lnSpc>
                        <a:spcAft>
                          <a:spcPts val="0"/>
                        </a:spcAft>
                      </a:pPr>
                      <a:r>
                        <a:rPr lang="en-US" sz="1600">
                          <a:effectLst/>
                        </a:rPr>
                        <a:t>17.8</a:t>
                      </a:r>
                      <a:endParaRPr lang="en-IN" sz="1600">
                        <a:effectLst/>
                        <a:latin typeface="Calibri"/>
                        <a:ea typeface="Calibri"/>
                        <a:cs typeface="Times New Roman"/>
                      </a:endParaRPr>
                    </a:p>
                  </a:txBody>
                  <a:tcPr marL="49195" marR="49195" marT="0" marB="0" anchor="ctr"/>
                </a:tc>
                <a:tc>
                  <a:txBody>
                    <a:bodyPr/>
                    <a:lstStyle/>
                    <a:p>
                      <a:pPr algn="ctr">
                        <a:lnSpc>
                          <a:spcPct val="115000"/>
                        </a:lnSpc>
                        <a:spcAft>
                          <a:spcPts val="0"/>
                        </a:spcAft>
                      </a:pPr>
                      <a:r>
                        <a:rPr lang="en-US" sz="1600">
                          <a:effectLst/>
                        </a:rPr>
                        <a:t>41.4</a:t>
                      </a:r>
                      <a:endParaRPr lang="en-IN" sz="1600">
                        <a:effectLst/>
                        <a:latin typeface="Calibri"/>
                        <a:ea typeface="Calibri"/>
                        <a:cs typeface="Times New Roman"/>
                      </a:endParaRPr>
                    </a:p>
                  </a:txBody>
                  <a:tcPr marL="49195" marR="49195" marT="0" marB="0" anchor="ctr"/>
                </a:tc>
                <a:tc>
                  <a:txBody>
                    <a:bodyPr/>
                    <a:lstStyle/>
                    <a:p>
                      <a:pPr algn="ctr">
                        <a:lnSpc>
                          <a:spcPct val="115000"/>
                        </a:lnSpc>
                        <a:spcAft>
                          <a:spcPts val="0"/>
                        </a:spcAft>
                      </a:pPr>
                      <a:r>
                        <a:rPr lang="en-US" sz="1600" dirty="0">
                          <a:effectLst/>
                        </a:rPr>
                        <a:t>69.6</a:t>
                      </a:r>
                      <a:endParaRPr lang="en-IN" sz="1600" dirty="0">
                        <a:effectLst/>
                        <a:latin typeface="Calibri"/>
                        <a:ea typeface="Calibri"/>
                        <a:cs typeface="Times New Roman"/>
                      </a:endParaRPr>
                    </a:p>
                  </a:txBody>
                  <a:tcPr marL="49195" marR="49195" marT="0" marB="0" anchor="ctr"/>
                </a:tc>
                <a:tc>
                  <a:txBody>
                    <a:bodyPr/>
                    <a:lstStyle/>
                    <a:p>
                      <a:pPr algn="ctr">
                        <a:lnSpc>
                          <a:spcPct val="115000"/>
                        </a:lnSpc>
                        <a:spcAft>
                          <a:spcPts val="0"/>
                        </a:spcAft>
                      </a:pPr>
                      <a:r>
                        <a:rPr lang="en-US" sz="1600" dirty="0">
                          <a:effectLst/>
                        </a:rPr>
                        <a:t>79.8</a:t>
                      </a:r>
                      <a:endParaRPr lang="en-IN" sz="1600" dirty="0">
                        <a:effectLst/>
                        <a:latin typeface="Calibri"/>
                        <a:ea typeface="Calibri"/>
                        <a:cs typeface="Times New Roman"/>
                      </a:endParaRPr>
                    </a:p>
                  </a:txBody>
                  <a:tcPr marL="49195" marR="49195" marT="0" marB="0" anchor="ctr"/>
                </a:tc>
                <a:extLst>
                  <a:ext uri="{0D108BD9-81ED-4DB2-BD59-A6C34878D82A}">
                    <a16:rowId xmlns="" xmlns:a16="http://schemas.microsoft.com/office/drawing/2014/main" val="10019"/>
                  </a:ext>
                </a:extLst>
              </a:tr>
              <a:tr h="298174">
                <a:tc>
                  <a:txBody>
                    <a:bodyPr/>
                    <a:lstStyle/>
                    <a:p>
                      <a:pPr algn="ctr">
                        <a:lnSpc>
                          <a:spcPct val="115000"/>
                        </a:lnSpc>
                        <a:spcAft>
                          <a:spcPts val="0"/>
                        </a:spcAft>
                      </a:pPr>
                      <a:r>
                        <a:rPr lang="en-US" sz="1600" dirty="0">
                          <a:effectLst/>
                        </a:rPr>
                        <a:t>NEM</a:t>
                      </a:r>
                      <a:endParaRPr lang="en-IN" sz="1600" dirty="0">
                        <a:effectLst/>
                        <a:latin typeface="Calibri"/>
                        <a:ea typeface="Calibri"/>
                        <a:cs typeface="Times New Roman"/>
                      </a:endParaRPr>
                    </a:p>
                  </a:txBody>
                  <a:tcPr marL="49195" marR="49195" marT="0" marB="0" anchor="ctr"/>
                </a:tc>
                <a:tc>
                  <a:txBody>
                    <a:bodyPr/>
                    <a:lstStyle/>
                    <a:p>
                      <a:pPr algn="ctr">
                        <a:lnSpc>
                          <a:spcPct val="115000"/>
                        </a:lnSpc>
                        <a:spcAft>
                          <a:spcPts val="0"/>
                        </a:spcAft>
                      </a:pPr>
                      <a:r>
                        <a:rPr lang="en-US" sz="1600">
                          <a:effectLst/>
                        </a:rPr>
                        <a:t>-10.3</a:t>
                      </a:r>
                      <a:endParaRPr lang="en-IN" sz="1600">
                        <a:effectLst/>
                        <a:latin typeface="Calibri"/>
                        <a:ea typeface="Calibri"/>
                        <a:cs typeface="Times New Roman"/>
                      </a:endParaRPr>
                    </a:p>
                  </a:txBody>
                  <a:tcPr marL="49195" marR="49195" marT="0" marB="0" anchor="ctr"/>
                </a:tc>
                <a:tc>
                  <a:txBody>
                    <a:bodyPr/>
                    <a:lstStyle/>
                    <a:p>
                      <a:pPr algn="ctr">
                        <a:lnSpc>
                          <a:spcPct val="115000"/>
                        </a:lnSpc>
                        <a:spcAft>
                          <a:spcPts val="0"/>
                        </a:spcAft>
                      </a:pPr>
                      <a:r>
                        <a:rPr lang="en-US" sz="1600">
                          <a:effectLst/>
                        </a:rPr>
                        <a:t>-0.4</a:t>
                      </a:r>
                      <a:endParaRPr lang="en-IN" sz="1600">
                        <a:effectLst/>
                        <a:latin typeface="Calibri"/>
                        <a:ea typeface="Calibri"/>
                        <a:cs typeface="Times New Roman"/>
                      </a:endParaRPr>
                    </a:p>
                  </a:txBody>
                  <a:tcPr marL="49195" marR="49195" marT="0" marB="0" anchor="ctr"/>
                </a:tc>
                <a:tc>
                  <a:txBody>
                    <a:bodyPr/>
                    <a:lstStyle/>
                    <a:p>
                      <a:pPr algn="ctr">
                        <a:lnSpc>
                          <a:spcPct val="115000"/>
                        </a:lnSpc>
                        <a:spcAft>
                          <a:spcPts val="0"/>
                        </a:spcAft>
                      </a:pPr>
                      <a:r>
                        <a:rPr lang="en-US" sz="1600">
                          <a:effectLst/>
                        </a:rPr>
                        <a:t>22.1</a:t>
                      </a:r>
                      <a:endParaRPr lang="en-IN" sz="1600">
                        <a:effectLst/>
                        <a:latin typeface="Calibri"/>
                        <a:ea typeface="Calibri"/>
                        <a:cs typeface="Times New Roman"/>
                      </a:endParaRPr>
                    </a:p>
                  </a:txBody>
                  <a:tcPr marL="49195" marR="49195" marT="0" marB="0" anchor="ctr"/>
                </a:tc>
                <a:tc>
                  <a:txBody>
                    <a:bodyPr/>
                    <a:lstStyle/>
                    <a:p>
                      <a:pPr algn="ctr">
                        <a:lnSpc>
                          <a:spcPct val="115000"/>
                        </a:lnSpc>
                        <a:spcAft>
                          <a:spcPts val="0"/>
                        </a:spcAft>
                      </a:pPr>
                      <a:r>
                        <a:rPr lang="en-US" sz="1600" dirty="0">
                          <a:effectLst/>
                        </a:rPr>
                        <a:t>15.1</a:t>
                      </a:r>
                      <a:endParaRPr lang="en-IN" sz="1600" dirty="0">
                        <a:effectLst/>
                        <a:latin typeface="Calibri"/>
                        <a:ea typeface="Calibri"/>
                        <a:cs typeface="Times New Roman"/>
                      </a:endParaRPr>
                    </a:p>
                  </a:txBody>
                  <a:tcPr marL="49195" marR="49195" marT="0" marB="0" anchor="ctr"/>
                </a:tc>
                <a:tc>
                  <a:txBody>
                    <a:bodyPr/>
                    <a:lstStyle/>
                    <a:p>
                      <a:pPr algn="ctr">
                        <a:lnSpc>
                          <a:spcPct val="115000"/>
                        </a:lnSpc>
                        <a:spcAft>
                          <a:spcPts val="0"/>
                        </a:spcAft>
                      </a:pPr>
                      <a:r>
                        <a:rPr lang="en-US" sz="1600" dirty="0">
                          <a:effectLst/>
                        </a:rPr>
                        <a:t>-26.9</a:t>
                      </a:r>
                      <a:endParaRPr lang="en-IN" sz="1600" dirty="0">
                        <a:effectLst/>
                        <a:latin typeface="Calibri"/>
                        <a:ea typeface="Calibri"/>
                        <a:cs typeface="Times New Roman"/>
                      </a:endParaRPr>
                    </a:p>
                  </a:txBody>
                  <a:tcPr marL="49195" marR="49195" marT="0" marB="0" anchor="ctr"/>
                </a:tc>
                <a:extLst>
                  <a:ext uri="{0D108BD9-81ED-4DB2-BD59-A6C34878D82A}">
                    <a16:rowId xmlns="" xmlns:a16="http://schemas.microsoft.com/office/drawing/2014/main" val="10020"/>
                  </a:ext>
                </a:extLst>
              </a:tr>
            </a:tbl>
          </a:graphicData>
        </a:graphic>
      </p:graphicFrame>
    </p:spTree>
    <p:extLst>
      <p:ext uri="{BB962C8B-B14F-4D97-AF65-F5344CB8AC3E}">
        <p14:creationId xmlns:p14="http://schemas.microsoft.com/office/powerpoint/2010/main" val="327759068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 xmlns:a16="http://schemas.microsoft.com/office/drawing/2014/main" id="{FC67DB30-7450-44E7-A946-14CBECBE9724}"/>
              </a:ext>
            </a:extLst>
          </p:cNvPr>
          <p:cNvSpPr>
            <a:spLocks noGrp="1"/>
          </p:cNvSpPr>
          <p:nvPr>
            <p:ph type="sldNum" sz="quarter" idx="12"/>
          </p:nvPr>
        </p:nvSpPr>
        <p:spPr/>
        <p:txBody>
          <a:bodyPr/>
          <a:lstStyle/>
          <a:p>
            <a:fld id="{B42613AF-7E59-4109-A1B3-A3A745CAB39B}" type="slidenum">
              <a:rPr lang="en-IN" smtClean="0"/>
              <a:t>46</a:t>
            </a:fld>
            <a:endParaRPr lang="en-IN"/>
          </a:p>
        </p:txBody>
      </p:sp>
      <p:sp>
        <p:nvSpPr>
          <p:cNvPr id="4" name="TextBox 3">
            <a:extLst>
              <a:ext uri="{FF2B5EF4-FFF2-40B4-BE49-F238E27FC236}">
                <a16:creationId xmlns="" xmlns:a16="http://schemas.microsoft.com/office/drawing/2014/main" id="{CBCE3987-8E4E-4CC7-81F4-3920E2108A3A}"/>
              </a:ext>
            </a:extLst>
          </p:cNvPr>
          <p:cNvSpPr txBox="1"/>
          <p:nvPr/>
        </p:nvSpPr>
        <p:spPr>
          <a:xfrm>
            <a:off x="0" y="11789"/>
            <a:ext cx="7711440" cy="507831"/>
          </a:xfrm>
          <a:prstGeom prst="rect">
            <a:avLst/>
          </a:prstGeom>
          <a:noFill/>
        </p:spPr>
        <p:txBody>
          <a:bodyPr wrap="square" rtlCol="0">
            <a:spAutoFit/>
          </a:bodyPr>
          <a:lstStyle/>
          <a:p>
            <a:r>
              <a:rPr lang="en-IN" sz="2700" b="1" dirty="0">
                <a:solidFill>
                  <a:schemeClr val="tx2"/>
                </a:solidFill>
              </a:rPr>
              <a:t>Flood Analysis – </a:t>
            </a:r>
            <a:r>
              <a:rPr lang="en-IN" sz="2700" b="1" dirty="0" smtClean="0">
                <a:solidFill>
                  <a:schemeClr val="tx2"/>
                </a:solidFill>
              </a:rPr>
              <a:t>Storm water drainage</a:t>
            </a:r>
            <a:endParaRPr lang="en-IN" sz="2700" b="1" dirty="0">
              <a:solidFill>
                <a:schemeClr val="tx2"/>
              </a:solidFill>
            </a:endParaRPr>
          </a:p>
        </p:txBody>
      </p:sp>
      <p:pic>
        <p:nvPicPr>
          <p:cNvPr id="5" name="Picture 4">
            <a:extLst>
              <a:ext uri="{FF2B5EF4-FFF2-40B4-BE49-F238E27FC236}">
                <a16:creationId xmlns="" xmlns:a16="http://schemas.microsoft.com/office/drawing/2014/main" id="{56A51FD9-90B1-4353-84AC-FB3ABE358F62}"/>
              </a:ext>
            </a:extLst>
          </p:cNvPr>
          <p:cNvPicPr>
            <a:picLocks noChangeAspect="1" noChangeArrowheads="1"/>
          </p:cNvPicPr>
          <p:nvPr/>
        </p:nvPicPr>
        <p:blipFill rotWithShape="1">
          <a:blip r:embed="rId2" cstate="print"/>
          <a:srcRect l="17194" t="1699" r="21243" b="1387"/>
          <a:stretch/>
        </p:blipFill>
        <p:spPr bwMode="auto">
          <a:xfrm>
            <a:off x="134079" y="490025"/>
            <a:ext cx="1895644" cy="3840480"/>
          </a:xfrm>
          <a:prstGeom prst="rect">
            <a:avLst/>
          </a:prstGeom>
          <a:noFill/>
          <a:ln w="9525">
            <a:noFill/>
            <a:miter lim="800000"/>
            <a:headEnd/>
            <a:tailEnd/>
          </a:ln>
          <a:effectLst/>
        </p:spPr>
      </p:pic>
      <p:pic>
        <p:nvPicPr>
          <p:cNvPr id="6" name="Picture 5">
            <a:extLst>
              <a:ext uri="{FF2B5EF4-FFF2-40B4-BE49-F238E27FC236}">
                <a16:creationId xmlns="" xmlns:a16="http://schemas.microsoft.com/office/drawing/2014/main" id="{D73D4CD4-1B6C-41DD-A6E9-7A448EA1AAD4}"/>
              </a:ext>
            </a:extLst>
          </p:cNvPr>
          <p:cNvPicPr/>
          <p:nvPr/>
        </p:nvPicPr>
        <p:blipFill>
          <a:blip r:embed="rId3" cstate="print"/>
          <a:srcRect/>
          <a:stretch>
            <a:fillRect/>
          </a:stretch>
        </p:blipFill>
        <p:spPr bwMode="auto">
          <a:xfrm>
            <a:off x="1995466" y="1073701"/>
            <a:ext cx="2018212" cy="3017521"/>
          </a:xfrm>
          <a:prstGeom prst="rect">
            <a:avLst/>
          </a:prstGeom>
          <a:noFill/>
          <a:ln w="9525">
            <a:solidFill>
              <a:schemeClr val="tx1"/>
            </a:solidFill>
            <a:miter lim="800000"/>
            <a:headEnd/>
            <a:tailEnd/>
          </a:ln>
        </p:spPr>
      </p:pic>
      <p:cxnSp>
        <p:nvCxnSpPr>
          <p:cNvPr id="11" name="Straight Arrow Connector 10">
            <a:extLst>
              <a:ext uri="{FF2B5EF4-FFF2-40B4-BE49-F238E27FC236}">
                <a16:creationId xmlns="" xmlns:a16="http://schemas.microsoft.com/office/drawing/2014/main" id="{BECC6ECD-C943-45F7-B183-101583EC1047}"/>
              </a:ext>
            </a:extLst>
          </p:cNvPr>
          <p:cNvCxnSpPr/>
          <p:nvPr/>
        </p:nvCxnSpPr>
        <p:spPr>
          <a:xfrm>
            <a:off x="1419715" y="1796135"/>
            <a:ext cx="1763486" cy="28738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6" name="Picture 3">
            <a:extLst>
              <a:ext uri="{FF2B5EF4-FFF2-40B4-BE49-F238E27FC236}">
                <a16:creationId xmlns="" xmlns:a16="http://schemas.microsoft.com/office/drawing/2014/main" id="{B07F3104-C3C8-484F-879C-945CA36257A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43803" y="1073701"/>
            <a:ext cx="1775656" cy="2682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a:extLst>
              <a:ext uri="{FF2B5EF4-FFF2-40B4-BE49-F238E27FC236}">
                <a16:creationId xmlns="" xmlns:a16="http://schemas.microsoft.com/office/drawing/2014/main" id="{9579CDCD-6029-446A-9D27-0389DAA4457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49218" y="1081676"/>
            <a:ext cx="1815500"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Rectangle 18">
            <a:extLst>
              <a:ext uri="{FF2B5EF4-FFF2-40B4-BE49-F238E27FC236}">
                <a16:creationId xmlns="" xmlns:a16="http://schemas.microsoft.com/office/drawing/2014/main" id="{1BA03BC4-83C9-4954-AC41-0824E1F7D541}"/>
              </a:ext>
            </a:extLst>
          </p:cNvPr>
          <p:cNvSpPr/>
          <p:nvPr/>
        </p:nvSpPr>
        <p:spPr>
          <a:xfrm>
            <a:off x="6490531" y="3868840"/>
            <a:ext cx="2286000" cy="923330"/>
          </a:xfrm>
          <a:prstGeom prst="rect">
            <a:avLst/>
          </a:prstGeom>
        </p:spPr>
        <p:txBody>
          <a:bodyPr wrap="square">
            <a:spAutoFit/>
          </a:bodyPr>
          <a:lstStyle/>
          <a:p>
            <a:r>
              <a:rPr lang="en-US" dirty="0">
                <a:latin typeface="Times New Roman" pitchFamily="18" charset="0"/>
                <a:cs typeface="Times New Roman" pitchFamily="18" charset="0"/>
              </a:rPr>
              <a:t>With 30% reduction in Runoff due to  Rainwater Harvesting</a:t>
            </a:r>
            <a:endParaRPr lang="en-IN" dirty="0"/>
          </a:p>
        </p:txBody>
      </p:sp>
      <p:sp>
        <p:nvSpPr>
          <p:cNvPr id="18" name="TextBox 17">
            <a:extLst>
              <a:ext uri="{FF2B5EF4-FFF2-40B4-BE49-F238E27FC236}">
                <a16:creationId xmlns="" xmlns:a16="http://schemas.microsoft.com/office/drawing/2014/main" id="{ACE766D6-0072-4723-8DEE-4FECCFAA9F0C}"/>
              </a:ext>
            </a:extLst>
          </p:cNvPr>
          <p:cNvSpPr txBox="1"/>
          <p:nvPr/>
        </p:nvSpPr>
        <p:spPr>
          <a:xfrm>
            <a:off x="351240" y="4763111"/>
            <a:ext cx="5813478" cy="1631216"/>
          </a:xfrm>
          <a:prstGeom prst="rect">
            <a:avLst/>
          </a:prstGeom>
          <a:noFill/>
        </p:spPr>
        <p:txBody>
          <a:bodyPr wrap="square" rtlCol="0">
            <a:spAutoFit/>
          </a:bodyPr>
          <a:lstStyle/>
          <a:p>
            <a:pPr marL="342900" indent="-342900">
              <a:spcBef>
                <a:spcPts val="600"/>
              </a:spcBef>
              <a:spcAft>
                <a:spcPts val="600"/>
              </a:spcAft>
              <a:buClr>
                <a:schemeClr val="tx2"/>
              </a:buClr>
              <a:buFont typeface="Wingdings 2" charset="2"/>
              <a:buChar char=""/>
            </a:pPr>
            <a:r>
              <a:rPr lang="en-IN" sz="2000" dirty="0" smtClean="0"/>
              <a:t>Propose structural </a:t>
            </a:r>
            <a:r>
              <a:rPr lang="en-IN" sz="2000" dirty="0"/>
              <a:t>and non-structural measures </a:t>
            </a:r>
            <a:endParaRPr lang="en-IN" sz="2000" dirty="0" smtClean="0"/>
          </a:p>
          <a:p>
            <a:pPr marL="342900" indent="-342900">
              <a:spcBef>
                <a:spcPts val="600"/>
              </a:spcBef>
              <a:spcAft>
                <a:spcPts val="600"/>
              </a:spcAft>
              <a:buClr>
                <a:schemeClr val="tx2"/>
              </a:buClr>
              <a:buFont typeface="Wingdings 2" charset="2"/>
              <a:buChar char=""/>
            </a:pPr>
            <a:r>
              <a:rPr lang="en-IN" sz="2000" dirty="0" smtClean="0"/>
              <a:t>Fire </a:t>
            </a:r>
            <a:r>
              <a:rPr lang="en-IN" sz="2000" dirty="0"/>
              <a:t>personal </a:t>
            </a:r>
            <a:r>
              <a:rPr lang="en-IN" sz="2000" dirty="0" smtClean="0"/>
              <a:t>deploy </a:t>
            </a:r>
            <a:r>
              <a:rPr lang="en-IN" sz="2000" dirty="0"/>
              <a:t>at the flooding site</a:t>
            </a:r>
          </a:p>
          <a:p>
            <a:pPr marL="342900" indent="-342900" defTabSz="457200">
              <a:spcBef>
                <a:spcPts val="600"/>
              </a:spcBef>
              <a:spcAft>
                <a:spcPts val="600"/>
              </a:spcAft>
              <a:buClr>
                <a:schemeClr val="tx2"/>
              </a:buClr>
              <a:buFont typeface="Wingdings 2" charset="2"/>
              <a:buChar char=""/>
            </a:pPr>
            <a:r>
              <a:rPr lang="en-IN" sz="2000" dirty="0" smtClean="0"/>
              <a:t>Resiliency of system - time </a:t>
            </a:r>
            <a:r>
              <a:rPr lang="en-IN" sz="2000" dirty="0"/>
              <a:t>to get back to the normal situation</a:t>
            </a:r>
          </a:p>
        </p:txBody>
      </p:sp>
    </p:spTree>
    <p:extLst>
      <p:ext uri="{BB962C8B-B14F-4D97-AF65-F5344CB8AC3E}">
        <p14:creationId xmlns:p14="http://schemas.microsoft.com/office/powerpoint/2010/main" val="313706394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3500" t="6311" r="27667" b="6311"/>
          <a:stretch/>
        </p:blipFill>
        <p:spPr bwMode="auto">
          <a:xfrm>
            <a:off x="0" y="1844824"/>
            <a:ext cx="3837760" cy="35365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Slide Number Placeholder 5"/>
          <p:cNvSpPr>
            <a:spLocks noGrp="1"/>
          </p:cNvSpPr>
          <p:nvPr>
            <p:ph type="sldNum" sz="quarter" idx="12"/>
          </p:nvPr>
        </p:nvSpPr>
        <p:spPr/>
        <p:txBody>
          <a:bodyPr/>
          <a:lstStyle/>
          <a:p>
            <a:fld id="{B42613AF-7E59-4109-A1B3-A3A745CAB39B}" type="slidenum">
              <a:rPr lang="en-IN" smtClean="0"/>
              <a:t>47</a:t>
            </a:fld>
            <a:endParaRPr lang="en-IN"/>
          </a:p>
        </p:txBody>
      </p:sp>
      <p:sp>
        <p:nvSpPr>
          <p:cNvPr id="7" name="Title 1"/>
          <p:cNvSpPr txBox="1">
            <a:spLocks/>
          </p:cNvSpPr>
          <p:nvPr/>
        </p:nvSpPr>
        <p:spPr>
          <a:xfrm>
            <a:off x="0" y="0"/>
            <a:ext cx="9144000" cy="924475"/>
          </a:xfrm>
          <a:prstGeom prst="rect">
            <a:avLst/>
          </a:prstGeom>
        </p:spPr>
        <p:txBody>
          <a:bodyPr/>
          <a:lstStyle>
            <a:lvl1pPr algn="l" defTabSz="457200" rtl="0" eaLnBrk="1" latinLnBrk="0" hangingPunct="1">
              <a:spcBef>
                <a:spcPct val="0"/>
              </a:spcBef>
              <a:buNone/>
              <a:defRPr sz="3200" kern="1200">
                <a:solidFill>
                  <a:schemeClr val="tx1"/>
                </a:solidFill>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IN" sz="2800" b="1" smtClean="0">
                <a:solidFill>
                  <a:schemeClr val="tx2"/>
                </a:solidFill>
                <a:effectLst>
                  <a:outerShdw blurRad="38100" dist="38100" dir="2700000" algn="tl">
                    <a:srgbClr val="000000">
                      <a:alpha val="43137"/>
                    </a:srgbClr>
                  </a:outerShdw>
                </a:effectLst>
              </a:rPr>
              <a:t>Quantification of Uncertainty in Spatial Return Levels of Urban Precipitation Extremes</a:t>
            </a:r>
            <a:endParaRPr lang="en-IN" sz="2800" b="1" dirty="0">
              <a:solidFill>
                <a:schemeClr val="tx2"/>
              </a:solidFill>
              <a:effectLst>
                <a:outerShdw blurRad="38100" dist="38100" dir="2700000" algn="tl">
                  <a:srgbClr val="000000">
                    <a:alpha val="43137"/>
                  </a:srgbClr>
                </a:outerShdw>
              </a:effectLst>
            </a:endParaRPr>
          </a:p>
        </p:txBody>
      </p:sp>
      <p:grpSp>
        <p:nvGrpSpPr>
          <p:cNvPr id="8" name="Group 7"/>
          <p:cNvGrpSpPr/>
          <p:nvPr/>
        </p:nvGrpSpPr>
        <p:grpSpPr>
          <a:xfrm>
            <a:off x="3995936" y="1772816"/>
            <a:ext cx="5148064" cy="4536504"/>
            <a:chOff x="1403648" y="919793"/>
            <a:chExt cx="5616624" cy="5822165"/>
          </a:xfrm>
        </p:grpSpPr>
        <p:pic>
          <p:nvPicPr>
            <p:cNvPr id="9"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12500" t="4276" r="35239" b="23493"/>
            <a:stretch/>
          </p:blipFill>
          <p:spPr bwMode="auto">
            <a:xfrm>
              <a:off x="1403648" y="919793"/>
              <a:ext cx="5616624" cy="5822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9"/>
            <p:cNvSpPr/>
            <p:nvPr/>
          </p:nvSpPr>
          <p:spPr>
            <a:xfrm>
              <a:off x="4355976" y="3830875"/>
              <a:ext cx="360040" cy="6062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spTree>
    <p:extLst>
      <p:ext uri="{BB962C8B-B14F-4D97-AF65-F5344CB8AC3E}">
        <p14:creationId xmlns:p14="http://schemas.microsoft.com/office/powerpoint/2010/main" val="95924325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p:nvPr/>
        </p:nvPicPr>
        <p:blipFill rotWithShape="1">
          <a:blip r:embed="rId2"/>
          <a:srcRect l="9319" t="13906" r="7637" b="4734"/>
          <a:stretch/>
        </p:blipFill>
        <p:spPr bwMode="auto">
          <a:xfrm>
            <a:off x="539552" y="926327"/>
            <a:ext cx="8208912" cy="5054509"/>
          </a:xfrm>
          <a:prstGeom prst="rect">
            <a:avLst/>
          </a:prstGeom>
          <a:ln>
            <a:noFill/>
          </a:ln>
          <a:extLst>
            <a:ext uri="{53640926-AAD7-44D8-BBD7-CCE9431645EC}">
              <a14:shadowObscured xmlns:a14="http://schemas.microsoft.com/office/drawing/2010/main"/>
            </a:ext>
          </a:extLst>
        </p:spPr>
      </p:pic>
      <p:sp>
        <p:nvSpPr>
          <p:cNvPr id="8" name="Rectangle 7"/>
          <p:cNvSpPr/>
          <p:nvPr/>
        </p:nvSpPr>
        <p:spPr>
          <a:xfrm>
            <a:off x="251363" y="5980836"/>
            <a:ext cx="8641274" cy="646331"/>
          </a:xfrm>
          <a:prstGeom prst="rect">
            <a:avLst/>
          </a:prstGeom>
        </p:spPr>
        <p:txBody>
          <a:bodyPr wrap="square">
            <a:spAutoFit/>
          </a:bodyPr>
          <a:lstStyle/>
          <a:p>
            <a:pPr algn="ctr"/>
            <a:r>
              <a:rPr lang="en-IN" dirty="0"/>
              <a:t>Annual, summer and monsoon maximum daily </a:t>
            </a:r>
            <a:r>
              <a:rPr lang="en-IN" dirty="0" smtClean="0"/>
              <a:t>precipitation </a:t>
            </a:r>
            <a:r>
              <a:rPr lang="en-IN" dirty="0"/>
              <a:t>values form 1948 onwards at the </a:t>
            </a:r>
            <a:r>
              <a:rPr lang="en-IN" dirty="0" smtClean="0"/>
              <a:t>three </a:t>
            </a:r>
            <a:r>
              <a:rPr lang="en-IN" dirty="0"/>
              <a:t>pairs of stations</a:t>
            </a:r>
          </a:p>
        </p:txBody>
      </p:sp>
      <p:sp>
        <p:nvSpPr>
          <p:cNvPr id="4" name="Slide Number Placeholder 3"/>
          <p:cNvSpPr>
            <a:spLocks noGrp="1"/>
          </p:cNvSpPr>
          <p:nvPr>
            <p:ph type="sldNum" sz="quarter" idx="12"/>
          </p:nvPr>
        </p:nvSpPr>
        <p:spPr/>
        <p:txBody>
          <a:bodyPr/>
          <a:lstStyle/>
          <a:p>
            <a:fld id="{B42613AF-7E59-4109-A1B3-A3A745CAB39B}" type="slidenum">
              <a:rPr lang="en-IN" smtClean="0"/>
              <a:t>48</a:t>
            </a:fld>
            <a:endParaRPr lang="en-IN"/>
          </a:p>
        </p:txBody>
      </p:sp>
      <p:sp>
        <p:nvSpPr>
          <p:cNvPr id="6" name="TextBox 5"/>
          <p:cNvSpPr txBox="1"/>
          <p:nvPr/>
        </p:nvSpPr>
        <p:spPr>
          <a:xfrm>
            <a:off x="683568" y="279996"/>
            <a:ext cx="7344816" cy="646331"/>
          </a:xfrm>
          <a:prstGeom prst="rect">
            <a:avLst/>
          </a:prstGeom>
          <a:noFill/>
        </p:spPr>
        <p:txBody>
          <a:bodyPr wrap="square" rtlCol="0">
            <a:spAutoFit/>
          </a:bodyPr>
          <a:lstStyle/>
          <a:p>
            <a:r>
              <a:rPr lang="en-IN" sz="3600" b="1" dirty="0" smtClean="0">
                <a:solidFill>
                  <a:schemeClr val="tx2"/>
                </a:solidFill>
                <a:effectLst>
                  <a:outerShdw blurRad="38100" dist="38100" dir="2700000" algn="tl">
                    <a:srgbClr val="000000">
                      <a:alpha val="43137"/>
                    </a:srgbClr>
                  </a:outerShdw>
                </a:effectLst>
              </a:rPr>
              <a:t>Introduction</a:t>
            </a:r>
            <a:endParaRPr lang="en-IN" sz="3600" b="1" dirty="0">
              <a:solidFill>
                <a:schemeClr val="tx2"/>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51274800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B42613AF-7E59-4109-A1B3-A3A745CAB39B}" type="slidenum">
              <a:rPr lang="en-IN" smtClean="0"/>
              <a:t>49</a:t>
            </a:fld>
            <a:endParaRPr lang="en-IN"/>
          </a:p>
        </p:txBody>
      </p:sp>
      <p:sp>
        <p:nvSpPr>
          <p:cNvPr id="7" name="Title 1"/>
          <p:cNvSpPr txBox="1">
            <a:spLocks/>
          </p:cNvSpPr>
          <p:nvPr/>
        </p:nvSpPr>
        <p:spPr>
          <a:xfrm>
            <a:off x="0" y="0"/>
            <a:ext cx="9144000" cy="924475"/>
          </a:xfrm>
          <a:prstGeom prst="rect">
            <a:avLst/>
          </a:prstGeom>
        </p:spPr>
        <p:txBody>
          <a:bodyPr/>
          <a:lstStyle>
            <a:lvl1pPr algn="l" defTabSz="457200" rtl="0" eaLnBrk="1" latinLnBrk="0" hangingPunct="1">
              <a:spcBef>
                <a:spcPct val="0"/>
              </a:spcBef>
              <a:buNone/>
              <a:defRPr sz="3200" kern="1200">
                <a:solidFill>
                  <a:schemeClr val="tx1"/>
                </a:solidFill>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IN" sz="2800" b="1">
                <a:solidFill>
                  <a:schemeClr val="tx2"/>
                </a:solidFill>
                <a:effectLst>
                  <a:outerShdw blurRad="38100" dist="38100" dir="2700000" algn="tl">
                    <a:srgbClr val="000000">
                      <a:alpha val="43137"/>
                    </a:srgbClr>
                  </a:outerShdw>
                </a:effectLst>
              </a:rPr>
              <a:t>Quantification of Uncertainty in Spatial Return Levels of Urban Precipitation Extremes</a:t>
            </a:r>
            <a:endParaRPr lang="en-IN" sz="2800" b="1" dirty="0">
              <a:solidFill>
                <a:schemeClr val="tx2"/>
              </a:solidFill>
              <a:effectLst>
                <a:outerShdw blurRad="38100" dist="38100" dir="2700000" algn="tl">
                  <a:srgbClr val="000000">
                    <a:alpha val="43137"/>
                  </a:srgbClr>
                </a:outerShdw>
              </a:effectLst>
            </a:endParaRPr>
          </a:p>
        </p:txBody>
      </p:sp>
      <p:graphicFrame>
        <p:nvGraphicFramePr>
          <p:cNvPr id="12" name="Chart 11">
            <a:extLst>
              <a:ext uri="{FF2B5EF4-FFF2-40B4-BE49-F238E27FC236}">
                <a16:creationId xmlns="" xmlns:a16="http://schemas.microsoft.com/office/drawing/2014/main" id="{FB7C65D7-7125-4C33-9E2B-FF1634FAFCB1}"/>
              </a:ext>
            </a:extLst>
          </p:cNvPr>
          <p:cNvGraphicFramePr>
            <a:graphicFrameLocks/>
          </p:cNvGraphicFramePr>
          <p:nvPr>
            <p:extLst>
              <p:ext uri="{D42A27DB-BD31-4B8C-83A1-F6EECF244321}">
                <p14:modId xmlns:p14="http://schemas.microsoft.com/office/powerpoint/2010/main" val="1645410525"/>
              </p:ext>
            </p:extLst>
          </p:nvPr>
        </p:nvGraphicFramePr>
        <p:xfrm>
          <a:off x="1253270" y="1521374"/>
          <a:ext cx="6887430" cy="407932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80802532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0775" y="156323"/>
            <a:ext cx="8079581" cy="544263"/>
          </a:xfrm>
        </p:spPr>
        <p:txBody>
          <a:bodyPr>
            <a:normAutofit fontScale="90000"/>
          </a:bodyPr>
          <a:lstStyle/>
          <a:p>
            <a:r>
              <a:rPr lang="en-US" dirty="0" smtClean="0"/>
              <a:t>Introduction</a:t>
            </a:r>
            <a:endParaRPr lang="en-US" dirty="0"/>
          </a:p>
        </p:txBody>
      </p:sp>
      <p:sp>
        <p:nvSpPr>
          <p:cNvPr id="4" name="Slide Number Placeholder 3"/>
          <p:cNvSpPr>
            <a:spLocks noGrp="1"/>
          </p:cNvSpPr>
          <p:nvPr>
            <p:ph type="sldNum" sz="quarter" idx="12"/>
          </p:nvPr>
        </p:nvSpPr>
        <p:spPr/>
        <p:txBody>
          <a:bodyPr/>
          <a:lstStyle/>
          <a:p>
            <a:fld id="{C62A17F6-43C7-4B49-8694-EE74B04BAE60}" type="slidenum">
              <a:rPr lang="en-US" smtClean="0"/>
              <a:t>5</a:t>
            </a:fld>
            <a:endParaRPr lang="en-US"/>
          </a:p>
        </p:txBody>
      </p:sp>
      <p:sp>
        <p:nvSpPr>
          <p:cNvPr id="5" name="Content Placeholder 2"/>
          <p:cNvSpPr txBox="1">
            <a:spLocks/>
          </p:cNvSpPr>
          <p:nvPr/>
        </p:nvSpPr>
        <p:spPr>
          <a:xfrm>
            <a:off x="550338" y="1669964"/>
            <a:ext cx="8065294" cy="4515945"/>
          </a:xfrm>
          <a:prstGeom prst="rect">
            <a:avLst/>
          </a:prstGeom>
          <a:noFill/>
        </p:spPr>
        <p:txBody>
          <a:bodyPr vert="horz" lIns="91440" tIns="45720" rIns="91440" bIns="45720" rtlCol="0" anchor="t">
            <a:noAutofit/>
          </a:bodyPr>
          <a:lstStyle>
            <a:lvl1pPr marL="0" indent="0" algn="ctr" defTabSz="914400" rtl="0" eaLnBrk="1" latinLnBrk="0" hangingPunct="1">
              <a:lnSpc>
                <a:spcPct val="85000"/>
              </a:lnSpc>
              <a:spcBef>
                <a:spcPts val="800"/>
              </a:spcBef>
              <a:buFont typeface="Arial" pitchFamily="34" charset="0"/>
              <a:buNone/>
              <a:defRPr sz="3200" kern="1200">
                <a:solidFill>
                  <a:srgbClr val="4D4D4D"/>
                </a:solidFill>
                <a:latin typeface="+mn-lt"/>
                <a:ea typeface="+mn-ea"/>
                <a:cs typeface="+mn-cs"/>
              </a:defRPr>
            </a:lvl1pPr>
            <a:lvl2pPr marL="457200" indent="0" algn="l" defTabSz="914400" rtl="0" eaLnBrk="1" latinLnBrk="0" hangingPunct="1">
              <a:lnSpc>
                <a:spcPct val="85000"/>
              </a:lnSpc>
              <a:spcBef>
                <a:spcPts val="600"/>
              </a:spcBef>
              <a:buFont typeface="Arial" pitchFamily="34" charset="0"/>
              <a:buNone/>
              <a:defRPr sz="2800" kern="1200">
                <a:solidFill>
                  <a:schemeClr val="tx1">
                    <a:lumMod val="85000"/>
                    <a:lumOff val="15000"/>
                  </a:schemeClr>
                </a:solidFill>
                <a:latin typeface="+mn-lt"/>
                <a:ea typeface="+mn-ea"/>
                <a:cs typeface="+mn-cs"/>
              </a:defRPr>
            </a:lvl2pPr>
            <a:lvl3pPr marL="914400" indent="0" algn="l" defTabSz="914400" rtl="0" eaLnBrk="1" latinLnBrk="0" hangingPunct="1">
              <a:lnSpc>
                <a:spcPct val="85000"/>
              </a:lnSpc>
              <a:spcBef>
                <a:spcPts val="600"/>
              </a:spcBef>
              <a:buFont typeface="Arial" pitchFamily="34" charset="0"/>
              <a:buNone/>
              <a:defRPr sz="2400" i="1" kern="1200">
                <a:solidFill>
                  <a:schemeClr val="tx1">
                    <a:lumMod val="85000"/>
                    <a:lumOff val="15000"/>
                  </a:schemeClr>
                </a:solidFill>
                <a:latin typeface="+mn-lt"/>
                <a:ea typeface="+mn-ea"/>
                <a:cs typeface="+mn-cs"/>
              </a:defRPr>
            </a:lvl3pPr>
            <a:lvl4pPr marL="1371600" indent="0" algn="l"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4pPr>
            <a:lvl5pPr marL="1828800" indent="0" algn="l"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5pPr>
            <a:lvl6pPr marL="2286000" indent="0" algn="l"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6pPr>
            <a:lvl7pPr marL="2743200" indent="0" algn="l"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7pPr>
            <a:lvl8pPr marL="3200400" indent="0" algn="l"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8pPr>
            <a:lvl9pPr marL="3657600" indent="0" algn="l"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9pPr>
          </a:lstStyle>
          <a:p>
            <a:pPr marL="342900" indent="-342900" algn="just">
              <a:buFont typeface="Arial" panose="020B0604020202020204" pitchFamily="34" charset="0"/>
              <a:buChar char="•"/>
            </a:pPr>
            <a:r>
              <a:rPr lang="en-US" sz="2400" dirty="0" smtClean="0">
                <a:solidFill>
                  <a:schemeClr val="tx1"/>
                </a:solidFill>
              </a:rPr>
              <a:t>Yet we have decisions to take: </a:t>
            </a:r>
          </a:p>
          <a:p>
            <a:pPr marL="800100" lvl="1" indent="-342900" algn="just">
              <a:buFont typeface="Arial" panose="020B0604020202020204" pitchFamily="34" charset="0"/>
              <a:buChar char="•"/>
            </a:pPr>
            <a:r>
              <a:rPr lang="en-US" sz="2400" dirty="0" smtClean="0">
                <a:solidFill>
                  <a:schemeClr val="tx1"/>
                </a:solidFill>
              </a:rPr>
              <a:t>design a dam or a levee </a:t>
            </a:r>
          </a:p>
          <a:p>
            <a:pPr marL="800100" lvl="1" indent="-342900" algn="just">
              <a:buFont typeface="Arial" panose="020B0604020202020204" pitchFamily="34" charset="0"/>
              <a:buChar char="•"/>
            </a:pPr>
            <a:r>
              <a:rPr lang="en-US" sz="2400" dirty="0" smtClean="0">
                <a:solidFill>
                  <a:schemeClr val="tx1"/>
                </a:solidFill>
              </a:rPr>
              <a:t>Construct an urban drainage system</a:t>
            </a:r>
          </a:p>
          <a:p>
            <a:pPr marL="800100" lvl="1" indent="-342900" algn="just">
              <a:buFont typeface="Arial" panose="020B0604020202020204" pitchFamily="34" charset="0"/>
              <a:buChar char="•"/>
            </a:pPr>
            <a:r>
              <a:rPr lang="en-US" sz="2400" dirty="0" smtClean="0">
                <a:solidFill>
                  <a:schemeClr val="tx1"/>
                </a:solidFill>
              </a:rPr>
              <a:t>Predict areas probable to flood</a:t>
            </a:r>
          </a:p>
          <a:p>
            <a:pPr marL="800100" lvl="1" indent="-342900" algn="just">
              <a:buFont typeface="Arial" panose="020B0604020202020204" pitchFamily="34" charset="0"/>
              <a:buChar char="•"/>
            </a:pPr>
            <a:endParaRPr lang="en-US" sz="2400" dirty="0" smtClean="0">
              <a:solidFill>
                <a:schemeClr val="tx1"/>
              </a:solidFill>
            </a:endParaRPr>
          </a:p>
          <a:p>
            <a:pPr marL="342900" indent="-342900" algn="just">
              <a:buFont typeface="Arial" panose="020B0604020202020204" pitchFamily="34" charset="0"/>
              <a:buChar char="•"/>
            </a:pPr>
            <a:r>
              <a:rPr lang="en-US" sz="2400" dirty="0" smtClean="0">
                <a:solidFill>
                  <a:schemeClr val="tx1"/>
                </a:solidFill>
              </a:rPr>
              <a:t>Stochastic modelling is one among other methods</a:t>
            </a:r>
          </a:p>
          <a:p>
            <a:pPr marL="342900" indent="-342900" algn="just">
              <a:buFont typeface="Arial" panose="020B0604020202020204" pitchFamily="34" charset="0"/>
              <a:buChar char="•"/>
            </a:pPr>
            <a:endParaRPr lang="en-US" sz="2400" dirty="0" smtClean="0">
              <a:solidFill>
                <a:schemeClr val="tx1"/>
              </a:solidFill>
            </a:endParaRPr>
          </a:p>
          <a:p>
            <a:pPr marL="342900" indent="-342900" algn="just">
              <a:buFont typeface="Arial" panose="020B0604020202020204" pitchFamily="34" charset="0"/>
              <a:buChar char="•"/>
            </a:pPr>
            <a:r>
              <a:rPr lang="en-US" sz="2400" dirty="0" smtClean="0">
                <a:solidFill>
                  <a:schemeClr val="tx1"/>
                </a:solidFill>
              </a:rPr>
              <a:t>History provides valuable clue to the future!</a:t>
            </a:r>
          </a:p>
          <a:p>
            <a:pPr marL="342900" indent="-342900" algn="just">
              <a:buFont typeface="Arial" panose="020B0604020202020204" pitchFamily="34" charset="0"/>
              <a:buChar char="•"/>
            </a:pPr>
            <a:endParaRPr lang="en-US" sz="2400" dirty="0">
              <a:solidFill>
                <a:schemeClr val="tx1"/>
              </a:solidFill>
            </a:endParaRPr>
          </a:p>
          <a:p>
            <a:pPr marL="342900" indent="-342900" algn="just">
              <a:buFont typeface="Arial" panose="020B0604020202020204" pitchFamily="34" charset="0"/>
              <a:buChar char="•"/>
            </a:pPr>
            <a:r>
              <a:rPr lang="en-US" sz="2400" dirty="0" smtClean="0">
                <a:solidFill>
                  <a:schemeClr val="tx1"/>
                </a:solidFill>
              </a:rPr>
              <a:t>Model the statistical parameters of historical time series</a:t>
            </a:r>
            <a:endParaRPr lang="en-US" sz="2400" dirty="0">
              <a:solidFill>
                <a:schemeClr val="tx1"/>
              </a:solidFill>
            </a:endParaRPr>
          </a:p>
        </p:txBody>
      </p:sp>
    </p:spTree>
    <p:extLst>
      <p:ext uri="{BB962C8B-B14F-4D97-AF65-F5344CB8AC3E}">
        <p14:creationId xmlns:p14="http://schemas.microsoft.com/office/powerpoint/2010/main" val="398412944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701666" y="4005064"/>
            <a:ext cx="7182702" cy="2031325"/>
          </a:xfrm>
          <a:prstGeom prst="rect">
            <a:avLst/>
          </a:prstGeom>
        </p:spPr>
        <p:txBody>
          <a:bodyPr wrap="square">
            <a:spAutoFit/>
          </a:bodyPr>
          <a:lstStyle/>
          <a:p>
            <a:r>
              <a:rPr lang="en-IN" i="1" dirty="0" smtClean="0">
                <a:sym typeface="Symbol"/>
              </a:rPr>
              <a:t> </a:t>
            </a:r>
            <a:r>
              <a:rPr lang="en-IN" dirty="0" smtClean="0"/>
              <a:t>= </a:t>
            </a:r>
            <a:r>
              <a:rPr lang="en-IN" dirty="0"/>
              <a:t>(</a:t>
            </a:r>
            <a:r>
              <a:rPr lang="en-IN" i="1" dirty="0">
                <a:sym typeface="Symbol"/>
              </a:rPr>
              <a:t></a:t>
            </a:r>
            <a:r>
              <a:rPr lang="en-IN" baseline="-25000" dirty="0"/>
              <a:t>1</a:t>
            </a:r>
            <a:r>
              <a:rPr lang="en-IN" dirty="0"/>
              <a:t>, </a:t>
            </a:r>
            <a:r>
              <a:rPr lang="en-IN" i="1" dirty="0">
                <a:sym typeface="Symbol"/>
              </a:rPr>
              <a:t></a:t>
            </a:r>
            <a:r>
              <a:rPr lang="en-IN" baseline="-25000" dirty="0" smtClean="0"/>
              <a:t>2</a:t>
            </a:r>
            <a:r>
              <a:rPr lang="en-IN" dirty="0" smtClean="0"/>
              <a:t>)</a:t>
            </a:r>
          </a:p>
          <a:p>
            <a:endParaRPr lang="en-IN" i="1" dirty="0" smtClean="0">
              <a:sym typeface="Symbol"/>
            </a:endParaRPr>
          </a:p>
          <a:p>
            <a:r>
              <a:rPr lang="en-IN" i="1" dirty="0" smtClean="0">
                <a:sym typeface="Symbol"/>
              </a:rPr>
              <a:t></a:t>
            </a:r>
            <a:r>
              <a:rPr lang="en-IN" baseline="-25000" dirty="0"/>
              <a:t>1</a:t>
            </a:r>
            <a:r>
              <a:rPr lang="en-IN" dirty="0"/>
              <a:t> </a:t>
            </a:r>
            <a:r>
              <a:rPr lang="en-IN" dirty="0" smtClean="0"/>
              <a:t>- parameters </a:t>
            </a:r>
            <a:r>
              <a:rPr lang="en-IN" dirty="0"/>
              <a:t>in the data layer (parameters of the GEV distribution) </a:t>
            </a:r>
            <a:endParaRPr lang="en-IN" dirty="0" smtClean="0"/>
          </a:p>
          <a:p>
            <a:endParaRPr lang="en-IN" i="1" dirty="0">
              <a:sym typeface="Symbol"/>
            </a:endParaRPr>
          </a:p>
          <a:p>
            <a:r>
              <a:rPr lang="en-IN" i="1" dirty="0" smtClean="0">
                <a:sym typeface="Symbol"/>
              </a:rPr>
              <a:t></a:t>
            </a:r>
            <a:r>
              <a:rPr lang="en-IN" baseline="-25000" dirty="0"/>
              <a:t>2</a:t>
            </a:r>
            <a:r>
              <a:rPr lang="en-IN" dirty="0"/>
              <a:t> </a:t>
            </a:r>
            <a:r>
              <a:rPr lang="en-IN" dirty="0" smtClean="0"/>
              <a:t>- parameters </a:t>
            </a:r>
            <a:r>
              <a:rPr lang="en-IN" dirty="0"/>
              <a:t>in the process layer (parameters of latent spatial process). </a:t>
            </a:r>
          </a:p>
        </p:txBody>
      </p:sp>
      <p:graphicFrame>
        <p:nvGraphicFramePr>
          <p:cNvPr id="10" name="Object 9"/>
          <p:cNvGraphicFramePr>
            <a:graphicFrameLocks noChangeAspect="1"/>
          </p:cNvGraphicFramePr>
          <p:nvPr>
            <p:extLst/>
          </p:nvPr>
        </p:nvGraphicFramePr>
        <p:xfrm>
          <a:off x="1387810" y="2204864"/>
          <a:ext cx="6419787" cy="670099"/>
        </p:xfrm>
        <a:graphic>
          <a:graphicData uri="http://schemas.openxmlformats.org/presentationml/2006/ole">
            <mc:AlternateContent xmlns:mc="http://schemas.openxmlformats.org/markup-compatibility/2006">
              <mc:Choice xmlns:v="urn:schemas-microsoft-com:vml" Requires="v">
                <p:oleObj spid="_x0000_s1275" name="Equation" r:id="rId3" imgW="2463480" imgH="253800" progId="Equation.DSMT4">
                  <p:embed/>
                </p:oleObj>
              </mc:Choice>
              <mc:Fallback>
                <p:oleObj name="Equation" r:id="rId3" imgW="2463480" imgH="253800" progId="Equation.DSMT4">
                  <p:embed/>
                  <p:pic>
                    <p:nvPicPr>
                      <p:cNvPr id="10" name="Object 9"/>
                      <p:cNvPicPr>
                        <a:picLocks noChangeAspect="1" noChangeArrowheads="1"/>
                      </p:cNvPicPr>
                      <p:nvPr/>
                    </p:nvPicPr>
                    <p:blipFill>
                      <a:blip r:embed="rId4"/>
                      <a:srcRect/>
                      <a:stretch>
                        <a:fillRect/>
                      </a:stretch>
                    </p:blipFill>
                    <p:spPr bwMode="auto">
                      <a:xfrm>
                        <a:off x="1387810" y="2204864"/>
                        <a:ext cx="6419787" cy="670099"/>
                      </a:xfrm>
                      <a:prstGeom prst="rect">
                        <a:avLst/>
                      </a:prstGeom>
                      <a:noFill/>
                    </p:spPr>
                  </p:pic>
                </p:oleObj>
              </mc:Fallback>
            </mc:AlternateContent>
          </a:graphicData>
        </a:graphic>
      </p:graphicFrame>
      <p:sp>
        <p:nvSpPr>
          <p:cNvPr id="4" name="Title 1"/>
          <p:cNvSpPr txBox="1">
            <a:spLocks/>
          </p:cNvSpPr>
          <p:nvPr/>
        </p:nvSpPr>
        <p:spPr>
          <a:xfrm>
            <a:off x="0" y="274638"/>
            <a:ext cx="9144000" cy="5715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600" b="1" dirty="0" smtClean="0">
                <a:solidFill>
                  <a:schemeClr val="tx2"/>
                </a:solidFill>
                <a:effectLst>
                  <a:outerShdw blurRad="38100" dist="38100" dir="2700000" algn="tl">
                    <a:srgbClr val="000000">
                      <a:alpha val="43137"/>
                    </a:srgbClr>
                  </a:outerShdw>
                </a:effectLst>
              </a:rPr>
              <a:t>Hierarchical Bayesian Analysis</a:t>
            </a:r>
            <a:endParaRPr lang="en-IN" sz="3600" b="1" dirty="0">
              <a:solidFill>
                <a:schemeClr val="tx2"/>
              </a:solidFill>
              <a:effectLst>
                <a:outerShdw blurRad="38100" dist="38100" dir="2700000" algn="tl">
                  <a:srgbClr val="000000">
                    <a:alpha val="43137"/>
                  </a:srgbClr>
                </a:outerShdw>
              </a:effectLst>
            </a:endParaRPr>
          </a:p>
        </p:txBody>
      </p:sp>
      <p:sp>
        <p:nvSpPr>
          <p:cNvPr id="17" name="Slide Number Placeholder 16"/>
          <p:cNvSpPr>
            <a:spLocks noGrp="1"/>
          </p:cNvSpPr>
          <p:nvPr>
            <p:ph type="sldNum" sz="quarter" idx="12"/>
          </p:nvPr>
        </p:nvSpPr>
        <p:spPr/>
        <p:txBody>
          <a:bodyPr/>
          <a:lstStyle/>
          <a:p>
            <a:fld id="{B42613AF-7E59-4109-A1B3-A3A745CAB39B}" type="slidenum">
              <a:rPr lang="en-IN" smtClean="0"/>
              <a:t>50</a:t>
            </a:fld>
            <a:endParaRPr lang="en-IN"/>
          </a:p>
        </p:txBody>
      </p:sp>
      <p:sp>
        <p:nvSpPr>
          <p:cNvPr id="11" name="Rectangle 10"/>
          <p:cNvSpPr/>
          <p:nvPr/>
        </p:nvSpPr>
        <p:spPr>
          <a:xfrm>
            <a:off x="2771800" y="3038554"/>
            <a:ext cx="1129605" cy="369332"/>
          </a:xfrm>
          <a:prstGeom prst="rect">
            <a:avLst/>
          </a:prstGeom>
        </p:spPr>
        <p:txBody>
          <a:bodyPr wrap="none">
            <a:spAutoFit/>
          </a:bodyPr>
          <a:lstStyle/>
          <a:p>
            <a:r>
              <a:rPr lang="en-IN" dirty="0"/>
              <a:t>Data layer</a:t>
            </a:r>
          </a:p>
        </p:txBody>
      </p:sp>
      <p:sp>
        <p:nvSpPr>
          <p:cNvPr id="14" name="Rectangle 13"/>
          <p:cNvSpPr/>
          <p:nvPr/>
        </p:nvSpPr>
        <p:spPr>
          <a:xfrm>
            <a:off x="4572000" y="3038554"/>
            <a:ext cx="1403333" cy="369332"/>
          </a:xfrm>
          <a:prstGeom prst="rect">
            <a:avLst/>
          </a:prstGeom>
        </p:spPr>
        <p:txBody>
          <a:bodyPr wrap="none">
            <a:spAutoFit/>
          </a:bodyPr>
          <a:lstStyle/>
          <a:p>
            <a:r>
              <a:rPr lang="en-IN" dirty="0"/>
              <a:t>Process layer</a:t>
            </a:r>
          </a:p>
        </p:txBody>
      </p:sp>
      <p:sp>
        <p:nvSpPr>
          <p:cNvPr id="16" name="Rectangle 15"/>
          <p:cNvSpPr/>
          <p:nvPr/>
        </p:nvSpPr>
        <p:spPr>
          <a:xfrm>
            <a:off x="6660232" y="3066757"/>
            <a:ext cx="1147365" cy="369332"/>
          </a:xfrm>
          <a:prstGeom prst="rect">
            <a:avLst/>
          </a:prstGeom>
        </p:spPr>
        <p:txBody>
          <a:bodyPr wrap="none">
            <a:spAutoFit/>
          </a:bodyPr>
          <a:lstStyle/>
          <a:p>
            <a:r>
              <a:rPr lang="en-IN" dirty="0"/>
              <a:t>Prior layer</a:t>
            </a:r>
          </a:p>
        </p:txBody>
      </p:sp>
    </p:spTree>
    <p:extLst>
      <p:ext uri="{BB962C8B-B14F-4D97-AF65-F5344CB8AC3E}">
        <p14:creationId xmlns:p14="http://schemas.microsoft.com/office/powerpoint/2010/main" val="333494230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Object 9"/>
          <p:cNvGraphicFramePr>
            <a:graphicFrameLocks noChangeAspect="1"/>
          </p:cNvGraphicFramePr>
          <p:nvPr>
            <p:extLst/>
          </p:nvPr>
        </p:nvGraphicFramePr>
        <p:xfrm>
          <a:off x="874713" y="1963738"/>
          <a:ext cx="6878637" cy="1027112"/>
        </p:xfrm>
        <a:graphic>
          <a:graphicData uri="http://schemas.openxmlformats.org/presentationml/2006/ole">
            <mc:AlternateContent xmlns:mc="http://schemas.openxmlformats.org/markup-compatibility/2006">
              <mc:Choice xmlns:v="urn:schemas-microsoft-com:vml" Requires="v">
                <p:oleObj spid="_x0000_s18655" name="Equation" r:id="rId3" imgW="4483080" imgH="660240" progId="Equation.DSMT4">
                  <p:embed/>
                </p:oleObj>
              </mc:Choice>
              <mc:Fallback>
                <p:oleObj name="Equation" r:id="rId3" imgW="4483080" imgH="660240" progId="Equation.DSMT4">
                  <p:embed/>
                  <p:pic>
                    <p:nvPicPr>
                      <p:cNvPr id="10" name="Object 9"/>
                      <p:cNvPicPr>
                        <a:picLocks noChangeAspect="1" noChangeArrowheads="1"/>
                      </p:cNvPicPr>
                      <p:nvPr/>
                    </p:nvPicPr>
                    <p:blipFill>
                      <a:blip r:embed="rId4"/>
                      <a:srcRect/>
                      <a:stretch>
                        <a:fillRect/>
                      </a:stretch>
                    </p:blipFill>
                    <p:spPr bwMode="auto">
                      <a:xfrm>
                        <a:off x="874713" y="1963738"/>
                        <a:ext cx="6878637" cy="1027112"/>
                      </a:xfrm>
                      <a:prstGeom prst="rect">
                        <a:avLst/>
                      </a:prstGeom>
                      <a:noFill/>
                    </p:spPr>
                  </p:pic>
                </p:oleObj>
              </mc:Fallback>
            </mc:AlternateContent>
          </a:graphicData>
        </a:graphic>
      </p:graphicFrame>
      <p:sp>
        <p:nvSpPr>
          <p:cNvPr id="11" name="Rectangle 10"/>
          <p:cNvSpPr/>
          <p:nvPr/>
        </p:nvSpPr>
        <p:spPr>
          <a:xfrm>
            <a:off x="350044" y="1711479"/>
            <a:ext cx="1235659" cy="400110"/>
          </a:xfrm>
          <a:prstGeom prst="rect">
            <a:avLst/>
          </a:prstGeom>
        </p:spPr>
        <p:txBody>
          <a:bodyPr wrap="none">
            <a:spAutoFit/>
          </a:bodyPr>
          <a:lstStyle/>
          <a:p>
            <a:r>
              <a:rPr lang="en-IN" sz="2000" dirty="0">
                <a:solidFill>
                  <a:srgbClr val="0070C0"/>
                </a:solidFill>
              </a:rPr>
              <a:t>Data layer</a:t>
            </a:r>
          </a:p>
        </p:txBody>
      </p:sp>
      <p:sp>
        <p:nvSpPr>
          <p:cNvPr id="17" name="Slide Number Placeholder 16"/>
          <p:cNvSpPr>
            <a:spLocks noGrp="1"/>
          </p:cNvSpPr>
          <p:nvPr>
            <p:ph type="sldNum" sz="quarter" idx="12"/>
          </p:nvPr>
        </p:nvSpPr>
        <p:spPr/>
        <p:txBody>
          <a:bodyPr/>
          <a:lstStyle/>
          <a:p>
            <a:fld id="{B42613AF-7E59-4109-A1B3-A3A745CAB39B}" type="slidenum">
              <a:rPr lang="en-IN" smtClean="0"/>
              <a:t>51</a:t>
            </a:fld>
            <a:endParaRPr lang="en-IN"/>
          </a:p>
        </p:txBody>
      </p:sp>
      <p:graphicFrame>
        <p:nvGraphicFramePr>
          <p:cNvPr id="13" name="Object 12"/>
          <p:cNvGraphicFramePr>
            <a:graphicFrameLocks noChangeAspect="1"/>
          </p:cNvGraphicFramePr>
          <p:nvPr>
            <p:extLst/>
          </p:nvPr>
        </p:nvGraphicFramePr>
        <p:xfrm>
          <a:off x="609600" y="908720"/>
          <a:ext cx="6419850" cy="669925"/>
        </p:xfrm>
        <a:graphic>
          <a:graphicData uri="http://schemas.openxmlformats.org/presentationml/2006/ole">
            <mc:AlternateContent xmlns:mc="http://schemas.openxmlformats.org/markup-compatibility/2006">
              <mc:Choice xmlns:v="urn:schemas-microsoft-com:vml" Requires="v">
                <p:oleObj spid="_x0000_s18656" name="Equation" r:id="rId5" imgW="2463480" imgH="253800" progId="Equation.DSMT4">
                  <p:embed/>
                </p:oleObj>
              </mc:Choice>
              <mc:Fallback>
                <p:oleObj name="Equation" r:id="rId5" imgW="2463480" imgH="253800" progId="Equation.DSMT4">
                  <p:embed/>
                  <p:pic>
                    <p:nvPicPr>
                      <p:cNvPr id="13" name="Object 12"/>
                      <p:cNvPicPr>
                        <a:picLocks noChangeAspect="1" noChangeArrowheads="1"/>
                      </p:cNvPicPr>
                      <p:nvPr/>
                    </p:nvPicPr>
                    <p:blipFill>
                      <a:blip r:embed="rId6"/>
                      <a:srcRect/>
                      <a:stretch>
                        <a:fillRect/>
                      </a:stretch>
                    </p:blipFill>
                    <p:spPr bwMode="auto">
                      <a:xfrm>
                        <a:off x="609600" y="908720"/>
                        <a:ext cx="6419850"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7" name="Title 1"/>
          <p:cNvSpPr txBox="1">
            <a:spLocks/>
          </p:cNvSpPr>
          <p:nvPr/>
        </p:nvSpPr>
        <p:spPr>
          <a:xfrm>
            <a:off x="0" y="7938"/>
            <a:ext cx="9144000" cy="5715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600" b="1" dirty="0" smtClean="0">
                <a:solidFill>
                  <a:schemeClr val="tx2"/>
                </a:solidFill>
                <a:effectLst>
                  <a:outerShdw blurRad="38100" dist="38100" dir="2700000" algn="tl">
                    <a:srgbClr val="000000">
                      <a:alpha val="43137"/>
                    </a:srgbClr>
                  </a:outerShdw>
                </a:effectLst>
              </a:rPr>
              <a:t>Hierarchical Bayesian Analysis</a:t>
            </a:r>
            <a:endParaRPr lang="en-IN" sz="3600" b="1" dirty="0">
              <a:solidFill>
                <a:schemeClr val="tx2"/>
              </a:solidFill>
              <a:effectLst>
                <a:outerShdw blurRad="38100" dist="38100" dir="2700000" algn="tl">
                  <a:srgbClr val="000000">
                    <a:alpha val="43137"/>
                  </a:srgbClr>
                </a:outerShdw>
              </a:effectLst>
            </a:endParaRPr>
          </a:p>
        </p:txBody>
      </p:sp>
      <p:grpSp>
        <p:nvGrpSpPr>
          <p:cNvPr id="8" name="Group 7"/>
          <p:cNvGrpSpPr/>
          <p:nvPr/>
        </p:nvGrpSpPr>
        <p:grpSpPr>
          <a:xfrm>
            <a:off x="6227676" y="3789040"/>
            <a:ext cx="2916324" cy="2441506"/>
            <a:chOff x="2771800" y="270651"/>
            <a:chExt cx="6055218" cy="6276809"/>
          </a:xfrm>
        </p:grpSpPr>
        <p:pic>
          <p:nvPicPr>
            <p:cNvPr id="9"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l="12500" t="4276" r="35239" b="23493"/>
            <a:stretch/>
          </p:blipFill>
          <p:spPr bwMode="auto">
            <a:xfrm>
              <a:off x="2771800" y="270651"/>
              <a:ext cx="6055218" cy="62768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ectangle 11"/>
            <p:cNvSpPr/>
            <p:nvPr/>
          </p:nvSpPr>
          <p:spPr>
            <a:xfrm>
              <a:off x="5940152" y="3409055"/>
              <a:ext cx="360040" cy="6463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sp>
        <p:nvSpPr>
          <p:cNvPr id="18" name="Rectangle 17"/>
          <p:cNvSpPr/>
          <p:nvPr/>
        </p:nvSpPr>
        <p:spPr>
          <a:xfrm>
            <a:off x="792023" y="3329791"/>
            <a:ext cx="7999888" cy="430887"/>
          </a:xfrm>
          <a:prstGeom prst="rect">
            <a:avLst/>
          </a:prstGeom>
        </p:spPr>
        <p:txBody>
          <a:bodyPr wrap="square">
            <a:spAutoFit/>
          </a:bodyPr>
          <a:lstStyle/>
          <a:p>
            <a:r>
              <a:rPr lang="en-IN" sz="2200" dirty="0" smtClean="0"/>
              <a:t>Location and </a:t>
            </a:r>
            <a:r>
              <a:rPr lang="en-IN" sz="2200" dirty="0"/>
              <a:t>scale parameters as </a:t>
            </a:r>
            <a:r>
              <a:rPr lang="en-IN" sz="2200" dirty="0" smtClean="0"/>
              <a:t>Gaussian </a:t>
            </a:r>
            <a:r>
              <a:rPr lang="en-IN" sz="2200" dirty="0"/>
              <a:t>process</a:t>
            </a:r>
          </a:p>
        </p:txBody>
      </p:sp>
      <p:graphicFrame>
        <p:nvGraphicFramePr>
          <p:cNvPr id="19" name="Object 18"/>
          <p:cNvGraphicFramePr>
            <a:graphicFrameLocks noChangeAspect="1"/>
          </p:cNvGraphicFramePr>
          <p:nvPr>
            <p:extLst/>
          </p:nvPr>
        </p:nvGraphicFramePr>
        <p:xfrm>
          <a:off x="701040" y="4240395"/>
          <a:ext cx="3870960" cy="457200"/>
        </p:xfrm>
        <a:graphic>
          <a:graphicData uri="http://schemas.openxmlformats.org/presentationml/2006/ole">
            <mc:AlternateContent xmlns:mc="http://schemas.openxmlformats.org/markup-compatibility/2006">
              <mc:Choice xmlns:v="urn:schemas-microsoft-com:vml" Requires="v">
                <p:oleObj spid="_x0000_s18657" name="Equation" r:id="rId8" imgW="2412720" imgH="279360" progId="Equation.DSMT4">
                  <p:embed/>
                </p:oleObj>
              </mc:Choice>
              <mc:Fallback>
                <p:oleObj name="Equation" r:id="rId8" imgW="2412720" imgH="279360" progId="Equation.DSMT4">
                  <p:embed/>
                  <p:pic>
                    <p:nvPicPr>
                      <p:cNvPr id="19" name="Object 18"/>
                      <p:cNvPicPr>
                        <a:picLocks noChangeAspect="1" noChangeArrowheads="1"/>
                      </p:cNvPicPr>
                      <p:nvPr/>
                    </p:nvPicPr>
                    <p:blipFill>
                      <a:blip r:embed="rId9"/>
                      <a:srcRect/>
                      <a:stretch>
                        <a:fillRect/>
                      </a:stretch>
                    </p:blipFill>
                    <p:spPr bwMode="auto">
                      <a:xfrm>
                        <a:off x="701040" y="4240395"/>
                        <a:ext cx="3870960" cy="457200"/>
                      </a:xfrm>
                      <a:prstGeom prst="rect">
                        <a:avLst/>
                      </a:prstGeom>
                      <a:noFill/>
                    </p:spPr>
                  </p:pic>
                </p:oleObj>
              </mc:Fallback>
            </mc:AlternateContent>
          </a:graphicData>
        </a:graphic>
      </p:graphicFrame>
      <p:graphicFrame>
        <p:nvGraphicFramePr>
          <p:cNvPr id="20" name="Object 19"/>
          <p:cNvGraphicFramePr>
            <a:graphicFrameLocks noChangeAspect="1"/>
          </p:cNvGraphicFramePr>
          <p:nvPr>
            <p:extLst/>
          </p:nvPr>
        </p:nvGraphicFramePr>
        <p:xfrm>
          <a:off x="386347" y="5682362"/>
          <a:ext cx="6067425" cy="533400"/>
        </p:xfrm>
        <a:graphic>
          <a:graphicData uri="http://schemas.openxmlformats.org/presentationml/2006/ole">
            <mc:AlternateContent xmlns:mc="http://schemas.openxmlformats.org/markup-compatibility/2006">
              <mc:Choice xmlns:v="urn:schemas-microsoft-com:vml" Requires="v">
                <p:oleObj spid="_x0000_s18658" name="Equation" r:id="rId10" imgW="3466800" imgH="304560" progId="Equation.DSMT4">
                  <p:embed/>
                </p:oleObj>
              </mc:Choice>
              <mc:Fallback>
                <p:oleObj name="Equation" r:id="rId10" imgW="3466800" imgH="304560" progId="Equation.DSMT4">
                  <p:embed/>
                  <p:pic>
                    <p:nvPicPr>
                      <p:cNvPr id="20" name="Object 19"/>
                      <p:cNvPicPr>
                        <a:picLocks noChangeAspect="1" noChangeArrowheads="1"/>
                      </p:cNvPicPr>
                      <p:nvPr/>
                    </p:nvPicPr>
                    <p:blipFill>
                      <a:blip r:embed="rId11"/>
                      <a:srcRect/>
                      <a:stretch>
                        <a:fillRect/>
                      </a:stretch>
                    </p:blipFill>
                    <p:spPr bwMode="auto">
                      <a:xfrm>
                        <a:off x="386347" y="5682362"/>
                        <a:ext cx="6067425" cy="533400"/>
                      </a:xfrm>
                      <a:prstGeom prst="rect">
                        <a:avLst/>
                      </a:prstGeom>
                      <a:noFill/>
                    </p:spPr>
                  </p:pic>
                </p:oleObj>
              </mc:Fallback>
            </mc:AlternateContent>
          </a:graphicData>
        </a:graphic>
      </p:graphicFrame>
      <p:graphicFrame>
        <p:nvGraphicFramePr>
          <p:cNvPr id="21" name="Object 20"/>
          <p:cNvGraphicFramePr>
            <a:graphicFrameLocks noChangeAspect="1"/>
          </p:cNvGraphicFramePr>
          <p:nvPr>
            <p:extLst/>
          </p:nvPr>
        </p:nvGraphicFramePr>
        <p:xfrm>
          <a:off x="611178" y="4883467"/>
          <a:ext cx="4497730" cy="504056"/>
        </p:xfrm>
        <a:graphic>
          <a:graphicData uri="http://schemas.openxmlformats.org/presentationml/2006/ole">
            <mc:AlternateContent xmlns:mc="http://schemas.openxmlformats.org/markup-compatibility/2006">
              <mc:Choice xmlns:v="urn:schemas-microsoft-com:vml" Requires="v">
                <p:oleObj spid="_x0000_s18659" name="Equation" r:id="rId12" imgW="2209680" imgH="253800" progId="Equation.DSMT4">
                  <p:embed/>
                </p:oleObj>
              </mc:Choice>
              <mc:Fallback>
                <p:oleObj name="Equation" r:id="rId12" imgW="2209680" imgH="253800" progId="Equation.DSMT4">
                  <p:embed/>
                  <p:pic>
                    <p:nvPicPr>
                      <p:cNvPr id="21" name="Object 20"/>
                      <p:cNvPicPr>
                        <a:picLocks noChangeAspect="1" noChangeArrowheads="1"/>
                      </p:cNvPicPr>
                      <p:nvPr/>
                    </p:nvPicPr>
                    <p:blipFill>
                      <a:blip r:embed="rId13"/>
                      <a:srcRect/>
                      <a:stretch>
                        <a:fillRect/>
                      </a:stretch>
                    </p:blipFill>
                    <p:spPr bwMode="auto">
                      <a:xfrm>
                        <a:off x="611178" y="4883467"/>
                        <a:ext cx="4497730" cy="504056"/>
                      </a:xfrm>
                      <a:prstGeom prst="rect">
                        <a:avLst/>
                      </a:prstGeom>
                      <a:noFill/>
                    </p:spPr>
                  </p:pic>
                </p:oleObj>
              </mc:Fallback>
            </mc:AlternateContent>
          </a:graphicData>
        </a:graphic>
      </p:graphicFrame>
      <p:sp>
        <p:nvSpPr>
          <p:cNvPr id="22" name="Rectangle 21"/>
          <p:cNvSpPr/>
          <p:nvPr/>
        </p:nvSpPr>
        <p:spPr>
          <a:xfrm>
            <a:off x="386347" y="2900581"/>
            <a:ext cx="1675010" cy="430887"/>
          </a:xfrm>
          <a:prstGeom prst="rect">
            <a:avLst/>
          </a:prstGeom>
        </p:spPr>
        <p:txBody>
          <a:bodyPr wrap="none">
            <a:spAutoFit/>
          </a:bodyPr>
          <a:lstStyle/>
          <a:p>
            <a:r>
              <a:rPr lang="en-IN" sz="2200" dirty="0">
                <a:solidFill>
                  <a:srgbClr val="0070C0"/>
                </a:solidFill>
              </a:rPr>
              <a:t>Process layer</a:t>
            </a:r>
          </a:p>
        </p:txBody>
      </p:sp>
      <p:sp>
        <p:nvSpPr>
          <p:cNvPr id="23" name="Rectangle 22"/>
          <p:cNvSpPr/>
          <p:nvPr/>
        </p:nvSpPr>
        <p:spPr>
          <a:xfrm>
            <a:off x="1144112" y="3783488"/>
            <a:ext cx="7999888" cy="430887"/>
          </a:xfrm>
          <a:prstGeom prst="rect">
            <a:avLst/>
          </a:prstGeom>
        </p:spPr>
        <p:txBody>
          <a:bodyPr wrap="square">
            <a:spAutoFit/>
          </a:bodyPr>
          <a:lstStyle/>
          <a:p>
            <a:r>
              <a:rPr lang="en-IN" sz="2200" dirty="0" smtClean="0"/>
              <a:t>GP (mean, covariance)</a:t>
            </a:r>
            <a:endParaRPr lang="en-IN" sz="2200" dirty="0"/>
          </a:p>
        </p:txBody>
      </p:sp>
    </p:spTree>
    <p:extLst>
      <p:ext uri="{BB962C8B-B14F-4D97-AF65-F5344CB8AC3E}">
        <p14:creationId xmlns:p14="http://schemas.microsoft.com/office/powerpoint/2010/main" val="354905189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nvPr>
        </p:nvGraphicFramePr>
        <p:xfrm>
          <a:off x="395536" y="634276"/>
          <a:ext cx="7416823" cy="5052060"/>
        </p:xfrm>
        <a:graphic>
          <a:graphicData uri="http://schemas.openxmlformats.org/drawingml/2006/table">
            <a:tbl>
              <a:tblPr firstRow="1" firstCol="1" bandRow="1">
                <a:tableStyleId>{5C22544A-7EE6-4342-B048-85BDC9FD1C3A}</a:tableStyleId>
              </a:tblPr>
              <a:tblGrid>
                <a:gridCol w="864096">
                  <a:extLst>
                    <a:ext uri="{9D8B030D-6E8A-4147-A177-3AD203B41FA5}">
                      <a16:colId xmlns="" xmlns:a16="http://schemas.microsoft.com/office/drawing/2014/main" val="20000"/>
                    </a:ext>
                  </a:extLst>
                </a:gridCol>
                <a:gridCol w="5469372">
                  <a:extLst>
                    <a:ext uri="{9D8B030D-6E8A-4147-A177-3AD203B41FA5}">
                      <a16:colId xmlns="" xmlns:a16="http://schemas.microsoft.com/office/drawing/2014/main" val="20001"/>
                    </a:ext>
                  </a:extLst>
                </a:gridCol>
                <a:gridCol w="1083355">
                  <a:extLst>
                    <a:ext uri="{9D8B030D-6E8A-4147-A177-3AD203B41FA5}">
                      <a16:colId xmlns="" xmlns:a16="http://schemas.microsoft.com/office/drawing/2014/main" val="20002"/>
                    </a:ext>
                  </a:extLst>
                </a:gridCol>
              </a:tblGrid>
              <a:tr h="702078">
                <a:tc>
                  <a:txBody>
                    <a:bodyPr/>
                    <a:lstStyle/>
                    <a:p>
                      <a:pPr algn="ctr">
                        <a:lnSpc>
                          <a:spcPct val="150000"/>
                        </a:lnSpc>
                        <a:spcAft>
                          <a:spcPts val="0"/>
                        </a:spcAft>
                      </a:pPr>
                      <a:r>
                        <a:rPr lang="en-IN" sz="1700" dirty="0" err="1">
                          <a:effectLst/>
                        </a:rPr>
                        <a:t>S.No</a:t>
                      </a:r>
                      <a:r>
                        <a:rPr lang="en-IN" sz="1700" dirty="0">
                          <a:effectLst/>
                        </a:rPr>
                        <a:t>.</a:t>
                      </a:r>
                      <a:endParaRPr lang="en-IN" sz="1700" dirty="0">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n-IN" sz="1700" dirty="0" smtClean="0">
                          <a:effectLst/>
                        </a:rPr>
                        <a:t>Covariates</a:t>
                      </a:r>
                      <a:endParaRPr lang="en-IN" sz="1700" dirty="0">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n-IN" sz="1700" dirty="0" smtClean="0">
                          <a:effectLst/>
                          <a:latin typeface="Calibri"/>
                          <a:ea typeface="Calibri"/>
                          <a:cs typeface="Times New Roman"/>
                        </a:rPr>
                        <a:t>Short form</a:t>
                      </a:r>
                      <a:endParaRPr lang="en-IN" sz="1700" dirty="0">
                        <a:effectLst/>
                        <a:latin typeface="Calibri"/>
                        <a:ea typeface="Calibri"/>
                        <a:cs typeface="Times New Roman"/>
                      </a:endParaRPr>
                    </a:p>
                  </a:txBody>
                  <a:tcPr marL="68580" marR="68580" marT="0" marB="0" anchor="ctr"/>
                </a:tc>
                <a:extLst>
                  <a:ext uri="{0D108BD9-81ED-4DB2-BD59-A6C34878D82A}">
                    <a16:rowId xmlns="" xmlns:a16="http://schemas.microsoft.com/office/drawing/2014/main" val="10000"/>
                  </a:ext>
                </a:extLst>
              </a:tr>
              <a:tr h="0">
                <a:tc gridSpan="3">
                  <a:txBody>
                    <a:bodyPr/>
                    <a:lstStyle/>
                    <a:p>
                      <a:pPr>
                        <a:lnSpc>
                          <a:spcPct val="150000"/>
                        </a:lnSpc>
                        <a:spcAft>
                          <a:spcPts val="0"/>
                        </a:spcAft>
                      </a:pPr>
                      <a:r>
                        <a:rPr lang="en-IN" sz="1700" dirty="0">
                          <a:effectLst/>
                        </a:rPr>
                        <a:t>Geographic </a:t>
                      </a:r>
                      <a:endParaRPr lang="en-IN" sz="1700" dirty="0">
                        <a:effectLst/>
                        <a:latin typeface="Calibri"/>
                        <a:ea typeface="Calibri"/>
                        <a:cs typeface="Times New Roman"/>
                      </a:endParaRPr>
                    </a:p>
                  </a:txBody>
                  <a:tcPr marL="68580" marR="68580" marT="0" marB="0" anchor="ctr"/>
                </a:tc>
                <a:tc hMerge="1">
                  <a:txBody>
                    <a:bodyPr/>
                    <a:lstStyle/>
                    <a:p>
                      <a:endParaRPr lang="en-IN"/>
                    </a:p>
                  </a:txBody>
                  <a:tcPr/>
                </a:tc>
                <a:tc hMerge="1">
                  <a:txBody>
                    <a:bodyPr/>
                    <a:lstStyle/>
                    <a:p>
                      <a:pPr>
                        <a:lnSpc>
                          <a:spcPct val="150000"/>
                        </a:lnSpc>
                        <a:spcAft>
                          <a:spcPts val="0"/>
                        </a:spcAft>
                      </a:pPr>
                      <a:endParaRPr lang="en-IN" sz="1800" dirty="0">
                        <a:effectLst/>
                        <a:latin typeface="Calibri"/>
                        <a:ea typeface="Calibri"/>
                        <a:cs typeface="Times New Roman"/>
                      </a:endParaRPr>
                    </a:p>
                  </a:txBody>
                  <a:tcPr marL="68580" marR="68580" marT="0" marB="0" anchor="ctr"/>
                </a:tc>
                <a:extLst>
                  <a:ext uri="{0D108BD9-81ED-4DB2-BD59-A6C34878D82A}">
                    <a16:rowId xmlns="" xmlns:a16="http://schemas.microsoft.com/office/drawing/2014/main" val="10001"/>
                  </a:ext>
                </a:extLst>
              </a:tr>
              <a:tr h="0">
                <a:tc>
                  <a:txBody>
                    <a:bodyPr/>
                    <a:lstStyle/>
                    <a:p>
                      <a:pPr algn="ctr">
                        <a:lnSpc>
                          <a:spcPct val="150000"/>
                        </a:lnSpc>
                        <a:spcAft>
                          <a:spcPts val="0"/>
                        </a:spcAft>
                      </a:pPr>
                      <a:r>
                        <a:rPr lang="en-IN" sz="1700">
                          <a:effectLst/>
                        </a:rPr>
                        <a:t>1</a:t>
                      </a:r>
                      <a:endParaRPr lang="en-IN" sz="1700">
                        <a:effectLst/>
                        <a:latin typeface="Calibri"/>
                        <a:ea typeface="Calibri"/>
                        <a:cs typeface="Times New Roman"/>
                      </a:endParaRPr>
                    </a:p>
                  </a:txBody>
                  <a:tcPr marL="68580" marR="68580" marT="0" marB="0" anchor="ctr"/>
                </a:tc>
                <a:tc>
                  <a:txBody>
                    <a:bodyPr/>
                    <a:lstStyle/>
                    <a:p>
                      <a:pPr>
                        <a:lnSpc>
                          <a:spcPct val="150000"/>
                        </a:lnSpc>
                        <a:spcAft>
                          <a:spcPts val="0"/>
                        </a:spcAft>
                      </a:pPr>
                      <a:r>
                        <a:rPr lang="en-IN" sz="1700" dirty="0" smtClean="0">
                          <a:effectLst/>
                        </a:rPr>
                        <a:t>Elevation</a:t>
                      </a:r>
                      <a:endParaRPr lang="en-IN" sz="1700" dirty="0">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n-IN" sz="1700" dirty="0" err="1" smtClean="0">
                          <a:effectLst/>
                          <a:latin typeface="Calibri"/>
                          <a:ea typeface="Calibri"/>
                          <a:cs typeface="Times New Roman"/>
                        </a:rPr>
                        <a:t>elev</a:t>
                      </a:r>
                      <a:endParaRPr lang="en-IN" sz="1700" dirty="0">
                        <a:effectLst/>
                        <a:latin typeface="Calibri"/>
                        <a:ea typeface="Calibri"/>
                        <a:cs typeface="Times New Roman"/>
                      </a:endParaRPr>
                    </a:p>
                  </a:txBody>
                  <a:tcPr marL="68580" marR="68580" marT="0" marB="0" anchor="ctr"/>
                </a:tc>
                <a:extLst>
                  <a:ext uri="{0D108BD9-81ED-4DB2-BD59-A6C34878D82A}">
                    <a16:rowId xmlns="" xmlns:a16="http://schemas.microsoft.com/office/drawing/2014/main" val="10002"/>
                  </a:ext>
                </a:extLst>
              </a:tr>
              <a:tr h="0">
                <a:tc>
                  <a:txBody>
                    <a:bodyPr/>
                    <a:lstStyle/>
                    <a:p>
                      <a:pPr algn="ctr">
                        <a:lnSpc>
                          <a:spcPct val="150000"/>
                        </a:lnSpc>
                        <a:spcAft>
                          <a:spcPts val="0"/>
                        </a:spcAft>
                      </a:pPr>
                      <a:r>
                        <a:rPr lang="en-IN" sz="1700">
                          <a:effectLst/>
                        </a:rPr>
                        <a:t>2</a:t>
                      </a:r>
                      <a:endParaRPr lang="en-IN" sz="1700">
                        <a:effectLst/>
                        <a:latin typeface="Calibri"/>
                        <a:ea typeface="Calibri"/>
                        <a:cs typeface="Times New Roman"/>
                      </a:endParaRPr>
                    </a:p>
                  </a:txBody>
                  <a:tcPr marL="68580" marR="68580" marT="0" marB="0" anchor="ctr"/>
                </a:tc>
                <a:tc>
                  <a:txBody>
                    <a:bodyPr/>
                    <a:lstStyle/>
                    <a:p>
                      <a:pPr>
                        <a:lnSpc>
                          <a:spcPct val="150000"/>
                        </a:lnSpc>
                        <a:spcAft>
                          <a:spcPts val="0"/>
                        </a:spcAft>
                      </a:pPr>
                      <a:r>
                        <a:rPr lang="en-IN" sz="1700" dirty="0" smtClean="0">
                          <a:effectLst/>
                        </a:rPr>
                        <a:t>Latitude </a:t>
                      </a:r>
                      <a:endParaRPr lang="en-IN" sz="1700" dirty="0">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n-IN" sz="1700" dirty="0" err="1" smtClean="0">
                          <a:effectLst/>
                          <a:latin typeface="Calibri"/>
                          <a:ea typeface="Calibri"/>
                          <a:cs typeface="Times New Roman"/>
                        </a:rPr>
                        <a:t>lat</a:t>
                      </a:r>
                      <a:endParaRPr lang="en-IN" sz="1700" dirty="0">
                        <a:effectLst/>
                        <a:latin typeface="Calibri"/>
                        <a:ea typeface="Calibri"/>
                        <a:cs typeface="Times New Roman"/>
                      </a:endParaRPr>
                    </a:p>
                  </a:txBody>
                  <a:tcPr marL="68580" marR="68580" marT="0" marB="0" anchor="ctr"/>
                </a:tc>
                <a:extLst>
                  <a:ext uri="{0D108BD9-81ED-4DB2-BD59-A6C34878D82A}">
                    <a16:rowId xmlns="" xmlns:a16="http://schemas.microsoft.com/office/drawing/2014/main" val="10003"/>
                  </a:ext>
                </a:extLst>
              </a:tr>
              <a:tr h="0">
                <a:tc>
                  <a:txBody>
                    <a:bodyPr/>
                    <a:lstStyle/>
                    <a:p>
                      <a:pPr algn="ctr">
                        <a:lnSpc>
                          <a:spcPct val="150000"/>
                        </a:lnSpc>
                        <a:spcAft>
                          <a:spcPts val="0"/>
                        </a:spcAft>
                      </a:pPr>
                      <a:r>
                        <a:rPr lang="en-IN" sz="1700">
                          <a:effectLst/>
                        </a:rPr>
                        <a:t>3</a:t>
                      </a:r>
                      <a:endParaRPr lang="en-IN" sz="1700">
                        <a:effectLst/>
                        <a:latin typeface="Calibri"/>
                        <a:ea typeface="Calibri"/>
                        <a:cs typeface="Times New Roman"/>
                      </a:endParaRPr>
                    </a:p>
                  </a:txBody>
                  <a:tcPr marL="68580" marR="68580" marT="0" marB="0" anchor="ctr"/>
                </a:tc>
                <a:tc>
                  <a:txBody>
                    <a:bodyPr/>
                    <a:lstStyle/>
                    <a:p>
                      <a:pPr>
                        <a:lnSpc>
                          <a:spcPct val="150000"/>
                        </a:lnSpc>
                        <a:spcAft>
                          <a:spcPts val="0"/>
                        </a:spcAft>
                      </a:pPr>
                      <a:r>
                        <a:rPr lang="en-IN" sz="1700" dirty="0">
                          <a:effectLst/>
                        </a:rPr>
                        <a:t>Longitude</a:t>
                      </a:r>
                      <a:endParaRPr lang="en-IN" sz="1700" dirty="0">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n-IN" sz="1700" dirty="0" err="1" smtClean="0">
                          <a:effectLst/>
                          <a:latin typeface="Calibri"/>
                          <a:ea typeface="Calibri"/>
                          <a:cs typeface="Times New Roman"/>
                        </a:rPr>
                        <a:t>lon</a:t>
                      </a:r>
                      <a:endParaRPr lang="en-IN" sz="1700" dirty="0">
                        <a:effectLst/>
                        <a:latin typeface="Calibri"/>
                        <a:ea typeface="Calibri"/>
                        <a:cs typeface="Times New Roman"/>
                      </a:endParaRPr>
                    </a:p>
                  </a:txBody>
                  <a:tcPr marL="68580" marR="68580" marT="0" marB="0" anchor="ctr"/>
                </a:tc>
                <a:extLst>
                  <a:ext uri="{0D108BD9-81ED-4DB2-BD59-A6C34878D82A}">
                    <a16:rowId xmlns="" xmlns:a16="http://schemas.microsoft.com/office/drawing/2014/main" val="10004"/>
                  </a:ext>
                </a:extLst>
              </a:tr>
              <a:tr h="0">
                <a:tc gridSpan="3">
                  <a:txBody>
                    <a:bodyPr/>
                    <a:lstStyle/>
                    <a:p>
                      <a:pPr algn="l">
                        <a:lnSpc>
                          <a:spcPct val="150000"/>
                        </a:lnSpc>
                        <a:spcAft>
                          <a:spcPts val="0"/>
                        </a:spcAft>
                      </a:pPr>
                      <a:r>
                        <a:rPr lang="en-IN" sz="1700" dirty="0">
                          <a:effectLst/>
                        </a:rPr>
                        <a:t>Climatological</a:t>
                      </a:r>
                      <a:endParaRPr lang="en-IN" sz="1700" dirty="0">
                        <a:effectLst/>
                        <a:latin typeface="Calibri"/>
                        <a:ea typeface="Calibri"/>
                        <a:cs typeface="Times New Roman"/>
                      </a:endParaRPr>
                    </a:p>
                  </a:txBody>
                  <a:tcPr marL="68580" marR="68580" marT="0" marB="0" anchor="ctr"/>
                </a:tc>
                <a:tc hMerge="1">
                  <a:txBody>
                    <a:bodyPr/>
                    <a:lstStyle/>
                    <a:p>
                      <a:endParaRPr lang="en-IN"/>
                    </a:p>
                  </a:txBody>
                  <a:tcPr/>
                </a:tc>
                <a:tc hMerge="1">
                  <a:txBody>
                    <a:bodyPr/>
                    <a:lstStyle/>
                    <a:p>
                      <a:pPr>
                        <a:lnSpc>
                          <a:spcPct val="150000"/>
                        </a:lnSpc>
                        <a:spcAft>
                          <a:spcPts val="0"/>
                        </a:spcAft>
                      </a:pPr>
                      <a:endParaRPr lang="en-IN" sz="1800" dirty="0">
                        <a:effectLst/>
                        <a:latin typeface="Calibri"/>
                        <a:ea typeface="Calibri"/>
                        <a:cs typeface="Times New Roman"/>
                      </a:endParaRPr>
                    </a:p>
                  </a:txBody>
                  <a:tcPr marL="68580" marR="68580" marT="0" marB="0" anchor="ctr"/>
                </a:tc>
                <a:extLst>
                  <a:ext uri="{0D108BD9-81ED-4DB2-BD59-A6C34878D82A}">
                    <a16:rowId xmlns="" xmlns:a16="http://schemas.microsoft.com/office/drawing/2014/main" val="10005"/>
                  </a:ext>
                </a:extLst>
              </a:tr>
              <a:tr h="0">
                <a:tc>
                  <a:txBody>
                    <a:bodyPr/>
                    <a:lstStyle/>
                    <a:p>
                      <a:pPr algn="ctr">
                        <a:lnSpc>
                          <a:spcPct val="150000"/>
                        </a:lnSpc>
                        <a:spcAft>
                          <a:spcPts val="0"/>
                        </a:spcAft>
                      </a:pPr>
                      <a:r>
                        <a:rPr lang="en-IN" sz="1700">
                          <a:effectLst/>
                        </a:rPr>
                        <a:t>4</a:t>
                      </a:r>
                      <a:endParaRPr lang="en-IN" sz="1700">
                        <a:effectLst/>
                        <a:latin typeface="Calibri"/>
                        <a:ea typeface="Calibri"/>
                        <a:cs typeface="Times New Roman"/>
                      </a:endParaRPr>
                    </a:p>
                  </a:txBody>
                  <a:tcPr marL="68580" marR="68580" marT="0" marB="0" anchor="ctr"/>
                </a:tc>
                <a:tc>
                  <a:txBody>
                    <a:bodyPr/>
                    <a:lstStyle/>
                    <a:p>
                      <a:pPr>
                        <a:lnSpc>
                          <a:spcPct val="150000"/>
                        </a:lnSpc>
                        <a:spcAft>
                          <a:spcPts val="0"/>
                        </a:spcAft>
                      </a:pPr>
                      <a:r>
                        <a:rPr lang="en-IN" sz="1700" dirty="0">
                          <a:effectLst/>
                        </a:rPr>
                        <a:t>Mean Annual Precipitation</a:t>
                      </a:r>
                      <a:endParaRPr lang="en-IN" sz="1700" dirty="0">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n-IN" sz="1700" dirty="0" smtClean="0">
                          <a:effectLst/>
                          <a:latin typeface="Calibri"/>
                          <a:ea typeface="Calibri"/>
                          <a:cs typeface="Times New Roman"/>
                        </a:rPr>
                        <a:t>MAP</a:t>
                      </a:r>
                      <a:endParaRPr lang="en-IN" sz="1700" dirty="0">
                        <a:effectLst/>
                        <a:latin typeface="Calibri"/>
                        <a:ea typeface="Calibri"/>
                        <a:cs typeface="Times New Roman"/>
                      </a:endParaRPr>
                    </a:p>
                  </a:txBody>
                  <a:tcPr marL="68580" marR="68580" marT="0" marB="0" anchor="ctr"/>
                </a:tc>
                <a:extLst>
                  <a:ext uri="{0D108BD9-81ED-4DB2-BD59-A6C34878D82A}">
                    <a16:rowId xmlns="" xmlns:a16="http://schemas.microsoft.com/office/drawing/2014/main" val="10006"/>
                  </a:ext>
                </a:extLst>
              </a:tr>
              <a:tr h="0">
                <a:tc>
                  <a:txBody>
                    <a:bodyPr/>
                    <a:lstStyle/>
                    <a:p>
                      <a:pPr algn="ctr">
                        <a:lnSpc>
                          <a:spcPct val="150000"/>
                        </a:lnSpc>
                        <a:spcAft>
                          <a:spcPts val="0"/>
                        </a:spcAft>
                      </a:pPr>
                      <a:r>
                        <a:rPr lang="en-IN" sz="1700">
                          <a:effectLst/>
                        </a:rPr>
                        <a:t>5</a:t>
                      </a:r>
                      <a:endParaRPr lang="en-IN" sz="1700">
                        <a:effectLst/>
                        <a:latin typeface="Calibri"/>
                        <a:ea typeface="Calibri"/>
                        <a:cs typeface="Times New Roman"/>
                      </a:endParaRPr>
                    </a:p>
                  </a:txBody>
                  <a:tcPr marL="68580" marR="68580" marT="0" marB="0" anchor="ctr"/>
                </a:tc>
                <a:tc>
                  <a:txBody>
                    <a:bodyPr/>
                    <a:lstStyle/>
                    <a:p>
                      <a:pPr>
                        <a:lnSpc>
                          <a:spcPct val="150000"/>
                        </a:lnSpc>
                        <a:spcAft>
                          <a:spcPts val="0"/>
                        </a:spcAft>
                      </a:pPr>
                      <a:r>
                        <a:rPr lang="en-IN" sz="1700" dirty="0">
                          <a:effectLst/>
                        </a:rPr>
                        <a:t>Mean Summer Precipitation</a:t>
                      </a:r>
                      <a:endParaRPr lang="en-IN" sz="1700" dirty="0">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n-IN" sz="1700" dirty="0" smtClean="0">
                          <a:effectLst/>
                          <a:latin typeface="Calibri"/>
                          <a:ea typeface="Calibri"/>
                          <a:cs typeface="Times New Roman"/>
                        </a:rPr>
                        <a:t>MSP</a:t>
                      </a:r>
                      <a:endParaRPr lang="en-IN" sz="1700" dirty="0">
                        <a:effectLst/>
                        <a:latin typeface="Calibri"/>
                        <a:ea typeface="Calibri"/>
                        <a:cs typeface="Times New Roman"/>
                      </a:endParaRPr>
                    </a:p>
                  </a:txBody>
                  <a:tcPr marL="68580" marR="68580" marT="0" marB="0" anchor="ctr"/>
                </a:tc>
                <a:extLst>
                  <a:ext uri="{0D108BD9-81ED-4DB2-BD59-A6C34878D82A}">
                    <a16:rowId xmlns="" xmlns:a16="http://schemas.microsoft.com/office/drawing/2014/main" val="10007"/>
                  </a:ext>
                </a:extLst>
              </a:tr>
              <a:tr h="0">
                <a:tc>
                  <a:txBody>
                    <a:bodyPr/>
                    <a:lstStyle/>
                    <a:p>
                      <a:pPr algn="ctr">
                        <a:lnSpc>
                          <a:spcPct val="150000"/>
                        </a:lnSpc>
                        <a:spcAft>
                          <a:spcPts val="0"/>
                        </a:spcAft>
                      </a:pPr>
                      <a:r>
                        <a:rPr lang="en-IN" sz="1700">
                          <a:effectLst/>
                        </a:rPr>
                        <a:t>6</a:t>
                      </a:r>
                      <a:endParaRPr lang="en-IN" sz="1700">
                        <a:effectLst/>
                        <a:latin typeface="Calibri"/>
                        <a:ea typeface="Calibri"/>
                        <a:cs typeface="Times New Roman"/>
                      </a:endParaRPr>
                    </a:p>
                  </a:txBody>
                  <a:tcPr marL="68580" marR="68580" marT="0" marB="0" anchor="ctr"/>
                </a:tc>
                <a:tc>
                  <a:txBody>
                    <a:bodyPr/>
                    <a:lstStyle/>
                    <a:p>
                      <a:pPr>
                        <a:lnSpc>
                          <a:spcPct val="150000"/>
                        </a:lnSpc>
                        <a:spcAft>
                          <a:spcPts val="0"/>
                        </a:spcAft>
                      </a:pPr>
                      <a:r>
                        <a:rPr lang="en-IN" sz="1700" dirty="0">
                          <a:effectLst/>
                        </a:rPr>
                        <a:t>Mean Monsoon Precipitation</a:t>
                      </a:r>
                      <a:endParaRPr lang="en-IN" sz="1700" dirty="0">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n-IN" sz="1700" dirty="0" smtClean="0">
                          <a:effectLst/>
                          <a:latin typeface="Calibri"/>
                          <a:ea typeface="Calibri"/>
                          <a:cs typeface="Times New Roman"/>
                        </a:rPr>
                        <a:t>MMP</a:t>
                      </a:r>
                      <a:endParaRPr lang="en-IN" sz="1700" dirty="0">
                        <a:effectLst/>
                        <a:latin typeface="Calibri"/>
                        <a:ea typeface="Calibri"/>
                        <a:cs typeface="Times New Roman"/>
                      </a:endParaRPr>
                    </a:p>
                  </a:txBody>
                  <a:tcPr marL="68580" marR="68580" marT="0" marB="0" anchor="ctr"/>
                </a:tc>
                <a:extLst>
                  <a:ext uri="{0D108BD9-81ED-4DB2-BD59-A6C34878D82A}">
                    <a16:rowId xmlns="" xmlns:a16="http://schemas.microsoft.com/office/drawing/2014/main" val="10008"/>
                  </a:ext>
                </a:extLst>
              </a:tr>
              <a:tr h="0">
                <a:tc>
                  <a:txBody>
                    <a:bodyPr/>
                    <a:lstStyle/>
                    <a:p>
                      <a:pPr algn="ctr">
                        <a:lnSpc>
                          <a:spcPct val="150000"/>
                        </a:lnSpc>
                        <a:spcAft>
                          <a:spcPts val="0"/>
                        </a:spcAft>
                      </a:pPr>
                      <a:r>
                        <a:rPr lang="en-IN" sz="1700" dirty="0">
                          <a:effectLst/>
                        </a:rPr>
                        <a:t>7</a:t>
                      </a:r>
                      <a:endParaRPr lang="en-IN" sz="1700" dirty="0">
                        <a:effectLst/>
                        <a:latin typeface="Calibri"/>
                        <a:ea typeface="Calibri"/>
                        <a:cs typeface="Times New Roman"/>
                      </a:endParaRPr>
                    </a:p>
                  </a:txBody>
                  <a:tcPr marL="68580" marR="68580" marT="0" marB="0" anchor="ctr"/>
                </a:tc>
                <a:tc>
                  <a:txBody>
                    <a:bodyPr/>
                    <a:lstStyle/>
                    <a:p>
                      <a:pPr>
                        <a:lnSpc>
                          <a:spcPct val="150000"/>
                        </a:lnSpc>
                        <a:spcAft>
                          <a:spcPts val="0"/>
                        </a:spcAft>
                      </a:pPr>
                      <a:r>
                        <a:rPr lang="en-IN" sz="1700" dirty="0">
                          <a:effectLst/>
                        </a:rPr>
                        <a:t>Mean Difference (</a:t>
                      </a:r>
                      <a:r>
                        <a:rPr lang="en-IN" sz="1700" dirty="0" err="1">
                          <a:effectLst/>
                        </a:rPr>
                        <a:t>Tmax-Tmin</a:t>
                      </a:r>
                      <a:r>
                        <a:rPr lang="en-IN" sz="1700" dirty="0">
                          <a:effectLst/>
                        </a:rPr>
                        <a:t>) Annual Temperature</a:t>
                      </a:r>
                      <a:endParaRPr lang="en-IN" sz="1700" dirty="0">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n-IN" sz="1700" dirty="0" smtClean="0">
                          <a:effectLst/>
                          <a:latin typeface="Calibri"/>
                          <a:ea typeface="Calibri"/>
                          <a:cs typeface="Times New Roman"/>
                        </a:rPr>
                        <a:t>DAT</a:t>
                      </a:r>
                      <a:endParaRPr lang="en-IN" sz="1700" dirty="0">
                        <a:effectLst/>
                        <a:latin typeface="Calibri"/>
                        <a:ea typeface="Calibri"/>
                        <a:cs typeface="Times New Roman"/>
                      </a:endParaRPr>
                    </a:p>
                  </a:txBody>
                  <a:tcPr marL="68580" marR="68580" marT="0" marB="0" anchor="ctr"/>
                </a:tc>
                <a:extLst>
                  <a:ext uri="{0D108BD9-81ED-4DB2-BD59-A6C34878D82A}">
                    <a16:rowId xmlns="" xmlns:a16="http://schemas.microsoft.com/office/drawing/2014/main" val="10009"/>
                  </a:ext>
                </a:extLst>
              </a:tr>
              <a:tr h="0">
                <a:tc>
                  <a:txBody>
                    <a:bodyPr/>
                    <a:lstStyle/>
                    <a:p>
                      <a:pPr algn="ctr">
                        <a:lnSpc>
                          <a:spcPct val="150000"/>
                        </a:lnSpc>
                        <a:spcAft>
                          <a:spcPts val="0"/>
                        </a:spcAft>
                      </a:pPr>
                      <a:r>
                        <a:rPr lang="en-IN" sz="1700" dirty="0">
                          <a:effectLst/>
                        </a:rPr>
                        <a:t>8</a:t>
                      </a:r>
                      <a:endParaRPr lang="en-IN" sz="1700" dirty="0">
                        <a:effectLst/>
                        <a:latin typeface="Calibri"/>
                        <a:ea typeface="Calibri"/>
                        <a:cs typeface="Times New Roman"/>
                      </a:endParaRPr>
                    </a:p>
                  </a:txBody>
                  <a:tcPr marL="68580" marR="68580" marT="0" marB="0" anchor="ctr"/>
                </a:tc>
                <a:tc>
                  <a:txBody>
                    <a:bodyPr/>
                    <a:lstStyle/>
                    <a:p>
                      <a:pPr>
                        <a:lnSpc>
                          <a:spcPct val="150000"/>
                        </a:lnSpc>
                        <a:spcAft>
                          <a:spcPts val="0"/>
                        </a:spcAft>
                      </a:pPr>
                      <a:r>
                        <a:rPr lang="en-IN" sz="1700" dirty="0">
                          <a:effectLst/>
                        </a:rPr>
                        <a:t>Mean Difference (</a:t>
                      </a:r>
                      <a:r>
                        <a:rPr lang="en-IN" sz="1700" dirty="0" err="1">
                          <a:effectLst/>
                        </a:rPr>
                        <a:t>Tmax-Tmin</a:t>
                      </a:r>
                      <a:r>
                        <a:rPr lang="en-IN" sz="1700" dirty="0">
                          <a:effectLst/>
                        </a:rPr>
                        <a:t>) Summer Temperature</a:t>
                      </a:r>
                      <a:endParaRPr lang="en-IN" sz="1700" dirty="0">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n-IN" sz="1700" dirty="0" smtClean="0">
                          <a:effectLst/>
                          <a:latin typeface="Calibri"/>
                          <a:ea typeface="Calibri"/>
                          <a:cs typeface="Times New Roman"/>
                        </a:rPr>
                        <a:t>DST</a:t>
                      </a:r>
                      <a:endParaRPr lang="en-IN" sz="1700" dirty="0">
                        <a:effectLst/>
                        <a:latin typeface="Calibri"/>
                        <a:ea typeface="Calibri"/>
                        <a:cs typeface="Times New Roman"/>
                      </a:endParaRPr>
                    </a:p>
                  </a:txBody>
                  <a:tcPr marL="68580" marR="68580" marT="0" marB="0" anchor="ctr"/>
                </a:tc>
                <a:extLst>
                  <a:ext uri="{0D108BD9-81ED-4DB2-BD59-A6C34878D82A}">
                    <a16:rowId xmlns="" xmlns:a16="http://schemas.microsoft.com/office/drawing/2014/main" val="10010"/>
                  </a:ext>
                </a:extLst>
              </a:tr>
              <a:tr h="0">
                <a:tc>
                  <a:txBody>
                    <a:bodyPr/>
                    <a:lstStyle/>
                    <a:p>
                      <a:pPr algn="ctr">
                        <a:lnSpc>
                          <a:spcPct val="150000"/>
                        </a:lnSpc>
                        <a:spcAft>
                          <a:spcPts val="0"/>
                        </a:spcAft>
                      </a:pPr>
                      <a:r>
                        <a:rPr lang="en-IN" sz="1700">
                          <a:effectLst/>
                        </a:rPr>
                        <a:t>9</a:t>
                      </a:r>
                      <a:endParaRPr lang="en-IN" sz="1700">
                        <a:effectLst/>
                        <a:latin typeface="Calibri"/>
                        <a:ea typeface="Calibri"/>
                        <a:cs typeface="Times New Roman"/>
                      </a:endParaRPr>
                    </a:p>
                  </a:txBody>
                  <a:tcPr marL="68580" marR="68580" marT="0" marB="0" anchor="ctr"/>
                </a:tc>
                <a:tc>
                  <a:txBody>
                    <a:bodyPr/>
                    <a:lstStyle/>
                    <a:p>
                      <a:pPr>
                        <a:lnSpc>
                          <a:spcPct val="150000"/>
                        </a:lnSpc>
                        <a:spcAft>
                          <a:spcPts val="0"/>
                        </a:spcAft>
                      </a:pPr>
                      <a:r>
                        <a:rPr lang="en-IN" sz="1700" dirty="0">
                          <a:effectLst/>
                        </a:rPr>
                        <a:t>Mean Difference (</a:t>
                      </a:r>
                      <a:r>
                        <a:rPr lang="en-IN" sz="1700" dirty="0" err="1">
                          <a:effectLst/>
                        </a:rPr>
                        <a:t>Tmax-Tmin</a:t>
                      </a:r>
                      <a:r>
                        <a:rPr lang="en-IN" sz="1700" dirty="0">
                          <a:effectLst/>
                        </a:rPr>
                        <a:t>) Monsoon Temperature</a:t>
                      </a:r>
                      <a:endParaRPr lang="en-IN" sz="1700" dirty="0">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n-IN" sz="1700" dirty="0" smtClean="0">
                          <a:effectLst/>
                          <a:latin typeface="Calibri"/>
                          <a:ea typeface="Calibri"/>
                          <a:cs typeface="Times New Roman"/>
                        </a:rPr>
                        <a:t>DMP</a:t>
                      </a:r>
                      <a:endParaRPr lang="en-IN" sz="1700" dirty="0">
                        <a:effectLst/>
                        <a:latin typeface="Calibri"/>
                        <a:ea typeface="Calibri"/>
                        <a:cs typeface="Times New Roman"/>
                      </a:endParaRPr>
                    </a:p>
                  </a:txBody>
                  <a:tcPr marL="68580" marR="68580" marT="0" marB="0" anchor="ctr"/>
                </a:tc>
                <a:extLst>
                  <a:ext uri="{0D108BD9-81ED-4DB2-BD59-A6C34878D82A}">
                    <a16:rowId xmlns="" xmlns:a16="http://schemas.microsoft.com/office/drawing/2014/main" val="10011"/>
                  </a:ext>
                </a:extLst>
              </a:tr>
            </a:tbl>
          </a:graphicData>
        </a:graphic>
      </p:graphicFrame>
      <p:sp>
        <p:nvSpPr>
          <p:cNvPr id="5" name="Slide Number Placeholder 4"/>
          <p:cNvSpPr>
            <a:spLocks noGrp="1"/>
          </p:cNvSpPr>
          <p:nvPr>
            <p:ph type="sldNum" sz="quarter" idx="12"/>
          </p:nvPr>
        </p:nvSpPr>
        <p:spPr/>
        <p:txBody>
          <a:bodyPr/>
          <a:lstStyle/>
          <a:p>
            <a:fld id="{B42613AF-7E59-4109-A1B3-A3A745CAB39B}" type="slidenum">
              <a:rPr lang="en-IN" smtClean="0"/>
              <a:t>52</a:t>
            </a:fld>
            <a:endParaRPr lang="en-IN"/>
          </a:p>
        </p:txBody>
      </p:sp>
      <p:sp>
        <p:nvSpPr>
          <p:cNvPr id="6" name="Title 1"/>
          <p:cNvSpPr txBox="1">
            <a:spLocks/>
          </p:cNvSpPr>
          <p:nvPr/>
        </p:nvSpPr>
        <p:spPr>
          <a:xfrm>
            <a:off x="0" y="7938"/>
            <a:ext cx="9144000" cy="5715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600" b="1" dirty="0" smtClean="0">
                <a:solidFill>
                  <a:schemeClr val="tx2"/>
                </a:solidFill>
                <a:effectLst>
                  <a:outerShdw blurRad="38100" dist="38100" dir="2700000" algn="tl">
                    <a:srgbClr val="000000">
                      <a:alpha val="43137"/>
                    </a:srgbClr>
                  </a:outerShdw>
                </a:effectLst>
              </a:rPr>
              <a:t>Hierarchical Bayesian Analysis</a:t>
            </a:r>
            <a:endParaRPr lang="en-IN" sz="3600" b="1" dirty="0">
              <a:solidFill>
                <a:schemeClr val="tx2"/>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45257125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39552" y="1340768"/>
            <a:ext cx="1360565" cy="430887"/>
          </a:xfrm>
          <a:prstGeom prst="rect">
            <a:avLst/>
          </a:prstGeom>
        </p:spPr>
        <p:txBody>
          <a:bodyPr wrap="none">
            <a:spAutoFit/>
          </a:bodyPr>
          <a:lstStyle/>
          <a:p>
            <a:r>
              <a:rPr lang="en-IN" sz="2200" dirty="0">
                <a:solidFill>
                  <a:srgbClr val="0070C0"/>
                </a:solidFill>
              </a:rPr>
              <a:t>Prior layer</a:t>
            </a:r>
          </a:p>
        </p:txBody>
      </p:sp>
      <p:sp>
        <p:nvSpPr>
          <p:cNvPr id="6" name="Rectangle 5"/>
          <p:cNvSpPr/>
          <p:nvPr/>
        </p:nvSpPr>
        <p:spPr>
          <a:xfrm>
            <a:off x="571704" y="1988840"/>
            <a:ext cx="8248768" cy="430887"/>
          </a:xfrm>
          <a:prstGeom prst="rect">
            <a:avLst/>
          </a:prstGeom>
        </p:spPr>
        <p:txBody>
          <a:bodyPr wrap="square">
            <a:spAutoFit/>
          </a:bodyPr>
          <a:lstStyle/>
          <a:p>
            <a:r>
              <a:rPr lang="en-IN" sz="2200" dirty="0" smtClean="0"/>
              <a:t>Regression parameters </a:t>
            </a:r>
            <a:r>
              <a:rPr lang="en-IN" sz="2200" dirty="0"/>
              <a:t>are set to </a:t>
            </a:r>
            <a:r>
              <a:rPr lang="en-IN" sz="2200" dirty="0" smtClean="0"/>
              <a:t>follow uniform </a:t>
            </a:r>
            <a:r>
              <a:rPr lang="en-IN" sz="2200" dirty="0"/>
              <a:t>distribution</a:t>
            </a:r>
          </a:p>
        </p:txBody>
      </p:sp>
      <p:sp>
        <p:nvSpPr>
          <p:cNvPr id="8" name="Rectangle 7"/>
          <p:cNvSpPr/>
          <p:nvPr/>
        </p:nvSpPr>
        <p:spPr>
          <a:xfrm>
            <a:off x="603856" y="3284984"/>
            <a:ext cx="7784568" cy="1107996"/>
          </a:xfrm>
          <a:prstGeom prst="rect">
            <a:avLst/>
          </a:prstGeom>
        </p:spPr>
        <p:txBody>
          <a:bodyPr wrap="square">
            <a:spAutoFit/>
          </a:bodyPr>
          <a:lstStyle/>
          <a:p>
            <a:r>
              <a:rPr lang="en-IN" sz="2200" dirty="0" err="1" smtClean="0"/>
              <a:t>Variogram</a:t>
            </a:r>
            <a:r>
              <a:rPr lang="en-IN" sz="2200" dirty="0" smtClean="0"/>
              <a:t> parameters </a:t>
            </a:r>
            <a:r>
              <a:rPr lang="en-IN" sz="2200" dirty="0"/>
              <a:t>are set to </a:t>
            </a:r>
            <a:r>
              <a:rPr lang="en-IN" sz="2200" dirty="0" smtClean="0"/>
              <a:t>follow uniform distribution </a:t>
            </a:r>
            <a:r>
              <a:rPr lang="en-IN" sz="2200" dirty="0"/>
              <a:t>based on the maximum and minimum range and sill of the </a:t>
            </a:r>
            <a:r>
              <a:rPr lang="en-IN" sz="2200" dirty="0" smtClean="0"/>
              <a:t>empirical </a:t>
            </a:r>
            <a:r>
              <a:rPr lang="en-IN" sz="2200" dirty="0" err="1" smtClean="0"/>
              <a:t>variogram</a:t>
            </a:r>
            <a:endParaRPr lang="en-IN" sz="2200" dirty="0"/>
          </a:p>
        </p:txBody>
      </p:sp>
      <p:pic>
        <p:nvPicPr>
          <p:cNvPr id="29818" name="Picture 12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4176" t="4537" r="25138" b="22500"/>
          <a:stretch/>
        </p:blipFill>
        <p:spPr bwMode="auto">
          <a:xfrm>
            <a:off x="6390640" y="4221088"/>
            <a:ext cx="2466712" cy="19096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Slide Number Placeholder 12"/>
          <p:cNvSpPr>
            <a:spLocks noGrp="1"/>
          </p:cNvSpPr>
          <p:nvPr>
            <p:ph type="sldNum" sz="quarter" idx="12"/>
          </p:nvPr>
        </p:nvSpPr>
        <p:spPr/>
        <p:txBody>
          <a:bodyPr/>
          <a:lstStyle/>
          <a:p>
            <a:fld id="{B42613AF-7E59-4109-A1B3-A3A745CAB39B}" type="slidenum">
              <a:rPr lang="en-IN" smtClean="0"/>
              <a:t>53</a:t>
            </a:fld>
            <a:endParaRPr lang="en-IN"/>
          </a:p>
        </p:txBody>
      </p:sp>
      <p:sp>
        <p:nvSpPr>
          <p:cNvPr id="2" name="Rectangle 1"/>
          <p:cNvSpPr/>
          <p:nvPr/>
        </p:nvSpPr>
        <p:spPr>
          <a:xfrm>
            <a:off x="2147324" y="2636912"/>
            <a:ext cx="2712708" cy="461665"/>
          </a:xfrm>
          <a:prstGeom prst="rect">
            <a:avLst/>
          </a:prstGeom>
        </p:spPr>
        <p:txBody>
          <a:bodyPr wrap="square">
            <a:spAutoFit/>
          </a:bodyPr>
          <a:lstStyle/>
          <a:p>
            <a:r>
              <a:rPr lang="en-IN" sz="2400" i="1" dirty="0">
                <a:latin typeface="Times New Roman" pitchFamily="18" charset="0"/>
                <a:cs typeface="Times New Roman" pitchFamily="18" charset="0"/>
                <a:sym typeface="Symbol"/>
              </a:rPr>
              <a:t></a:t>
            </a:r>
            <a:r>
              <a:rPr lang="en-IN" sz="2400" i="1" baseline="-25000" dirty="0">
                <a:latin typeface="Times New Roman" pitchFamily="18" charset="0"/>
                <a:cs typeface="Times New Roman" pitchFamily="18" charset="0"/>
                <a:sym typeface="Symbol"/>
              </a:rPr>
              <a:t></a:t>
            </a:r>
            <a:r>
              <a:rPr lang="en-IN" sz="2400" i="1" baseline="-25000" dirty="0">
                <a:latin typeface="Times New Roman" pitchFamily="18" charset="0"/>
                <a:cs typeface="Times New Roman" pitchFamily="18" charset="0"/>
              </a:rPr>
              <a:t> </a:t>
            </a:r>
            <a:r>
              <a:rPr lang="en-IN" sz="2400" i="1" dirty="0">
                <a:latin typeface="Times New Roman" pitchFamily="18" charset="0"/>
                <a:cs typeface="Times New Roman" pitchFamily="18" charset="0"/>
              </a:rPr>
              <a:t>  </a:t>
            </a:r>
            <a:r>
              <a:rPr lang="en-IN" sz="2400" i="1" dirty="0">
                <a:latin typeface="Times New Roman" pitchFamily="18" charset="0"/>
                <a:cs typeface="Times New Roman" pitchFamily="18" charset="0"/>
                <a:sym typeface="Symbol"/>
              </a:rPr>
              <a:t></a:t>
            </a:r>
            <a:r>
              <a:rPr lang="en-IN" sz="2400" i="1" dirty="0">
                <a:latin typeface="Times New Roman" pitchFamily="18" charset="0"/>
                <a:cs typeface="Times New Roman" pitchFamily="18" charset="0"/>
              </a:rPr>
              <a:t> </a:t>
            </a:r>
            <a:r>
              <a:rPr lang="en-IN" sz="2400" i="1" dirty="0" err="1" smtClean="0">
                <a:latin typeface="Times New Roman" pitchFamily="18" charset="0"/>
                <a:cs typeface="Times New Roman" pitchFamily="18" charset="0"/>
              </a:rPr>
              <a:t>Unif</a:t>
            </a:r>
            <a:r>
              <a:rPr lang="en-IN" sz="2400" i="1" dirty="0" smtClean="0">
                <a:latin typeface="Times New Roman" pitchFamily="18" charset="0"/>
                <a:cs typeface="Times New Roman" pitchFamily="18" charset="0"/>
              </a:rPr>
              <a:t> </a:t>
            </a:r>
            <a:r>
              <a:rPr lang="en-IN" sz="2400" dirty="0" smtClean="0">
                <a:latin typeface="Times New Roman" pitchFamily="18" charset="0"/>
                <a:cs typeface="Times New Roman" pitchFamily="18" charset="0"/>
              </a:rPr>
              <a:t>(–</a:t>
            </a:r>
            <a:r>
              <a:rPr lang="en-IN" sz="2400" dirty="0">
                <a:latin typeface="Times New Roman" pitchFamily="18" charset="0"/>
                <a:cs typeface="Times New Roman" pitchFamily="18" charset="0"/>
                <a:sym typeface="Symbol"/>
              </a:rPr>
              <a:t></a:t>
            </a:r>
            <a:r>
              <a:rPr lang="en-IN" sz="2400" dirty="0">
                <a:latin typeface="Times New Roman" pitchFamily="18" charset="0"/>
                <a:cs typeface="Times New Roman" pitchFamily="18" charset="0"/>
              </a:rPr>
              <a:t>,+</a:t>
            </a:r>
            <a:r>
              <a:rPr lang="en-IN" sz="2400" dirty="0">
                <a:latin typeface="Times New Roman" pitchFamily="18" charset="0"/>
                <a:cs typeface="Times New Roman" pitchFamily="18" charset="0"/>
                <a:sym typeface="Symbol"/>
              </a:rPr>
              <a:t></a:t>
            </a:r>
            <a:r>
              <a:rPr lang="en-IN" sz="2400" dirty="0" smtClean="0">
                <a:latin typeface="Times New Roman" pitchFamily="18" charset="0"/>
                <a:cs typeface="Times New Roman" pitchFamily="18" charset="0"/>
              </a:rPr>
              <a:t>) </a:t>
            </a:r>
            <a:endParaRPr lang="en-IN" sz="2400" dirty="0">
              <a:latin typeface="Times New Roman" pitchFamily="18" charset="0"/>
              <a:cs typeface="Times New Roman" pitchFamily="18" charset="0"/>
            </a:endParaRPr>
          </a:p>
        </p:txBody>
      </p:sp>
      <p:sp>
        <p:nvSpPr>
          <p:cNvPr id="3" name="Rectangle 2"/>
          <p:cNvSpPr/>
          <p:nvPr/>
        </p:nvSpPr>
        <p:spPr>
          <a:xfrm>
            <a:off x="539552" y="4797152"/>
            <a:ext cx="5904656" cy="1200329"/>
          </a:xfrm>
          <a:prstGeom prst="rect">
            <a:avLst/>
          </a:prstGeom>
        </p:spPr>
        <p:txBody>
          <a:bodyPr wrap="square">
            <a:spAutoFit/>
          </a:bodyPr>
          <a:lstStyle/>
          <a:p>
            <a:r>
              <a:rPr lang="en-IN" sz="2400" i="1" dirty="0">
                <a:latin typeface="Times New Roman" pitchFamily="18" charset="0"/>
                <a:cs typeface="Times New Roman" pitchFamily="18" charset="0"/>
                <a:sym typeface="Symbol"/>
              </a:rPr>
              <a:t></a:t>
            </a:r>
            <a:r>
              <a:rPr lang="en-IN" sz="2400" i="1" baseline="-25000" dirty="0">
                <a:latin typeface="Times New Roman" pitchFamily="18" charset="0"/>
                <a:cs typeface="Times New Roman" pitchFamily="18" charset="0"/>
                <a:sym typeface="Symbol"/>
              </a:rPr>
              <a:t></a:t>
            </a:r>
            <a:r>
              <a:rPr lang="en-IN" sz="2400" i="1" baseline="-25000" dirty="0">
                <a:latin typeface="Times New Roman" pitchFamily="18" charset="0"/>
                <a:cs typeface="Times New Roman" pitchFamily="18" charset="0"/>
              </a:rPr>
              <a:t>,</a:t>
            </a:r>
            <a:r>
              <a:rPr lang="en-IN" sz="2400" baseline="-25000" dirty="0">
                <a:latin typeface="Times New Roman" pitchFamily="18" charset="0"/>
                <a:cs typeface="Times New Roman" pitchFamily="18" charset="0"/>
              </a:rPr>
              <a:t>0</a:t>
            </a:r>
            <a:r>
              <a:rPr lang="en-IN" sz="2400" dirty="0">
                <a:latin typeface="Times New Roman" pitchFamily="18" charset="0"/>
                <a:cs typeface="Times New Roman" pitchFamily="18" charset="0"/>
              </a:rPr>
              <a:t> </a:t>
            </a:r>
            <a:r>
              <a:rPr lang="en-IN" sz="2400" dirty="0">
                <a:latin typeface="Times New Roman" pitchFamily="18" charset="0"/>
                <a:cs typeface="Times New Roman" pitchFamily="18" charset="0"/>
                <a:sym typeface="Symbol"/>
              </a:rPr>
              <a:t></a:t>
            </a:r>
            <a:r>
              <a:rPr lang="en-IN" sz="2400" dirty="0">
                <a:latin typeface="Times New Roman" pitchFamily="18" charset="0"/>
                <a:cs typeface="Times New Roman" pitchFamily="18" charset="0"/>
              </a:rPr>
              <a:t> </a:t>
            </a:r>
            <a:r>
              <a:rPr lang="en-IN" sz="2400" i="1" dirty="0" err="1">
                <a:latin typeface="Times New Roman" pitchFamily="18" charset="0"/>
                <a:cs typeface="Times New Roman" pitchFamily="18" charset="0"/>
              </a:rPr>
              <a:t>Unif</a:t>
            </a:r>
            <a:r>
              <a:rPr lang="en-IN" sz="2400" dirty="0">
                <a:latin typeface="Times New Roman" pitchFamily="18" charset="0"/>
                <a:cs typeface="Times New Roman" pitchFamily="18" charset="0"/>
              </a:rPr>
              <a:t>(2,35</a:t>
            </a:r>
            <a:r>
              <a:rPr lang="en-IN" sz="2400" dirty="0" smtClean="0">
                <a:latin typeface="Times New Roman" pitchFamily="18" charset="0"/>
                <a:cs typeface="Times New Roman" pitchFamily="18" charset="0"/>
              </a:rPr>
              <a:t>)                 </a:t>
            </a:r>
            <a:r>
              <a:rPr lang="en-IN" sz="2400" i="1" dirty="0" smtClean="0">
                <a:latin typeface="Times New Roman" pitchFamily="18" charset="0"/>
                <a:cs typeface="Times New Roman" pitchFamily="18" charset="0"/>
                <a:sym typeface="Symbol"/>
              </a:rPr>
              <a:t></a:t>
            </a:r>
            <a:r>
              <a:rPr lang="en-IN" sz="2400" i="1" baseline="-25000" dirty="0" smtClean="0">
                <a:latin typeface="Times New Roman" pitchFamily="18" charset="0"/>
                <a:cs typeface="Times New Roman" pitchFamily="18" charset="0"/>
                <a:sym typeface="Symbol"/>
              </a:rPr>
              <a:t></a:t>
            </a:r>
            <a:r>
              <a:rPr lang="en-IN" sz="2400" i="1" baseline="-25000" dirty="0">
                <a:latin typeface="Times New Roman" pitchFamily="18" charset="0"/>
                <a:cs typeface="Times New Roman" pitchFamily="18" charset="0"/>
              </a:rPr>
              <a:t>,</a:t>
            </a:r>
            <a:r>
              <a:rPr lang="en-IN" sz="2400" baseline="-25000" dirty="0">
                <a:latin typeface="Times New Roman" pitchFamily="18" charset="0"/>
                <a:cs typeface="Times New Roman" pitchFamily="18" charset="0"/>
              </a:rPr>
              <a:t>1</a:t>
            </a:r>
            <a:r>
              <a:rPr lang="en-IN" sz="2400" dirty="0">
                <a:latin typeface="Times New Roman" pitchFamily="18" charset="0"/>
                <a:cs typeface="Times New Roman" pitchFamily="18" charset="0"/>
              </a:rPr>
              <a:t> </a:t>
            </a:r>
            <a:r>
              <a:rPr lang="en-IN" sz="2400" dirty="0">
                <a:latin typeface="Times New Roman" pitchFamily="18" charset="0"/>
                <a:cs typeface="Times New Roman" pitchFamily="18" charset="0"/>
                <a:sym typeface="Symbol"/>
              </a:rPr>
              <a:t></a:t>
            </a:r>
            <a:r>
              <a:rPr lang="en-IN" sz="2400" dirty="0">
                <a:latin typeface="Times New Roman" pitchFamily="18" charset="0"/>
                <a:cs typeface="Times New Roman" pitchFamily="18" charset="0"/>
              </a:rPr>
              <a:t> </a:t>
            </a:r>
            <a:r>
              <a:rPr lang="en-IN" sz="2400" i="1" dirty="0" err="1">
                <a:latin typeface="Times New Roman" pitchFamily="18" charset="0"/>
                <a:cs typeface="Times New Roman" pitchFamily="18" charset="0"/>
              </a:rPr>
              <a:t>Unif</a:t>
            </a:r>
            <a:r>
              <a:rPr lang="en-IN" sz="2400" dirty="0">
                <a:latin typeface="Times New Roman" pitchFamily="18" charset="0"/>
                <a:cs typeface="Times New Roman" pitchFamily="18" charset="0"/>
              </a:rPr>
              <a:t>(16,100) </a:t>
            </a:r>
            <a:r>
              <a:rPr lang="en-IN" sz="2400" dirty="0" smtClean="0">
                <a:latin typeface="Times New Roman" pitchFamily="18" charset="0"/>
                <a:cs typeface="Times New Roman" pitchFamily="18" charset="0"/>
              </a:rPr>
              <a:t> </a:t>
            </a:r>
          </a:p>
          <a:p>
            <a:endParaRPr lang="en-IN" sz="2400" i="1" dirty="0" smtClean="0">
              <a:latin typeface="Times New Roman" pitchFamily="18" charset="0"/>
              <a:cs typeface="Times New Roman" pitchFamily="18" charset="0"/>
              <a:sym typeface="Symbol"/>
            </a:endParaRPr>
          </a:p>
          <a:p>
            <a:r>
              <a:rPr lang="en-IN" sz="2400" i="1" dirty="0" smtClean="0">
                <a:latin typeface="Times New Roman" pitchFamily="18" charset="0"/>
                <a:cs typeface="Times New Roman" pitchFamily="18" charset="0"/>
                <a:sym typeface="Symbol"/>
              </a:rPr>
              <a:t></a:t>
            </a:r>
            <a:r>
              <a:rPr lang="en-IN" sz="2400" i="1" baseline="-25000" dirty="0" smtClean="0">
                <a:latin typeface="Times New Roman" pitchFamily="18" charset="0"/>
                <a:cs typeface="Times New Roman" pitchFamily="18" charset="0"/>
                <a:sym typeface="Symbol"/>
              </a:rPr>
              <a:t></a:t>
            </a:r>
            <a:r>
              <a:rPr lang="en-IN" sz="2400" i="1" baseline="-25000" dirty="0">
                <a:latin typeface="Times New Roman" pitchFamily="18" charset="0"/>
                <a:cs typeface="Times New Roman" pitchFamily="18" charset="0"/>
              </a:rPr>
              <a:t>,</a:t>
            </a:r>
            <a:r>
              <a:rPr lang="en-IN" sz="2400" baseline="-25000" dirty="0">
                <a:latin typeface="Times New Roman" pitchFamily="18" charset="0"/>
                <a:cs typeface="Times New Roman" pitchFamily="18" charset="0"/>
              </a:rPr>
              <a:t>0</a:t>
            </a:r>
            <a:r>
              <a:rPr lang="en-IN" sz="2400" dirty="0">
                <a:latin typeface="Times New Roman" pitchFamily="18" charset="0"/>
                <a:cs typeface="Times New Roman" pitchFamily="18" charset="0"/>
              </a:rPr>
              <a:t> </a:t>
            </a:r>
            <a:r>
              <a:rPr lang="en-IN" sz="2400" dirty="0">
                <a:latin typeface="Times New Roman" pitchFamily="18" charset="0"/>
                <a:cs typeface="Times New Roman" pitchFamily="18" charset="0"/>
                <a:sym typeface="Symbol"/>
              </a:rPr>
              <a:t></a:t>
            </a:r>
            <a:r>
              <a:rPr lang="en-IN" sz="2400" dirty="0">
                <a:latin typeface="Times New Roman" pitchFamily="18" charset="0"/>
                <a:cs typeface="Times New Roman" pitchFamily="18" charset="0"/>
              </a:rPr>
              <a:t> </a:t>
            </a:r>
            <a:r>
              <a:rPr lang="en-IN" sz="2400" i="1" dirty="0" err="1">
                <a:latin typeface="Times New Roman" pitchFamily="18" charset="0"/>
                <a:cs typeface="Times New Roman" pitchFamily="18" charset="0"/>
              </a:rPr>
              <a:t>Unif</a:t>
            </a:r>
            <a:r>
              <a:rPr lang="en-IN" sz="2400" dirty="0">
                <a:latin typeface="Times New Roman" pitchFamily="18" charset="0"/>
                <a:cs typeface="Times New Roman" pitchFamily="18" charset="0"/>
              </a:rPr>
              <a:t>(0.005,0.05</a:t>
            </a:r>
            <a:r>
              <a:rPr lang="en-IN" sz="2400" dirty="0" smtClean="0">
                <a:latin typeface="Times New Roman" pitchFamily="18" charset="0"/>
                <a:cs typeface="Times New Roman" pitchFamily="18" charset="0"/>
              </a:rPr>
              <a:t>)      </a:t>
            </a:r>
            <a:r>
              <a:rPr lang="en-IN" sz="2400" i="1" dirty="0" smtClean="0">
                <a:latin typeface="Times New Roman" pitchFamily="18" charset="0"/>
                <a:cs typeface="Times New Roman" pitchFamily="18" charset="0"/>
                <a:sym typeface="Symbol"/>
              </a:rPr>
              <a:t></a:t>
            </a:r>
            <a:r>
              <a:rPr lang="en-IN" sz="2400" i="1" baseline="-25000" dirty="0" smtClean="0">
                <a:latin typeface="Times New Roman" pitchFamily="18" charset="0"/>
                <a:cs typeface="Times New Roman" pitchFamily="18" charset="0"/>
                <a:sym typeface="Symbol"/>
              </a:rPr>
              <a:t></a:t>
            </a:r>
            <a:r>
              <a:rPr lang="en-IN" sz="2400" i="1" baseline="-25000" dirty="0">
                <a:latin typeface="Times New Roman" pitchFamily="18" charset="0"/>
                <a:cs typeface="Times New Roman" pitchFamily="18" charset="0"/>
              </a:rPr>
              <a:t>,</a:t>
            </a:r>
            <a:r>
              <a:rPr lang="en-IN" sz="2400" baseline="-25000" dirty="0">
                <a:latin typeface="Times New Roman" pitchFamily="18" charset="0"/>
                <a:cs typeface="Times New Roman" pitchFamily="18" charset="0"/>
              </a:rPr>
              <a:t>1</a:t>
            </a:r>
            <a:r>
              <a:rPr lang="en-IN" sz="2400" dirty="0">
                <a:latin typeface="Times New Roman" pitchFamily="18" charset="0"/>
                <a:cs typeface="Times New Roman" pitchFamily="18" charset="0"/>
              </a:rPr>
              <a:t> </a:t>
            </a:r>
            <a:r>
              <a:rPr lang="en-IN" sz="2400" dirty="0">
                <a:latin typeface="Times New Roman" pitchFamily="18" charset="0"/>
                <a:cs typeface="Times New Roman" pitchFamily="18" charset="0"/>
                <a:sym typeface="Symbol"/>
              </a:rPr>
              <a:t></a:t>
            </a:r>
            <a:r>
              <a:rPr lang="en-IN" sz="2400" dirty="0">
                <a:latin typeface="Times New Roman" pitchFamily="18" charset="0"/>
                <a:cs typeface="Times New Roman" pitchFamily="18" charset="0"/>
              </a:rPr>
              <a:t> </a:t>
            </a:r>
            <a:r>
              <a:rPr lang="en-IN" sz="2400" i="1" dirty="0" err="1">
                <a:latin typeface="Times New Roman" pitchFamily="18" charset="0"/>
                <a:cs typeface="Times New Roman" pitchFamily="18" charset="0"/>
              </a:rPr>
              <a:t>Unif</a:t>
            </a:r>
            <a:r>
              <a:rPr lang="en-IN" sz="2400" dirty="0">
                <a:latin typeface="Times New Roman" pitchFamily="18" charset="0"/>
                <a:cs typeface="Times New Roman" pitchFamily="18" charset="0"/>
              </a:rPr>
              <a:t>(5,50) </a:t>
            </a:r>
          </a:p>
        </p:txBody>
      </p:sp>
      <p:sp>
        <p:nvSpPr>
          <p:cNvPr id="10" name="Title 1"/>
          <p:cNvSpPr txBox="1">
            <a:spLocks/>
          </p:cNvSpPr>
          <p:nvPr/>
        </p:nvSpPr>
        <p:spPr>
          <a:xfrm>
            <a:off x="0" y="7938"/>
            <a:ext cx="9144000" cy="5715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600" b="1" dirty="0" smtClean="0">
                <a:solidFill>
                  <a:schemeClr val="tx2"/>
                </a:solidFill>
                <a:effectLst>
                  <a:outerShdw blurRad="38100" dist="38100" dir="2700000" algn="tl">
                    <a:srgbClr val="000000">
                      <a:alpha val="43137"/>
                    </a:srgbClr>
                  </a:outerShdw>
                </a:effectLst>
              </a:rPr>
              <a:t>Hierarchical Bayesian Analysis</a:t>
            </a:r>
            <a:endParaRPr lang="en-IN" sz="3600" b="1" dirty="0">
              <a:solidFill>
                <a:schemeClr val="tx2"/>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273189863"/>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p:cNvGraphicFramePr>
            <a:graphicFrameLocks noChangeAspect="1"/>
          </p:cNvGraphicFramePr>
          <p:nvPr>
            <p:extLst/>
          </p:nvPr>
        </p:nvGraphicFramePr>
        <p:xfrm>
          <a:off x="755576" y="3905118"/>
          <a:ext cx="4469675" cy="1468098"/>
        </p:xfrm>
        <a:graphic>
          <a:graphicData uri="http://schemas.openxmlformats.org/presentationml/2006/ole">
            <mc:AlternateContent xmlns:mc="http://schemas.openxmlformats.org/markup-compatibility/2006">
              <mc:Choice xmlns:v="urn:schemas-microsoft-com:vml" Requires="v">
                <p:oleObj spid="_x0000_s4347" name="Equation" r:id="rId3" imgW="2387520" imgH="774360" progId="Equation.DSMT4">
                  <p:embed/>
                </p:oleObj>
              </mc:Choice>
              <mc:Fallback>
                <p:oleObj name="Equation" r:id="rId3" imgW="2387520" imgH="774360" progId="Equation.DSMT4">
                  <p:embed/>
                  <p:pic>
                    <p:nvPicPr>
                      <p:cNvPr id="4" name="Object 3"/>
                      <p:cNvPicPr>
                        <a:picLocks noChangeAspect="1" noChangeArrowheads="1"/>
                      </p:cNvPicPr>
                      <p:nvPr/>
                    </p:nvPicPr>
                    <p:blipFill>
                      <a:blip r:embed="rId4"/>
                      <a:srcRect/>
                      <a:stretch>
                        <a:fillRect/>
                      </a:stretch>
                    </p:blipFill>
                    <p:spPr bwMode="auto">
                      <a:xfrm>
                        <a:off x="755576" y="3905118"/>
                        <a:ext cx="4469675" cy="1468098"/>
                      </a:xfrm>
                      <a:prstGeom prst="rect">
                        <a:avLst/>
                      </a:prstGeom>
                      <a:noFill/>
                      <a:extLst/>
                    </p:spPr>
                  </p:pic>
                </p:oleObj>
              </mc:Fallback>
            </mc:AlternateContent>
          </a:graphicData>
        </a:graphic>
      </p:graphicFrame>
      <p:graphicFrame>
        <p:nvGraphicFramePr>
          <p:cNvPr id="5" name="Table 4"/>
          <p:cNvGraphicFramePr>
            <a:graphicFrameLocks noGrp="1"/>
          </p:cNvGraphicFramePr>
          <p:nvPr>
            <p:extLst>
              <p:ext uri="{D42A27DB-BD31-4B8C-83A1-F6EECF244321}">
                <p14:modId xmlns:p14="http://schemas.microsoft.com/office/powerpoint/2010/main" val="3688064416"/>
              </p:ext>
            </p:extLst>
          </p:nvPr>
        </p:nvGraphicFramePr>
        <p:xfrm>
          <a:off x="719571" y="1312830"/>
          <a:ext cx="6705033" cy="2208276"/>
        </p:xfrm>
        <a:graphic>
          <a:graphicData uri="http://schemas.openxmlformats.org/drawingml/2006/table">
            <a:tbl>
              <a:tblPr firstRow="1" firstCol="1" bandRow="1">
                <a:tableStyleId>{5C22544A-7EE6-4342-B048-85BDC9FD1C3A}</a:tableStyleId>
              </a:tblPr>
              <a:tblGrid>
                <a:gridCol w="2491041">
                  <a:extLst>
                    <a:ext uri="{9D8B030D-6E8A-4147-A177-3AD203B41FA5}">
                      <a16:colId xmlns="" xmlns:a16="http://schemas.microsoft.com/office/drawing/2014/main" val="20000"/>
                    </a:ext>
                  </a:extLst>
                </a:gridCol>
                <a:gridCol w="2491041">
                  <a:extLst>
                    <a:ext uri="{9D8B030D-6E8A-4147-A177-3AD203B41FA5}">
                      <a16:colId xmlns="" xmlns:a16="http://schemas.microsoft.com/office/drawing/2014/main" val="20001"/>
                    </a:ext>
                  </a:extLst>
                </a:gridCol>
                <a:gridCol w="1722951">
                  <a:extLst>
                    <a:ext uri="{9D8B030D-6E8A-4147-A177-3AD203B41FA5}">
                      <a16:colId xmlns="" xmlns:a16="http://schemas.microsoft.com/office/drawing/2014/main" val="20004"/>
                    </a:ext>
                  </a:extLst>
                </a:gridCol>
              </a:tblGrid>
              <a:tr h="190500">
                <a:tc>
                  <a:txBody>
                    <a:bodyPr/>
                    <a:lstStyle/>
                    <a:p>
                      <a:pPr algn="ctr">
                        <a:lnSpc>
                          <a:spcPct val="115000"/>
                        </a:lnSpc>
                        <a:spcAft>
                          <a:spcPts val="0"/>
                        </a:spcAft>
                      </a:pPr>
                      <a:r>
                        <a:rPr lang="en-IN" sz="1800" dirty="0">
                          <a:effectLst/>
                        </a:rPr>
                        <a:t>Case</a:t>
                      </a:r>
                      <a:endParaRPr lang="en-IN" sz="1800" dirty="0">
                        <a:effectLst/>
                        <a:latin typeface="Calibri"/>
                        <a:ea typeface="Calibri"/>
                        <a:cs typeface="Times New Roman"/>
                      </a:endParaRPr>
                    </a:p>
                  </a:txBody>
                  <a:tcPr marL="68580" marR="68580" marT="0" marB="0"/>
                </a:tc>
                <a:tc>
                  <a:txBody>
                    <a:bodyPr/>
                    <a:lstStyle/>
                    <a:p>
                      <a:pPr algn="ctr">
                        <a:lnSpc>
                          <a:spcPct val="115000"/>
                        </a:lnSpc>
                        <a:spcAft>
                          <a:spcPts val="0"/>
                        </a:spcAft>
                      </a:pPr>
                      <a:r>
                        <a:rPr lang="en-IN" sz="1800">
                          <a:effectLst/>
                        </a:rPr>
                        <a:t>Covariates</a:t>
                      </a:r>
                      <a:endParaRPr lang="en-IN" sz="1800">
                        <a:effectLst/>
                        <a:latin typeface="Calibri"/>
                        <a:ea typeface="Calibri"/>
                        <a:cs typeface="Times New Roman"/>
                      </a:endParaRPr>
                    </a:p>
                  </a:txBody>
                  <a:tcPr marL="68580" marR="68580" marT="0" marB="0" anchor="b"/>
                </a:tc>
                <a:tc>
                  <a:txBody>
                    <a:bodyPr/>
                    <a:lstStyle/>
                    <a:p>
                      <a:pPr algn="ctr">
                        <a:lnSpc>
                          <a:spcPct val="115000"/>
                        </a:lnSpc>
                        <a:spcAft>
                          <a:spcPts val="0"/>
                        </a:spcAft>
                      </a:pPr>
                      <a:r>
                        <a:rPr lang="en-IN" sz="1800" dirty="0">
                          <a:effectLst/>
                        </a:rPr>
                        <a:t>DIC</a:t>
                      </a:r>
                      <a:endParaRPr lang="en-IN" sz="1800" dirty="0">
                        <a:effectLst/>
                        <a:latin typeface="Calibri"/>
                        <a:ea typeface="Calibri"/>
                        <a:cs typeface="Times New Roman"/>
                      </a:endParaRPr>
                    </a:p>
                  </a:txBody>
                  <a:tcPr marL="68580" marR="68580" marT="0" marB="0" anchor="b"/>
                </a:tc>
                <a:extLst>
                  <a:ext uri="{0D108BD9-81ED-4DB2-BD59-A6C34878D82A}">
                    <a16:rowId xmlns="" xmlns:a16="http://schemas.microsoft.com/office/drawing/2014/main" val="10000"/>
                  </a:ext>
                </a:extLst>
              </a:tr>
              <a:tr h="288290">
                <a:tc rowSpan="2">
                  <a:txBody>
                    <a:bodyPr/>
                    <a:lstStyle/>
                    <a:p>
                      <a:pPr>
                        <a:lnSpc>
                          <a:spcPct val="115000"/>
                        </a:lnSpc>
                        <a:spcAft>
                          <a:spcPts val="0"/>
                        </a:spcAft>
                      </a:pPr>
                      <a:r>
                        <a:rPr lang="en-IN" sz="1800">
                          <a:effectLst/>
                        </a:rPr>
                        <a:t>Annual</a:t>
                      </a:r>
                      <a:endParaRPr lang="en-IN" sz="1800">
                        <a:effectLst/>
                        <a:latin typeface="Calibri"/>
                        <a:ea typeface="Calibri"/>
                        <a:cs typeface="Times New Roman"/>
                      </a:endParaRPr>
                    </a:p>
                  </a:txBody>
                  <a:tcPr marL="68580" marR="68580" marT="0" marB="0" anchor="ctr"/>
                </a:tc>
                <a:tc>
                  <a:txBody>
                    <a:bodyPr/>
                    <a:lstStyle/>
                    <a:p>
                      <a:pPr>
                        <a:lnSpc>
                          <a:spcPct val="115000"/>
                        </a:lnSpc>
                        <a:spcAft>
                          <a:spcPts val="0"/>
                        </a:spcAft>
                      </a:pPr>
                      <a:r>
                        <a:rPr lang="en-IN" sz="1800">
                          <a:effectLst/>
                        </a:rPr>
                        <a:t>MMP, elev </a:t>
                      </a:r>
                      <a:endParaRPr lang="en-IN" sz="1800">
                        <a:effectLst/>
                        <a:latin typeface="Calibri"/>
                        <a:ea typeface="Calibri"/>
                        <a:cs typeface="Times New Roman"/>
                      </a:endParaRPr>
                    </a:p>
                  </a:txBody>
                  <a:tcPr marL="68580" marR="68580" marT="0" marB="0" anchor="b"/>
                </a:tc>
                <a:tc>
                  <a:txBody>
                    <a:bodyPr/>
                    <a:lstStyle/>
                    <a:p>
                      <a:pPr algn="ctr">
                        <a:lnSpc>
                          <a:spcPct val="115000"/>
                        </a:lnSpc>
                        <a:spcAft>
                          <a:spcPts val="0"/>
                        </a:spcAft>
                      </a:pPr>
                      <a:r>
                        <a:rPr lang="en-IN" sz="1800">
                          <a:effectLst/>
                        </a:rPr>
                        <a:t>10409.69</a:t>
                      </a:r>
                      <a:endParaRPr lang="en-IN" sz="1800">
                        <a:effectLst/>
                        <a:latin typeface="Calibri"/>
                        <a:ea typeface="Calibri"/>
                        <a:cs typeface="Times New Roman"/>
                      </a:endParaRPr>
                    </a:p>
                  </a:txBody>
                  <a:tcPr marL="68580" marR="68580" marT="0" marB="0" anchor="b"/>
                </a:tc>
                <a:extLst>
                  <a:ext uri="{0D108BD9-81ED-4DB2-BD59-A6C34878D82A}">
                    <a16:rowId xmlns="" xmlns:a16="http://schemas.microsoft.com/office/drawing/2014/main" val="10001"/>
                  </a:ext>
                </a:extLst>
              </a:tr>
              <a:tr h="288290">
                <a:tc vMerge="1">
                  <a:txBody>
                    <a:bodyPr/>
                    <a:lstStyle/>
                    <a:p>
                      <a:endParaRPr lang="en-IN"/>
                    </a:p>
                  </a:txBody>
                  <a:tcPr/>
                </a:tc>
                <a:tc>
                  <a:txBody>
                    <a:bodyPr/>
                    <a:lstStyle/>
                    <a:p>
                      <a:pPr>
                        <a:lnSpc>
                          <a:spcPct val="115000"/>
                        </a:lnSpc>
                        <a:spcAft>
                          <a:spcPts val="0"/>
                        </a:spcAft>
                      </a:pPr>
                      <a:r>
                        <a:rPr lang="en-IN" sz="1800">
                          <a:effectLst/>
                        </a:rPr>
                        <a:t>DTA, elev  </a:t>
                      </a:r>
                      <a:endParaRPr lang="en-IN" sz="1800">
                        <a:effectLst/>
                        <a:latin typeface="Calibri"/>
                        <a:ea typeface="Calibri"/>
                        <a:cs typeface="Times New Roman"/>
                      </a:endParaRPr>
                    </a:p>
                  </a:txBody>
                  <a:tcPr marL="68580" marR="68580" marT="0" marB="0" anchor="b"/>
                </a:tc>
                <a:tc>
                  <a:txBody>
                    <a:bodyPr/>
                    <a:lstStyle/>
                    <a:p>
                      <a:pPr algn="ctr">
                        <a:lnSpc>
                          <a:spcPct val="115000"/>
                        </a:lnSpc>
                        <a:spcAft>
                          <a:spcPts val="0"/>
                        </a:spcAft>
                      </a:pPr>
                      <a:r>
                        <a:rPr lang="en-IN" sz="1800">
                          <a:effectLst/>
                        </a:rPr>
                        <a:t>10410.18</a:t>
                      </a:r>
                      <a:endParaRPr lang="en-IN" sz="1800">
                        <a:effectLst/>
                        <a:latin typeface="Calibri"/>
                        <a:ea typeface="Calibri"/>
                        <a:cs typeface="Times New Roman"/>
                      </a:endParaRPr>
                    </a:p>
                  </a:txBody>
                  <a:tcPr marL="68580" marR="68580" marT="0" marB="0" anchor="b"/>
                </a:tc>
                <a:extLst>
                  <a:ext uri="{0D108BD9-81ED-4DB2-BD59-A6C34878D82A}">
                    <a16:rowId xmlns="" xmlns:a16="http://schemas.microsoft.com/office/drawing/2014/main" val="10002"/>
                  </a:ext>
                </a:extLst>
              </a:tr>
              <a:tr h="288290">
                <a:tc rowSpan="2">
                  <a:txBody>
                    <a:bodyPr/>
                    <a:lstStyle/>
                    <a:p>
                      <a:pPr>
                        <a:lnSpc>
                          <a:spcPct val="115000"/>
                        </a:lnSpc>
                        <a:spcAft>
                          <a:spcPts val="0"/>
                        </a:spcAft>
                      </a:pPr>
                      <a:r>
                        <a:rPr lang="en-IN" sz="1800">
                          <a:effectLst/>
                        </a:rPr>
                        <a:t>Summer</a:t>
                      </a:r>
                      <a:endParaRPr lang="en-IN" sz="1800">
                        <a:effectLst/>
                        <a:latin typeface="Calibri"/>
                        <a:ea typeface="Calibri"/>
                        <a:cs typeface="Times New Roman"/>
                      </a:endParaRPr>
                    </a:p>
                  </a:txBody>
                  <a:tcPr marL="68580" marR="68580" marT="0" marB="0" anchor="ctr"/>
                </a:tc>
                <a:tc>
                  <a:txBody>
                    <a:bodyPr/>
                    <a:lstStyle/>
                    <a:p>
                      <a:pPr>
                        <a:lnSpc>
                          <a:spcPct val="115000"/>
                        </a:lnSpc>
                        <a:spcAft>
                          <a:spcPts val="0"/>
                        </a:spcAft>
                      </a:pPr>
                      <a:r>
                        <a:rPr lang="en-IN" sz="1800">
                          <a:effectLst/>
                        </a:rPr>
                        <a:t>MSP, elev </a:t>
                      </a:r>
                      <a:endParaRPr lang="en-IN" sz="1800">
                        <a:effectLst/>
                        <a:latin typeface="Calibri"/>
                        <a:ea typeface="Calibri"/>
                        <a:cs typeface="Times New Roman"/>
                      </a:endParaRPr>
                    </a:p>
                  </a:txBody>
                  <a:tcPr marL="68580" marR="68580" marT="0" marB="0" anchor="b"/>
                </a:tc>
                <a:tc>
                  <a:txBody>
                    <a:bodyPr/>
                    <a:lstStyle/>
                    <a:p>
                      <a:pPr algn="ctr">
                        <a:lnSpc>
                          <a:spcPct val="115000"/>
                        </a:lnSpc>
                        <a:spcAft>
                          <a:spcPts val="0"/>
                        </a:spcAft>
                      </a:pPr>
                      <a:r>
                        <a:rPr lang="en-IN" sz="1800">
                          <a:effectLst/>
                        </a:rPr>
                        <a:t>9888.81</a:t>
                      </a:r>
                      <a:endParaRPr lang="en-IN" sz="1800">
                        <a:effectLst/>
                        <a:latin typeface="Calibri"/>
                        <a:ea typeface="Calibri"/>
                        <a:cs typeface="Times New Roman"/>
                      </a:endParaRPr>
                    </a:p>
                  </a:txBody>
                  <a:tcPr marL="68580" marR="68580" marT="0" marB="0" anchor="b"/>
                </a:tc>
                <a:extLst>
                  <a:ext uri="{0D108BD9-81ED-4DB2-BD59-A6C34878D82A}">
                    <a16:rowId xmlns="" xmlns:a16="http://schemas.microsoft.com/office/drawing/2014/main" val="10003"/>
                  </a:ext>
                </a:extLst>
              </a:tr>
              <a:tr h="288290">
                <a:tc vMerge="1">
                  <a:txBody>
                    <a:bodyPr/>
                    <a:lstStyle/>
                    <a:p>
                      <a:endParaRPr lang="en-IN"/>
                    </a:p>
                  </a:txBody>
                  <a:tcPr/>
                </a:tc>
                <a:tc>
                  <a:txBody>
                    <a:bodyPr/>
                    <a:lstStyle/>
                    <a:p>
                      <a:pPr>
                        <a:lnSpc>
                          <a:spcPct val="115000"/>
                        </a:lnSpc>
                        <a:spcAft>
                          <a:spcPts val="0"/>
                        </a:spcAft>
                      </a:pPr>
                      <a:r>
                        <a:rPr lang="en-IN" sz="1800">
                          <a:effectLst/>
                        </a:rPr>
                        <a:t>DTS, elev</a:t>
                      </a:r>
                      <a:endParaRPr lang="en-IN" sz="1800">
                        <a:effectLst/>
                        <a:latin typeface="Calibri"/>
                        <a:ea typeface="Calibri"/>
                        <a:cs typeface="Times New Roman"/>
                      </a:endParaRPr>
                    </a:p>
                  </a:txBody>
                  <a:tcPr marL="68580" marR="68580" marT="0" marB="0" anchor="b"/>
                </a:tc>
                <a:tc>
                  <a:txBody>
                    <a:bodyPr/>
                    <a:lstStyle/>
                    <a:p>
                      <a:pPr algn="ctr">
                        <a:lnSpc>
                          <a:spcPct val="115000"/>
                        </a:lnSpc>
                        <a:spcAft>
                          <a:spcPts val="0"/>
                        </a:spcAft>
                      </a:pPr>
                      <a:r>
                        <a:rPr lang="en-IN" sz="1800">
                          <a:effectLst/>
                        </a:rPr>
                        <a:t>9889.62</a:t>
                      </a:r>
                      <a:endParaRPr lang="en-IN" sz="1800">
                        <a:effectLst/>
                        <a:latin typeface="Calibri"/>
                        <a:ea typeface="Calibri"/>
                        <a:cs typeface="Times New Roman"/>
                      </a:endParaRPr>
                    </a:p>
                  </a:txBody>
                  <a:tcPr marL="68580" marR="68580" marT="0" marB="0" anchor="b"/>
                </a:tc>
                <a:extLst>
                  <a:ext uri="{0D108BD9-81ED-4DB2-BD59-A6C34878D82A}">
                    <a16:rowId xmlns="" xmlns:a16="http://schemas.microsoft.com/office/drawing/2014/main" val="10004"/>
                  </a:ext>
                </a:extLst>
              </a:tr>
              <a:tr h="288290">
                <a:tc rowSpan="2">
                  <a:txBody>
                    <a:bodyPr/>
                    <a:lstStyle/>
                    <a:p>
                      <a:pPr>
                        <a:lnSpc>
                          <a:spcPct val="115000"/>
                        </a:lnSpc>
                        <a:spcAft>
                          <a:spcPts val="0"/>
                        </a:spcAft>
                      </a:pPr>
                      <a:r>
                        <a:rPr lang="en-IN" sz="1800">
                          <a:effectLst/>
                        </a:rPr>
                        <a:t>Monsoon</a:t>
                      </a:r>
                      <a:endParaRPr lang="en-IN" sz="1800">
                        <a:effectLst/>
                        <a:latin typeface="Calibri"/>
                        <a:ea typeface="Calibri"/>
                        <a:cs typeface="Times New Roman"/>
                      </a:endParaRPr>
                    </a:p>
                  </a:txBody>
                  <a:tcPr marL="68580" marR="68580" marT="0" marB="0" anchor="ctr"/>
                </a:tc>
                <a:tc>
                  <a:txBody>
                    <a:bodyPr/>
                    <a:lstStyle/>
                    <a:p>
                      <a:pPr>
                        <a:lnSpc>
                          <a:spcPct val="115000"/>
                        </a:lnSpc>
                        <a:spcAft>
                          <a:spcPts val="0"/>
                        </a:spcAft>
                      </a:pPr>
                      <a:r>
                        <a:rPr lang="en-IN" sz="1800">
                          <a:effectLst/>
                        </a:rPr>
                        <a:t>lon, lat</a:t>
                      </a:r>
                      <a:endParaRPr lang="en-IN" sz="1800">
                        <a:effectLst/>
                        <a:latin typeface="Calibri"/>
                        <a:ea typeface="Calibri"/>
                        <a:cs typeface="Times New Roman"/>
                      </a:endParaRPr>
                    </a:p>
                  </a:txBody>
                  <a:tcPr marL="68580" marR="68580" marT="0" marB="0" anchor="b"/>
                </a:tc>
                <a:tc>
                  <a:txBody>
                    <a:bodyPr/>
                    <a:lstStyle/>
                    <a:p>
                      <a:pPr algn="ctr">
                        <a:lnSpc>
                          <a:spcPct val="115000"/>
                        </a:lnSpc>
                        <a:spcAft>
                          <a:spcPts val="0"/>
                        </a:spcAft>
                      </a:pPr>
                      <a:r>
                        <a:rPr lang="en-IN" sz="1800">
                          <a:effectLst/>
                        </a:rPr>
                        <a:t>10405.87</a:t>
                      </a:r>
                      <a:endParaRPr lang="en-IN" sz="1800">
                        <a:effectLst/>
                        <a:latin typeface="Calibri"/>
                        <a:ea typeface="Calibri"/>
                        <a:cs typeface="Times New Roman"/>
                      </a:endParaRPr>
                    </a:p>
                  </a:txBody>
                  <a:tcPr marL="68580" marR="68580" marT="0" marB="0" anchor="b"/>
                </a:tc>
                <a:extLst>
                  <a:ext uri="{0D108BD9-81ED-4DB2-BD59-A6C34878D82A}">
                    <a16:rowId xmlns="" xmlns:a16="http://schemas.microsoft.com/office/drawing/2014/main" val="10005"/>
                  </a:ext>
                </a:extLst>
              </a:tr>
              <a:tr h="288290">
                <a:tc vMerge="1">
                  <a:txBody>
                    <a:bodyPr/>
                    <a:lstStyle/>
                    <a:p>
                      <a:endParaRPr lang="en-IN"/>
                    </a:p>
                  </a:txBody>
                  <a:tcPr/>
                </a:tc>
                <a:tc>
                  <a:txBody>
                    <a:bodyPr/>
                    <a:lstStyle/>
                    <a:p>
                      <a:pPr>
                        <a:lnSpc>
                          <a:spcPct val="115000"/>
                        </a:lnSpc>
                        <a:spcAft>
                          <a:spcPts val="0"/>
                        </a:spcAft>
                      </a:pPr>
                      <a:r>
                        <a:rPr lang="en-IN" sz="1800">
                          <a:effectLst/>
                        </a:rPr>
                        <a:t>elev</a:t>
                      </a:r>
                      <a:endParaRPr lang="en-IN" sz="1800">
                        <a:effectLst/>
                        <a:latin typeface="Calibri"/>
                        <a:ea typeface="Calibri"/>
                        <a:cs typeface="Times New Roman"/>
                      </a:endParaRPr>
                    </a:p>
                  </a:txBody>
                  <a:tcPr marL="68580" marR="68580" marT="0" marB="0" anchor="b"/>
                </a:tc>
                <a:tc>
                  <a:txBody>
                    <a:bodyPr/>
                    <a:lstStyle/>
                    <a:p>
                      <a:pPr algn="ctr">
                        <a:lnSpc>
                          <a:spcPct val="115000"/>
                        </a:lnSpc>
                        <a:spcAft>
                          <a:spcPts val="0"/>
                        </a:spcAft>
                      </a:pPr>
                      <a:r>
                        <a:rPr lang="en-IN" sz="1800" dirty="0">
                          <a:effectLst/>
                        </a:rPr>
                        <a:t>10406.63</a:t>
                      </a:r>
                      <a:endParaRPr lang="en-IN" sz="1800" dirty="0">
                        <a:effectLst/>
                        <a:latin typeface="Calibri"/>
                        <a:ea typeface="Calibri"/>
                        <a:cs typeface="Times New Roman"/>
                      </a:endParaRPr>
                    </a:p>
                  </a:txBody>
                  <a:tcPr marL="68580" marR="68580" marT="0" marB="0" anchor="b"/>
                </a:tc>
                <a:extLst>
                  <a:ext uri="{0D108BD9-81ED-4DB2-BD59-A6C34878D82A}">
                    <a16:rowId xmlns="" xmlns:a16="http://schemas.microsoft.com/office/drawing/2014/main" val="10006"/>
                  </a:ext>
                </a:extLst>
              </a:tr>
            </a:tbl>
          </a:graphicData>
        </a:graphic>
      </p:graphicFrame>
      <p:sp>
        <p:nvSpPr>
          <p:cNvPr id="6" name="Rectangle 5"/>
          <p:cNvSpPr/>
          <p:nvPr/>
        </p:nvSpPr>
        <p:spPr>
          <a:xfrm>
            <a:off x="5508695" y="3922896"/>
            <a:ext cx="1960793" cy="369332"/>
          </a:xfrm>
          <a:prstGeom prst="rect">
            <a:avLst/>
          </a:prstGeom>
        </p:spPr>
        <p:txBody>
          <a:bodyPr wrap="none">
            <a:spAutoFit/>
          </a:bodyPr>
          <a:lstStyle/>
          <a:p>
            <a:r>
              <a:rPr kumimoji="0" lang="en-US"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Summer maximum</a:t>
            </a:r>
            <a:endParaRPr lang="en-IN" dirty="0"/>
          </a:p>
        </p:txBody>
      </p:sp>
      <p:sp>
        <p:nvSpPr>
          <p:cNvPr id="7" name="Rectangle 6"/>
          <p:cNvSpPr/>
          <p:nvPr/>
        </p:nvSpPr>
        <p:spPr>
          <a:xfrm>
            <a:off x="5508695" y="4427820"/>
            <a:ext cx="2108269" cy="369332"/>
          </a:xfrm>
          <a:prstGeom prst="rect">
            <a:avLst/>
          </a:prstGeom>
        </p:spPr>
        <p:txBody>
          <a:bodyPr wrap="none">
            <a:spAutoFit/>
          </a:bodyPr>
          <a:lstStyle/>
          <a:p>
            <a:r>
              <a:rPr kumimoji="0" lang="en-US"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Monsoon maximum </a:t>
            </a:r>
            <a:endParaRPr lang="en-IN" dirty="0"/>
          </a:p>
        </p:txBody>
      </p:sp>
      <p:sp>
        <p:nvSpPr>
          <p:cNvPr id="8" name="Rectangle 7"/>
          <p:cNvSpPr/>
          <p:nvPr/>
        </p:nvSpPr>
        <p:spPr>
          <a:xfrm>
            <a:off x="5508695" y="4941168"/>
            <a:ext cx="1915909" cy="369332"/>
          </a:xfrm>
          <a:prstGeom prst="rect">
            <a:avLst/>
          </a:prstGeom>
        </p:spPr>
        <p:txBody>
          <a:bodyPr wrap="none">
            <a:spAutoFit/>
          </a:bodyPr>
          <a:lstStyle/>
          <a:p>
            <a:r>
              <a:rPr kumimoji="0" lang="en-US"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Annual maximum </a:t>
            </a:r>
            <a:endParaRPr lang="en-IN" dirty="0"/>
          </a:p>
        </p:txBody>
      </p:sp>
      <p:sp>
        <p:nvSpPr>
          <p:cNvPr id="10" name="Slide Number Placeholder 9"/>
          <p:cNvSpPr>
            <a:spLocks noGrp="1"/>
          </p:cNvSpPr>
          <p:nvPr>
            <p:ph type="sldNum" sz="quarter" idx="12"/>
          </p:nvPr>
        </p:nvSpPr>
        <p:spPr/>
        <p:txBody>
          <a:bodyPr/>
          <a:lstStyle/>
          <a:p>
            <a:fld id="{B42613AF-7E59-4109-A1B3-A3A745CAB39B}" type="slidenum">
              <a:rPr lang="en-IN" smtClean="0"/>
              <a:t>54</a:t>
            </a:fld>
            <a:endParaRPr lang="en-IN"/>
          </a:p>
        </p:txBody>
      </p:sp>
      <p:sp>
        <p:nvSpPr>
          <p:cNvPr id="11" name="Title 1"/>
          <p:cNvSpPr txBox="1">
            <a:spLocks/>
          </p:cNvSpPr>
          <p:nvPr/>
        </p:nvSpPr>
        <p:spPr>
          <a:xfrm>
            <a:off x="0" y="7938"/>
            <a:ext cx="9144000" cy="5715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600" b="1" dirty="0" smtClean="0">
                <a:solidFill>
                  <a:schemeClr val="tx2"/>
                </a:solidFill>
                <a:effectLst>
                  <a:outerShdw blurRad="38100" dist="38100" dir="2700000" algn="tl">
                    <a:srgbClr val="000000">
                      <a:alpha val="43137"/>
                    </a:srgbClr>
                  </a:outerShdw>
                </a:effectLst>
              </a:rPr>
              <a:t>Results</a:t>
            </a:r>
            <a:endParaRPr lang="en-IN" sz="3600" b="1" dirty="0">
              <a:solidFill>
                <a:schemeClr val="tx2"/>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508226148"/>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ChangeArrowheads="1"/>
          </p:cNvSpPr>
          <p:nvPr/>
        </p:nvSpPr>
        <p:spPr bwMode="auto">
          <a:xfrm>
            <a:off x="4860032" y="3873359"/>
            <a:ext cx="3600400" cy="1785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22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Return level maps for 10 year return period for selected hierarchical model. (a) Summer, (b) monsoon and (c) annual precipitation.</a:t>
            </a:r>
            <a:endParaRPr kumimoji="0" lang="en-US" sz="2200" b="0" i="0" u="none" strike="noStrike" cap="none" normalizeH="0" baseline="0" dirty="0" smtClean="0">
              <a:ln>
                <a:noFill/>
              </a:ln>
              <a:solidFill>
                <a:schemeClr val="tx1"/>
              </a:solidFill>
              <a:effectLst/>
              <a:latin typeface="Arial" pitchFamily="34" charset="0"/>
              <a:cs typeface="Arial" pitchFamily="34" charset="0"/>
            </a:endParaRPr>
          </a:p>
        </p:txBody>
      </p:sp>
      <p:sp>
        <p:nvSpPr>
          <p:cNvPr id="8" name="Rectangle 7"/>
          <p:cNvSpPr/>
          <p:nvPr/>
        </p:nvSpPr>
        <p:spPr>
          <a:xfrm>
            <a:off x="4004273" y="611479"/>
            <a:ext cx="498855" cy="369332"/>
          </a:xfrm>
          <a:prstGeom prst="rect">
            <a:avLst/>
          </a:prstGeom>
        </p:spPr>
        <p:txBody>
          <a:bodyPr wrap="none">
            <a:spAutoFit/>
          </a:bodyPr>
          <a:lstStyle/>
          <a:p>
            <a:r>
              <a:rPr kumimoji="0" lang="en-US"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(a) </a:t>
            </a:r>
            <a:endParaRPr lang="en-IN" dirty="0"/>
          </a:p>
        </p:txBody>
      </p:sp>
      <p:sp>
        <p:nvSpPr>
          <p:cNvPr id="9" name="Rectangle 8"/>
          <p:cNvSpPr/>
          <p:nvPr/>
        </p:nvSpPr>
        <p:spPr>
          <a:xfrm>
            <a:off x="8662670" y="676407"/>
            <a:ext cx="453970" cy="369332"/>
          </a:xfrm>
          <a:prstGeom prst="rect">
            <a:avLst/>
          </a:prstGeom>
        </p:spPr>
        <p:txBody>
          <a:bodyPr wrap="none">
            <a:spAutoFit/>
          </a:bodyPr>
          <a:lstStyle/>
          <a:p>
            <a:r>
              <a:rPr kumimoji="0" lang="en-US"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(b)</a:t>
            </a:r>
            <a:endParaRPr lang="en-IN" dirty="0"/>
          </a:p>
        </p:txBody>
      </p:sp>
      <p:sp>
        <p:nvSpPr>
          <p:cNvPr id="10" name="Rectangle 9"/>
          <p:cNvSpPr/>
          <p:nvPr/>
        </p:nvSpPr>
        <p:spPr>
          <a:xfrm>
            <a:off x="4639459" y="5894007"/>
            <a:ext cx="441146" cy="369332"/>
          </a:xfrm>
          <a:prstGeom prst="rect">
            <a:avLst/>
          </a:prstGeom>
        </p:spPr>
        <p:txBody>
          <a:bodyPr wrap="none">
            <a:spAutoFit/>
          </a:bodyPr>
          <a:lstStyle/>
          <a:p>
            <a:r>
              <a:rPr kumimoji="0" lang="en-US"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(c)</a:t>
            </a:r>
            <a:endParaRPr lang="en-IN" dirty="0"/>
          </a:p>
        </p:txBody>
      </p:sp>
      <p:sp>
        <p:nvSpPr>
          <p:cNvPr id="11" name="Slide Number Placeholder 10"/>
          <p:cNvSpPr>
            <a:spLocks noGrp="1"/>
          </p:cNvSpPr>
          <p:nvPr>
            <p:ph type="sldNum" sz="quarter" idx="12"/>
          </p:nvPr>
        </p:nvSpPr>
        <p:spPr/>
        <p:txBody>
          <a:bodyPr/>
          <a:lstStyle/>
          <a:p>
            <a:fld id="{B42613AF-7E59-4109-A1B3-A3A745CAB39B}" type="slidenum">
              <a:rPr lang="en-IN" smtClean="0"/>
              <a:t>55</a:t>
            </a:fld>
            <a:endParaRPr lang="en-IN"/>
          </a:p>
        </p:txBody>
      </p:sp>
      <p:pic>
        <p:nvPicPr>
          <p:cNvPr id="12" name="Picture 11"/>
          <p:cNvPicPr/>
          <p:nvPr/>
        </p:nvPicPr>
        <p:blipFill rotWithShape="1">
          <a:blip r:embed="rId2"/>
          <a:srcRect l="-2499" t="7722" r="-1" b="-2054"/>
          <a:stretch/>
        </p:blipFill>
        <p:spPr bwMode="auto">
          <a:xfrm>
            <a:off x="187650" y="3700807"/>
            <a:ext cx="4465846" cy="2481672"/>
          </a:xfrm>
          <a:prstGeom prst="rect">
            <a:avLst/>
          </a:prstGeom>
          <a:ln>
            <a:noFill/>
          </a:ln>
          <a:extLst>
            <a:ext uri="{53640926-AAD7-44D8-BBD7-CCE9431645EC}">
              <a14:shadowObscured xmlns:a14="http://schemas.microsoft.com/office/drawing/2010/main"/>
            </a:ext>
          </a:extLst>
        </p:spPr>
      </p:pic>
      <p:pic>
        <p:nvPicPr>
          <p:cNvPr id="13" name="Picture 12"/>
          <p:cNvPicPr/>
          <p:nvPr/>
        </p:nvPicPr>
        <p:blipFill rotWithShape="1">
          <a:blip r:embed="rId3"/>
          <a:srcRect l="-46" t="7555" b="-1429"/>
          <a:stretch/>
        </p:blipFill>
        <p:spPr bwMode="auto">
          <a:xfrm>
            <a:off x="4559322" y="1045739"/>
            <a:ext cx="4558410" cy="2679972"/>
          </a:xfrm>
          <a:prstGeom prst="rect">
            <a:avLst/>
          </a:prstGeom>
          <a:ln>
            <a:noFill/>
          </a:ln>
          <a:extLst>
            <a:ext uri="{53640926-AAD7-44D8-BBD7-CCE9431645EC}">
              <a14:shadowObscured xmlns:a14="http://schemas.microsoft.com/office/drawing/2010/main"/>
            </a:ext>
          </a:extLst>
        </p:spPr>
      </p:pic>
      <p:pic>
        <p:nvPicPr>
          <p:cNvPr id="14" name="Picture 13"/>
          <p:cNvPicPr/>
          <p:nvPr/>
        </p:nvPicPr>
        <p:blipFill rotWithShape="1">
          <a:blip r:embed="rId4"/>
          <a:srcRect l="-507" t="7555" b="-4178"/>
          <a:stretch/>
        </p:blipFill>
        <p:spPr bwMode="auto">
          <a:xfrm>
            <a:off x="258780" y="1016519"/>
            <a:ext cx="4323586" cy="2854020"/>
          </a:xfrm>
          <a:prstGeom prst="rect">
            <a:avLst/>
          </a:prstGeom>
          <a:ln>
            <a:noFill/>
          </a:ln>
          <a:extLst>
            <a:ext uri="{53640926-AAD7-44D8-BBD7-CCE9431645EC}">
              <a14:shadowObscured xmlns:a14="http://schemas.microsoft.com/office/drawing/2010/main"/>
            </a:ext>
          </a:extLst>
        </p:spPr>
      </p:pic>
      <p:sp>
        <p:nvSpPr>
          <p:cNvPr id="15" name="Title 1"/>
          <p:cNvSpPr txBox="1">
            <a:spLocks/>
          </p:cNvSpPr>
          <p:nvPr/>
        </p:nvSpPr>
        <p:spPr>
          <a:xfrm>
            <a:off x="0" y="7938"/>
            <a:ext cx="9144000" cy="5715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600" b="1" dirty="0" smtClean="0">
                <a:solidFill>
                  <a:schemeClr val="tx2"/>
                </a:solidFill>
                <a:effectLst>
                  <a:outerShdw blurRad="38100" dist="38100" dir="2700000" algn="tl">
                    <a:srgbClr val="000000">
                      <a:alpha val="43137"/>
                    </a:srgbClr>
                  </a:outerShdw>
                </a:effectLst>
              </a:rPr>
              <a:t>Results</a:t>
            </a:r>
            <a:endParaRPr lang="en-IN" sz="3600" b="1" dirty="0">
              <a:solidFill>
                <a:schemeClr val="tx2"/>
              </a:solidFill>
              <a:effectLst>
                <a:outerShdw blurRad="38100" dist="38100" dir="2700000" algn="tl">
                  <a:srgbClr val="000000">
                    <a:alpha val="43137"/>
                  </a:srgbClr>
                </a:outerShdw>
              </a:effectLst>
            </a:endParaRPr>
          </a:p>
        </p:txBody>
      </p:sp>
      <p:sp>
        <p:nvSpPr>
          <p:cNvPr id="16" name="TextBox 15"/>
          <p:cNvSpPr txBox="1"/>
          <p:nvPr/>
        </p:nvSpPr>
        <p:spPr>
          <a:xfrm>
            <a:off x="1619672" y="6113360"/>
            <a:ext cx="1870586" cy="369332"/>
          </a:xfrm>
          <a:prstGeom prst="rect">
            <a:avLst/>
          </a:prstGeom>
          <a:noFill/>
        </p:spPr>
        <p:txBody>
          <a:bodyPr wrap="square" rtlCol="0">
            <a:spAutoFit/>
          </a:bodyPr>
          <a:lstStyle/>
          <a:p>
            <a:pPr algn="ctr"/>
            <a:r>
              <a:rPr lang="en-IN" dirty="0" smtClean="0"/>
              <a:t>Longitude</a:t>
            </a:r>
            <a:endParaRPr lang="en-IN" dirty="0"/>
          </a:p>
        </p:txBody>
      </p:sp>
      <p:sp>
        <p:nvSpPr>
          <p:cNvPr id="17" name="TextBox 16"/>
          <p:cNvSpPr txBox="1"/>
          <p:nvPr/>
        </p:nvSpPr>
        <p:spPr>
          <a:xfrm rot="16200000">
            <a:off x="-787138" y="3027499"/>
            <a:ext cx="1870586" cy="369332"/>
          </a:xfrm>
          <a:prstGeom prst="rect">
            <a:avLst/>
          </a:prstGeom>
          <a:noFill/>
        </p:spPr>
        <p:txBody>
          <a:bodyPr wrap="square" rtlCol="0">
            <a:spAutoFit/>
          </a:bodyPr>
          <a:lstStyle/>
          <a:p>
            <a:pPr algn="ctr"/>
            <a:r>
              <a:rPr lang="en-IN" dirty="0" smtClean="0"/>
              <a:t>Latitude</a:t>
            </a:r>
            <a:endParaRPr lang="en-IN" dirty="0"/>
          </a:p>
        </p:txBody>
      </p:sp>
    </p:spTree>
    <p:extLst>
      <p:ext uri="{BB962C8B-B14F-4D97-AF65-F5344CB8AC3E}">
        <p14:creationId xmlns:p14="http://schemas.microsoft.com/office/powerpoint/2010/main" val="3217436481"/>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42613AF-7E59-4109-A1B3-A3A745CAB39B}" type="slidenum">
              <a:rPr lang="en-IN" smtClean="0"/>
              <a:t>56</a:t>
            </a:fld>
            <a:endParaRPr lang="en-IN"/>
          </a:p>
        </p:txBody>
      </p:sp>
      <p:pic>
        <p:nvPicPr>
          <p:cNvPr id="4710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78581" y="635345"/>
            <a:ext cx="2500412" cy="26597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710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35895" y="579438"/>
            <a:ext cx="5209605" cy="27715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710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5469" y="3429889"/>
            <a:ext cx="2634717" cy="2714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710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20356" y="3429888"/>
            <a:ext cx="4064694" cy="27511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540009" y="6091739"/>
            <a:ext cx="8003383" cy="738664"/>
          </a:xfrm>
          <a:prstGeom prst="rect">
            <a:avLst/>
          </a:prstGeom>
        </p:spPr>
        <p:txBody>
          <a:bodyPr wrap="square">
            <a:spAutoFit/>
          </a:bodyPr>
          <a:lstStyle/>
          <a:p>
            <a:r>
              <a:rPr lang="en-IN" sz="1400" dirty="0"/>
              <a:t>Comparison of return levels for 10 year return period obtained from the </a:t>
            </a:r>
            <a:r>
              <a:rPr lang="en-IN" sz="1400" dirty="0" smtClean="0"/>
              <a:t>selected hierarchical </a:t>
            </a:r>
            <a:r>
              <a:rPr lang="en-IN" sz="1400" dirty="0"/>
              <a:t>model (Spatial) and from single station (Single) Bayesian analysis for </a:t>
            </a:r>
            <a:r>
              <a:rPr lang="en-IN" sz="1400" dirty="0" smtClean="0"/>
              <a:t>Annual Maximum </a:t>
            </a:r>
            <a:r>
              <a:rPr lang="en-IN" sz="1400" dirty="0"/>
              <a:t>(AM) precipitation at three stations</a:t>
            </a:r>
          </a:p>
        </p:txBody>
      </p:sp>
      <p:sp>
        <p:nvSpPr>
          <p:cNvPr id="8" name="Title 1"/>
          <p:cNvSpPr txBox="1">
            <a:spLocks/>
          </p:cNvSpPr>
          <p:nvPr/>
        </p:nvSpPr>
        <p:spPr>
          <a:xfrm>
            <a:off x="0" y="7938"/>
            <a:ext cx="9144000" cy="5715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600" b="1" dirty="0" smtClean="0">
                <a:solidFill>
                  <a:schemeClr val="tx2"/>
                </a:solidFill>
                <a:effectLst>
                  <a:outerShdw blurRad="38100" dist="38100" dir="2700000" algn="tl">
                    <a:srgbClr val="000000">
                      <a:alpha val="43137"/>
                    </a:srgbClr>
                  </a:outerShdw>
                </a:effectLst>
              </a:rPr>
              <a:t>Validation</a:t>
            </a:r>
            <a:endParaRPr lang="en-IN" sz="3600" b="1" dirty="0">
              <a:solidFill>
                <a:schemeClr val="tx2"/>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192879270"/>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 xmlns:a16="http://schemas.microsoft.com/office/drawing/2014/main" id="{18E01BFE-057D-4ED8-B745-4D8800BD8348}"/>
              </a:ext>
            </a:extLst>
          </p:cNvPr>
          <p:cNvSpPr>
            <a:spLocks noGrp="1"/>
          </p:cNvSpPr>
          <p:nvPr>
            <p:ph type="sldNum" sz="quarter" idx="12"/>
          </p:nvPr>
        </p:nvSpPr>
        <p:spPr/>
        <p:txBody>
          <a:bodyPr/>
          <a:lstStyle/>
          <a:p>
            <a:fld id="{B42613AF-7E59-4109-A1B3-A3A745CAB39B}" type="slidenum">
              <a:rPr lang="en-IN" smtClean="0"/>
              <a:t>57</a:t>
            </a:fld>
            <a:endParaRPr lang="en-IN"/>
          </a:p>
        </p:txBody>
      </p:sp>
      <p:pic>
        <p:nvPicPr>
          <p:cNvPr id="3" name="Picture 2">
            <a:extLst>
              <a:ext uri="{FF2B5EF4-FFF2-40B4-BE49-F238E27FC236}">
                <a16:creationId xmlns="" xmlns:a16="http://schemas.microsoft.com/office/drawing/2014/main" id="{A17E7BF8-1471-43EF-AA8C-1225A8BBBDAC}"/>
              </a:ext>
            </a:extLst>
          </p:cNvPr>
          <p:cNvPicPr>
            <a:picLocks noChangeAspect="1"/>
          </p:cNvPicPr>
          <p:nvPr/>
        </p:nvPicPr>
        <p:blipFill>
          <a:blip r:embed="rId2"/>
          <a:stretch>
            <a:fillRect/>
          </a:stretch>
        </p:blipFill>
        <p:spPr>
          <a:xfrm>
            <a:off x="0" y="55282"/>
            <a:ext cx="9144000" cy="6747436"/>
          </a:xfrm>
          <a:prstGeom prst="rect">
            <a:avLst/>
          </a:prstGeom>
        </p:spPr>
      </p:pic>
    </p:spTree>
    <p:extLst>
      <p:ext uri="{BB962C8B-B14F-4D97-AF65-F5344CB8AC3E}">
        <p14:creationId xmlns:p14="http://schemas.microsoft.com/office/powerpoint/2010/main" val="3574439724"/>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42613AF-7E59-4109-A1B3-A3A745CAB39B}" type="slidenum">
              <a:rPr lang="en-IN" smtClean="0"/>
              <a:t>58</a:t>
            </a:fld>
            <a:endParaRPr lang="en-IN" dirty="0"/>
          </a:p>
        </p:txBody>
      </p:sp>
      <p:grpSp>
        <p:nvGrpSpPr>
          <p:cNvPr id="21" name="Group 20"/>
          <p:cNvGrpSpPr/>
          <p:nvPr/>
        </p:nvGrpSpPr>
        <p:grpSpPr>
          <a:xfrm>
            <a:off x="3246" y="1834155"/>
            <a:ext cx="5275493" cy="5021807"/>
            <a:chOff x="0" y="0"/>
            <a:chExt cx="4330599" cy="4016044"/>
          </a:xfrm>
        </p:grpSpPr>
        <p:pic>
          <p:nvPicPr>
            <p:cNvPr id="22" name="Picture 21"/>
            <p:cNvPicPr>
              <a:picLocks noChangeAspect="1"/>
            </p:cNvPicPr>
            <p:nvPr/>
          </p:nvPicPr>
          <p:blipFill rotWithShape="1">
            <a:blip r:embed="rId3">
              <a:extLst>
                <a:ext uri="{28A0092B-C50C-407E-A947-70E740481C1C}">
                  <a14:useLocalDpi xmlns:a14="http://schemas.microsoft.com/office/drawing/2010/main" val="0"/>
                </a:ext>
              </a:extLst>
            </a:blip>
            <a:srcRect l="26351" t="16822" r="25123" b="15620"/>
            <a:stretch/>
          </p:blipFill>
          <p:spPr bwMode="auto">
            <a:xfrm>
              <a:off x="0" y="0"/>
              <a:ext cx="4330599" cy="4016044"/>
            </a:xfrm>
            <a:prstGeom prst="rect">
              <a:avLst/>
            </a:prstGeom>
            <a:ln>
              <a:noFill/>
            </a:ln>
            <a:extLst>
              <a:ext uri="{53640926-AAD7-44D8-BBD7-CCE9431645EC}">
                <a14:shadowObscured xmlns:a14="http://schemas.microsoft.com/office/drawing/2010/main"/>
              </a:ext>
            </a:extLst>
          </p:spPr>
        </p:pic>
        <p:sp>
          <p:nvSpPr>
            <p:cNvPr id="23" name="Rectangle 22"/>
            <p:cNvSpPr/>
            <p:nvPr/>
          </p:nvSpPr>
          <p:spPr>
            <a:xfrm>
              <a:off x="0" y="3577132"/>
              <a:ext cx="753466" cy="1609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IN"/>
            </a:p>
          </p:txBody>
        </p:sp>
      </p:grpSp>
      <p:grpSp>
        <p:nvGrpSpPr>
          <p:cNvPr id="3" name="Group 2"/>
          <p:cNvGrpSpPr/>
          <p:nvPr/>
        </p:nvGrpSpPr>
        <p:grpSpPr>
          <a:xfrm>
            <a:off x="4799330" y="2978"/>
            <a:ext cx="4344670" cy="3774440"/>
            <a:chOff x="0" y="0"/>
            <a:chExt cx="5559425" cy="4725035"/>
          </a:xfrm>
        </p:grpSpPr>
        <p:pic>
          <p:nvPicPr>
            <p:cNvPr id="15" name="Picture 14"/>
            <p:cNvPicPr>
              <a:picLocks noChangeAspect="1"/>
            </p:cNvPicPr>
            <p:nvPr/>
          </p:nvPicPr>
          <p:blipFill rotWithShape="1">
            <a:blip r:embed="rId4">
              <a:extLst>
                <a:ext uri="{28A0092B-C50C-407E-A947-70E740481C1C}">
                  <a14:useLocalDpi xmlns:a14="http://schemas.microsoft.com/office/drawing/2010/main" val="0"/>
                </a:ext>
              </a:extLst>
            </a:blip>
            <a:srcRect l="10000" t="7143" r="13928" b="6667"/>
            <a:stretch/>
          </p:blipFill>
          <p:spPr bwMode="auto">
            <a:xfrm>
              <a:off x="0" y="0"/>
              <a:ext cx="5559425" cy="4725035"/>
            </a:xfrm>
            <a:prstGeom prst="rect">
              <a:avLst/>
            </a:prstGeom>
            <a:noFill/>
            <a:ln>
              <a:noFill/>
            </a:ln>
            <a:extLst>
              <a:ext uri="{53640926-AAD7-44D8-BBD7-CCE9431645EC}">
                <a14:shadowObscured xmlns:a14="http://schemas.microsoft.com/office/drawing/2010/main"/>
              </a:ext>
            </a:extLst>
          </p:spPr>
        </p:pic>
        <p:sp>
          <p:nvSpPr>
            <p:cNvPr id="5" name="Text Box 2"/>
            <p:cNvSpPr txBox="1">
              <a:spLocks noChangeArrowheads="1"/>
            </p:cNvSpPr>
            <p:nvPr/>
          </p:nvSpPr>
          <p:spPr bwMode="auto">
            <a:xfrm>
              <a:off x="3388353" y="1565334"/>
              <a:ext cx="709713" cy="423949"/>
            </a:xfrm>
            <a:prstGeom prst="rect">
              <a:avLst/>
            </a:prstGeom>
            <a:noFill/>
            <a:ln w="9525">
              <a:noFill/>
              <a:miter lim="800000"/>
              <a:headEnd/>
              <a:tailEnd/>
            </a:ln>
          </p:spPr>
          <p:txBody>
            <a:bodyPr rot="0" vert="horz" wrap="square" lIns="91440" tIns="45720" rIns="91440" bIns="45720" anchor="t" anchorCtr="0">
              <a:noAutofit/>
            </a:bodyPr>
            <a:lstStyle/>
            <a:p>
              <a:pPr>
                <a:lnSpc>
                  <a:spcPct val="115000"/>
                </a:lnSpc>
                <a:spcAft>
                  <a:spcPts val="1000"/>
                </a:spcAft>
              </a:pPr>
              <a:r>
                <a:rPr lang="en-IN" sz="1200" b="1">
                  <a:solidFill>
                    <a:srgbClr val="4F6228"/>
                  </a:solidFill>
                  <a:effectLst/>
                  <a:latin typeface="Times New Roman"/>
                  <a:ea typeface="Times New Roman"/>
                  <a:cs typeface="Times New Roman"/>
                </a:rPr>
                <a:t>city</a:t>
              </a:r>
              <a:endParaRPr lang="en-IN" sz="1100">
                <a:effectLst/>
                <a:latin typeface="Calibri"/>
                <a:ea typeface="Times New Roman"/>
                <a:cs typeface="Times New Roman"/>
              </a:endParaRPr>
            </a:p>
          </p:txBody>
        </p:sp>
        <p:sp>
          <p:nvSpPr>
            <p:cNvPr id="6" name="Text Box 2"/>
            <p:cNvSpPr txBox="1">
              <a:spLocks noChangeArrowheads="1"/>
            </p:cNvSpPr>
            <p:nvPr/>
          </p:nvSpPr>
          <p:spPr bwMode="auto">
            <a:xfrm>
              <a:off x="3963892" y="1031325"/>
              <a:ext cx="618407" cy="324205"/>
            </a:xfrm>
            <a:prstGeom prst="rect">
              <a:avLst/>
            </a:prstGeom>
            <a:noFill/>
            <a:ln w="9525">
              <a:noFill/>
              <a:miter lim="800000"/>
              <a:headEnd/>
              <a:tailEnd/>
            </a:ln>
          </p:spPr>
          <p:txBody>
            <a:bodyPr rot="0" vert="horz" wrap="square" lIns="91440" tIns="45720" rIns="91440" bIns="45720" anchor="t" anchorCtr="0">
              <a:noAutofit/>
            </a:bodyPr>
            <a:lstStyle/>
            <a:p>
              <a:pPr>
                <a:lnSpc>
                  <a:spcPct val="115000"/>
                </a:lnSpc>
                <a:spcAft>
                  <a:spcPts val="1000"/>
                </a:spcAft>
              </a:pPr>
              <a:r>
                <a:rPr lang="en-IN" sz="1200" b="1" dirty="0">
                  <a:solidFill>
                    <a:srgbClr val="4F6228"/>
                  </a:solidFill>
                  <a:effectLst/>
                  <a:latin typeface="Times New Roman"/>
                  <a:ea typeface="Times New Roman"/>
                  <a:cs typeface="Times New Roman"/>
                </a:rPr>
                <a:t>B1</a:t>
              </a:r>
              <a:endParaRPr lang="en-IN" sz="1100" dirty="0">
                <a:effectLst/>
                <a:latin typeface="Calibri"/>
                <a:ea typeface="Times New Roman"/>
                <a:cs typeface="Times New Roman"/>
              </a:endParaRPr>
            </a:p>
          </p:txBody>
        </p:sp>
        <p:sp>
          <p:nvSpPr>
            <p:cNvPr id="7" name="Text Box 2"/>
            <p:cNvSpPr txBox="1">
              <a:spLocks noChangeArrowheads="1"/>
            </p:cNvSpPr>
            <p:nvPr/>
          </p:nvSpPr>
          <p:spPr bwMode="auto">
            <a:xfrm>
              <a:off x="4307709" y="681682"/>
              <a:ext cx="489807" cy="340841"/>
            </a:xfrm>
            <a:prstGeom prst="rect">
              <a:avLst/>
            </a:prstGeom>
            <a:noFill/>
            <a:ln w="9525">
              <a:noFill/>
              <a:miter lim="800000"/>
              <a:headEnd/>
              <a:tailEnd/>
            </a:ln>
          </p:spPr>
          <p:txBody>
            <a:bodyPr rot="0" vert="horz" wrap="square" lIns="91440" tIns="45720" rIns="91440" bIns="45720" anchor="t" anchorCtr="0">
              <a:noAutofit/>
            </a:bodyPr>
            <a:lstStyle/>
            <a:p>
              <a:pPr>
                <a:lnSpc>
                  <a:spcPct val="115000"/>
                </a:lnSpc>
                <a:spcAft>
                  <a:spcPts val="1000"/>
                </a:spcAft>
              </a:pPr>
              <a:r>
                <a:rPr lang="en-IN" sz="1200" b="1">
                  <a:solidFill>
                    <a:srgbClr val="4F6228"/>
                  </a:solidFill>
                  <a:effectLst/>
                  <a:latin typeface="Times New Roman"/>
                  <a:ea typeface="Times New Roman"/>
                  <a:cs typeface="Times New Roman"/>
                </a:rPr>
                <a:t>B2</a:t>
              </a:r>
              <a:endParaRPr lang="en-IN" sz="1100">
                <a:effectLst/>
                <a:latin typeface="Calibri"/>
                <a:ea typeface="Times New Roman"/>
                <a:cs typeface="Times New Roman"/>
              </a:endParaRPr>
            </a:p>
          </p:txBody>
        </p:sp>
        <p:sp>
          <p:nvSpPr>
            <p:cNvPr id="8" name="Text Box 2"/>
            <p:cNvSpPr txBox="1">
              <a:spLocks noChangeArrowheads="1"/>
            </p:cNvSpPr>
            <p:nvPr/>
          </p:nvSpPr>
          <p:spPr bwMode="auto">
            <a:xfrm>
              <a:off x="4678423" y="330553"/>
              <a:ext cx="504686" cy="351129"/>
            </a:xfrm>
            <a:prstGeom prst="rect">
              <a:avLst/>
            </a:prstGeom>
            <a:noFill/>
            <a:ln w="9525">
              <a:noFill/>
              <a:miter lim="800000"/>
              <a:headEnd/>
              <a:tailEnd/>
            </a:ln>
          </p:spPr>
          <p:txBody>
            <a:bodyPr rot="0" vert="horz" wrap="square" lIns="91440" tIns="45720" rIns="91440" bIns="45720" anchor="t" anchorCtr="0">
              <a:noAutofit/>
            </a:bodyPr>
            <a:lstStyle/>
            <a:p>
              <a:pPr>
                <a:lnSpc>
                  <a:spcPct val="115000"/>
                </a:lnSpc>
                <a:spcAft>
                  <a:spcPts val="1000"/>
                </a:spcAft>
              </a:pPr>
              <a:r>
                <a:rPr lang="en-IN" sz="1200" b="1">
                  <a:solidFill>
                    <a:srgbClr val="4F6228"/>
                  </a:solidFill>
                  <a:effectLst/>
                  <a:latin typeface="Times New Roman"/>
                  <a:ea typeface="Times New Roman"/>
                  <a:cs typeface="Times New Roman"/>
                </a:rPr>
                <a:t>B3</a:t>
              </a:r>
              <a:endParaRPr lang="en-IN" sz="1100">
                <a:effectLst/>
                <a:latin typeface="Calibri"/>
                <a:ea typeface="Times New Roman"/>
                <a:cs typeface="Times New Roman"/>
              </a:endParaRPr>
            </a:p>
          </p:txBody>
        </p:sp>
      </p:grpSp>
      <p:grpSp>
        <p:nvGrpSpPr>
          <p:cNvPr id="24" name="Group 23"/>
          <p:cNvGrpSpPr/>
          <p:nvPr/>
        </p:nvGrpSpPr>
        <p:grpSpPr>
          <a:xfrm>
            <a:off x="3552809" y="1804216"/>
            <a:ext cx="1725930" cy="1049019"/>
            <a:chOff x="0" y="0"/>
            <a:chExt cx="1725930" cy="1049416"/>
          </a:xfrm>
        </p:grpSpPr>
        <p:grpSp>
          <p:nvGrpSpPr>
            <p:cNvPr id="25" name="Group 24"/>
            <p:cNvGrpSpPr/>
            <p:nvPr/>
          </p:nvGrpSpPr>
          <p:grpSpPr>
            <a:xfrm>
              <a:off x="0" y="215661"/>
              <a:ext cx="1725930" cy="833755"/>
              <a:chOff x="0" y="0"/>
              <a:chExt cx="1726388" cy="833933"/>
            </a:xfrm>
          </p:grpSpPr>
          <p:pic>
            <p:nvPicPr>
              <p:cNvPr id="28" name="Picture 27"/>
              <p:cNvPicPr>
                <a:picLocks noChangeAspect="1"/>
              </p:cNvPicPr>
              <p:nvPr/>
            </p:nvPicPr>
            <p:blipFill rotWithShape="1">
              <a:blip r:embed="rId3" cstate="print">
                <a:extLst>
                  <a:ext uri="{28A0092B-C50C-407E-A947-70E740481C1C}">
                    <a14:useLocalDpi xmlns:a14="http://schemas.microsoft.com/office/drawing/2010/main" val="0"/>
                  </a:ext>
                </a:extLst>
              </a:blip>
              <a:srcRect l="6334" t="70277" r="66218" b="9933"/>
              <a:stretch/>
            </p:blipFill>
            <p:spPr bwMode="auto">
              <a:xfrm>
                <a:off x="0" y="0"/>
                <a:ext cx="1726388" cy="833933"/>
              </a:xfrm>
              <a:prstGeom prst="rect">
                <a:avLst/>
              </a:prstGeom>
              <a:ln>
                <a:noFill/>
              </a:ln>
              <a:extLst>
                <a:ext uri="{53640926-AAD7-44D8-BBD7-CCE9431645EC}">
                  <a14:shadowObscured xmlns:a14="http://schemas.microsoft.com/office/drawing/2010/main"/>
                </a:ext>
              </a:extLst>
            </p:spPr>
          </p:pic>
          <p:sp>
            <p:nvSpPr>
              <p:cNvPr id="29" name="Rectangle 28"/>
              <p:cNvSpPr/>
              <p:nvPr/>
            </p:nvSpPr>
            <p:spPr>
              <a:xfrm>
                <a:off x="1506932" y="0"/>
                <a:ext cx="219456" cy="1097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IN"/>
              </a:p>
            </p:txBody>
          </p:sp>
        </p:grpSp>
        <p:sp>
          <p:nvSpPr>
            <p:cNvPr id="26" name="Freeform 25"/>
            <p:cNvSpPr/>
            <p:nvPr/>
          </p:nvSpPr>
          <p:spPr>
            <a:xfrm>
              <a:off x="34505" y="17253"/>
              <a:ext cx="181155" cy="129360"/>
            </a:xfrm>
            <a:custGeom>
              <a:avLst/>
              <a:gdLst>
                <a:gd name="connsiteX0" fmla="*/ 69779 w 872780"/>
                <a:gd name="connsiteY0" fmla="*/ 392217 h 768189"/>
                <a:gd name="connsiteX1" fmla="*/ 44250 w 872780"/>
                <a:gd name="connsiteY1" fmla="*/ 380613 h 768189"/>
                <a:gd name="connsiteX2" fmla="*/ 37288 w 872780"/>
                <a:gd name="connsiteY2" fmla="*/ 378293 h 768189"/>
                <a:gd name="connsiteX3" fmla="*/ 30325 w 872780"/>
                <a:gd name="connsiteY3" fmla="*/ 373651 h 768189"/>
                <a:gd name="connsiteX4" fmla="*/ 23363 w 872780"/>
                <a:gd name="connsiteY4" fmla="*/ 371330 h 768189"/>
                <a:gd name="connsiteX5" fmla="*/ 28005 w 872780"/>
                <a:gd name="connsiteY5" fmla="*/ 329556 h 768189"/>
                <a:gd name="connsiteX6" fmla="*/ 32646 w 872780"/>
                <a:gd name="connsiteY6" fmla="*/ 308668 h 768189"/>
                <a:gd name="connsiteX7" fmla="*/ 37288 w 872780"/>
                <a:gd name="connsiteY7" fmla="*/ 301706 h 768189"/>
                <a:gd name="connsiteX8" fmla="*/ 44250 w 872780"/>
                <a:gd name="connsiteY8" fmla="*/ 294743 h 768189"/>
                <a:gd name="connsiteX9" fmla="*/ 60496 w 872780"/>
                <a:gd name="connsiteY9" fmla="*/ 290102 h 768189"/>
                <a:gd name="connsiteX10" fmla="*/ 65138 w 872780"/>
                <a:gd name="connsiteY10" fmla="*/ 283139 h 768189"/>
                <a:gd name="connsiteX11" fmla="*/ 62817 w 872780"/>
                <a:gd name="connsiteY11" fmla="*/ 266894 h 768189"/>
                <a:gd name="connsiteX12" fmla="*/ 60496 w 872780"/>
                <a:gd name="connsiteY12" fmla="*/ 234402 h 768189"/>
                <a:gd name="connsiteX13" fmla="*/ 46571 w 872780"/>
                <a:gd name="connsiteY13" fmla="*/ 225119 h 768189"/>
                <a:gd name="connsiteX14" fmla="*/ 41929 w 872780"/>
                <a:gd name="connsiteY14" fmla="*/ 218157 h 768189"/>
                <a:gd name="connsiteX15" fmla="*/ 44250 w 872780"/>
                <a:gd name="connsiteY15" fmla="*/ 208873 h 768189"/>
                <a:gd name="connsiteX16" fmla="*/ 46571 w 872780"/>
                <a:gd name="connsiteY16" fmla="*/ 201911 h 768189"/>
                <a:gd name="connsiteX17" fmla="*/ 53533 w 872780"/>
                <a:gd name="connsiteY17" fmla="*/ 199590 h 768189"/>
                <a:gd name="connsiteX18" fmla="*/ 72100 w 872780"/>
                <a:gd name="connsiteY18" fmla="*/ 197269 h 768189"/>
                <a:gd name="connsiteX19" fmla="*/ 104591 w 872780"/>
                <a:gd name="connsiteY19" fmla="*/ 199590 h 768189"/>
                <a:gd name="connsiteX20" fmla="*/ 125479 w 872780"/>
                <a:gd name="connsiteY20" fmla="*/ 211194 h 768189"/>
                <a:gd name="connsiteX21" fmla="*/ 132441 w 872780"/>
                <a:gd name="connsiteY21" fmla="*/ 213515 h 768189"/>
                <a:gd name="connsiteX22" fmla="*/ 151008 w 872780"/>
                <a:gd name="connsiteY22" fmla="*/ 211194 h 768189"/>
                <a:gd name="connsiteX23" fmla="*/ 146366 w 872780"/>
                <a:gd name="connsiteY23" fmla="*/ 204232 h 768189"/>
                <a:gd name="connsiteX24" fmla="*/ 141724 w 872780"/>
                <a:gd name="connsiteY24" fmla="*/ 187986 h 768189"/>
                <a:gd name="connsiteX25" fmla="*/ 137083 w 872780"/>
                <a:gd name="connsiteY25" fmla="*/ 181024 h 768189"/>
                <a:gd name="connsiteX26" fmla="*/ 144045 w 872780"/>
                <a:gd name="connsiteY26" fmla="*/ 148532 h 768189"/>
                <a:gd name="connsiteX27" fmla="*/ 153328 w 872780"/>
                <a:gd name="connsiteY27" fmla="*/ 134607 h 768189"/>
                <a:gd name="connsiteX28" fmla="*/ 160291 w 872780"/>
                <a:gd name="connsiteY28" fmla="*/ 129966 h 768189"/>
                <a:gd name="connsiteX29" fmla="*/ 164932 w 872780"/>
                <a:gd name="connsiteY29" fmla="*/ 123003 h 768189"/>
                <a:gd name="connsiteX30" fmla="*/ 192782 w 872780"/>
                <a:gd name="connsiteY30" fmla="*/ 120682 h 768189"/>
                <a:gd name="connsiteX31" fmla="*/ 204386 w 872780"/>
                <a:gd name="connsiteY31" fmla="*/ 118362 h 768189"/>
                <a:gd name="connsiteX32" fmla="*/ 211349 w 872780"/>
                <a:gd name="connsiteY32" fmla="*/ 104437 h 768189"/>
                <a:gd name="connsiteX33" fmla="*/ 213669 w 872780"/>
                <a:gd name="connsiteY33" fmla="*/ 88191 h 768189"/>
                <a:gd name="connsiteX34" fmla="*/ 227594 w 872780"/>
                <a:gd name="connsiteY34" fmla="*/ 83549 h 768189"/>
                <a:gd name="connsiteX35" fmla="*/ 234557 w 872780"/>
                <a:gd name="connsiteY35" fmla="*/ 81229 h 768189"/>
                <a:gd name="connsiteX36" fmla="*/ 236878 w 872780"/>
                <a:gd name="connsiteY36" fmla="*/ 48737 h 768189"/>
                <a:gd name="connsiteX37" fmla="*/ 250802 w 872780"/>
                <a:gd name="connsiteY37" fmla="*/ 39454 h 768189"/>
                <a:gd name="connsiteX38" fmla="*/ 267048 w 872780"/>
                <a:gd name="connsiteY38" fmla="*/ 41775 h 768189"/>
                <a:gd name="connsiteX39" fmla="*/ 274011 w 872780"/>
                <a:gd name="connsiteY39" fmla="*/ 62662 h 768189"/>
                <a:gd name="connsiteX40" fmla="*/ 274011 w 872780"/>
                <a:gd name="connsiteY40" fmla="*/ 118362 h 768189"/>
                <a:gd name="connsiteX41" fmla="*/ 287935 w 872780"/>
                <a:gd name="connsiteY41" fmla="*/ 123003 h 768189"/>
                <a:gd name="connsiteX42" fmla="*/ 315785 w 872780"/>
                <a:gd name="connsiteY42" fmla="*/ 127645 h 768189"/>
                <a:gd name="connsiteX43" fmla="*/ 322748 w 872780"/>
                <a:gd name="connsiteY43" fmla="*/ 132287 h 768189"/>
                <a:gd name="connsiteX44" fmla="*/ 343635 w 872780"/>
                <a:gd name="connsiteY44" fmla="*/ 125324 h 768189"/>
                <a:gd name="connsiteX45" fmla="*/ 345956 w 872780"/>
                <a:gd name="connsiteY45" fmla="*/ 118362 h 768189"/>
                <a:gd name="connsiteX46" fmla="*/ 359881 w 872780"/>
                <a:gd name="connsiteY46" fmla="*/ 106758 h 768189"/>
                <a:gd name="connsiteX47" fmla="*/ 362201 w 872780"/>
                <a:gd name="connsiteY47" fmla="*/ 99795 h 768189"/>
                <a:gd name="connsiteX48" fmla="*/ 371485 w 872780"/>
                <a:gd name="connsiteY48" fmla="*/ 85870 h 768189"/>
                <a:gd name="connsiteX49" fmla="*/ 383089 w 872780"/>
                <a:gd name="connsiteY49" fmla="*/ 64983 h 768189"/>
                <a:gd name="connsiteX50" fmla="*/ 390051 w 872780"/>
                <a:gd name="connsiteY50" fmla="*/ 62662 h 768189"/>
                <a:gd name="connsiteX51" fmla="*/ 406297 w 872780"/>
                <a:gd name="connsiteY51" fmla="*/ 67304 h 768189"/>
                <a:gd name="connsiteX52" fmla="*/ 420222 w 872780"/>
                <a:gd name="connsiteY52" fmla="*/ 76587 h 768189"/>
                <a:gd name="connsiteX53" fmla="*/ 427184 w 872780"/>
                <a:gd name="connsiteY53" fmla="*/ 81229 h 768189"/>
                <a:gd name="connsiteX54" fmla="*/ 436467 w 872780"/>
                <a:gd name="connsiteY54" fmla="*/ 78908 h 768189"/>
                <a:gd name="connsiteX55" fmla="*/ 438788 w 872780"/>
                <a:gd name="connsiteY55" fmla="*/ 71945 h 768189"/>
                <a:gd name="connsiteX56" fmla="*/ 448072 w 872780"/>
                <a:gd name="connsiteY56" fmla="*/ 58021 h 768189"/>
                <a:gd name="connsiteX57" fmla="*/ 448072 w 872780"/>
                <a:gd name="connsiteY57" fmla="*/ 58021 h 768189"/>
                <a:gd name="connsiteX58" fmla="*/ 455034 w 872780"/>
                <a:gd name="connsiteY58" fmla="*/ 53379 h 768189"/>
                <a:gd name="connsiteX59" fmla="*/ 468959 w 872780"/>
                <a:gd name="connsiteY59" fmla="*/ 48737 h 768189"/>
                <a:gd name="connsiteX60" fmla="*/ 473600 w 872780"/>
                <a:gd name="connsiteY60" fmla="*/ 27850 h 768189"/>
                <a:gd name="connsiteX61" fmla="*/ 466638 w 872780"/>
                <a:gd name="connsiteY61" fmla="*/ 23208 h 768189"/>
                <a:gd name="connsiteX62" fmla="*/ 464317 w 872780"/>
                <a:gd name="connsiteY62" fmla="*/ 9283 h 768189"/>
                <a:gd name="connsiteX63" fmla="*/ 478242 w 872780"/>
                <a:gd name="connsiteY63" fmla="*/ 4642 h 768189"/>
                <a:gd name="connsiteX64" fmla="*/ 485205 w 872780"/>
                <a:gd name="connsiteY64" fmla="*/ 2321 h 768189"/>
                <a:gd name="connsiteX65" fmla="*/ 492167 w 872780"/>
                <a:gd name="connsiteY65" fmla="*/ 0 h 768189"/>
                <a:gd name="connsiteX66" fmla="*/ 499129 w 872780"/>
                <a:gd name="connsiteY66" fmla="*/ 4642 h 768189"/>
                <a:gd name="connsiteX67" fmla="*/ 506092 w 872780"/>
                <a:gd name="connsiteY67" fmla="*/ 18567 h 768189"/>
                <a:gd name="connsiteX68" fmla="*/ 510733 w 872780"/>
                <a:gd name="connsiteY68" fmla="*/ 25529 h 768189"/>
                <a:gd name="connsiteX69" fmla="*/ 515375 w 872780"/>
                <a:gd name="connsiteY69" fmla="*/ 39454 h 768189"/>
                <a:gd name="connsiteX70" fmla="*/ 522338 w 872780"/>
                <a:gd name="connsiteY70" fmla="*/ 53379 h 768189"/>
                <a:gd name="connsiteX71" fmla="*/ 536262 w 872780"/>
                <a:gd name="connsiteY71" fmla="*/ 60341 h 768189"/>
                <a:gd name="connsiteX72" fmla="*/ 547866 w 872780"/>
                <a:gd name="connsiteY72" fmla="*/ 88191 h 768189"/>
                <a:gd name="connsiteX73" fmla="*/ 545546 w 872780"/>
                <a:gd name="connsiteY73" fmla="*/ 95154 h 768189"/>
                <a:gd name="connsiteX74" fmla="*/ 536262 w 872780"/>
                <a:gd name="connsiteY74" fmla="*/ 109078 h 768189"/>
                <a:gd name="connsiteX75" fmla="*/ 531621 w 872780"/>
                <a:gd name="connsiteY75" fmla="*/ 123003 h 768189"/>
                <a:gd name="connsiteX76" fmla="*/ 526979 w 872780"/>
                <a:gd name="connsiteY76" fmla="*/ 153174 h 768189"/>
                <a:gd name="connsiteX77" fmla="*/ 531621 w 872780"/>
                <a:gd name="connsiteY77" fmla="*/ 174061 h 768189"/>
                <a:gd name="connsiteX78" fmla="*/ 533942 w 872780"/>
                <a:gd name="connsiteY78" fmla="*/ 181024 h 768189"/>
                <a:gd name="connsiteX79" fmla="*/ 540904 w 872780"/>
                <a:gd name="connsiteY79" fmla="*/ 185665 h 768189"/>
                <a:gd name="connsiteX80" fmla="*/ 580358 w 872780"/>
                <a:gd name="connsiteY80" fmla="*/ 192628 h 768189"/>
                <a:gd name="connsiteX81" fmla="*/ 587320 w 872780"/>
                <a:gd name="connsiteY81" fmla="*/ 194948 h 768189"/>
                <a:gd name="connsiteX82" fmla="*/ 594283 w 872780"/>
                <a:gd name="connsiteY82" fmla="*/ 199590 h 768189"/>
                <a:gd name="connsiteX83" fmla="*/ 603566 w 872780"/>
                <a:gd name="connsiteY83" fmla="*/ 201911 h 768189"/>
                <a:gd name="connsiteX84" fmla="*/ 610528 w 872780"/>
                <a:gd name="connsiteY84" fmla="*/ 208873 h 768189"/>
                <a:gd name="connsiteX85" fmla="*/ 617491 w 872780"/>
                <a:gd name="connsiteY85" fmla="*/ 211194 h 768189"/>
                <a:gd name="connsiteX86" fmla="*/ 633736 w 872780"/>
                <a:gd name="connsiteY86" fmla="*/ 229761 h 768189"/>
                <a:gd name="connsiteX87" fmla="*/ 638378 w 872780"/>
                <a:gd name="connsiteY87" fmla="*/ 252969 h 768189"/>
                <a:gd name="connsiteX88" fmla="*/ 645341 w 872780"/>
                <a:gd name="connsiteY88" fmla="*/ 273856 h 768189"/>
                <a:gd name="connsiteX89" fmla="*/ 647661 w 872780"/>
                <a:gd name="connsiteY89" fmla="*/ 280818 h 768189"/>
                <a:gd name="connsiteX90" fmla="*/ 661586 w 872780"/>
                <a:gd name="connsiteY90" fmla="*/ 290102 h 768189"/>
                <a:gd name="connsiteX91" fmla="*/ 705682 w 872780"/>
                <a:gd name="connsiteY91" fmla="*/ 292423 h 768189"/>
                <a:gd name="connsiteX92" fmla="*/ 703361 w 872780"/>
                <a:gd name="connsiteY92" fmla="*/ 304027 h 768189"/>
                <a:gd name="connsiteX93" fmla="*/ 698719 w 872780"/>
                <a:gd name="connsiteY93" fmla="*/ 317951 h 768189"/>
                <a:gd name="connsiteX94" fmla="*/ 705682 w 872780"/>
                <a:gd name="connsiteY94" fmla="*/ 322593 h 768189"/>
                <a:gd name="connsiteX95" fmla="*/ 740494 w 872780"/>
                <a:gd name="connsiteY95" fmla="*/ 324914 h 768189"/>
                <a:gd name="connsiteX96" fmla="*/ 731211 w 872780"/>
                <a:gd name="connsiteY96" fmla="*/ 338839 h 768189"/>
                <a:gd name="connsiteX97" fmla="*/ 726569 w 872780"/>
                <a:gd name="connsiteY97" fmla="*/ 345801 h 768189"/>
                <a:gd name="connsiteX98" fmla="*/ 717286 w 872780"/>
                <a:gd name="connsiteY98" fmla="*/ 359726 h 768189"/>
                <a:gd name="connsiteX99" fmla="*/ 712644 w 872780"/>
                <a:gd name="connsiteY99" fmla="*/ 375972 h 768189"/>
                <a:gd name="connsiteX100" fmla="*/ 708002 w 872780"/>
                <a:gd name="connsiteY100" fmla="*/ 382934 h 768189"/>
                <a:gd name="connsiteX101" fmla="*/ 705682 w 872780"/>
                <a:gd name="connsiteY101" fmla="*/ 389897 h 768189"/>
                <a:gd name="connsiteX102" fmla="*/ 703361 w 872780"/>
                <a:gd name="connsiteY102" fmla="*/ 415426 h 768189"/>
                <a:gd name="connsiteX103" fmla="*/ 696398 w 872780"/>
                <a:gd name="connsiteY103" fmla="*/ 420067 h 768189"/>
                <a:gd name="connsiteX104" fmla="*/ 689436 w 872780"/>
                <a:gd name="connsiteY104" fmla="*/ 445596 h 768189"/>
                <a:gd name="connsiteX105" fmla="*/ 696398 w 872780"/>
                <a:gd name="connsiteY105" fmla="*/ 450238 h 768189"/>
                <a:gd name="connsiteX106" fmla="*/ 710323 w 872780"/>
                <a:gd name="connsiteY106" fmla="*/ 445596 h 768189"/>
                <a:gd name="connsiteX107" fmla="*/ 726569 w 872780"/>
                <a:gd name="connsiteY107" fmla="*/ 440955 h 768189"/>
                <a:gd name="connsiteX108" fmla="*/ 740494 w 872780"/>
                <a:gd name="connsiteY108" fmla="*/ 433992 h 768189"/>
                <a:gd name="connsiteX109" fmla="*/ 747456 w 872780"/>
                <a:gd name="connsiteY109" fmla="*/ 436313 h 768189"/>
                <a:gd name="connsiteX110" fmla="*/ 759060 w 872780"/>
                <a:gd name="connsiteY110" fmla="*/ 457200 h 768189"/>
                <a:gd name="connsiteX111" fmla="*/ 763702 w 872780"/>
                <a:gd name="connsiteY111" fmla="*/ 464163 h 768189"/>
                <a:gd name="connsiteX112" fmla="*/ 784589 w 872780"/>
                <a:gd name="connsiteY112" fmla="*/ 471125 h 768189"/>
                <a:gd name="connsiteX113" fmla="*/ 791552 w 872780"/>
                <a:gd name="connsiteY113" fmla="*/ 473446 h 768189"/>
                <a:gd name="connsiteX114" fmla="*/ 840289 w 872780"/>
                <a:gd name="connsiteY114" fmla="*/ 468804 h 768189"/>
                <a:gd name="connsiteX115" fmla="*/ 854214 w 872780"/>
                <a:gd name="connsiteY115" fmla="*/ 471125 h 768189"/>
                <a:gd name="connsiteX116" fmla="*/ 858855 w 872780"/>
                <a:gd name="connsiteY116" fmla="*/ 478088 h 768189"/>
                <a:gd name="connsiteX117" fmla="*/ 865818 w 872780"/>
                <a:gd name="connsiteY117" fmla="*/ 482729 h 768189"/>
                <a:gd name="connsiteX118" fmla="*/ 870459 w 872780"/>
                <a:gd name="connsiteY118" fmla="*/ 496654 h 768189"/>
                <a:gd name="connsiteX119" fmla="*/ 872780 w 872780"/>
                <a:gd name="connsiteY119" fmla="*/ 503616 h 768189"/>
                <a:gd name="connsiteX120" fmla="*/ 868139 w 872780"/>
                <a:gd name="connsiteY120" fmla="*/ 533787 h 768189"/>
                <a:gd name="connsiteX121" fmla="*/ 863497 w 872780"/>
                <a:gd name="connsiteY121" fmla="*/ 540749 h 768189"/>
                <a:gd name="connsiteX122" fmla="*/ 861176 w 872780"/>
                <a:gd name="connsiteY122" fmla="*/ 547712 h 768189"/>
                <a:gd name="connsiteX123" fmla="*/ 851893 w 872780"/>
                <a:gd name="connsiteY123" fmla="*/ 561637 h 768189"/>
                <a:gd name="connsiteX124" fmla="*/ 851893 w 872780"/>
                <a:gd name="connsiteY124" fmla="*/ 598770 h 768189"/>
                <a:gd name="connsiteX125" fmla="*/ 849572 w 872780"/>
                <a:gd name="connsiteY125" fmla="*/ 605732 h 768189"/>
                <a:gd name="connsiteX126" fmla="*/ 835647 w 872780"/>
                <a:gd name="connsiteY126" fmla="*/ 612695 h 768189"/>
                <a:gd name="connsiteX127" fmla="*/ 821722 w 872780"/>
                <a:gd name="connsiteY127" fmla="*/ 621978 h 768189"/>
                <a:gd name="connsiteX128" fmla="*/ 814760 w 872780"/>
                <a:gd name="connsiteY128" fmla="*/ 626620 h 768189"/>
                <a:gd name="connsiteX129" fmla="*/ 805477 w 872780"/>
                <a:gd name="connsiteY129" fmla="*/ 638224 h 768189"/>
                <a:gd name="connsiteX130" fmla="*/ 803156 w 872780"/>
                <a:gd name="connsiteY130" fmla="*/ 645186 h 768189"/>
                <a:gd name="connsiteX131" fmla="*/ 805477 w 872780"/>
                <a:gd name="connsiteY131" fmla="*/ 654469 h 768189"/>
                <a:gd name="connsiteX132" fmla="*/ 810118 w 872780"/>
                <a:gd name="connsiteY132" fmla="*/ 668394 h 768189"/>
                <a:gd name="connsiteX133" fmla="*/ 807797 w 872780"/>
                <a:gd name="connsiteY133" fmla="*/ 682319 h 768189"/>
                <a:gd name="connsiteX134" fmla="*/ 784589 w 872780"/>
                <a:gd name="connsiteY134" fmla="*/ 691602 h 768189"/>
                <a:gd name="connsiteX135" fmla="*/ 777627 w 872780"/>
                <a:gd name="connsiteY135" fmla="*/ 693923 h 768189"/>
                <a:gd name="connsiteX136" fmla="*/ 766023 w 872780"/>
                <a:gd name="connsiteY136" fmla="*/ 714810 h 768189"/>
                <a:gd name="connsiteX137" fmla="*/ 763702 w 872780"/>
                <a:gd name="connsiteY137" fmla="*/ 726414 h 768189"/>
                <a:gd name="connsiteX138" fmla="*/ 759060 w 872780"/>
                <a:gd name="connsiteY138" fmla="*/ 740339 h 768189"/>
                <a:gd name="connsiteX139" fmla="*/ 756740 w 872780"/>
                <a:gd name="connsiteY139" fmla="*/ 747302 h 768189"/>
                <a:gd name="connsiteX140" fmla="*/ 754419 w 872780"/>
                <a:gd name="connsiteY140" fmla="*/ 754264 h 768189"/>
                <a:gd name="connsiteX141" fmla="*/ 752098 w 872780"/>
                <a:gd name="connsiteY141" fmla="*/ 761227 h 768189"/>
                <a:gd name="connsiteX142" fmla="*/ 747456 w 872780"/>
                <a:gd name="connsiteY142" fmla="*/ 768189 h 768189"/>
                <a:gd name="connsiteX143" fmla="*/ 740494 w 872780"/>
                <a:gd name="connsiteY143" fmla="*/ 765868 h 768189"/>
                <a:gd name="connsiteX144" fmla="*/ 738173 w 872780"/>
                <a:gd name="connsiteY144" fmla="*/ 758906 h 768189"/>
                <a:gd name="connsiteX145" fmla="*/ 733531 w 872780"/>
                <a:gd name="connsiteY145" fmla="*/ 751943 h 768189"/>
                <a:gd name="connsiteX146" fmla="*/ 731211 w 872780"/>
                <a:gd name="connsiteY146" fmla="*/ 744981 h 768189"/>
                <a:gd name="connsiteX147" fmla="*/ 735852 w 872780"/>
                <a:gd name="connsiteY147" fmla="*/ 717131 h 768189"/>
                <a:gd name="connsiteX148" fmla="*/ 733531 w 872780"/>
                <a:gd name="connsiteY148" fmla="*/ 693923 h 768189"/>
                <a:gd name="connsiteX149" fmla="*/ 731211 w 872780"/>
                <a:gd name="connsiteY149" fmla="*/ 686961 h 768189"/>
                <a:gd name="connsiteX150" fmla="*/ 724248 w 872780"/>
                <a:gd name="connsiteY150" fmla="*/ 684640 h 768189"/>
                <a:gd name="connsiteX151" fmla="*/ 719607 w 872780"/>
                <a:gd name="connsiteY151" fmla="*/ 677677 h 768189"/>
                <a:gd name="connsiteX152" fmla="*/ 712644 w 872780"/>
                <a:gd name="connsiteY152" fmla="*/ 679998 h 768189"/>
                <a:gd name="connsiteX153" fmla="*/ 694078 w 872780"/>
                <a:gd name="connsiteY153" fmla="*/ 677677 h 768189"/>
                <a:gd name="connsiteX154" fmla="*/ 687115 w 872780"/>
                <a:gd name="connsiteY154" fmla="*/ 675357 h 768189"/>
                <a:gd name="connsiteX155" fmla="*/ 677832 w 872780"/>
                <a:gd name="connsiteY155" fmla="*/ 661432 h 768189"/>
                <a:gd name="connsiteX156" fmla="*/ 668549 w 872780"/>
                <a:gd name="connsiteY156" fmla="*/ 638224 h 768189"/>
                <a:gd name="connsiteX157" fmla="*/ 661586 w 872780"/>
                <a:gd name="connsiteY157" fmla="*/ 635903 h 768189"/>
                <a:gd name="connsiteX158" fmla="*/ 638378 w 872780"/>
                <a:gd name="connsiteY158" fmla="*/ 640544 h 768189"/>
                <a:gd name="connsiteX159" fmla="*/ 629095 w 872780"/>
                <a:gd name="connsiteY159" fmla="*/ 642865 h 768189"/>
                <a:gd name="connsiteX160" fmla="*/ 608208 w 872780"/>
                <a:gd name="connsiteY160" fmla="*/ 645186 h 768189"/>
                <a:gd name="connsiteX161" fmla="*/ 594283 w 872780"/>
                <a:gd name="connsiteY161" fmla="*/ 642865 h 768189"/>
                <a:gd name="connsiteX162" fmla="*/ 575716 w 872780"/>
                <a:gd name="connsiteY162" fmla="*/ 626620 h 768189"/>
                <a:gd name="connsiteX163" fmla="*/ 515375 w 872780"/>
                <a:gd name="connsiteY163" fmla="*/ 626620 h 768189"/>
                <a:gd name="connsiteX164" fmla="*/ 513054 w 872780"/>
                <a:gd name="connsiteY164" fmla="*/ 619657 h 768189"/>
                <a:gd name="connsiteX165" fmla="*/ 508413 w 872780"/>
                <a:gd name="connsiteY165" fmla="*/ 612695 h 768189"/>
                <a:gd name="connsiteX166" fmla="*/ 506092 w 872780"/>
                <a:gd name="connsiteY166" fmla="*/ 605732 h 768189"/>
                <a:gd name="connsiteX167" fmla="*/ 499129 w 872780"/>
                <a:gd name="connsiteY167" fmla="*/ 601091 h 768189"/>
                <a:gd name="connsiteX168" fmla="*/ 496809 w 872780"/>
                <a:gd name="connsiteY168" fmla="*/ 594128 h 768189"/>
                <a:gd name="connsiteX169" fmla="*/ 480563 w 872780"/>
                <a:gd name="connsiteY169" fmla="*/ 591807 h 768189"/>
                <a:gd name="connsiteX170" fmla="*/ 466638 w 872780"/>
                <a:gd name="connsiteY170" fmla="*/ 596449 h 768189"/>
                <a:gd name="connsiteX171" fmla="*/ 459676 w 872780"/>
                <a:gd name="connsiteY171" fmla="*/ 601091 h 768189"/>
                <a:gd name="connsiteX172" fmla="*/ 445751 w 872780"/>
                <a:gd name="connsiteY172" fmla="*/ 605732 h 768189"/>
                <a:gd name="connsiteX173" fmla="*/ 441109 w 872780"/>
                <a:gd name="connsiteY173" fmla="*/ 635903 h 768189"/>
                <a:gd name="connsiteX174" fmla="*/ 436467 w 872780"/>
                <a:gd name="connsiteY174" fmla="*/ 654469 h 768189"/>
                <a:gd name="connsiteX175" fmla="*/ 438788 w 872780"/>
                <a:gd name="connsiteY175" fmla="*/ 668394 h 768189"/>
                <a:gd name="connsiteX176" fmla="*/ 438788 w 872780"/>
                <a:gd name="connsiteY176" fmla="*/ 686961 h 768189"/>
                <a:gd name="connsiteX177" fmla="*/ 424863 w 872780"/>
                <a:gd name="connsiteY177" fmla="*/ 691602 h 768189"/>
                <a:gd name="connsiteX178" fmla="*/ 403976 w 872780"/>
                <a:gd name="connsiteY178" fmla="*/ 689281 h 768189"/>
                <a:gd name="connsiteX179" fmla="*/ 390051 w 872780"/>
                <a:gd name="connsiteY179" fmla="*/ 684640 h 768189"/>
                <a:gd name="connsiteX180" fmla="*/ 387730 w 872780"/>
                <a:gd name="connsiteY180" fmla="*/ 677677 h 768189"/>
                <a:gd name="connsiteX181" fmla="*/ 383089 w 872780"/>
                <a:gd name="connsiteY181" fmla="*/ 659111 h 768189"/>
                <a:gd name="connsiteX182" fmla="*/ 364522 w 872780"/>
                <a:gd name="connsiteY182" fmla="*/ 638224 h 768189"/>
                <a:gd name="connsiteX183" fmla="*/ 357560 w 872780"/>
                <a:gd name="connsiteY183" fmla="*/ 635903 h 768189"/>
                <a:gd name="connsiteX184" fmla="*/ 343635 w 872780"/>
                <a:gd name="connsiteY184" fmla="*/ 628940 h 768189"/>
                <a:gd name="connsiteX185" fmla="*/ 329710 w 872780"/>
                <a:gd name="connsiteY185" fmla="*/ 617336 h 768189"/>
                <a:gd name="connsiteX186" fmla="*/ 322748 w 872780"/>
                <a:gd name="connsiteY186" fmla="*/ 615015 h 768189"/>
                <a:gd name="connsiteX187" fmla="*/ 315785 w 872780"/>
                <a:gd name="connsiteY187" fmla="*/ 617336 h 768189"/>
                <a:gd name="connsiteX188" fmla="*/ 311144 w 872780"/>
                <a:gd name="connsiteY188" fmla="*/ 624299 h 768189"/>
                <a:gd name="connsiteX189" fmla="*/ 304181 w 872780"/>
                <a:gd name="connsiteY189" fmla="*/ 628940 h 768189"/>
                <a:gd name="connsiteX190" fmla="*/ 299540 w 872780"/>
                <a:gd name="connsiteY190" fmla="*/ 635903 h 768189"/>
                <a:gd name="connsiteX191" fmla="*/ 280973 w 872780"/>
                <a:gd name="connsiteY191" fmla="*/ 635903 h 768189"/>
                <a:gd name="connsiteX192" fmla="*/ 276331 w 872780"/>
                <a:gd name="connsiteY192" fmla="*/ 628940 h 768189"/>
                <a:gd name="connsiteX193" fmla="*/ 271690 w 872780"/>
                <a:gd name="connsiteY193" fmla="*/ 612695 h 768189"/>
                <a:gd name="connsiteX194" fmla="*/ 267048 w 872780"/>
                <a:gd name="connsiteY194" fmla="*/ 605732 h 768189"/>
                <a:gd name="connsiteX195" fmla="*/ 243840 w 872780"/>
                <a:gd name="connsiteY195" fmla="*/ 612695 h 768189"/>
                <a:gd name="connsiteX196" fmla="*/ 234557 w 872780"/>
                <a:gd name="connsiteY196" fmla="*/ 626620 h 768189"/>
                <a:gd name="connsiteX197" fmla="*/ 211349 w 872780"/>
                <a:gd name="connsiteY197" fmla="*/ 624299 h 768189"/>
                <a:gd name="connsiteX198" fmla="*/ 199745 w 872780"/>
                <a:gd name="connsiteY198" fmla="*/ 605732 h 768189"/>
                <a:gd name="connsiteX199" fmla="*/ 185820 w 872780"/>
                <a:gd name="connsiteY199" fmla="*/ 594128 h 768189"/>
                <a:gd name="connsiteX200" fmla="*/ 164932 w 872780"/>
                <a:gd name="connsiteY200" fmla="*/ 596449 h 768189"/>
                <a:gd name="connsiteX201" fmla="*/ 157970 w 872780"/>
                <a:gd name="connsiteY201" fmla="*/ 601091 h 768189"/>
                <a:gd name="connsiteX202" fmla="*/ 148687 w 872780"/>
                <a:gd name="connsiteY202" fmla="*/ 608053 h 768189"/>
                <a:gd name="connsiteX203" fmla="*/ 134762 w 872780"/>
                <a:gd name="connsiteY203" fmla="*/ 612695 h 768189"/>
                <a:gd name="connsiteX204" fmla="*/ 120837 w 872780"/>
                <a:gd name="connsiteY204" fmla="*/ 621978 h 768189"/>
                <a:gd name="connsiteX205" fmla="*/ 106912 w 872780"/>
                <a:gd name="connsiteY205" fmla="*/ 628940 h 768189"/>
                <a:gd name="connsiteX206" fmla="*/ 99950 w 872780"/>
                <a:gd name="connsiteY206" fmla="*/ 642865 h 768189"/>
                <a:gd name="connsiteX207" fmla="*/ 95308 w 872780"/>
                <a:gd name="connsiteY207" fmla="*/ 649828 h 768189"/>
                <a:gd name="connsiteX208" fmla="*/ 83704 w 872780"/>
                <a:gd name="connsiteY208" fmla="*/ 666073 h 768189"/>
                <a:gd name="connsiteX209" fmla="*/ 62817 w 872780"/>
                <a:gd name="connsiteY209" fmla="*/ 663753 h 768189"/>
                <a:gd name="connsiteX210" fmla="*/ 48892 w 872780"/>
                <a:gd name="connsiteY210" fmla="*/ 659111 h 768189"/>
                <a:gd name="connsiteX211" fmla="*/ 37288 w 872780"/>
                <a:gd name="connsiteY211" fmla="*/ 656790 h 768189"/>
                <a:gd name="connsiteX212" fmla="*/ 30325 w 872780"/>
                <a:gd name="connsiteY212" fmla="*/ 652148 h 768189"/>
                <a:gd name="connsiteX213" fmla="*/ 28005 w 872780"/>
                <a:gd name="connsiteY213" fmla="*/ 645186 h 768189"/>
                <a:gd name="connsiteX214" fmla="*/ 23363 w 872780"/>
                <a:gd name="connsiteY214" fmla="*/ 638224 h 768189"/>
                <a:gd name="connsiteX215" fmla="*/ 18721 w 872780"/>
                <a:gd name="connsiteY215" fmla="*/ 617336 h 768189"/>
                <a:gd name="connsiteX216" fmla="*/ 16400 w 872780"/>
                <a:gd name="connsiteY216" fmla="*/ 610374 h 768189"/>
                <a:gd name="connsiteX217" fmla="*/ 2476 w 872780"/>
                <a:gd name="connsiteY217" fmla="*/ 603411 h 768189"/>
                <a:gd name="connsiteX218" fmla="*/ 155 w 872780"/>
                <a:gd name="connsiteY218" fmla="*/ 596449 h 768189"/>
                <a:gd name="connsiteX219" fmla="*/ 16400 w 872780"/>
                <a:gd name="connsiteY219" fmla="*/ 575562 h 768189"/>
                <a:gd name="connsiteX220" fmla="*/ 23363 w 872780"/>
                <a:gd name="connsiteY220" fmla="*/ 570920 h 768189"/>
                <a:gd name="connsiteX221" fmla="*/ 30325 w 872780"/>
                <a:gd name="connsiteY221" fmla="*/ 550033 h 768189"/>
                <a:gd name="connsiteX222" fmla="*/ 32646 w 872780"/>
                <a:gd name="connsiteY222" fmla="*/ 543070 h 768189"/>
                <a:gd name="connsiteX223" fmla="*/ 30325 w 872780"/>
                <a:gd name="connsiteY223" fmla="*/ 519862 h 768189"/>
                <a:gd name="connsiteX224" fmla="*/ 28005 w 872780"/>
                <a:gd name="connsiteY224" fmla="*/ 512900 h 768189"/>
                <a:gd name="connsiteX225" fmla="*/ 32646 w 872780"/>
                <a:gd name="connsiteY225" fmla="*/ 489692 h 768189"/>
                <a:gd name="connsiteX226" fmla="*/ 39609 w 872780"/>
                <a:gd name="connsiteY226" fmla="*/ 482729 h 768189"/>
                <a:gd name="connsiteX227" fmla="*/ 48892 w 872780"/>
                <a:gd name="connsiteY227" fmla="*/ 468804 h 768189"/>
                <a:gd name="connsiteX228" fmla="*/ 51213 w 872780"/>
                <a:gd name="connsiteY228" fmla="*/ 461842 h 768189"/>
                <a:gd name="connsiteX229" fmla="*/ 55854 w 872780"/>
                <a:gd name="connsiteY229" fmla="*/ 452559 h 768189"/>
                <a:gd name="connsiteX230" fmla="*/ 65138 w 872780"/>
                <a:gd name="connsiteY230" fmla="*/ 431671 h 768189"/>
                <a:gd name="connsiteX231" fmla="*/ 72100 w 872780"/>
                <a:gd name="connsiteY231" fmla="*/ 424709 h 768189"/>
                <a:gd name="connsiteX232" fmla="*/ 79062 w 872780"/>
                <a:gd name="connsiteY232" fmla="*/ 422388 h 768189"/>
                <a:gd name="connsiteX233" fmla="*/ 90666 w 872780"/>
                <a:gd name="connsiteY233" fmla="*/ 413105 h 768189"/>
                <a:gd name="connsiteX234" fmla="*/ 97629 w 872780"/>
                <a:gd name="connsiteY234" fmla="*/ 399180 h 768189"/>
                <a:gd name="connsiteX235" fmla="*/ 83704 w 872780"/>
                <a:gd name="connsiteY235" fmla="*/ 389897 h 768189"/>
                <a:gd name="connsiteX236" fmla="*/ 69779 w 872780"/>
                <a:gd name="connsiteY236" fmla="*/ 392217 h 768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Lst>
              <a:rect l="l" t="t" r="r" b="b"/>
              <a:pathLst>
                <a:path w="872780" h="768189">
                  <a:moveTo>
                    <a:pt x="69779" y="392217"/>
                  </a:moveTo>
                  <a:cubicBezTo>
                    <a:pt x="53982" y="382739"/>
                    <a:pt x="62452" y="386680"/>
                    <a:pt x="44250" y="380613"/>
                  </a:cubicBezTo>
                  <a:lnTo>
                    <a:pt x="37288" y="378293"/>
                  </a:lnTo>
                  <a:cubicBezTo>
                    <a:pt x="34967" y="376746"/>
                    <a:pt x="32820" y="374899"/>
                    <a:pt x="30325" y="373651"/>
                  </a:cubicBezTo>
                  <a:cubicBezTo>
                    <a:pt x="28137" y="372557"/>
                    <a:pt x="23666" y="373757"/>
                    <a:pt x="23363" y="371330"/>
                  </a:cubicBezTo>
                  <a:cubicBezTo>
                    <a:pt x="20654" y="349654"/>
                    <a:pt x="23098" y="344274"/>
                    <a:pt x="28005" y="329556"/>
                  </a:cubicBezTo>
                  <a:cubicBezTo>
                    <a:pt x="28896" y="324206"/>
                    <a:pt x="29789" y="314382"/>
                    <a:pt x="32646" y="308668"/>
                  </a:cubicBezTo>
                  <a:cubicBezTo>
                    <a:pt x="33893" y="306173"/>
                    <a:pt x="35502" y="303849"/>
                    <a:pt x="37288" y="301706"/>
                  </a:cubicBezTo>
                  <a:cubicBezTo>
                    <a:pt x="39389" y="299185"/>
                    <a:pt x="41519" y="296564"/>
                    <a:pt x="44250" y="294743"/>
                  </a:cubicBezTo>
                  <a:cubicBezTo>
                    <a:pt x="46244" y="293414"/>
                    <a:pt x="59263" y="290410"/>
                    <a:pt x="60496" y="290102"/>
                  </a:cubicBezTo>
                  <a:cubicBezTo>
                    <a:pt x="62043" y="287781"/>
                    <a:pt x="64860" y="285915"/>
                    <a:pt x="65138" y="283139"/>
                  </a:cubicBezTo>
                  <a:cubicBezTo>
                    <a:pt x="65682" y="277696"/>
                    <a:pt x="63336" y="272339"/>
                    <a:pt x="62817" y="266894"/>
                  </a:cubicBezTo>
                  <a:cubicBezTo>
                    <a:pt x="61787" y="256085"/>
                    <a:pt x="64432" y="244522"/>
                    <a:pt x="60496" y="234402"/>
                  </a:cubicBezTo>
                  <a:cubicBezTo>
                    <a:pt x="58474" y="229203"/>
                    <a:pt x="46571" y="225119"/>
                    <a:pt x="46571" y="225119"/>
                  </a:cubicBezTo>
                  <a:cubicBezTo>
                    <a:pt x="45024" y="222798"/>
                    <a:pt x="42323" y="220918"/>
                    <a:pt x="41929" y="218157"/>
                  </a:cubicBezTo>
                  <a:cubicBezTo>
                    <a:pt x="41478" y="214999"/>
                    <a:pt x="43374" y="211940"/>
                    <a:pt x="44250" y="208873"/>
                  </a:cubicBezTo>
                  <a:cubicBezTo>
                    <a:pt x="44922" y="206521"/>
                    <a:pt x="44841" y="203641"/>
                    <a:pt x="46571" y="201911"/>
                  </a:cubicBezTo>
                  <a:cubicBezTo>
                    <a:pt x="48301" y="200181"/>
                    <a:pt x="51126" y="200028"/>
                    <a:pt x="53533" y="199590"/>
                  </a:cubicBezTo>
                  <a:cubicBezTo>
                    <a:pt x="59670" y="198474"/>
                    <a:pt x="65911" y="198043"/>
                    <a:pt x="72100" y="197269"/>
                  </a:cubicBezTo>
                  <a:cubicBezTo>
                    <a:pt x="82930" y="198043"/>
                    <a:pt x="93807" y="198321"/>
                    <a:pt x="104591" y="199590"/>
                  </a:cubicBezTo>
                  <a:cubicBezTo>
                    <a:pt x="115407" y="200863"/>
                    <a:pt x="112799" y="206967"/>
                    <a:pt x="125479" y="211194"/>
                  </a:cubicBezTo>
                  <a:lnTo>
                    <a:pt x="132441" y="213515"/>
                  </a:lnTo>
                  <a:cubicBezTo>
                    <a:pt x="138630" y="212741"/>
                    <a:pt x="145818" y="214654"/>
                    <a:pt x="151008" y="211194"/>
                  </a:cubicBezTo>
                  <a:cubicBezTo>
                    <a:pt x="153329" y="209647"/>
                    <a:pt x="147465" y="206796"/>
                    <a:pt x="146366" y="204232"/>
                  </a:cubicBezTo>
                  <a:cubicBezTo>
                    <a:pt x="141899" y="193810"/>
                    <a:pt x="146244" y="197027"/>
                    <a:pt x="141724" y="187986"/>
                  </a:cubicBezTo>
                  <a:cubicBezTo>
                    <a:pt x="140477" y="185491"/>
                    <a:pt x="138630" y="183345"/>
                    <a:pt x="137083" y="181024"/>
                  </a:cubicBezTo>
                  <a:cubicBezTo>
                    <a:pt x="138065" y="173165"/>
                    <a:pt x="138956" y="156166"/>
                    <a:pt x="144045" y="148532"/>
                  </a:cubicBezTo>
                  <a:cubicBezTo>
                    <a:pt x="147139" y="143890"/>
                    <a:pt x="148686" y="137701"/>
                    <a:pt x="153328" y="134607"/>
                  </a:cubicBezTo>
                  <a:lnTo>
                    <a:pt x="160291" y="129966"/>
                  </a:lnTo>
                  <a:cubicBezTo>
                    <a:pt x="161838" y="127645"/>
                    <a:pt x="162250" y="123769"/>
                    <a:pt x="164932" y="123003"/>
                  </a:cubicBezTo>
                  <a:cubicBezTo>
                    <a:pt x="173889" y="120444"/>
                    <a:pt x="183530" y="121770"/>
                    <a:pt x="192782" y="120682"/>
                  </a:cubicBezTo>
                  <a:cubicBezTo>
                    <a:pt x="196700" y="120221"/>
                    <a:pt x="200518" y="119135"/>
                    <a:pt x="204386" y="118362"/>
                  </a:cubicBezTo>
                  <a:cubicBezTo>
                    <a:pt x="208297" y="112496"/>
                    <a:pt x="209977" y="111299"/>
                    <a:pt x="211349" y="104437"/>
                  </a:cubicBezTo>
                  <a:cubicBezTo>
                    <a:pt x="212422" y="99073"/>
                    <a:pt x="210311" y="92509"/>
                    <a:pt x="213669" y="88191"/>
                  </a:cubicBezTo>
                  <a:cubicBezTo>
                    <a:pt x="216673" y="84329"/>
                    <a:pt x="222952" y="85096"/>
                    <a:pt x="227594" y="83549"/>
                  </a:cubicBezTo>
                  <a:lnTo>
                    <a:pt x="234557" y="81229"/>
                  </a:lnTo>
                  <a:cubicBezTo>
                    <a:pt x="235331" y="70398"/>
                    <a:pt x="232943" y="58857"/>
                    <a:pt x="236878" y="48737"/>
                  </a:cubicBezTo>
                  <a:cubicBezTo>
                    <a:pt x="238900" y="43538"/>
                    <a:pt x="250802" y="39454"/>
                    <a:pt x="250802" y="39454"/>
                  </a:cubicBezTo>
                  <a:cubicBezTo>
                    <a:pt x="256217" y="40228"/>
                    <a:pt x="262049" y="39553"/>
                    <a:pt x="267048" y="41775"/>
                  </a:cubicBezTo>
                  <a:cubicBezTo>
                    <a:pt x="272923" y="44386"/>
                    <a:pt x="273556" y="59932"/>
                    <a:pt x="274011" y="62662"/>
                  </a:cubicBezTo>
                  <a:cubicBezTo>
                    <a:pt x="273907" y="64222"/>
                    <a:pt x="268789" y="110156"/>
                    <a:pt x="274011" y="118362"/>
                  </a:cubicBezTo>
                  <a:cubicBezTo>
                    <a:pt x="276638" y="122490"/>
                    <a:pt x="283294" y="121456"/>
                    <a:pt x="287935" y="123003"/>
                  </a:cubicBezTo>
                  <a:cubicBezTo>
                    <a:pt x="301545" y="127539"/>
                    <a:pt x="292464" y="125053"/>
                    <a:pt x="315785" y="127645"/>
                  </a:cubicBezTo>
                  <a:cubicBezTo>
                    <a:pt x="318106" y="129192"/>
                    <a:pt x="319976" y="131979"/>
                    <a:pt x="322748" y="132287"/>
                  </a:cubicBezTo>
                  <a:cubicBezTo>
                    <a:pt x="333469" y="133478"/>
                    <a:pt x="336288" y="130223"/>
                    <a:pt x="343635" y="125324"/>
                  </a:cubicBezTo>
                  <a:cubicBezTo>
                    <a:pt x="344409" y="123003"/>
                    <a:pt x="344599" y="120397"/>
                    <a:pt x="345956" y="118362"/>
                  </a:cubicBezTo>
                  <a:cubicBezTo>
                    <a:pt x="349532" y="112998"/>
                    <a:pt x="354741" y="110184"/>
                    <a:pt x="359881" y="106758"/>
                  </a:cubicBezTo>
                  <a:cubicBezTo>
                    <a:pt x="360654" y="104437"/>
                    <a:pt x="361013" y="101934"/>
                    <a:pt x="362201" y="99795"/>
                  </a:cubicBezTo>
                  <a:cubicBezTo>
                    <a:pt x="364910" y="94918"/>
                    <a:pt x="369721" y="91162"/>
                    <a:pt x="371485" y="85870"/>
                  </a:cubicBezTo>
                  <a:cubicBezTo>
                    <a:pt x="373529" y="79740"/>
                    <a:pt x="377105" y="66978"/>
                    <a:pt x="383089" y="64983"/>
                  </a:cubicBezTo>
                  <a:lnTo>
                    <a:pt x="390051" y="62662"/>
                  </a:lnTo>
                  <a:cubicBezTo>
                    <a:pt x="392236" y="63208"/>
                    <a:pt x="403573" y="65791"/>
                    <a:pt x="406297" y="67304"/>
                  </a:cubicBezTo>
                  <a:cubicBezTo>
                    <a:pt x="411174" y="70013"/>
                    <a:pt x="415580" y="73493"/>
                    <a:pt x="420222" y="76587"/>
                  </a:cubicBezTo>
                  <a:lnTo>
                    <a:pt x="427184" y="81229"/>
                  </a:lnTo>
                  <a:cubicBezTo>
                    <a:pt x="430278" y="80455"/>
                    <a:pt x="433976" y="80901"/>
                    <a:pt x="436467" y="78908"/>
                  </a:cubicBezTo>
                  <a:cubicBezTo>
                    <a:pt x="438377" y="77380"/>
                    <a:pt x="437600" y="74084"/>
                    <a:pt x="438788" y="71945"/>
                  </a:cubicBezTo>
                  <a:cubicBezTo>
                    <a:pt x="441497" y="67069"/>
                    <a:pt x="444977" y="62662"/>
                    <a:pt x="448072" y="58021"/>
                  </a:cubicBezTo>
                  <a:lnTo>
                    <a:pt x="448072" y="58021"/>
                  </a:lnTo>
                  <a:cubicBezTo>
                    <a:pt x="450393" y="56474"/>
                    <a:pt x="452485" y="54512"/>
                    <a:pt x="455034" y="53379"/>
                  </a:cubicBezTo>
                  <a:cubicBezTo>
                    <a:pt x="459505" y="51392"/>
                    <a:pt x="468959" y="48737"/>
                    <a:pt x="468959" y="48737"/>
                  </a:cubicBezTo>
                  <a:cubicBezTo>
                    <a:pt x="472893" y="42836"/>
                    <a:pt x="479455" y="35169"/>
                    <a:pt x="473600" y="27850"/>
                  </a:cubicBezTo>
                  <a:cubicBezTo>
                    <a:pt x="471858" y="25672"/>
                    <a:pt x="468959" y="24755"/>
                    <a:pt x="466638" y="23208"/>
                  </a:cubicBezTo>
                  <a:cubicBezTo>
                    <a:pt x="464409" y="19864"/>
                    <a:pt x="457807" y="13933"/>
                    <a:pt x="464317" y="9283"/>
                  </a:cubicBezTo>
                  <a:cubicBezTo>
                    <a:pt x="468298" y="6439"/>
                    <a:pt x="473600" y="6189"/>
                    <a:pt x="478242" y="4642"/>
                  </a:cubicBezTo>
                  <a:lnTo>
                    <a:pt x="485205" y="2321"/>
                  </a:lnTo>
                  <a:lnTo>
                    <a:pt x="492167" y="0"/>
                  </a:lnTo>
                  <a:cubicBezTo>
                    <a:pt x="494488" y="1547"/>
                    <a:pt x="497157" y="2670"/>
                    <a:pt x="499129" y="4642"/>
                  </a:cubicBezTo>
                  <a:cubicBezTo>
                    <a:pt x="505781" y="11294"/>
                    <a:pt x="502316" y="11015"/>
                    <a:pt x="506092" y="18567"/>
                  </a:cubicBezTo>
                  <a:cubicBezTo>
                    <a:pt x="507339" y="21062"/>
                    <a:pt x="509600" y="22980"/>
                    <a:pt x="510733" y="25529"/>
                  </a:cubicBezTo>
                  <a:cubicBezTo>
                    <a:pt x="512720" y="30000"/>
                    <a:pt x="513828" y="34812"/>
                    <a:pt x="515375" y="39454"/>
                  </a:cubicBezTo>
                  <a:cubicBezTo>
                    <a:pt x="517263" y="45117"/>
                    <a:pt x="517839" y="48880"/>
                    <a:pt x="522338" y="53379"/>
                  </a:cubicBezTo>
                  <a:cubicBezTo>
                    <a:pt x="526838" y="57879"/>
                    <a:pt x="530598" y="58454"/>
                    <a:pt x="536262" y="60341"/>
                  </a:cubicBezTo>
                  <a:cubicBezTo>
                    <a:pt x="554284" y="72357"/>
                    <a:pt x="552100" y="64903"/>
                    <a:pt x="547866" y="88191"/>
                  </a:cubicBezTo>
                  <a:cubicBezTo>
                    <a:pt x="547428" y="90598"/>
                    <a:pt x="546734" y="93015"/>
                    <a:pt x="545546" y="95154"/>
                  </a:cubicBezTo>
                  <a:cubicBezTo>
                    <a:pt x="542837" y="100030"/>
                    <a:pt x="536262" y="109078"/>
                    <a:pt x="536262" y="109078"/>
                  </a:cubicBezTo>
                  <a:cubicBezTo>
                    <a:pt x="534715" y="113720"/>
                    <a:pt x="532425" y="118177"/>
                    <a:pt x="531621" y="123003"/>
                  </a:cubicBezTo>
                  <a:cubicBezTo>
                    <a:pt x="528401" y="142324"/>
                    <a:pt x="529966" y="132270"/>
                    <a:pt x="526979" y="153174"/>
                  </a:cubicBezTo>
                  <a:cubicBezTo>
                    <a:pt x="528575" y="161152"/>
                    <a:pt x="529435" y="166412"/>
                    <a:pt x="531621" y="174061"/>
                  </a:cubicBezTo>
                  <a:cubicBezTo>
                    <a:pt x="532293" y="176413"/>
                    <a:pt x="532414" y="179114"/>
                    <a:pt x="533942" y="181024"/>
                  </a:cubicBezTo>
                  <a:cubicBezTo>
                    <a:pt x="535684" y="183202"/>
                    <a:pt x="538355" y="184532"/>
                    <a:pt x="540904" y="185665"/>
                  </a:cubicBezTo>
                  <a:cubicBezTo>
                    <a:pt x="556013" y="192380"/>
                    <a:pt x="562046" y="190963"/>
                    <a:pt x="580358" y="192628"/>
                  </a:cubicBezTo>
                  <a:cubicBezTo>
                    <a:pt x="582679" y="193401"/>
                    <a:pt x="585132" y="193854"/>
                    <a:pt x="587320" y="194948"/>
                  </a:cubicBezTo>
                  <a:cubicBezTo>
                    <a:pt x="589815" y="196195"/>
                    <a:pt x="591719" y="198491"/>
                    <a:pt x="594283" y="199590"/>
                  </a:cubicBezTo>
                  <a:cubicBezTo>
                    <a:pt x="597215" y="200847"/>
                    <a:pt x="600472" y="201137"/>
                    <a:pt x="603566" y="201911"/>
                  </a:cubicBezTo>
                  <a:cubicBezTo>
                    <a:pt x="605887" y="204232"/>
                    <a:pt x="607797" y="207053"/>
                    <a:pt x="610528" y="208873"/>
                  </a:cubicBezTo>
                  <a:cubicBezTo>
                    <a:pt x="612564" y="210230"/>
                    <a:pt x="615761" y="209464"/>
                    <a:pt x="617491" y="211194"/>
                  </a:cubicBezTo>
                  <a:cubicBezTo>
                    <a:pt x="644573" y="238276"/>
                    <a:pt x="614007" y="216606"/>
                    <a:pt x="633736" y="229761"/>
                  </a:cubicBezTo>
                  <a:cubicBezTo>
                    <a:pt x="640172" y="249066"/>
                    <a:pt x="630378" y="218304"/>
                    <a:pt x="638378" y="252969"/>
                  </a:cubicBezTo>
                  <a:cubicBezTo>
                    <a:pt x="638380" y="252978"/>
                    <a:pt x="644179" y="270370"/>
                    <a:pt x="645341" y="273856"/>
                  </a:cubicBezTo>
                  <a:cubicBezTo>
                    <a:pt x="646114" y="276177"/>
                    <a:pt x="645931" y="279088"/>
                    <a:pt x="647661" y="280818"/>
                  </a:cubicBezTo>
                  <a:cubicBezTo>
                    <a:pt x="652748" y="285905"/>
                    <a:pt x="654197" y="289430"/>
                    <a:pt x="661586" y="290102"/>
                  </a:cubicBezTo>
                  <a:cubicBezTo>
                    <a:pt x="676245" y="291435"/>
                    <a:pt x="690983" y="291649"/>
                    <a:pt x="705682" y="292423"/>
                  </a:cubicBezTo>
                  <a:cubicBezTo>
                    <a:pt x="704908" y="296291"/>
                    <a:pt x="704399" y="300221"/>
                    <a:pt x="703361" y="304027"/>
                  </a:cubicBezTo>
                  <a:cubicBezTo>
                    <a:pt x="702074" y="308747"/>
                    <a:pt x="698719" y="317951"/>
                    <a:pt x="698719" y="317951"/>
                  </a:cubicBezTo>
                  <a:cubicBezTo>
                    <a:pt x="701040" y="319498"/>
                    <a:pt x="702930" y="322134"/>
                    <a:pt x="705682" y="322593"/>
                  </a:cubicBezTo>
                  <a:cubicBezTo>
                    <a:pt x="717154" y="324505"/>
                    <a:pt x="730682" y="318670"/>
                    <a:pt x="740494" y="324914"/>
                  </a:cubicBezTo>
                  <a:cubicBezTo>
                    <a:pt x="745200" y="327909"/>
                    <a:pt x="734305" y="334197"/>
                    <a:pt x="731211" y="338839"/>
                  </a:cubicBezTo>
                  <a:lnTo>
                    <a:pt x="726569" y="345801"/>
                  </a:lnTo>
                  <a:cubicBezTo>
                    <a:pt x="721050" y="362358"/>
                    <a:pt x="728876" y="342341"/>
                    <a:pt x="717286" y="359726"/>
                  </a:cubicBezTo>
                  <a:cubicBezTo>
                    <a:pt x="715480" y="362436"/>
                    <a:pt x="713573" y="373805"/>
                    <a:pt x="712644" y="375972"/>
                  </a:cubicBezTo>
                  <a:cubicBezTo>
                    <a:pt x="711545" y="378536"/>
                    <a:pt x="709549" y="380613"/>
                    <a:pt x="708002" y="382934"/>
                  </a:cubicBezTo>
                  <a:cubicBezTo>
                    <a:pt x="707229" y="385255"/>
                    <a:pt x="706028" y="387475"/>
                    <a:pt x="705682" y="389897"/>
                  </a:cubicBezTo>
                  <a:cubicBezTo>
                    <a:pt x="704474" y="398356"/>
                    <a:pt x="705874" y="407259"/>
                    <a:pt x="703361" y="415426"/>
                  </a:cubicBezTo>
                  <a:cubicBezTo>
                    <a:pt x="702541" y="418092"/>
                    <a:pt x="698719" y="418520"/>
                    <a:pt x="696398" y="420067"/>
                  </a:cubicBezTo>
                  <a:cubicBezTo>
                    <a:pt x="691164" y="441007"/>
                    <a:pt x="693775" y="432582"/>
                    <a:pt x="689436" y="445596"/>
                  </a:cubicBezTo>
                  <a:cubicBezTo>
                    <a:pt x="691757" y="447143"/>
                    <a:pt x="693609" y="450238"/>
                    <a:pt x="696398" y="450238"/>
                  </a:cubicBezTo>
                  <a:cubicBezTo>
                    <a:pt x="701291" y="450238"/>
                    <a:pt x="705576" y="446783"/>
                    <a:pt x="710323" y="445596"/>
                  </a:cubicBezTo>
                  <a:cubicBezTo>
                    <a:pt x="721980" y="442682"/>
                    <a:pt x="716581" y="444283"/>
                    <a:pt x="726569" y="440955"/>
                  </a:cubicBezTo>
                  <a:cubicBezTo>
                    <a:pt x="730090" y="438607"/>
                    <a:pt x="735689" y="433992"/>
                    <a:pt x="740494" y="433992"/>
                  </a:cubicBezTo>
                  <a:cubicBezTo>
                    <a:pt x="742940" y="433992"/>
                    <a:pt x="745135" y="435539"/>
                    <a:pt x="747456" y="436313"/>
                  </a:cubicBezTo>
                  <a:cubicBezTo>
                    <a:pt x="751541" y="448567"/>
                    <a:pt x="748420" y="441240"/>
                    <a:pt x="759060" y="457200"/>
                  </a:cubicBezTo>
                  <a:cubicBezTo>
                    <a:pt x="760607" y="459521"/>
                    <a:pt x="761056" y="463281"/>
                    <a:pt x="763702" y="464163"/>
                  </a:cubicBezTo>
                  <a:lnTo>
                    <a:pt x="784589" y="471125"/>
                  </a:lnTo>
                  <a:lnTo>
                    <a:pt x="791552" y="473446"/>
                  </a:lnTo>
                  <a:cubicBezTo>
                    <a:pt x="810554" y="470279"/>
                    <a:pt x="816585" y="468804"/>
                    <a:pt x="840289" y="468804"/>
                  </a:cubicBezTo>
                  <a:cubicBezTo>
                    <a:pt x="844995" y="468804"/>
                    <a:pt x="849572" y="470351"/>
                    <a:pt x="854214" y="471125"/>
                  </a:cubicBezTo>
                  <a:cubicBezTo>
                    <a:pt x="855761" y="473446"/>
                    <a:pt x="856883" y="476116"/>
                    <a:pt x="858855" y="478088"/>
                  </a:cubicBezTo>
                  <a:cubicBezTo>
                    <a:pt x="860827" y="480060"/>
                    <a:pt x="864340" y="480364"/>
                    <a:pt x="865818" y="482729"/>
                  </a:cubicBezTo>
                  <a:cubicBezTo>
                    <a:pt x="868411" y="486878"/>
                    <a:pt x="868912" y="492012"/>
                    <a:pt x="870459" y="496654"/>
                  </a:cubicBezTo>
                  <a:lnTo>
                    <a:pt x="872780" y="503616"/>
                  </a:lnTo>
                  <a:cubicBezTo>
                    <a:pt x="872116" y="510259"/>
                    <a:pt x="872319" y="525427"/>
                    <a:pt x="868139" y="533787"/>
                  </a:cubicBezTo>
                  <a:cubicBezTo>
                    <a:pt x="866892" y="536282"/>
                    <a:pt x="865044" y="538428"/>
                    <a:pt x="863497" y="540749"/>
                  </a:cubicBezTo>
                  <a:cubicBezTo>
                    <a:pt x="862723" y="543070"/>
                    <a:pt x="862364" y="545573"/>
                    <a:pt x="861176" y="547712"/>
                  </a:cubicBezTo>
                  <a:cubicBezTo>
                    <a:pt x="858467" y="552589"/>
                    <a:pt x="851893" y="561637"/>
                    <a:pt x="851893" y="561637"/>
                  </a:cubicBezTo>
                  <a:cubicBezTo>
                    <a:pt x="854415" y="581808"/>
                    <a:pt x="855561" y="578599"/>
                    <a:pt x="851893" y="598770"/>
                  </a:cubicBezTo>
                  <a:cubicBezTo>
                    <a:pt x="851455" y="601177"/>
                    <a:pt x="851100" y="603822"/>
                    <a:pt x="849572" y="605732"/>
                  </a:cubicBezTo>
                  <a:cubicBezTo>
                    <a:pt x="844626" y="611915"/>
                    <a:pt x="841702" y="609331"/>
                    <a:pt x="835647" y="612695"/>
                  </a:cubicBezTo>
                  <a:cubicBezTo>
                    <a:pt x="830770" y="615404"/>
                    <a:pt x="826364" y="618884"/>
                    <a:pt x="821722" y="621978"/>
                  </a:cubicBezTo>
                  <a:lnTo>
                    <a:pt x="814760" y="626620"/>
                  </a:lnTo>
                  <a:cubicBezTo>
                    <a:pt x="808926" y="644119"/>
                    <a:pt x="817474" y="623228"/>
                    <a:pt x="805477" y="638224"/>
                  </a:cubicBezTo>
                  <a:cubicBezTo>
                    <a:pt x="803949" y="640134"/>
                    <a:pt x="803930" y="642865"/>
                    <a:pt x="803156" y="645186"/>
                  </a:cubicBezTo>
                  <a:cubicBezTo>
                    <a:pt x="803930" y="648280"/>
                    <a:pt x="804561" y="651414"/>
                    <a:pt x="805477" y="654469"/>
                  </a:cubicBezTo>
                  <a:cubicBezTo>
                    <a:pt x="806883" y="659155"/>
                    <a:pt x="810118" y="668394"/>
                    <a:pt x="810118" y="668394"/>
                  </a:cubicBezTo>
                  <a:cubicBezTo>
                    <a:pt x="809344" y="673036"/>
                    <a:pt x="809708" y="678019"/>
                    <a:pt x="807797" y="682319"/>
                  </a:cubicBezTo>
                  <a:cubicBezTo>
                    <a:pt x="803392" y="692231"/>
                    <a:pt x="793375" y="690347"/>
                    <a:pt x="784589" y="691602"/>
                  </a:cubicBezTo>
                  <a:cubicBezTo>
                    <a:pt x="782268" y="692376"/>
                    <a:pt x="779357" y="692193"/>
                    <a:pt x="777627" y="693923"/>
                  </a:cubicBezTo>
                  <a:cubicBezTo>
                    <a:pt x="771867" y="699684"/>
                    <a:pt x="767969" y="707028"/>
                    <a:pt x="766023" y="714810"/>
                  </a:cubicBezTo>
                  <a:cubicBezTo>
                    <a:pt x="765066" y="718637"/>
                    <a:pt x="764740" y="722608"/>
                    <a:pt x="763702" y="726414"/>
                  </a:cubicBezTo>
                  <a:cubicBezTo>
                    <a:pt x="762415" y="731134"/>
                    <a:pt x="760607" y="735697"/>
                    <a:pt x="759060" y="740339"/>
                  </a:cubicBezTo>
                  <a:lnTo>
                    <a:pt x="756740" y="747302"/>
                  </a:lnTo>
                  <a:lnTo>
                    <a:pt x="754419" y="754264"/>
                  </a:lnTo>
                  <a:cubicBezTo>
                    <a:pt x="753645" y="756585"/>
                    <a:pt x="753455" y="759191"/>
                    <a:pt x="752098" y="761227"/>
                  </a:cubicBezTo>
                  <a:lnTo>
                    <a:pt x="747456" y="768189"/>
                  </a:lnTo>
                  <a:cubicBezTo>
                    <a:pt x="745135" y="767415"/>
                    <a:pt x="742224" y="767598"/>
                    <a:pt x="740494" y="765868"/>
                  </a:cubicBezTo>
                  <a:cubicBezTo>
                    <a:pt x="738764" y="764138"/>
                    <a:pt x="739267" y="761094"/>
                    <a:pt x="738173" y="758906"/>
                  </a:cubicBezTo>
                  <a:cubicBezTo>
                    <a:pt x="736925" y="756411"/>
                    <a:pt x="735078" y="754264"/>
                    <a:pt x="733531" y="751943"/>
                  </a:cubicBezTo>
                  <a:cubicBezTo>
                    <a:pt x="732758" y="749622"/>
                    <a:pt x="731211" y="747427"/>
                    <a:pt x="731211" y="744981"/>
                  </a:cubicBezTo>
                  <a:cubicBezTo>
                    <a:pt x="731211" y="729433"/>
                    <a:pt x="732220" y="728026"/>
                    <a:pt x="735852" y="717131"/>
                  </a:cubicBezTo>
                  <a:cubicBezTo>
                    <a:pt x="735078" y="709395"/>
                    <a:pt x="734713" y="701607"/>
                    <a:pt x="733531" y="693923"/>
                  </a:cubicBezTo>
                  <a:cubicBezTo>
                    <a:pt x="733159" y="691505"/>
                    <a:pt x="732941" y="688691"/>
                    <a:pt x="731211" y="686961"/>
                  </a:cubicBezTo>
                  <a:cubicBezTo>
                    <a:pt x="729481" y="685231"/>
                    <a:pt x="726569" y="685414"/>
                    <a:pt x="724248" y="684640"/>
                  </a:cubicBezTo>
                  <a:cubicBezTo>
                    <a:pt x="722701" y="682319"/>
                    <a:pt x="722197" y="678713"/>
                    <a:pt x="719607" y="677677"/>
                  </a:cubicBezTo>
                  <a:cubicBezTo>
                    <a:pt x="717335" y="676768"/>
                    <a:pt x="715091" y="679998"/>
                    <a:pt x="712644" y="679998"/>
                  </a:cubicBezTo>
                  <a:cubicBezTo>
                    <a:pt x="706407" y="679998"/>
                    <a:pt x="700267" y="678451"/>
                    <a:pt x="694078" y="677677"/>
                  </a:cubicBezTo>
                  <a:cubicBezTo>
                    <a:pt x="691757" y="676904"/>
                    <a:pt x="688845" y="677087"/>
                    <a:pt x="687115" y="675357"/>
                  </a:cubicBezTo>
                  <a:cubicBezTo>
                    <a:pt x="683170" y="671413"/>
                    <a:pt x="677832" y="661432"/>
                    <a:pt x="677832" y="661432"/>
                  </a:cubicBezTo>
                  <a:cubicBezTo>
                    <a:pt x="676927" y="658716"/>
                    <a:pt x="671962" y="641637"/>
                    <a:pt x="668549" y="638224"/>
                  </a:cubicBezTo>
                  <a:cubicBezTo>
                    <a:pt x="666819" y="636494"/>
                    <a:pt x="663907" y="636677"/>
                    <a:pt x="661586" y="635903"/>
                  </a:cubicBezTo>
                  <a:cubicBezTo>
                    <a:pt x="640024" y="641294"/>
                    <a:pt x="666830" y="634854"/>
                    <a:pt x="638378" y="640544"/>
                  </a:cubicBezTo>
                  <a:cubicBezTo>
                    <a:pt x="635250" y="641169"/>
                    <a:pt x="632247" y="642380"/>
                    <a:pt x="629095" y="642865"/>
                  </a:cubicBezTo>
                  <a:cubicBezTo>
                    <a:pt x="622171" y="643930"/>
                    <a:pt x="615170" y="644412"/>
                    <a:pt x="608208" y="645186"/>
                  </a:cubicBezTo>
                  <a:cubicBezTo>
                    <a:pt x="603566" y="644412"/>
                    <a:pt x="598138" y="645564"/>
                    <a:pt x="594283" y="642865"/>
                  </a:cubicBezTo>
                  <a:cubicBezTo>
                    <a:pt x="563585" y="621377"/>
                    <a:pt x="601643" y="633100"/>
                    <a:pt x="575716" y="626620"/>
                  </a:cubicBezTo>
                  <a:cubicBezTo>
                    <a:pt x="554674" y="628723"/>
                    <a:pt x="537127" y="631738"/>
                    <a:pt x="515375" y="626620"/>
                  </a:cubicBezTo>
                  <a:cubicBezTo>
                    <a:pt x="512993" y="626060"/>
                    <a:pt x="514148" y="621845"/>
                    <a:pt x="513054" y="619657"/>
                  </a:cubicBezTo>
                  <a:cubicBezTo>
                    <a:pt x="511807" y="617162"/>
                    <a:pt x="509660" y="615190"/>
                    <a:pt x="508413" y="612695"/>
                  </a:cubicBezTo>
                  <a:cubicBezTo>
                    <a:pt x="507319" y="610507"/>
                    <a:pt x="507620" y="607642"/>
                    <a:pt x="506092" y="605732"/>
                  </a:cubicBezTo>
                  <a:cubicBezTo>
                    <a:pt x="504349" y="603554"/>
                    <a:pt x="501450" y="602638"/>
                    <a:pt x="499129" y="601091"/>
                  </a:cubicBezTo>
                  <a:cubicBezTo>
                    <a:pt x="498356" y="598770"/>
                    <a:pt x="498337" y="596038"/>
                    <a:pt x="496809" y="594128"/>
                  </a:cubicBezTo>
                  <a:cubicBezTo>
                    <a:pt x="491151" y="587055"/>
                    <a:pt x="488025" y="589569"/>
                    <a:pt x="480563" y="591807"/>
                  </a:cubicBezTo>
                  <a:cubicBezTo>
                    <a:pt x="475877" y="593213"/>
                    <a:pt x="470709" y="593735"/>
                    <a:pt x="466638" y="596449"/>
                  </a:cubicBezTo>
                  <a:cubicBezTo>
                    <a:pt x="464317" y="597996"/>
                    <a:pt x="462225" y="599958"/>
                    <a:pt x="459676" y="601091"/>
                  </a:cubicBezTo>
                  <a:cubicBezTo>
                    <a:pt x="455205" y="603078"/>
                    <a:pt x="445751" y="605732"/>
                    <a:pt x="445751" y="605732"/>
                  </a:cubicBezTo>
                  <a:cubicBezTo>
                    <a:pt x="440523" y="621416"/>
                    <a:pt x="445098" y="605986"/>
                    <a:pt x="441109" y="635903"/>
                  </a:cubicBezTo>
                  <a:cubicBezTo>
                    <a:pt x="439864" y="645239"/>
                    <a:pt x="439071" y="646659"/>
                    <a:pt x="436467" y="654469"/>
                  </a:cubicBezTo>
                  <a:cubicBezTo>
                    <a:pt x="437241" y="659111"/>
                    <a:pt x="437767" y="663800"/>
                    <a:pt x="438788" y="668394"/>
                  </a:cubicBezTo>
                  <a:cubicBezTo>
                    <a:pt x="440120" y="674388"/>
                    <a:pt x="445195" y="680555"/>
                    <a:pt x="438788" y="686961"/>
                  </a:cubicBezTo>
                  <a:cubicBezTo>
                    <a:pt x="435328" y="690421"/>
                    <a:pt x="424863" y="691602"/>
                    <a:pt x="424863" y="691602"/>
                  </a:cubicBezTo>
                  <a:cubicBezTo>
                    <a:pt x="417901" y="690828"/>
                    <a:pt x="410845" y="690655"/>
                    <a:pt x="403976" y="689281"/>
                  </a:cubicBezTo>
                  <a:cubicBezTo>
                    <a:pt x="399178" y="688322"/>
                    <a:pt x="390051" y="684640"/>
                    <a:pt x="390051" y="684640"/>
                  </a:cubicBezTo>
                  <a:cubicBezTo>
                    <a:pt x="389277" y="682319"/>
                    <a:pt x="388323" y="680051"/>
                    <a:pt x="387730" y="677677"/>
                  </a:cubicBezTo>
                  <a:cubicBezTo>
                    <a:pt x="386405" y="672375"/>
                    <a:pt x="385743" y="664419"/>
                    <a:pt x="383089" y="659111"/>
                  </a:cubicBezTo>
                  <a:cubicBezTo>
                    <a:pt x="379993" y="652919"/>
                    <a:pt x="368215" y="639455"/>
                    <a:pt x="364522" y="638224"/>
                  </a:cubicBezTo>
                  <a:cubicBezTo>
                    <a:pt x="362201" y="637450"/>
                    <a:pt x="359748" y="636997"/>
                    <a:pt x="357560" y="635903"/>
                  </a:cubicBezTo>
                  <a:cubicBezTo>
                    <a:pt x="339565" y="626905"/>
                    <a:pt x="361133" y="634774"/>
                    <a:pt x="343635" y="628940"/>
                  </a:cubicBezTo>
                  <a:cubicBezTo>
                    <a:pt x="338502" y="623807"/>
                    <a:pt x="336173" y="620568"/>
                    <a:pt x="329710" y="617336"/>
                  </a:cubicBezTo>
                  <a:cubicBezTo>
                    <a:pt x="327522" y="616242"/>
                    <a:pt x="325069" y="615789"/>
                    <a:pt x="322748" y="615015"/>
                  </a:cubicBezTo>
                  <a:cubicBezTo>
                    <a:pt x="320427" y="615789"/>
                    <a:pt x="317695" y="615808"/>
                    <a:pt x="315785" y="617336"/>
                  </a:cubicBezTo>
                  <a:cubicBezTo>
                    <a:pt x="313607" y="619079"/>
                    <a:pt x="313116" y="622327"/>
                    <a:pt x="311144" y="624299"/>
                  </a:cubicBezTo>
                  <a:cubicBezTo>
                    <a:pt x="309172" y="626271"/>
                    <a:pt x="306502" y="627393"/>
                    <a:pt x="304181" y="628940"/>
                  </a:cubicBezTo>
                  <a:cubicBezTo>
                    <a:pt x="302634" y="631261"/>
                    <a:pt x="301718" y="634160"/>
                    <a:pt x="299540" y="635903"/>
                  </a:cubicBezTo>
                  <a:cubicBezTo>
                    <a:pt x="293831" y="640471"/>
                    <a:pt x="286921" y="637093"/>
                    <a:pt x="280973" y="635903"/>
                  </a:cubicBezTo>
                  <a:cubicBezTo>
                    <a:pt x="279426" y="633582"/>
                    <a:pt x="277578" y="631435"/>
                    <a:pt x="276331" y="628940"/>
                  </a:cubicBezTo>
                  <a:cubicBezTo>
                    <a:pt x="271821" y="619919"/>
                    <a:pt x="276146" y="623091"/>
                    <a:pt x="271690" y="612695"/>
                  </a:cubicBezTo>
                  <a:cubicBezTo>
                    <a:pt x="270591" y="610131"/>
                    <a:pt x="268595" y="608053"/>
                    <a:pt x="267048" y="605732"/>
                  </a:cubicBezTo>
                  <a:cubicBezTo>
                    <a:pt x="258792" y="606911"/>
                    <a:pt x="249871" y="605801"/>
                    <a:pt x="243840" y="612695"/>
                  </a:cubicBezTo>
                  <a:cubicBezTo>
                    <a:pt x="240167" y="616893"/>
                    <a:pt x="234557" y="626620"/>
                    <a:pt x="234557" y="626620"/>
                  </a:cubicBezTo>
                  <a:cubicBezTo>
                    <a:pt x="226821" y="625846"/>
                    <a:pt x="218924" y="626047"/>
                    <a:pt x="211349" y="624299"/>
                  </a:cubicBezTo>
                  <a:cubicBezTo>
                    <a:pt x="198378" y="621305"/>
                    <a:pt x="208666" y="614652"/>
                    <a:pt x="199745" y="605732"/>
                  </a:cubicBezTo>
                  <a:cubicBezTo>
                    <a:pt x="190810" y="596798"/>
                    <a:pt x="195513" y="600591"/>
                    <a:pt x="185820" y="594128"/>
                  </a:cubicBezTo>
                  <a:cubicBezTo>
                    <a:pt x="178857" y="594902"/>
                    <a:pt x="171728" y="594750"/>
                    <a:pt x="164932" y="596449"/>
                  </a:cubicBezTo>
                  <a:cubicBezTo>
                    <a:pt x="162226" y="597126"/>
                    <a:pt x="160240" y="599470"/>
                    <a:pt x="157970" y="601091"/>
                  </a:cubicBezTo>
                  <a:cubicBezTo>
                    <a:pt x="154823" y="603339"/>
                    <a:pt x="152147" y="606323"/>
                    <a:pt x="148687" y="608053"/>
                  </a:cubicBezTo>
                  <a:cubicBezTo>
                    <a:pt x="144311" y="610241"/>
                    <a:pt x="138833" y="609981"/>
                    <a:pt x="134762" y="612695"/>
                  </a:cubicBezTo>
                  <a:cubicBezTo>
                    <a:pt x="130120" y="615789"/>
                    <a:pt x="126129" y="620214"/>
                    <a:pt x="120837" y="621978"/>
                  </a:cubicBezTo>
                  <a:cubicBezTo>
                    <a:pt x="111229" y="625181"/>
                    <a:pt x="115911" y="622942"/>
                    <a:pt x="106912" y="628940"/>
                  </a:cubicBezTo>
                  <a:cubicBezTo>
                    <a:pt x="93607" y="648897"/>
                    <a:pt x="109558" y="623647"/>
                    <a:pt x="99950" y="642865"/>
                  </a:cubicBezTo>
                  <a:cubicBezTo>
                    <a:pt x="98703" y="645360"/>
                    <a:pt x="96441" y="647279"/>
                    <a:pt x="95308" y="649828"/>
                  </a:cubicBezTo>
                  <a:cubicBezTo>
                    <a:pt x="87774" y="666780"/>
                    <a:pt x="96367" y="661853"/>
                    <a:pt x="83704" y="666073"/>
                  </a:cubicBezTo>
                  <a:cubicBezTo>
                    <a:pt x="76742" y="665300"/>
                    <a:pt x="69686" y="665127"/>
                    <a:pt x="62817" y="663753"/>
                  </a:cubicBezTo>
                  <a:cubicBezTo>
                    <a:pt x="58019" y="662793"/>
                    <a:pt x="53690" y="660071"/>
                    <a:pt x="48892" y="659111"/>
                  </a:cubicBezTo>
                  <a:lnTo>
                    <a:pt x="37288" y="656790"/>
                  </a:lnTo>
                  <a:cubicBezTo>
                    <a:pt x="34967" y="655243"/>
                    <a:pt x="32068" y="654326"/>
                    <a:pt x="30325" y="652148"/>
                  </a:cubicBezTo>
                  <a:cubicBezTo>
                    <a:pt x="28797" y="650238"/>
                    <a:pt x="29099" y="647374"/>
                    <a:pt x="28005" y="645186"/>
                  </a:cubicBezTo>
                  <a:cubicBezTo>
                    <a:pt x="26758" y="642691"/>
                    <a:pt x="24910" y="640545"/>
                    <a:pt x="23363" y="638224"/>
                  </a:cubicBezTo>
                  <a:cubicBezTo>
                    <a:pt x="18138" y="622548"/>
                    <a:pt x="24168" y="641846"/>
                    <a:pt x="18721" y="617336"/>
                  </a:cubicBezTo>
                  <a:cubicBezTo>
                    <a:pt x="18190" y="614948"/>
                    <a:pt x="17928" y="612284"/>
                    <a:pt x="16400" y="610374"/>
                  </a:cubicBezTo>
                  <a:cubicBezTo>
                    <a:pt x="13128" y="606284"/>
                    <a:pt x="7063" y="604940"/>
                    <a:pt x="2476" y="603411"/>
                  </a:cubicBezTo>
                  <a:cubicBezTo>
                    <a:pt x="1702" y="601090"/>
                    <a:pt x="-619" y="598770"/>
                    <a:pt x="155" y="596449"/>
                  </a:cubicBezTo>
                  <a:cubicBezTo>
                    <a:pt x="2145" y="590477"/>
                    <a:pt x="10855" y="580183"/>
                    <a:pt x="16400" y="575562"/>
                  </a:cubicBezTo>
                  <a:cubicBezTo>
                    <a:pt x="18543" y="573776"/>
                    <a:pt x="21042" y="572467"/>
                    <a:pt x="23363" y="570920"/>
                  </a:cubicBezTo>
                  <a:lnTo>
                    <a:pt x="30325" y="550033"/>
                  </a:lnTo>
                  <a:lnTo>
                    <a:pt x="32646" y="543070"/>
                  </a:lnTo>
                  <a:cubicBezTo>
                    <a:pt x="31872" y="535334"/>
                    <a:pt x="31507" y="527546"/>
                    <a:pt x="30325" y="519862"/>
                  </a:cubicBezTo>
                  <a:cubicBezTo>
                    <a:pt x="29953" y="517444"/>
                    <a:pt x="28005" y="515346"/>
                    <a:pt x="28005" y="512900"/>
                  </a:cubicBezTo>
                  <a:cubicBezTo>
                    <a:pt x="28005" y="511816"/>
                    <a:pt x="29787" y="493980"/>
                    <a:pt x="32646" y="489692"/>
                  </a:cubicBezTo>
                  <a:cubicBezTo>
                    <a:pt x="34467" y="486961"/>
                    <a:pt x="37288" y="485050"/>
                    <a:pt x="39609" y="482729"/>
                  </a:cubicBezTo>
                  <a:cubicBezTo>
                    <a:pt x="45124" y="466179"/>
                    <a:pt x="37304" y="486184"/>
                    <a:pt x="48892" y="468804"/>
                  </a:cubicBezTo>
                  <a:cubicBezTo>
                    <a:pt x="50249" y="466769"/>
                    <a:pt x="50249" y="464090"/>
                    <a:pt x="51213" y="461842"/>
                  </a:cubicBezTo>
                  <a:cubicBezTo>
                    <a:pt x="52576" y="458662"/>
                    <a:pt x="54569" y="455771"/>
                    <a:pt x="55854" y="452559"/>
                  </a:cubicBezTo>
                  <a:cubicBezTo>
                    <a:pt x="60524" y="440883"/>
                    <a:pt x="58269" y="439914"/>
                    <a:pt x="65138" y="431671"/>
                  </a:cubicBezTo>
                  <a:cubicBezTo>
                    <a:pt x="67239" y="429150"/>
                    <a:pt x="69369" y="426530"/>
                    <a:pt x="72100" y="424709"/>
                  </a:cubicBezTo>
                  <a:cubicBezTo>
                    <a:pt x="74135" y="423352"/>
                    <a:pt x="76741" y="423162"/>
                    <a:pt x="79062" y="422388"/>
                  </a:cubicBezTo>
                  <a:cubicBezTo>
                    <a:pt x="92368" y="402432"/>
                    <a:pt x="74650" y="425919"/>
                    <a:pt x="90666" y="413105"/>
                  </a:cubicBezTo>
                  <a:cubicBezTo>
                    <a:pt x="94756" y="409833"/>
                    <a:pt x="96100" y="403767"/>
                    <a:pt x="97629" y="399180"/>
                  </a:cubicBezTo>
                  <a:lnTo>
                    <a:pt x="83704" y="389897"/>
                  </a:lnTo>
                  <a:cubicBezTo>
                    <a:pt x="75834" y="384650"/>
                    <a:pt x="78714" y="387227"/>
                    <a:pt x="69779" y="392217"/>
                  </a:cubicBezTo>
                  <a:close/>
                </a:path>
              </a:pathLst>
            </a:custGeom>
            <a:noFill/>
            <a:ln>
              <a:solidFill>
                <a:srgbClr val="AC04BE"/>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IN"/>
            </a:p>
          </p:txBody>
        </p:sp>
        <p:sp>
          <p:nvSpPr>
            <p:cNvPr id="27" name="Text Box 2"/>
            <p:cNvSpPr txBox="1">
              <a:spLocks noChangeArrowheads="1"/>
            </p:cNvSpPr>
            <p:nvPr/>
          </p:nvSpPr>
          <p:spPr bwMode="auto">
            <a:xfrm>
              <a:off x="189781" y="0"/>
              <a:ext cx="1351257" cy="258793"/>
            </a:xfrm>
            <a:prstGeom prst="rect">
              <a:avLst/>
            </a:prstGeom>
            <a:noFill/>
            <a:ln w="9525">
              <a:noFill/>
              <a:miter lim="800000"/>
              <a:headEnd/>
              <a:tailEnd/>
            </a:ln>
          </p:spPr>
          <p:txBody>
            <a:bodyPr rot="0" vert="horz" wrap="square" lIns="91440" tIns="45720" rIns="91440" bIns="45720" anchor="t" anchorCtr="0">
              <a:noAutofit/>
            </a:bodyPr>
            <a:lstStyle/>
            <a:p>
              <a:pPr>
                <a:lnSpc>
                  <a:spcPct val="115000"/>
                </a:lnSpc>
                <a:spcAft>
                  <a:spcPts val="1000"/>
                </a:spcAft>
              </a:pPr>
              <a:r>
                <a:rPr lang="en-IN" sz="1100" dirty="0">
                  <a:effectLst/>
                  <a:latin typeface="Calibri"/>
                  <a:ea typeface="Times New Roman"/>
                  <a:cs typeface="Times New Roman"/>
                </a:rPr>
                <a:t>Berlin City boundary</a:t>
              </a:r>
            </a:p>
          </p:txBody>
        </p:sp>
      </p:grpSp>
      <p:sp>
        <p:nvSpPr>
          <p:cNvPr id="4" name="TextBox 3"/>
          <p:cNvSpPr txBox="1"/>
          <p:nvPr/>
        </p:nvSpPr>
        <p:spPr>
          <a:xfrm>
            <a:off x="-22448" y="116632"/>
            <a:ext cx="5081789" cy="523220"/>
          </a:xfrm>
          <a:prstGeom prst="rect">
            <a:avLst/>
          </a:prstGeom>
          <a:noFill/>
        </p:spPr>
        <p:txBody>
          <a:bodyPr wrap="square" rtlCol="0">
            <a:spAutoFit/>
          </a:bodyPr>
          <a:lstStyle/>
          <a:p>
            <a:r>
              <a:rPr lang="en-IN" sz="2800" b="1" dirty="0">
                <a:solidFill>
                  <a:schemeClr val="tx2"/>
                </a:solidFill>
                <a:effectLst>
                  <a:outerShdw blurRad="38100" dist="38100" dir="2700000" algn="tl">
                    <a:srgbClr val="000000">
                      <a:alpha val="43137"/>
                    </a:srgbClr>
                  </a:outerShdw>
                </a:effectLst>
              </a:rPr>
              <a:t>Case study – </a:t>
            </a:r>
            <a:r>
              <a:rPr lang="en-IN" sz="2800" b="1" dirty="0" smtClean="0">
                <a:solidFill>
                  <a:schemeClr val="tx2"/>
                </a:solidFill>
                <a:effectLst>
                  <a:outerShdw blurRad="38100" dist="38100" dir="2700000" algn="tl">
                    <a:srgbClr val="000000">
                      <a:alpha val="43137"/>
                    </a:srgbClr>
                  </a:outerShdw>
                </a:effectLst>
              </a:rPr>
              <a:t>Berlin </a:t>
            </a:r>
            <a:r>
              <a:rPr lang="en-IN" sz="2800" b="1" dirty="0">
                <a:solidFill>
                  <a:schemeClr val="tx2"/>
                </a:solidFill>
                <a:effectLst>
                  <a:outerShdw blurRad="38100" dist="38100" dir="2700000" algn="tl">
                    <a:srgbClr val="000000">
                      <a:alpha val="43137"/>
                    </a:srgbClr>
                  </a:outerShdw>
                </a:effectLst>
              </a:rPr>
              <a:t>City, Germany</a:t>
            </a:r>
          </a:p>
        </p:txBody>
      </p:sp>
      <p:sp>
        <p:nvSpPr>
          <p:cNvPr id="33" name="TextBox 32">
            <a:extLst>
              <a:ext uri="{FF2B5EF4-FFF2-40B4-BE49-F238E27FC236}">
                <a16:creationId xmlns:a16="http://schemas.microsoft.com/office/drawing/2014/main" xmlns="" id="{986CB07B-8B97-4BEE-AC73-3059C3DFAC0D}"/>
              </a:ext>
            </a:extLst>
          </p:cNvPr>
          <p:cNvSpPr txBox="1"/>
          <p:nvPr/>
        </p:nvSpPr>
        <p:spPr>
          <a:xfrm>
            <a:off x="5093847" y="4116360"/>
            <a:ext cx="4090124" cy="2331407"/>
          </a:xfrm>
          <a:prstGeom prst="rect">
            <a:avLst/>
          </a:prstGeom>
          <a:noFill/>
        </p:spPr>
        <p:txBody>
          <a:bodyPr wrap="square" rtlCol="0">
            <a:spAutoFit/>
          </a:bodyPr>
          <a:lstStyle/>
          <a:p>
            <a:pPr marL="342900" indent="-342900">
              <a:spcBef>
                <a:spcPts val="600"/>
              </a:spcBef>
              <a:spcAft>
                <a:spcPts val="600"/>
              </a:spcAft>
              <a:buClr>
                <a:schemeClr val="tx2"/>
              </a:buClr>
              <a:buFont typeface="Wingdings 2" charset="2"/>
              <a:buChar char=""/>
            </a:pPr>
            <a:r>
              <a:rPr lang="en-IN" sz="1600" dirty="0"/>
              <a:t>Understanding dependence structure of extreme precipitation within an urban area and its surroundings at various durations </a:t>
            </a:r>
            <a:endParaRPr lang="en-IN" sz="1600" dirty="0" smtClean="0"/>
          </a:p>
          <a:p>
            <a:pPr marL="342900" indent="-342900">
              <a:spcBef>
                <a:spcPts val="600"/>
              </a:spcBef>
              <a:spcAft>
                <a:spcPts val="600"/>
              </a:spcAft>
              <a:buClr>
                <a:schemeClr val="tx2"/>
              </a:buClr>
              <a:buFont typeface="Wingdings 2" charset="2"/>
              <a:buChar char=""/>
            </a:pPr>
            <a:r>
              <a:rPr lang="en-IN" sz="1550" dirty="0" smtClean="0"/>
              <a:t>Spatial </a:t>
            </a:r>
            <a:r>
              <a:rPr lang="en-IN" sz="1550" dirty="0"/>
              <a:t>dependence of precipitation analysed with different measures for examining dependence.</a:t>
            </a:r>
          </a:p>
          <a:p>
            <a:pPr marL="342900" indent="-342900" defTabSz="457200">
              <a:spcBef>
                <a:spcPts val="600"/>
              </a:spcBef>
              <a:spcAft>
                <a:spcPts val="600"/>
              </a:spcAft>
              <a:buClr>
                <a:schemeClr val="tx2"/>
              </a:buClr>
              <a:buFont typeface="Wingdings 2" charset="2"/>
              <a:buChar char=""/>
            </a:pPr>
            <a:r>
              <a:rPr lang="en-IN" sz="1550" dirty="0"/>
              <a:t> </a:t>
            </a:r>
            <a:r>
              <a:rPr lang="en-IN" sz="1550" dirty="0" smtClean="0"/>
              <a:t>Model dependence using max-stable process</a:t>
            </a:r>
            <a:endParaRPr lang="en-IN" sz="1550" dirty="0"/>
          </a:p>
        </p:txBody>
      </p:sp>
    </p:spTree>
    <p:extLst>
      <p:ext uri="{BB962C8B-B14F-4D97-AF65-F5344CB8AC3E}">
        <p14:creationId xmlns:p14="http://schemas.microsoft.com/office/powerpoint/2010/main" val="1191886945"/>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42613AF-7E59-4109-A1B3-A3A745CAB39B}" type="slidenum">
              <a:rPr lang="en-IN" smtClean="0"/>
              <a:t>59</a:t>
            </a:fld>
            <a:endParaRPr lang="en-IN"/>
          </a:p>
        </p:txBody>
      </p:sp>
      <p:sp>
        <p:nvSpPr>
          <p:cNvPr id="4" name="TextBox 3"/>
          <p:cNvSpPr txBox="1"/>
          <p:nvPr/>
        </p:nvSpPr>
        <p:spPr>
          <a:xfrm>
            <a:off x="-22448" y="116632"/>
            <a:ext cx="7144608" cy="523220"/>
          </a:xfrm>
          <a:prstGeom prst="rect">
            <a:avLst/>
          </a:prstGeom>
          <a:noFill/>
        </p:spPr>
        <p:txBody>
          <a:bodyPr wrap="square" rtlCol="0">
            <a:spAutoFit/>
          </a:bodyPr>
          <a:lstStyle/>
          <a:p>
            <a:r>
              <a:rPr lang="en-IN" sz="2800" b="1" dirty="0">
                <a:solidFill>
                  <a:schemeClr val="tx2"/>
                </a:solidFill>
                <a:effectLst>
                  <a:outerShdw blurRad="38100" dist="38100" dir="2700000" algn="tl">
                    <a:srgbClr val="000000">
                      <a:alpha val="43137"/>
                    </a:srgbClr>
                  </a:outerShdw>
                </a:effectLst>
              </a:rPr>
              <a:t>Case study – </a:t>
            </a:r>
            <a:r>
              <a:rPr lang="en-IN" sz="2800" b="1" dirty="0" smtClean="0">
                <a:solidFill>
                  <a:schemeClr val="tx2"/>
                </a:solidFill>
                <a:effectLst>
                  <a:outerShdw blurRad="38100" dist="38100" dir="2700000" algn="tl">
                    <a:srgbClr val="000000">
                      <a:alpha val="43137"/>
                    </a:srgbClr>
                  </a:outerShdw>
                </a:effectLst>
              </a:rPr>
              <a:t> Berlin </a:t>
            </a:r>
            <a:r>
              <a:rPr lang="en-IN" sz="2800" b="1" dirty="0">
                <a:solidFill>
                  <a:schemeClr val="tx2"/>
                </a:solidFill>
                <a:effectLst>
                  <a:outerShdw blurRad="38100" dist="38100" dir="2700000" algn="tl">
                    <a:srgbClr val="000000">
                      <a:alpha val="43137"/>
                    </a:srgbClr>
                  </a:outerShdw>
                </a:effectLst>
              </a:rPr>
              <a:t>City, Germany</a:t>
            </a:r>
          </a:p>
        </p:txBody>
      </p:sp>
      <p:sp>
        <p:nvSpPr>
          <p:cNvPr id="33" name="TextBox 32">
            <a:extLst>
              <a:ext uri="{FF2B5EF4-FFF2-40B4-BE49-F238E27FC236}">
                <a16:creationId xmlns:a16="http://schemas.microsoft.com/office/drawing/2014/main" xmlns="" id="{986CB07B-8B97-4BEE-AC73-3059C3DFAC0D}"/>
              </a:ext>
            </a:extLst>
          </p:cNvPr>
          <p:cNvSpPr txBox="1"/>
          <p:nvPr/>
        </p:nvSpPr>
        <p:spPr>
          <a:xfrm>
            <a:off x="303092" y="817266"/>
            <a:ext cx="8332907" cy="5109091"/>
          </a:xfrm>
          <a:prstGeom prst="rect">
            <a:avLst/>
          </a:prstGeom>
          <a:noFill/>
        </p:spPr>
        <p:txBody>
          <a:bodyPr wrap="square" rtlCol="0">
            <a:spAutoFit/>
          </a:bodyPr>
          <a:lstStyle/>
          <a:p>
            <a:pPr marL="342900" indent="-342900" defTabSz="457200">
              <a:spcBef>
                <a:spcPts val="600"/>
              </a:spcBef>
              <a:spcAft>
                <a:spcPts val="600"/>
              </a:spcAft>
              <a:buClr>
                <a:schemeClr val="tx2"/>
              </a:buClr>
              <a:buFont typeface="Wingdings 2" charset="2"/>
              <a:buChar char=""/>
            </a:pPr>
            <a:r>
              <a:rPr lang="en-IN" sz="2400" dirty="0" smtClean="0">
                <a:solidFill>
                  <a:srgbClr val="0070C0"/>
                </a:solidFill>
              </a:rPr>
              <a:t>Hourly </a:t>
            </a:r>
            <a:r>
              <a:rPr lang="en-IN" sz="2400" dirty="0">
                <a:solidFill>
                  <a:srgbClr val="0070C0"/>
                </a:solidFill>
              </a:rPr>
              <a:t>precipitation shows independence within the city </a:t>
            </a:r>
            <a:r>
              <a:rPr lang="en-IN" sz="2400" dirty="0"/>
              <a:t>even at small distances, whereas the </a:t>
            </a:r>
            <a:r>
              <a:rPr lang="en-IN" sz="2400" dirty="0">
                <a:solidFill>
                  <a:srgbClr val="0070C0"/>
                </a:solidFill>
              </a:rPr>
              <a:t>daily precipitation shows dependence</a:t>
            </a:r>
            <a:r>
              <a:rPr lang="en-IN" sz="2400" dirty="0" smtClean="0"/>
              <a:t>.</a:t>
            </a:r>
          </a:p>
          <a:p>
            <a:pPr marL="342900" indent="-342900" defTabSz="457200">
              <a:spcBef>
                <a:spcPts val="600"/>
              </a:spcBef>
              <a:spcAft>
                <a:spcPts val="600"/>
              </a:spcAft>
              <a:buClr>
                <a:schemeClr val="tx2"/>
              </a:buClr>
              <a:buFont typeface="Wingdings 2" charset="2"/>
              <a:buChar char=""/>
            </a:pPr>
            <a:endParaRPr lang="en-IN" sz="2400" dirty="0"/>
          </a:p>
          <a:p>
            <a:pPr marL="342900" indent="-342900" defTabSz="457200">
              <a:spcBef>
                <a:spcPts val="600"/>
              </a:spcBef>
              <a:spcAft>
                <a:spcPts val="600"/>
              </a:spcAft>
              <a:buClr>
                <a:schemeClr val="tx2"/>
              </a:buClr>
              <a:buFont typeface="Wingdings 2" charset="2"/>
              <a:buChar char=""/>
            </a:pPr>
            <a:r>
              <a:rPr lang="en-IN" sz="2400" dirty="0"/>
              <a:t>Both hourly and daily precipitation show dependence as more and more non-urban areas are included</a:t>
            </a:r>
            <a:r>
              <a:rPr lang="en-IN" sz="2400" dirty="0" smtClean="0"/>
              <a:t>.</a:t>
            </a:r>
          </a:p>
          <a:p>
            <a:pPr marL="342900" indent="-342900" defTabSz="457200">
              <a:spcBef>
                <a:spcPts val="600"/>
              </a:spcBef>
              <a:spcAft>
                <a:spcPts val="600"/>
              </a:spcAft>
              <a:buClr>
                <a:schemeClr val="tx2"/>
              </a:buClr>
              <a:buFont typeface="Wingdings 2" charset="2"/>
              <a:buChar char=""/>
            </a:pPr>
            <a:endParaRPr lang="en-IN" sz="2400" dirty="0"/>
          </a:p>
          <a:p>
            <a:pPr marL="342900" indent="-342900">
              <a:spcBef>
                <a:spcPts val="600"/>
              </a:spcBef>
              <a:spcAft>
                <a:spcPts val="600"/>
              </a:spcAft>
              <a:buClr>
                <a:schemeClr val="tx2"/>
              </a:buClr>
              <a:buFont typeface="Wingdings 2" charset="2"/>
              <a:buChar char=""/>
            </a:pPr>
            <a:r>
              <a:rPr lang="en-IN" sz="2400" dirty="0"/>
              <a:t>Geographical covariates are predominant within the city while climatological covariates prevail when non-urban areas are added for the case study</a:t>
            </a:r>
            <a:r>
              <a:rPr lang="en-IN" sz="2400" dirty="0" smtClean="0"/>
              <a:t>.</a:t>
            </a:r>
            <a:endParaRPr lang="en-IN" sz="2400" dirty="0"/>
          </a:p>
          <a:p>
            <a:pPr marL="342900" indent="-342900" defTabSz="457200">
              <a:lnSpc>
                <a:spcPct val="150000"/>
              </a:lnSpc>
              <a:spcBef>
                <a:spcPts val="600"/>
              </a:spcBef>
              <a:spcAft>
                <a:spcPts val="600"/>
              </a:spcAft>
              <a:buClr>
                <a:schemeClr val="tx2"/>
              </a:buClr>
              <a:buFont typeface="Wingdings 2" charset="2"/>
              <a:buChar char=""/>
            </a:pPr>
            <a:endParaRPr lang="en-IN" sz="2400" dirty="0"/>
          </a:p>
        </p:txBody>
      </p:sp>
    </p:spTree>
    <p:extLst>
      <p:ext uri="{BB962C8B-B14F-4D97-AF65-F5344CB8AC3E}">
        <p14:creationId xmlns:p14="http://schemas.microsoft.com/office/powerpoint/2010/main" val="77397229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0775" y="156323"/>
            <a:ext cx="8079581" cy="544263"/>
          </a:xfrm>
        </p:spPr>
        <p:txBody>
          <a:bodyPr>
            <a:normAutofit fontScale="90000"/>
          </a:bodyPr>
          <a:lstStyle/>
          <a:p>
            <a:r>
              <a:rPr lang="en-US" dirty="0" smtClean="0"/>
              <a:t>Introduction</a:t>
            </a:r>
            <a:endParaRPr lang="en-US" dirty="0"/>
          </a:p>
        </p:txBody>
      </p:sp>
      <p:sp>
        <p:nvSpPr>
          <p:cNvPr id="4" name="Slide Number Placeholder 3"/>
          <p:cNvSpPr>
            <a:spLocks noGrp="1"/>
          </p:cNvSpPr>
          <p:nvPr>
            <p:ph type="sldNum" sz="quarter" idx="12"/>
          </p:nvPr>
        </p:nvSpPr>
        <p:spPr/>
        <p:txBody>
          <a:bodyPr/>
          <a:lstStyle/>
          <a:p>
            <a:fld id="{C62A17F6-43C7-4B49-8694-EE74B04BAE60}" type="slidenum">
              <a:rPr lang="en-US" smtClean="0"/>
              <a:t>6</a:t>
            </a:fld>
            <a:endParaRPr lang="en-US"/>
          </a:p>
        </p:txBody>
      </p:sp>
      <p:sp>
        <p:nvSpPr>
          <p:cNvPr id="5" name="Content Placeholder 2"/>
          <p:cNvSpPr txBox="1">
            <a:spLocks/>
          </p:cNvSpPr>
          <p:nvPr/>
        </p:nvSpPr>
        <p:spPr>
          <a:xfrm>
            <a:off x="550338" y="1669965"/>
            <a:ext cx="8065294" cy="736805"/>
          </a:xfrm>
          <a:prstGeom prst="rect">
            <a:avLst/>
          </a:prstGeom>
          <a:noFill/>
        </p:spPr>
        <p:txBody>
          <a:bodyPr vert="horz" lIns="91440" tIns="45720" rIns="91440" bIns="45720" rtlCol="0" anchor="t">
            <a:noAutofit/>
          </a:bodyPr>
          <a:lstStyle>
            <a:lvl1pPr marL="0" indent="0" algn="ctr" defTabSz="914400" rtl="0" eaLnBrk="1" latinLnBrk="0" hangingPunct="1">
              <a:lnSpc>
                <a:spcPct val="85000"/>
              </a:lnSpc>
              <a:spcBef>
                <a:spcPts val="800"/>
              </a:spcBef>
              <a:buFont typeface="Arial" pitchFamily="34" charset="0"/>
              <a:buNone/>
              <a:defRPr sz="3200" kern="1200">
                <a:solidFill>
                  <a:srgbClr val="4D4D4D"/>
                </a:solidFill>
                <a:latin typeface="+mn-lt"/>
                <a:ea typeface="+mn-ea"/>
                <a:cs typeface="+mn-cs"/>
              </a:defRPr>
            </a:lvl1pPr>
            <a:lvl2pPr marL="457200" indent="0" algn="l" defTabSz="914400" rtl="0" eaLnBrk="1" latinLnBrk="0" hangingPunct="1">
              <a:lnSpc>
                <a:spcPct val="85000"/>
              </a:lnSpc>
              <a:spcBef>
                <a:spcPts val="600"/>
              </a:spcBef>
              <a:buFont typeface="Arial" pitchFamily="34" charset="0"/>
              <a:buNone/>
              <a:defRPr sz="2800" kern="1200">
                <a:solidFill>
                  <a:schemeClr val="tx1">
                    <a:lumMod val="85000"/>
                    <a:lumOff val="15000"/>
                  </a:schemeClr>
                </a:solidFill>
                <a:latin typeface="+mn-lt"/>
                <a:ea typeface="+mn-ea"/>
                <a:cs typeface="+mn-cs"/>
              </a:defRPr>
            </a:lvl2pPr>
            <a:lvl3pPr marL="914400" indent="0" algn="l" defTabSz="914400" rtl="0" eaLnBrk="1" latinLnBrk="0" hangingPunct="1">
              <a:lnSpc>
                <a:spcPct val="85000"/>
              </a:lnSpc>
              <a:spcBef>
                <a:spcPts val="600"/>
              </a:spcBef>
              <a:buFont typeface="Arial" pitchFamily="34" charset="0"/>
              <a:buNone/>
              <a:defRPr sz="2400" i="1" kern="1200">
                <a:solidFill>
                  <a:schemeClr val="tx1">
                    <a:lumMod val="85000"/>
                    <a:lumOff val="15000"/>
                  </a:schemeClr>
                </a:solidFill>
                <a:latin typeface="+mn-lt"/>
                <a:ea typeface="+mn-ea"/>
                <a:cs typeface="+mn-cs"/>
              </a:defRPr>
            </a:lvl3pPr>
            <a:lvl4pPr marL="1371600" indent="0" algn="l"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4pPr>
            <a:lvl5pPr marL="1828800" indent="0" algn="l"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5pPr>
            <a:lvl6pPr marL="2286000" indent="0" algn="l"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6pPr>
            <a:lvl7pPr marL="2743200" indent="0" algn="l"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7pPr>
            <a:lvl8pPr marL="3200400" indent="0" algn="l"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8pPr>
            <a:lvl9pPr marL="3657600" indent="0" algn="l"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9pPr>
          </a:lstStyle>
          <a:p>
            <a:pPr marL="342900" indent="-342900" algn="just">
              <a:buFont typeface="Arial" panose="020B0604020202020204" pitchFamily="34" charset="0"/>
              <a:buChar char="•"/>
            </a:pPr>
            <a:r>
              <a:rPr lang="en-US" sz="2400" dirty="0" smtClean="0">
                <a:solidFill>
                  <a:schemeClr val="tx1"/>
                </a:solidFill>
              </a:rPr>
              <a:t>Intensity </a:t>
            </a:r>
            <a:r>
              <a:rPr lang="en-US" sz="2400" dirty="0" smtClean="0">
                <a:solidFill>
                  <a:schemeClr val="tx1"/>
                </a:solidFill>
              </a:rPr>
              <a:t>– Duration – Frequency (IDF) relationships</a:t>
            </a:r>
            <a:endParaRPr lang="en-US" sz="2400" dirty="0">
              <a:solidFill>
                <a:schemeClr val="tx1"/>
              </a:solidFill>
            </a:endParaRPr>
          </a:p>
        </p:txBody>
      </p:sp>
      <p:graphicFrame>
        <p:nvGraphicFramePr>
          <p:cNvPr id="6" name="Chart 5"/>
          <p:cNvGraphicFramePr/>
          <p:nvPr>
            <p:extLst>
              <p:ext uri="{D42A27DB-BD31-4B8C-83A1-F6EECF244321}">
                <p14:modId xmlns:p14="http://schemas.microsoft.com/office/powerpoint/2010/main" val="3918749835"/>
              </p:ext>
            </p:extLst>
          </p:nvPr>
        </p:nvGraphicFramePr>
        <p:xfrm>
          <a:off x="4102578" y="2218341"/>
          <a:ext cx="4953000" cy="3124200"/>
        </p:xfrm>
        <a:graphic>
          <a:graphicData uri="http://schemas.openxmlformats.org/drawingml/2006/chart">
            <c:chart xmlns:c="http://schemas.openxmlformats.org/drawingml/2006/chart" xmlns:r="http://schemas.openxmlformats.org/officeDocument/2006/relationships" r:id="rId3"/>
          </a:graphicData>
        </a:graphic>
      </p:graphicFrame>
      <mc:AlternateContent xmlns:mc="http://schemas.openxmlformats.org/markup-compatibility/2006" xmlns:a14="http://schemas.microsoft.com/office/drawing/2010/main">
        <mc:Choice Requires="a14">
          <p:sp>
            <p:nvSpPr>
              <p:cNvPr id="7" name="Content Placeholder 2"/>
              <p:cNvSpPr txBox="1">
                <a:spLocks/>
              </p:cNvSpPr>
              <p:nvPr/>
            </p:nvSpPr>
            <p:spPr>
              <a:xfrm>
                <a:off x="550338" y="2769449"/>
                <a:ext cx="3486824" cy="2414600"/>
              </a:xfrm>
              <a:prstGeom prst="rect">
                <a:avLst/>
              </a:prstGeom>
              <a:noFill/>
            </p:spPr>
            <p:txBody>
              <a:bodyPr vert="horz" lIns="91440" tIns="45720" rIns="91440" bIns="45720" rtlCol="0" anchor="t">
                <a:noAutofit/>
              </a:bodyPr>
              <a:lstStyle>
                <a:lvl1pPr marL="0" indent="0" algn="ctr" defTabSz="914400" rtl="0" eaLnBrk="1" latinLnBrk="0" hangingPunct="1">
                  <a:lnSpc>
                    <a:spcPct val="85000"/>
                  </a:lnSpc>
                  <a:spcBef>
                    <a:spcPts val="800"/>
                  </a:spcBef>
                  <a:buFont typeface="Arial" pitchFamily="34" charset="0"/>
                  <a:buNone/>
                  <a:defRPr sz="3200" kern="1200">
                    <a:solidFill>
                      <a:srgbClr val="4D4D4D"/>
                    </a:solidFill>
                    <a:latin typeface="+mn-lt"/>
                    <a:ea typeface="+mn-ea"/>
                    <a:cs typeface="+mn-cs"/>
                  </a:defRPr>
                </a:lvl1pPr>
                <a:lvl2pPr marL="457200" indent="0" algn="l" defTabSz="914400" rtl="0" eaLnBrk="1" latinLnBrk="0" hangingPunct="1">
                  <a:lnSpc>
                    <a:spcPct val="85000"/>
                  </a:lnSpc>
                  <a:spcBef>
                    <a:spcPts val="600"/>
                  </a:spcBef>
                  <a:buFont typeface="Arial" pitchFamily="34" charset="0"/>
                  <a:buNone/>
                  <a:defRPr sz="2800" kern="1200">
                    <a:solidFill>
                      <a:schemeClr val="tx1">
                        <a:lumMod val="85000"/>
                        <a:lumOff val="15000"/>
                      </a:schemeClr>
                    </a:solidFill>
                    <a:latin typeface="+mn-lt"/>
                    <a:ea typeface="+mn-ea"/>
                    <a:cs typeface="+mn-cs"/>
                  </a:defRPr>
                </a:lvl2pPr>
                <a:lvl3pPr marL="914400" indent="0" algn="l" defTabSz="914400" rtl="0" eaLnBrk="1" latinLnBrk="0" hangingPunct="1">
                  <a:lnSpc>
                    <a:spcPct val="85000"/>
                  </a:lnSpc>
                  <a:spcBef>
                    <a:spcPts val="600"/>
                  </a:spcBef>
                  <a:buFont typeface="Arial" pitchFamily="34" charset="0"/>
                  <a:buNone/>
                  <a:defRPr sz="2400" i="1" kern="1200">
                    <a:solidFill>
                      <a:schemeClr val="tx1">
                        <a:lumMod val="85000"/>
                        <a:lumOff val="15000"/>
                      </a:schemeClr>
                    </a:solidFill>
                    <a:latin typeface="+mn-lt"/>
                    <a:ea typeface="+mn-ea"/>
                    <a:cs typeface="+mn-cs"/>
                  </a:defRPr>
                </a:lvl3pPr>
                <a:lvl4pPr marL="1371600" indent="0" algn="l"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4pPr>
                <a:lvl5pPr marL="1828800" indent="0" algn="l"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5pPr>
                <a:lvl6pPr marL="2286000" indent="0" algn="l"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6pPr>
                <a:lvl7pPr marL="2743200" indent="0" algn="l"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7pPr>
                <a:lvl8pPr marL="3200400" indent="0" algn="l"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8pPr>
                <a:lvl9pPr marL="3657600" indent="0" algn="l"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9pPr>
              </a:lstStyle>
              <a:p>
                <a:pPr marL="342900" indent="-342900" algn="just">
                  <a:buFont typeface="Arial" panose="020B0604020202020204" pitchFamily="34" charset="0"/>
                  <a:buChar char="•"/>
                </a:pPr>
                <a:r>
                  <a:rPr lang="en-US" sz="2400" dirty="0" smtClean="0">
                    <a:solidFill>
                      <a:schemeClr val="tx1"/>
                    </a:solidFill>
                  </a:rPr>
                  <a:t>Return period (</a:t>
                </a:r>
                <a14:m>
                  <m:oMath xmlns:m="http://schemas.openxmlformats.org/officeDocument/2006/math">
                    <m:r>
                      <a:rPr lang="en-US" sz="2400" i="1" dirty="0" smtClean="0">
                        <a:solidFill>
                          <a:schemeClr val="tx1"/>
                        </a:solidFill>
                        <a:latin typeface="Cambria Math" panose="02040503050406030204" pitchFamily="18" charset="0"/>
                      </a:rPr>
                      <m:t>𝑇</m:t>
                    </m:r>
                  </m:oMath>
                </a14:m>
                <a:r>
                  <a:rPr lang="en-US" sz="2400" dirty="0" smtClean="0">
                    <a:solidFill>
                      <a:schemeClr val="tx1"/>
                    </a:solidFill>
                  </a:rPr>
                  <a:t>) is the expected value of recurrence interval or the time between occurrences </a:t>
                </a:r>
                <a14:m>
                  <m:oMath xmlns:m="http://schemas.openxmlformats.org/officeDocument/2006/math">
                    <m:r>
                      <a:rPr lang="en-US" sz="2400" i="1" dirty="0" smtClean="0">
                        <a:solidFill>
                          <a:schemeClr val="tx1"/>
                        </a:solidFill>
                        <a:latin typeface="Cambria Math" panose="02040503050406030204" pitchFamily="18" charset="0"/>
                      </a:rPr>
                      <m:t>𝑋</m:t>
                    </m:r>
                    <m:r>
                      <a:rPr lang="en-US" sz="2400" i="1" dirty="0" smtClean="0">
                        <a:solidFill>
                          <a:schemeClr val="tx1"/>
                        </a:solidFill>
                        <a:latin typeface="Cambria Math" panose="02040503050406030204" pitchFamily="18" charset="0"/>
                      </a:rPr>
                      <m:t> &gt;</m:t>
                    </m:r>
                    <m:sSub>
                      <m:sSubPr>
                        <m:ctrlPr>
                          <a:rPr lang="en-US" sz="2400" i="1" dirty="0" smtClean="0">
                            <a:solidFill>
                              <a:schemeClr val="tx1"/>
                            </a:solidFill>
                            <a:latin typeface="Cambria Math" panose="02040503050406030204" pitchFamily="18" charset="0"/>
                          </a:rPr>
                        </m:ctrlPr>
                      </m:sSubPr>
                      <m:e>
                        <m:r>
                          <a:rPr lang="en-US" sz="2400" b="0" i="1" dirty="0" smtClean="0">
                            <a:solidFill>
                              <a:schemeClr val="tx1"/>
                            </a:solidFill>
                            <a:latin typeface="Cambria Math" panose="02040503050406030204" pitchFamily="18" charset="0"/>
                          </a:rPr>
                          <m:t>𝑥</m:t>
                        </m:r>
                      </m:e>
                      <m:sub>
                        <m:r>
                          <a:rPr lang="en-US" sz="2400" b="0" i="1" dirty="0" smtClean="0">
                            <a:solidFill>
                              <a:schemeClr val="tx1"/>
                            </a:solidFill>
                            <a:latin typeface="Cambria Math" panose="02040503050406030204" pitchFamily="18" charset="0"/>
                          </a:rPr>
                          <m:t>𝑇</m:t>
                        </m:r>
                      </m:sub>
                    </m:sSub>
                    <m:r>
                      <a:rPr lang="en-US" sz="2400" i="1" dirty="0" smtClean="0">
                        <a:solidFill>
                          <a:schemeClr val="tx1"/>
                        </a:solidFill>
                        <a:latin typeface="Cambria Math" panose="02040503050406030204" pitchFamily="18" charset="0"/>
                      </a:rPr>
                      <m:t> </m:t>
                    </m:r>
                  </m:oMath>
                </a14:m>
                <a:r>
                  <a:rPr lang="en-US" sz="2400" dirty="0" smtClean="0">
                    <a:solidFill>
                      <a:schemeClr val="tx1"/>
                    </a:solidFill>
                  </a:rPr>
                  <a:t> </a:t>
                </a:r>
                <a:endParaRPr lang="en-US" sz="2400" dirty="0">
                  <a:solidFill>
                    <a:schemeClr val="tx1"/>
                  </a:solidFill>
                </a:endParaRPr>
              </a:p>
            </p:txBody>
          </p:sp>
        </mc:Choice>
        <mc:Fallback xmlns="">
          <p:sp>
            <p:nvSpPr>
              <p:cNvPr id="7" name="Content Placeholder 2"/>
              <p:cNvSpPr txBox="1">
                <a:spLocks noRot="1" noChangeAspect="1" noMove="1" noResize="1" noEditPoints="1" noAdjustHandles="1" noChangeArrowheads="1" noChangeShapeType="1" noTextEdit="1"/>
              </p:cNvSpPr>
              <p:nvPr/>
            </p:nvSpPr>
            <p:spPr>
              <a:xfrm>
                <a:off x="550338" y="2769449"/>
                <a:ext cx="3486824" cy="2414600"/>
              </a:xfrm>
              <a:prstGeom prst="rect">
                <a:avLst/>
              </a:prstGeom>
              <a:blipFill>
                <a:blip r:embed="rId4"/>
                <a:stretch>
                  <a:fillRect l="-2273" t="-4293" r="-279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Rectangle 2"/>
              <p:cNvSpPr/>
              <p:nvPr/>
            </p:nvSpPr>
            <p:spPr>
              <a:xfrm>
                <a:off x="1300843" y="4549259"/>
                <a:ext cx="1846018" cy="63478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b="0" i="1" dirty="0" smtClean="0">
                          <a:latin typeface="Cambria Math" panose="02040503050406030204" pitchFamily="18" charset="0"/>
                        </a:rPr>
                        <m:t>𝑃</m:t>
                      </m:r>
                      <m:d>
                        <m:dPr>
                          <m:ctrlPr>
                            <a:rPr lang="en-US" b="0" i="1" dirty="0" smtClean="0">
                              <a:latin typeface="Cambria Math" panose="02040503050406030204" pitchFamily="18" charset="0"/>
                            </a:rPr>
                          </m:ctrlPr>
                        </m:dPr>
                        <m:e>
                          <m:r>
                            <a:rPr lang="en-US" i="1" dirty="0">
                              <a:latin typeface="Cambria Math" panose="02040503050406030204" pitchFamily="18" charset="0"/>
                            </a:rPr>
                            <m:t>𝑋</m:t>
                          </m:r>
                          <m:r>
                            <a:rPr lang="en-US" b="0" i="1" dirty="0" smtClean="0">
                              <a:latin typeface="Cambria Math" panose="02040503050406030204" pitchFamily="18" charset="0"/>
                            </a:rPr>
                            <m:t>&gt;</m:t>
                          </m:r>
                          <m:sSub>
                            <m:sSubPr>
                              <m:ctrlPr>
                                <a:rPr lang="en-US" b="0" i="1" dirty="0" smtClean="0">
                                  <a:latin typeface="Cambria Math" panose="02040503050406030204" pitchFamily="18" charset="0"/>
                                </a:rPr>
                              </m:ctrlPr>
                            </m:sSubPr>
                            <m:e>
                              <m:r>
                                <a:rPr lang="en-US" b="0" i="1" dirty="0" smtClean="0">
                                  <a:latin typeface="Cambria Math" panose="02040503050406030204" pitchFamily="18" charset="0"/>
                                </a:rPr>
                                <m:t>𝑥</m:t>
                              </m:r>
                            </m:e>
                            <m:sub>
                              <m:r>
                                <a:rPr lang="en-US" b="0" i="1" dirty="0" smtClean="0">
                                  <a:latin typeface="Cambria Math" panose="02040503050406030204" pitchFamily="18" charset="0"/>
                                </a:rPr>
                                <m:t>𝑇</m:t>
                              </m:r>
                            </m:sub>
                          </m:sSub>
                        </m:e>
                      </m:d>
                      <m:r>
                        <a:rPr lang="en-US" i="1" dirty="0">
                          <a:latin typeface="Cambria Math" panose="02040503050406030204" pitchFamily="18" charset="0"/>
                        </a:rPr>
                        <m:t> &gt;</m:t>
                      </m:r>
                      <m:f>
                        <m:fPr>
                          <m:ctrlPr>
                            <a:rPr lang="en-US" i="1" dirty="0" smtClean="0">
                              <a:latin typeface="Cambria Math" panose="02040503050406030204" pitchFamily="18" charset="0"/>
                            </a:rPr>
                          </m:ctrlPr>
                        </m:fPr>
                        <m:num>
                          <m:r>
                            <a:rPr lang="en-US" b="0" i="1" dirty="0" smtClean="0">
                              <a:latin typeface="Cambria Math" panose="02040503050406030204" pitchFamily="18" charset="0"/>
                            </a:rPr>
                            <m:t>1</m:t>
                          </m:r>
                        </m:num>
                        <m:den>
                          <m:r>
                            <a:rPr lang="en-US" b="0" i="1" dirty="0" smtClean="0">
                              <a:latin typeface="Cambria Math" panose="02040503050406030204" pitchFamily="18" charset="0"/>
                            </a:rPr>
                            <m:t>𝑇</m:t>
                          </m:r>
                        </m:den>
                      </m:f>
                    </m:oMath>
                  </m:oMathPara>
                </a14:m>
                <a:endParaRPr lang="en-US" dirty="0"/>
              </a:p>
            </p:txBody>
          </p:sp>
        </mc:Choice>
        <mc:Fallback xmlns="">
          <p:sp>
            <p:nvSpPr>
              <p:cNvPr id="3" name="Rectangle 2"/>
              <p:cNvSpPr>
                <a:spLocks noRot="1" noChangeAspect="1" noMove="1" noResize="1" noEditPoints="1" noAdjustHandles="1" noChangeArrowheads="1" noChangeShapeType="1" noTextEdit="1"/>
              </p:cNvSpPr>
              <p:nvPr/>
            </p:nvSpPr>
            <p:spPr>
              <a:xfrm>
                <a:off x="1300843" y="4549259"/>
                <a:ext cx="1846018" cy="634789"/>
              </a:xfrm>
              <a:prstGeom prst="rect">
                <a:avLst/>
              </a:prstGeom>
              <a:blipFill>
                <a:blip r:embed="rId5"/>
                <a:stretch>
                  <a:fillRect/>
                </a:stretch>
              </a:blipFill>
            </p:spPr>
            <p:txBody>
              <a:bodyPr/>
              <a:lstStyle/>
              <a:p>
                <a:r>
                  <a:rPr lang="en-US">
                    <a:noFill/>
                  </a:rPr>
                  <a:t> </a:t>
                </a:r>
              </a:p>
            </p:txBody>
          </p:sp>
        </mc:Fallback>
      </mc:AlternateContent>
      <p:sp>
        <p:nvSpPr>
          <p:cNvPr id="8" name="Content Placeholder 2"/>
          <p:cNvSpPr txBox="1">
            <a:spLocks/>
          </p:cNvSpPr>
          <p:nvPr/>
        </p:nvSpPr>
        <p:spPr>
          <a:xfrm>
            <a:off x="550338" y="5392562"/>
            <a:ext cx="8065294" cy="1093963"/>
          </a:xfrm>
          <a:prstGeom prst="rect">
            <a:avLst/>
          </a:prstGeom>
          <a:noFill/>
        </p:spPr>
        <p:txBody>
          <a:bodyPr vert="horz" lIns="91440" tIns="45720" rIns="91440" bIns="45720" rtlCol="0" anchor="t">
            <a:noAutofit/>
          </a:bodyPr>
          <a:lstStyle>
            <a:lvl1pPr marL="0" indent="0" algn="ctr" defTabSz="914400" rtl="0" eaLnBrk="1" latinLnBrk="0" hangingPunct="1">
              <a:lnSpc>
                <a:spcPct val="85000"/>
              </a:lnSpc>
              <a:spcBef>
                <a:spcPts val="800"/>
              </a:spcBef>
              <a:buFont typeface="Arial" pitchFamily="34" charset="0"/>
              <a:buNone/>
              <a:defRPr sz="3200" kern="1200">
                <a:solidFill>
                  <a:srgbClr val="4D4D4D"/>
                </a:solidFill>
                <a:latin typeface="+mn-lt"/>
                <a:ea typeface="+mn-ea"/>
                <a:cs typeface="+mn-cs"/>
              </a:defRPr>
            </a:lvl1pPr>
            <a:lvl2pPr marL="457200" indent="0" algn="l" defTabSz="914400" rtl="0" eaLnBrk="1" latinLnBrk="0" hangingPunct="1">
              <a:lnSpc>
                <a:spcPct val="85000"/>
              </a:lnSpc>
              <a:spcBef>
                <a:spcPts val="600"/>
              </a:spcBef>
              <a:buFont typeface="Arial" pitchFamily="34" charset="0"/>
              <a:buNone/>
              <a:defRPr sz="2800" kern="1200">
                <a:solidFill>
                  <a:schemeClr val="tx1">
                    <a:lumMod val="85000"/>
                    <a:lumOff val="15000"/>
                  </a:schemeClr>
                </a:solidFill>
                <a:latin typeface="+mn-lt"/>
                <a:ea typeface="+mn-ea"/>
                <a:cs typeface="+mn-cs"/>
              </a:defRPr>
            </a:lvl2pPr>
            <a:lvl3pPr marL="914400" indent="0" algn="l" defTabSz="914400" rtl="0" eaLnBrk="1" latinLnBrk="0" hangingPunct="1">
              <a:lnSpc>
                <a:spcPct val="85000"/>
              </a:lnSpc>
              <a:spcBef>
                <a:spcPts val="600"/>
              </a:spcBef>
              <a:buFont typeface="Arial" pitchFamily="34" charset="0"/>
              <a:buNone/>
              <a:defRPr sz="2400" i="1" kern="1200">
                <a:solidFill>
                  <a:schemeClr val="tx1">
                    <a:lumMod val="85000"/>
                    <a:lumOff val="15000"/>
                  </a:schemeClr>
                </a:solidFill>
                <a:latin typeface="+mn-lt"/>
                <a:ea typeface="+mn-ea"/>
                <a:cs typeface="+mn-cs"/>
              </a:defRPr>
            </a:lvl3pPr>
            <a:lvl4pPr marL="1371600" indent="0" algn="l"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4pPr>
            <a:lvl5pPr marL="1828800" indent="0" algn="l"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5pPr>
            <a:lvl6pPr marL="2286000" indent="0" algn="l"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6pPr>
            <a:lvl7pPr marL="2743200" indent="0" algn="l"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7pPr>
            <a:lvl8pPr marL="3200400" indent="0" algn="l"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8pPr>
            <a:lvl9pPr marL="3657600" indent="0" algn="l"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9pPr>
          </a:lstStyle>
          <a:p>
            <a:pPr marL="342900" indent="-342900" algn="just">
              <a:buFont typeface="Arial" panose="020B0604020202020204" pitchFamily="34" charset="0"/>
              <a:buChar char="•"/>
            </a:pPr>
            <a:r>
              <a:rPr lang="en-US" sz="2400" dirty="0" smtClean="0">
                <a:solidFill>
                  <a:schemeClr val="tx1"/>
                </a:solidFill>
              </a:rPr>
              <a:t>10-year return level is 180 mm/</a:t>
            </a:r>
            <a:r>
              <a:rPr lang="en-US" sz="2400" dirty="0" err="1" smtClean="0">
                <a:solidFill>
                  <a:schemeClr val="tx1"/>
                </a:solidFill>
              </a:rPr>
              <a:t>hr</a:t>
            </a:r>
            <a:r>
              <a:rPr lang="en-US" sz="2400" dirty="0" smtClean="0">
                <a:solidFill>
                  <a:schemeClr val="tx1"/>
                </a:solidFill>
              </a:rPr>
              <a:t> </a:t>
            </a:r>
          </a:p>
          <a:p>
            <a:pPr lvl="1" algn="just"/>
            <a:r>
              <a:rPr lang="en-US" sz="2000" dirty="0" smtClean="0">
                <a:solidFill>
                  <a:schemeClr val="tx1"/>
                </a:solidFill>
              </a:rPr>
              <a:t>The probability that the intensity will equal or exceed 180 mm/</a:t>
            </a:r>
            <a:r>
              <a:rPr lang="en-US" sz="2000" dirty="0" err="1" smtClean="0">
                <a:solidFill>
                  <a:schemeClr val="tx1"/>
                </a:solidFill>
              </a:rPr>
              <a:t>hr</a:t>
            </a:r>
            <a:r>
              <a:rPr lang="en-US" sz="2000" dirty="0" smtClean="0">
                <a:solidFill>
                  <a:schemeClr val="tx1"/>
                </a:solidFill>
              </a:rPr>
              <a:t> in any year is approximately  0.1 (1/10).</a:t>
            </a:r>
            <a:endParaRPr lang="en-US" sz="2000" dirty="0">
              <a:solidFill>
                <a:schemeClr val="tx1"/>
              </a:solidFill>
            </a:endParaRPr>
          </a:p>
        </p:txBody>
      </p:sp>
    </p:spTree>
    <p:extLst>
      <p:ext uri="{BB962C8B-B14F-4D97-AF65-F5344CB8AC3E}">
        <p14:creationId xmlns:p14="http://schemas.microsoft.com/office/powerpoint/2010/main" val="4010340400"/>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2431" y="136634"/>
            <a:ext cx="8473858" cy="557847"/>
          </a:xfrm>
        </p:spPr>
        <p:txBody>
          <a:bodyPr>
            <a:normAutofit fontScale="90000"/>
          </a:bodyPr>
          <a:lstStyle/>
          <a:p>
            <a:r>
              <a:rPr lang="en-US" dirty="0" smtClean="0"/>
              <a:t>Points to remember</a:t>
            </a:r>
            <a:endParaRPr lang="en-US" dirty="0"/>
          </a:p>
        </p:txBody>
      </p:sp>
      <p:sp>
        <p:nvSpPr>
          <p:cNvPr id="4" name="Slide Number Placeholder 3"/>
          <p:cNvSpPr>
            <a:spLocks noGrp="1"/>
          </p:cNvSpPr>
          <p:nvPr>
            <p:ph type="sldNum" sz="quarter" idx="12"/>
          </p:nvPr>
        </p:nvSpPr>
        <p:spPr/>
        <p:txBody>
          <a:bodyPr/>
          <a:lstStyle/>
          <a:p>
            <a:fld id="{C62A17F6-43C7-4B49-8694-EE74B04BAE60}" type="slidenum">
              <a:rPr lang="en-US" smtClean="0"/>
              <a:t>60</a:t>
            </a:fld>
            <a:endParaRPr lang="en-US"/>
          </a:p>
        </p:txBody>
      </p:sp>
      <p:sp>
        <p:nvSpPr>
          <p:cNvPr id="3" name="Rectangle 2"/>
          <p:cNvSpPr/>
          <p:nvPr/>
        </p:nvSpPr>
        <p:spPr>
          <a:xfrm>
            <a:off x="346425" y="1059496"/>
            <a:ext cx="8420584" cy="5632311"/>
          </a:xfrm>
          <a:prstGeom prst="rect">
            <a:avLst/>
          </a:prstGeom>
        </p:spPr>
        <p:txBody>
          <a:bodyPr wrap="square">
            <a:spAutoFit/>
          </a:bodyPr>
          <a:lstStyle/>
          <a:p>
            <a:pPr marL="285750" indent="-285750">
              <a:buFont typeface="Arial" panose="020B0604020202020204" pitchFamily="34" charset="0"/>
              <a:buChar char="•"/>
            </a:pPr>
            <a:r>
              <a:rPr lang="en-IN" sz="2400" dirty="0" smtClean="0"/>
              <a:t>Careful assessment of</a:t>
            </a:r>
            <a:r>
              <a:rPr lang="en-IN" sz="2400" dirty="0" smtClean="0"/>
              <a:t> return levels </a:t>
            </a:r>
          </a:p>
          <a:p>
            <a:pPr marL="285750" indent="-285750">
              <a:buFont typeface="Arial" panose="020B0604020202020204" pitchFamily="34" charset="0"/>
              <a:buChar char="•"/>
            </a:pPr>
            <a:r>
              <a:rPr lang="en-IN" sz="2400" dirty="0"/>
              <a:t>Propagate parameter uncertainty to obtain projected IDF relationships.</a:t>
            </a:r>
          </a:p>
          <a:p>
            <a:pPr marL="285750" indent="-285750">
              <a:buFont typeface="Arial" panose="020B0604020202020204" pitchFamily="34" charset="0"/>
              <a:buChar char="•"/>
            </a:pPr>
            <a:r>
              <a:rPr lang="en-IN" sz="2400" dirty="0"/>
              <a:t>High uncertainty in short duration precipitation extremes.</a:t>
            </a:r>
          </a:p>
          <a:p>
            <a:pPr marL="285750" indent="-285750">
              <a:buFont typeface="Arial" panose="020B0604020202020204" pitchFamily="34" charset="0"/>
              <a:buChar char="•"/>
            </a:pPr>
            <a:r>
              <a:rPr lang="en-IN" sz="2400" dirty="0"/>
              <a:t>Uncertainty introduced due to choice of GCM model is smaller than due to parameter uncertainty.</a:t>
            </a:r>
          </a:p>
          <a:p>
            <a:pPr marL="285750" indent="-285750">
              <a:buFont typeface="Arial" panose="020B0604020202020204" pitchFamily="34" charset="0"/>
              <a:buChar char="•"/>
            </a:pPr>
            <a:r>
              <a:rPr lang="en-IN" sz="2400" dirty="0" smtClean="0"/>
              <a:t>Spatial variation – important to consider</a:t>
            </a:r>
            <a:endParaRPr lang="en-IN" sz="2400" dirty="0"/>
          </a:p>
          <a:p>
            <a:pPr marL="285750" indent="-285750">
              <a:buFont typeface="Arial" panose="020B0604020202020204" pitchFamily="34" charset="0"/>
              <a:buChar char="•"/>
            </a:pPr>
            <a:r>
              <a:rPr lang="en-IN" sz="2400" dirty="0"/>
              <a:t>Geographic covariates dominate as drivers of precipitation extremes</a:t>
            </a:r>
            <a:r>
              <a:rPr lang="en-IN" sz="2400" dirty="0" smtClean="0"/>
              <a:t>.</a:t>
            </a:r>
          </a:p>
          <a:p>
            <a:pPr marL="285750" indent="-285750">
              <a:buFont typeface="Arial" panose="020B0604020202020204" pitchFamily="34" charset="0"/>
              <a:buChar char="•"/>
            </a:pPr>
            <a:r>
              <a:rPr lang="en-IN" sz="2400" dirty="0"/>
              <a:t>Hourly precipitation shows independence within the city even at small distances, whereas the daily precipitation shows dependence.</a:t>
            </a:r>
          </a:p>
          <a:p>
            <a:pPr marL="285750" indent="-285750">
              <a:buFont typeface="Arial" panose="020B0604020202020204" pitchFamily="34" charset="0"/>
              <a:buChar char="•"/>
            </a:pPr>
            <a:r>
              <a:rPr lang="en-IN" sz="2400" dirty="0" smtClean="0"/>
              <a:t>Geographical </a:t>
            </a:r>
            <a:r>
              <a:rPr lang="en-IN" sz="2400" dirty="0"/>
              <a:t>covariates are predominant within the city while climatological covariates prevail when non-urban areas are added for the case study</a:t>
            </a:r>
            <a:r>
              <a:rPr lang="en-IN" sz="2400" dirty="0" smtClean="0"/>
              <a:t>.</a:t>
            </a:r>
            <a:endParaRPr lang="en-IN" sz="2400" dirty="0"/>
          </a:p>
        </p:txBody>
      </p:sp>
    </p:spTree>
    <p:extLst>
      <p:ext uri="{BB962C8B-B14F-4D97-AF65-F5344CB8AC3E}">
        <p14:creationId xmlns:p14="http://schemas.microsoft.com/office/powerpoint/2010/main" val="224343050"/>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C62A17F6-43C7-4B49-8694-EE74B04BAE60}" type="slidenum">
              <a:rPr lang="en-US" smtClean="0"/>
              <a:t>61</a:t>
            </a:fld>
            <a:endParaRPr lang="en-US"/>
          </a:p>
        </p:txBody>
      </p:sp>
      <p:sp>
        <p:nvSpPr>
          <p:cNvPr id="6" name="Title 1"/>
          <p:cNvSpPr>
            <a:spLocks noGrp="1"/>
          </p:cNvSpPr>
          <p:nvPr>
            <p:ph type="title"/>
          </p:nvPr>
        </p:nvSpPr>
        <p:spPr>
          <a:xfrm>
            <a:off x="380775" y="156323"/>
            <a:ext cx="8079581" cy="766703"/>
          </a:xfrm>
        </p:spPr>
        <p:txBody>
          <a:bodyPr>
            <a:noAutofit/>
          </a:bodyPr>
          <a:lstStyle/>
          <a:p>
            <a:r>
              <a:rPr lang="en-US" sz="4800" dirty="0" smtClean="0"/>
              <a:t>Conclusions</a:t>
            </a:r>
            <a:endParaRPr lang="en-US" sz="4800" dirty="0"/>
          </a:p>
        </p:txBody>
      </p:sp>
      <p:sp>
        <p:nvSpPr>
          <p:cNvPr id="4" name="Content Placeholder 2"/>
          <p:cNvSpPr txBox="1">
            <a:spLocks/>
          </p:cNvSpPr>
          <p:nvPr/>
        </p:nvSpPr>
        <p:spPr>
          <a:xfrm>
            <a:off x="580818" y="1243244"/>
            <a:ext cx="8065294" cy="4515945"/>
          </a:xfrm>
          <a:prstGeom prst="rect">
            <a:avLst/>
          </a:prstGeom>
          <a:noFill/>
        </p:spPr>
        <p:txBody>
          <a:bodyPr vert="horz" lIns="91440" tIns="45720" rIns="91440" bIns="45720" rtlCol="0" anchor="t">
            <a:noAutofit/>
          </a:bodyPr>
          <a:lstStyle>
            <a:lvl1pPr marL="0" indent="0" algn="ctr" defTabSz="914400" rtl="0" eaLnBrk="1" latinLnBrk="0" hangingPunct="1">
              <a:lnSpc>
                <a:spcPct val="85000"/>
              </a:lnSpc>
              <a:spcBef>
                <a:spcPts val="800"/>
              </a:spcBef>
              <a:buFont typeface="Arial" pitchFamily="34" charset="0"/>
              <a:buNone/>
              <a:defRPr sz="3200" kern="1200">
                <a:solidFill>
                  <a:srgbClr val="4D4D4D"/>
                </a:solidFill>
                <a:latin typeface="+mn-lt"/>
                <a:ea typeface="+mn-ea"/>
                <a:cs typeface="+mn-cs"/>
              </a:defRPr>
            </a:lvl1pPr>
            <a:lvl2pPr marL="457200" indent="0" algn="l" defTabSz="914400" rtl="0" eaLnBrk="1" latinLnBrk="0" hangingPunct="1">
              <a:lnSpc>
                <a:spcPct val="85000"/>
              </a:lnSpc>
              <a:spcBef>
                <a:spcPts val="600"/>
              </a:spcBef>
              <a:buFont typeface="Arial" pitchFamily="34" charset="0"/>
              <a:buNone/>
              <a:defRPr sz="2800" kern="1200">
                <a:solidFill>
                  <a:schemeClr val="tx1">
                    <a:lumMod val="85000"/>
                    <a:lumOff val="15000"/>
                  </a:schemeClr>
                </a:solidFill>
                <a:latin typeface="+mn-lt"/>
                <a:ea typeface="+mn-ea"/>
                <a:cs typeface="+mn-cs"/>
              </a:defRPr>
            </a:lvl2pPr>
            <a:lvl3pPr marL="914400" indent="0" algn="l" defTabSz="914400" rtl="0" eaLnBrk="1" latinLnBrk="0" hangingPunct="1">
              <a:lnSpc>
                <a:spcPct val="85000"/>
              </a:lnSpc>
              <a:spcBef>
                <a:spcPts val="600"/>
              </a:spcBef>
              <a:buFont typeface="Arial" pitchFamily="34" charset="0"/>
              <a:buNone/>
              <a:defRPr sz="2400" i="1" kern="1200">
                <a:solidFill>
                  <a:schemeClr val="tx1">
                    <a:lumMod val="85000"/>
                    <a:lumOff val="15000"/>
                  </a:schemeClr>
                </a:solidFill>
                <a:latin typeface="+mn-lt"/>
                <a:ea typeface="+mn-ea"/>
                <a:cs typeface="+mn-cs"/>
              </a:defRPr>
            </a:lvl3pPr>
            <a:lvl4pPr marL="1371600" indent="0" algn="l"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4pPr>
            <a:lvl5pPr marL="1828800" indent="0" algn="l"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5pPr>
            <a:lvl6pPr marL="2286000" indent="0" algn="l"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6pPr>
            <a:lvl7pPr marL="2743200" indent="0" algn="l"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7pPr>
            <a:lvl8pPr marL="3200400" indent="0" algn="l"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8pPr>
            <a:lvl9pPr marL="3657600" indent="0" algn="l"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9pPr>
          </a:lstStyle>
          <a:p>
            <a:pPr marL="342900" indent="-342900" algn="just">
              <a:buFont typeface="Arial" panose="020B0604020202020204" pitchFamily="34" charset="0"/>
              <a:buChar char="•"/>
            </a:pPr>
            <a:r>
              <a:rPr lang="en-US" sz="2400" dirty="0" smtClean="0">
                <a:solidFill>
                  <a:schemeClr val="tx1"/>
                </a:solidFill>
              </a:rPr>
              <a:t>Several uncertainties abound</a:t>
            </a:r>
          </a:p>
          <a:p>
            <a:pPr marL="800100" lvl="1" indent="-342900" algn="just">
              <a:buFont typeface="Arial" panose="020B0604020202020204" pitchFamily="34" charset="0"/>
              <a:buChar char="•"/>
            </a:pPr>
            <a:r>
              <a:rPr lang="en-US" sz="2400" dirty="0" smtClean="0">
                <a:solidFill>
                  <a:schemeClr val="tx1"/>
                </a:solidFill>
              </a:rPr>
              <a:t>With data</a:t>
            </a:r>
          </a:p>
          <a:p>
            <a:pPr marL="800100" lvl="1" indent="-342900" algn="just">
              <a:buFont typeface="Arial" panose="020B0604020202020204" pitchFamily="34" charset="0"/>
              <a:buChar char="•"/>
            </a:pPr>
            <a:r>
              <a:rPr lang="en-US" sz="2400" dirty="0" smtClean="0">
                <a:solidFill>
                  <a:schemeClr val="tx1"/>
                </a:solidFill>
              </a:rPr>
              <a:t>Different models</a:t>
            </a:r>
          </a:p>
          <a:p>
            <a:pPr marL="800100" lvl="1" indent="-342900" algn="just">
              <a:buFont typeface="Arial" panose="020B0604020202020204" pitchFamily="34" charset="0"/>
              <a:buChar char="•"/>
            </a:pPr>
            <a:r>
              <a:rPr lang="en-US" sz="2400" dirty="0" err="1" smtClean="0">
                <a:solidFill>
                  <a:schemeClr val="tx1"/>
                </a:solidFill>
              </a:rPr>
              <a:t>Spatio</a:t>
            </a:r>
            <a:r>
              <a:rPr lang="en-US" sz="2400" dirty="0" smtClean="0">
                <a:solidFill>
                  <a:schemeClr val="tx1"/>
                </a:solidFill>
              </a:rPr>
              <a:t>-temporal variability</a:t>
            </a:r>
          </a:p>
          <a:p>
            <a:pPr lvl="1" algn="just"/>
            <a:r>
              <a:rPr lang="en-US" sz="2400" dirty="0" smtClean="0">
                <a:solidFill>
                  <a:schemeClr val="tx1"/>
                </a:solidFill>
              </a:rPr>
              <a:t>Include as much information as possible in modelling</a:t>
            </a:r>
          </a:p>
          <a:p>
            <a:pPr marL="800100" lvl="1" indent="-342900" algn="just">
              <a:buFont typeface="Arial" panose="020B0604020202020204" pitchFamily="34" charset="0"/>
              <a:buChar char="•"/>
            </a:pPr>
            <a:endParaRPr lang="en-US" sz="2400" dirty="0" smtClean="0">
              <a:solidFill>
                <a:schemeClr val="tx1"/>
              </a:solidFill>
            </a:endParaRPr>
          </a:p>
          <a:p>
            <a:pPr marL="342900" indent="-342900" algn="just">
              <a:buFont typeface="Arial" panose="020B0604020202020204" pitchFamily="34" charset="0"/>
              <a:buChar char="•"/>
            </a:pPr>
            <a:r>
              <a:rPr lang="en-US" sz="2400" dirty="0" smtClean="0">
                <a:solidFill>
                  <a:schemeClr val="tx1"/>
                </a:solidFill>
              </a:rPr>
              <a:t>Predictions - consider uncertainty </a:t>
            </a:r>
          </a:p>
          <a:p>
            <a:pPr marL="342900" indent="-342900" algn="just">
              <a:buFont typeface="Arial" panose="020B0604020202020204" pitchFamily="34" charset="0"/>
              <a:buChar char="•"/>
            </a:pPr>
            <a:r>
              <a:rPr lang="en-US" altLang="en-US" sz="2400" dirty="0" smtClean="0">
                <a:solidFill>
                  <a:schemeClr val="tx1">
                    <a:lumMod val="65000"/>
                    <a:lumOff val="35000"/>
                  </a:schemeClr>
                </a:solidFill>
                <a:ea typeface="Times New Roman" pitchFamily="18" charset="0"/>
                <a:cs typeface="Calibri" panose="020F0502020204030204" pitchFamily="34" charset="0"/>
              </a:rPr>
              <a:t>Assessing </a:t>
            </a:r>
            <a:r>
              <a:rPr lang="en-US" altLang="en-US" sz="2400" dirty="0">
                <a:solidFill>
                  <a:schemeClr val="tx1">
                    <a:lumMod val="65000"/>
                    <a:lumOff val="35000"/>
                  </a:schemeClr>
                </a:solidFill>
                <a:ea typeface="Times New Roman" pitchFamily="18" charset="0"/>
                <a:cs typeface="Calibri" panose="020F0502020204030204" pitchFamily="34" charset="0"/>
              </a:rPr>
              <a:t>flood resilience of a city or </a:t>
            </a:r>
            <a:r>
              <a:rPr lang="en-US" altLang="en-US" sz="2400" dirty="0" smtClean="0">
                <a:solidFill>
                  <a:schemeClr val="tx1">
                    <a:lumMod val="65000"/>
                    <a:lumOff val="35000"/>
                  </a:schemeClr>
                </a:solidFill>
                <a:ea typeface="Times New Roman" pitchFamily="18" charset="0"/>
                <a:cs typeface="Calibri" panose="020F0502020204030204" pitchFamily="34" charset="0"/>
              </a:rPr>
              <a:t>system</a:t>
            </a:r>
          </a:p>
          <a:p>
            <a:pPr marL="342900" indent="-342900" algn="just">
              <a:buFont typeface="Arial" panose="020B0604020202020204" pitchFamily="34" charset="0"/>
              <a:buChar char="•"/>
            </a:pPr>
            <a:r>
              <a:rPr lang="en-US" altLang="en-US" sz="2400" dirty="0">
                <a:solidFill>
                  <a:schemeClr val="tx1">
                    <a:lumMod val="65000"/>
                    <a:lumOff val="35000"/>
                  </a:schemeClr>
                </a:solidFill>
                <a:ea typeface="Times New Roman" pitchFamily="18" charset="0"/>
                <a:cs typeface="Calibri" panose="020F0502020204030204" pitchFamily="34" charset="0"/>
              </a:rPr>
              <a:t>Better preparedness</a:t>
            </a:r>
          </a:p>
          <a:p>
            <a:pPr marL="285750" indent="-285750" algn="just" fontAlgn="base">
              <a:spcBef>
                <a:spcPct val="0"/>
              </a:spcBef>
              <a:spcAft>
                <a:spcPct val="0"/>
              </a:spcAft>
              <a:buFont typeface="Arial" panose="020B0604020202020204" pitchFamily="34" charset="0"/>
              <a:buChar char="•"/>
              <a:tabLst>
                <a:tab pos="269875" algn="l"/>
              </a:tabLst>
            </a:pPr>
            <a:r>
              <a:rPr lang="en-US" altLang="en-US" sz="2400" dirty="0" smtClean="0">
                <a:solidFill>
                  <a:schemeClr val="tx1">
                    <a:lumMod val="65000"/>
                    <a:lumOff val="35000"/>
                  </a:schemeClr>
                </a:solidFill>
                <a:ea typeface="Times New Roman" pitchFamily="18" charset="0"/>
                <a:cs typeface="Calibri" panose="020F0502020204030204" pitchFamily="34" charset="0"/>
              </a:rPr>
              <a:t> Manage </a:t>
            </a:r>
            <a:r>
              <a:rPr lang="en-US" altLang="en-US" sz="2400" dirty="0">
                <a:solidFill>
                  <a:schemeClr val="tx1">
                    <a:lumMod val="65000"/>
                    <a:lumOff val="35000"/>
                  </a:schemeClr>
                </a:solidFill>
                <a:ea typeface="Times New Roman" pitchFamily="18" charset="0"/>
                <a:cs typeface="Calibri" panose="020F0502020204030204" pitchFamily="34" charset="0"/>
              </a:rPr>
              <a:t>flood waters at the source </a:t>
            </a:r>
            <a:r>
              <a:rPr lang="en-US" altLang="en-US" sz="2400" dirty="0" smtClean="0">
                <a:solidFill>
                  <a:schemeClr val="tx1">
                    <a:lumMod val="65000"/>
                    <a:lumOff val="35000"/>
                  </a:schemeClr>
                </a:solidFill>
                <a:ea typeface="Times New Roman" pitchFamily="18" charset="0"/>
                <a:cs typeface="Calibri" panose="020F0502020204030204" pitchFamily="34" charset="0"/>
              </a:rPr>
              <a:t>naturally   </a:t>
            </a:r>
            <a:endParaRPr lang="en-US" altLang="en-US" sz="2400" dirty="0">
              <a:solidFill>
                <a:schemeClr val="tx1">
                  <a:lumMod val="65000"/>
                  <a:lumOff val="35000"/>
                </a:schemeClr>
              </a:solidFill>
              <a:ea typeface="Times New Roman" pitchFamily="18" charset="0"/>
              <a:cs typeface="Calibri" panose="020F0502020204030204" pitchFamily="34" charset="0"/>
            </a:endParaRPr>
          </a:p>
          <a:p>
            <a:pPr marL="742950" lvl="1" indent="-285750" algn="just" fontAlgn="base">
              <a:spcBef>
                <a:spcPct val="0"/>
              </a:spcBef>
              <a:spcAft>
                <a:spcPct val="0"/>
              </a:spcAft>
              <a:buFont typeface="Arial" panose="020B0604020202020204" pitchFamily="34" charset="0"/>
              <a:buChar char="•"/>
              <a:tabLst>
                <a:tab pos="269875" algn="l"/>
              </a:tabLst>
            </a:pPr>
            <a:r>
              <a:rPr lang="en-US" altLang="en-US" sz="2400" dirty="0">
                <a:solidFill>
                  <a:schemeClr val="tx1">
                    <a:lumMod val="65000"/>
                    <a:lumOff val="35000"/>
                  </a:schemeClr>
                </a:solidFill>
                <a:ea typeface="Times New Roman" pitchFamily="18" charset="0"/>
                <a:cs typeface="Calibri" panose="020F0502020204030204" pitchFamily="34" charset="0"/>
              </a:rPr>
              <a:t>Low Impact Development (LID) </a:t>
            </a:r>
            <a:r>
              <a:rPr lang="en-US" altLang="en-US" sz="2400" dirty="0" smtClean="0">
                <a:solidFill>
                  <a:schemeClr val="tx1">
                    <a:lumMod val="65000"/>
                    <a:lumOff val="35000"/>
                  </a:schemeClr>
                </a:solidFill>
                <a:ea typeface="Times New Roman" pitchFamily="18" charset="0"/>
                <a:cs typeface="Calibri" panose="020F0502020204030204" pitchFamily="34" charset="0"/>
              </a:rPr>
              <a:t>- storage </a:t>
            </a:r>
            <a:r>
              <a:rPr lang="en-US" altLang="en-US" sz="2400" dirty="0">
                <a:solidFill>
                  <a:schemeClr val="tx1">
                    <a:lumMod val="65000"/>
                    <a:lumOff val="35000"/>
                  </a:schemeClr>
                </a:solidFill>
                <a:ea typeface="Times New Roman" pitchFamily="18" charset="0"/>
                <a:cs typeface="Calibri" panose="020F0502020204030204" pitchFamily="34" charset="0"/>
              </a:rPr>
              <a:t>and reuse</a:t>
            </a:r>
          </a:p>
          <a:p>
            <a:pPr marL="742950" lvl="1" indent="-285750" algn="just" fontAlgn="base">
              <a:spcBef>
                <a:spcPct val="0"/>
              </a:spcBef>
              <a:spcAft>
                <a:spcPct val="0"/>
              </a:spcAft>
              <a:buFont typeface="Arial" panose="020B0604020202020204" pitchFamily="34" charset="0"/>
              <a:buChar char="•"/>
              <a:tabLst>
                <a:tab pos="269875" algn="l"/>
              </a:tabLst>
            </a:pPr>
            <a:r>
              <a:rPr lang="en-US" altLang="en-US" sz="2400" dirty="0">
                <a:solidFill>
                  <a:schemeClr val="tx1">
                    <a:lumMod val="65000"/>
                    <a:lumOff val="35000"/>
                  </a:schemeClr>
                </a:solidFill>
                <a:ea typeface="Times New Roman" pitchFamily="18" charset="0"/>
                <a:cs typeface="Calibri" panose="020F0502020204030204" pitchFamily="34" charset="0"/>
              </a:rPr>
              <a:t>Sustainable Drainage Systems (</a:t>
            </a:r>
            <a:r>
              <a:rPr lang="en-US" altLang="en-US" sz="2400" dirty="0" err="1">
                <a:solidFill>
                  <a:schemeClr val="tx1">
                    <a:lumMod val="65000"/>
                    <a:lumOff val="35000"/>
                  </a:schemeClr>
                </a:solidFill>
                <a:ea typeface="Times New Roman" pitchFamily="18" charset="0"/>
                <a:cs typeface="Calibri" panose="020F0502020204030204" pitchFamily="34" charset="0"/>
              </a:rPr>
              <a:t>SuDS</a:t>
            </a:r>
            <a:r>
              <a:rPr lang="en-US" altLang="en-US" sz="2400" dirty="0">
                <a:solidFill>
                  <a:schemeClr val="tx1">
                    <a:lumMod val="65000"/>
                    <a:lumOff val="35000"/>
                  </a:schemeClr>
                </a:solidFill>
                <a:ea typeface="Times New Roman" pitchFamily="18" charset="0"/>
                <a:cs typeface="Calibri" panose="020F0502020204030204" pitchFamily="34" charset="0"/>
              </a:rPr>
              <a:t>) – </a:t>
            </a:r>
            <a:r>
              <a:rPr lang="en-US" altLang="en-US" sz="2400" dirty="0" smtClean="0">
                <a:solidFill>
                  <a:schemeClr val="tx1">
                    <a:lumMod val="65000"/>
                    <a:lumOff val="35000"/>
                  </a:schemeClr>
                </a:solidFill>
                <a:ea typeface="Times New Roman" pitchFamily="18" charset="0"/>
                <a:cs typeface="Calibri" panose="020F0502020204030204" pitchFamily="34" charset="0"/>
              </a:rPr>
              <a:t>permeable </a:t>
            </a:r>
            <a:r>
              <a:rPr lang="en-US" altLang="en-US" sz="2400" dirty="0">
                <a:solidFill>
                  <a:schemeClr val="tx1">
                    <a:lumMod val="65000"/>
                    <a:lumOff val="35000"/>
                  </a:schemeClr>
                </a:solidFill>
                <a:ea typeface="Times New Roman" pitchFamily="18" charset="0"/>
                <a:cs typeface="Calibri" panose="020F0502020204030204" pitchFamily="34" charset="0"/>
              </a:rPr>
              <a:t>pavement, wetlands, green roof, detention basins</a:t>
            </a:r>
          </a:p>
          <a:p>
            <a:pPr marL="342900" indent="-342900" algn="just">
              <a:buFont typeface="Arial" panose="020B0604020202020204" pitchFamily="34" charset="0"/>
              <a:buChar char="•"/>
            </a:pPr>
            <a:endParaRPr lang="en-US" sz="2400" dirty="0" smtClean="0">
              <a:solidFill>
                <a:schemeClr val="tx1"/>
              </a:solidFill>
            </a:endParaRPr>
          </a:p>
          <a:p>
            <a:pPr marL="342900" indent="-342900" algn="just">
              <a:buFont typeface="Arial" panose="020B0604020202020204" pitchFamily="34" charset="0"/>
              <a:buChar char="•"/>
            </a:pPr>
            <a:endParaRPr lang="en-US" sz="2400" dirty="0" smtClean="0">
              <a:solidFill>
                <a:schemeClr val="tx1"/>
              </a:solidFill>
            </a:endParaRPr>
          </a:p>
        </p:txBody>
      </p:sp>
    </p:spTree>
    <p:extLst>
      <p:ext uri="{BB962C8B-B14F-4D97-AF65-F5344CB8AC3E}">
        <p14:creationId xmlns:p14="http://schemas.microsoft.com/office/powerpoint/2010/main" val="3973426326"/>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C62A17F6-43C7-4B49-8694-EE74B04BAE60}" type="slidenum">
              <a:rPr lang="en-US" smtClean="0"/>
              <a:t>62</a:t>
            </a:fld>
            <a:endParaRPr lang="en-US"/>
          </a:p>
        </p:txBody>
      </p:sp>
      <p:sp>
        <p:nvSpPr>
          <p:cNvPr id="6" name="Title 1"/>
          <p:cNvSpPr>
            <a:spLocks noGrp="1"/>
          </p:cNvSpPr>
          <p:nvPr>
            <p:ph type="title"/>
          </p:nvPr>
        </p:nvSpPr>
        <p:spPr>
          <a:xfrm>
            <a:off x="380775" y="156323"/>
            <a:ext cx="8079581" cy="766703"/>
          </a:xfrm>
        </p:spPr>
        <p:txBody>
          <a:bodyPr>
            <a:noAutofit/>
          </a:bodyPr>
          <a:lstStyle/>
          <a:p>
            <a:r>
              <a:rPr lang="en-US" sz="4800" dirty="0" smtClean="0"/>
              <a:t>Challenges ahead</a:t>
            </a:r>
            <a:endParaRPr lang="en-US" sz="4800" dirty="0"/>
          </a:p>
        </p:txBody>
      </p:sp>
      <p:sp>
        <p:nvSpPr>
          <p:cNvPr id="4" name="Content Placeholder 2"/>
          <p:cNvSpPr txBox="1">
            <a:spLocks/>
          </p:cNvSpPr>
          <p:nvPr/>
        </p:nvSpPr>
        <p:spPr>
          <a:xfrm>
            <a:off x="550338" y="1669965"/>
            <a:ext cx="8065294" cy="1337396"/>
          </a:xfrm>
          <a:prstGeom prst="rect">
            <a:avLst/>
          </a:prstGeom>
          <a:noFill/>
        </p:spPr>
        <p:txBody>
          <a:bodyPr vert="horz" lIns="91440" tIns="45720" rIns="91440" bIns="45720" rtlCol="0" anchor="t">
            <a:noAutofit/>
          </a:bodyPr>
          <a:lstStyle>
            <a:lvl1pPr marL="0" indent="0" algn="ctr" defTabSz="914400" rtl="0" eaLnBrk="1" latinLnBrk="0" hangingPunct="1">
              <a:lnSpc>
                <a:spcPct val="85000"/>
              </a:lnSpc>
              <a:spcBef>
                <a:spcPts val="800"/>
              </a:spcBef>
              <a:buFont typeface="Arial" pitchFamily="34" charset="0"/>
              <a:buNone/>
              <a:defRPr sz="3200" kern="1200">
                <a:solidFill>
                  <a:srgbClr val="4D4D4D"/>
                </a:solidFill>
                <a:latin typeface="+mn-lt"/>
                <a:ea typeface="+mn-ea"/>
                <a:cs typeface="+mn-cs"/>
              </a:defRPr>
            </a:lvl1pPr>
            <a:lvl2pPr marL="457200" indent="0" algn="l" defTabSz="914400" rtl="0" eaLnBrk="1" latinLnBrk="0" hangingPunct="1">
              <a:lnSpc>
                <a:spcPct val="85000"/>
              </a:lnSpc>
              <a:spcBef>
                <a:spcPts val="600"/>
              </a:spcBef>
              <a:buFont typeface="Arial" pitchFamily="34" charset="0"/>
              <a:buNone/>
              <a:defRPr sz="2800" kern="1200">
                <a:solidFill>
                  <a:schemeClr val="tx1">
                    <a:lumMod val="85000"/>
                    <a:lumOff val="15000"/>
                  </a:schemeClr>
                </a:solidFill>
                <a:latin typeface="+mn-lt"/>
                <a:ea typeface="+mn-ea"/>
                <a:cs typeface="+mn-cs"/>
              </a:defRPr>
            </a:lvl2pPr>
            <a:lvl3pPr marL="914400" indent="0" algn="l" defTabSz="914400" rtl="0" eaLnBrk="1" latinLnBrk="0" hangingPunct="1">
              <a:lnSpc>
                <a:spcPct val="85000"/>
              </a:lnSpc>
              <a:spcBef>
                <a:spcPts val="600"/>
              </a:spcBef>
              <a:buFont typeface="Arial" pitchFamily="34" charset="0"/>
              <a:buNone/>
              <a:defRPr sz="2400" i="1" kern="1200">
                <a:solidFill>
                  <a:schemeClr val="tx1">
                    <a:lumMod val="85000"/>
                    <a:lumOff val="15000"/>
                  </a:schemeClr>
                </a:solidFill>
                <a:latin typeface="+mn-lt"/>
                <a:ea typeface="+mn-ea"/>
                <a:cs typeface="+mn-cs"/>
              </a:defRPr>
            </a:lvl3pPr>
            <a:lvl4pPr marL="1371600" indent="0" algn="l"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4pPr>
            <a:lvl5pPr marL="1828800" indent="0" algn="l"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5pPr>
            <a:lvl6pPr marL="2286000" indent="0" algn="l"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6pPr>
            <a:lvl7pPr marL="2743200" indent="0" algn="l"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7pPr>
            <a:lvl8pPr marL="3200400" indent="0" algn="l"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8pPr>
            <a:lvl9pPr marL="3657600" indent="0" algn="l"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9pPr>
          </a:lstStyle>
          <a:p>
            <a:pPr marL="342900" indent="-342900" algn="just">
              <a:buFont typeface="Arial" panose="020B0604020202020204" pitchFamily="34" charset="0"/>
              <a:buChar char="•"/>
            </a:pPr>
            <a:r>
              <a:rPr lang="en-US" sz="2400" dirty="0" smtClean="0">
                <a:solidFill>
                  <a:schemeClr val="tx1"/>
                </a:solidFill>
              </a:rPr>
              <a:t>Changing climate</a:t>
            </a:r>
          </a:p>
          <a:p>
            <a:pPr marL="342900" indent="-342900" algn="just">
              <a:buFont typeface="Arial" panose="020B0604020202020204" pitchFamily="34" charset="0"/>
              <a:buChar char="•"/>
            </a:pPr>
            <a:r>
              <a:rPr lang="en-US" sz="2400" dirty="0" smtClean="0">
                <a:solidFill>
                  <a:schemeClr val="tx1"/>
                </a:solidFill>
              </a:rPr>
              <a:t>Introduces non-stationarity in the process</a:t>
            </a:r>
          </a:p>
        </p:txBody>
      </p:sp>
    </p:spTree>
    <p:extLst>
      <p:ext uri="{BB962C8B-B14F-4D97-AF65-F5344CB8AC3E}">
        <p14:creationId xmlns:p14="http://schemas.microsoft.com/office/powerpoint/2010/main" val="2370922444"/>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p:cNvSpPr>
          <p:nvPr>
            <p:ph type="sldNum" sz="quarter" idx="12"/>
          </p:nvPr>
        </p:nvSpPr>
        <p:spPr/>
        <p:txBody>
          <a:bodyPr/>
          <a:lstStyle/>
          <a:p>
            <a:fld id="{9D158E50-F70A-4117-9627-6EA112A2E7CE}" type="slidenum">
              <a:rPr lang="en-US" smtClean="0"/>
              <a:pPr/>
              <a:t>63</a:t>
            </a:fld>
            <a:endParaRPr lang="en-US" dirty="0"/>
          </a:p>
        </p:txBody>
      </p:sp>
      <p:sp>
        <p:nvSpPr>
          <p:cNvPr id="2" name="TextBox 1"/>
          <p:cNvSpPr txBox="1"/>
          <p:nvPr/>
        </p:nvSpPr>
        <p:spPr>
          <a:xfrm>
            <a:off x="457200" y="5638800"/>
            <a:ext cx="8001000" cy="1066800"/>
          </a:xfrm>
          <a:prstGeom prst="rect">
            <a:avLst/>
          </a:prstGeom>
          <a:solidFill>
            <a:srgbClr val="F8F8F8"/>
          </a:solidFill>
        </p:spPr>
        <p:txBody>
          <a:bodyPr wrap="square" rtlCol="0">
            <a:noAutofit/>
          </a:bodyPr>
          <a:lstStyle/>
          <a:p>
            <a:pPr lvl="0" algn="just" fontAlgn="base">
              <a:spcBef>
                <a:spcPct val="0"/>
              </a:spcBef>
              <a:spcAft>
                <a:spcPct val="0"/>
              </a:spcAft>
              <a:tabLst>
                <a:tab pos="269875" algn="l"/>
              </a:tabLst>
            </a:pPr>
            <a:r>
              <a:rPr lang="en-US" altLang="en-US" dirty="0" smtClean="0">
                <a:solidFill>
                  <a:schemeClr val="tx1">
                    <a:lumMod val="65000"/>
                    <a:lumOff val="35000"/>
                  </a:schemeClr>
                </a:solidFill>
                <a:latin typeface="Calibri" panose="020F0502020204030204" pitchFamily="34" charset="0"/>
                <a:ea typeface="Times New Roman" pitchFamily="18" charset="0"/>
                <a:cs typeface="Calibri" panose="020F0502020204030204" pitchFamily="34" charset="0"/>
              </a:rPr>
              <a:t> </a:t>
            </a:r>
            <a:endParaRPr lang="en-US" altLang="en-US" dirty="0">
              <a:solidFill>
                <a:schemeClr val="tx1">
                  <a:lumMod val="65000"/>
                  <a:lumOff val="35000"/>
                </a:schemeClr>
              </a:solidFill>
              <a:latin typeface="Calibri" panose="020F0502020204030204" pitchFamily="34" charset="0"/>
              <a:ea typeface="Times New Roman" pitchFamily="18" charset="0"/>
              <a:cs typeface="Calibri" panose="020F0502020204030204" pitchFamily="34" charset="0"/>
            </a:endParaRPr>
          </a:p>
          <a:p>
            <a:pPr marL="269875" lvl="0" indent="-269875" algn="just" fontAlgn="base">
              <a:spcBef>
                <a:spcPct val="0"/>
              </a:spcBef>
              <a:spcAft>
                <a:spcPct val="0"/>
              </a:spcAft>
              <a:buFont typeface="Arial" panose="020B0604020202020204" pitchFamily="34" charset="0"/>
              <a:buChar char="•"/>
              <a:tabLst>
                <a:tab pos="269875" algn="l"/>
              </a:tabLst>
            </a:pPr>
            <a:endParaRPr lang="en-US" altLang="en-US" i="1" dirty="0">
              <a:solidFill>
                <a:schemeClr val="tx1">
                  <a:lumMod val="65000"/>
                  <a:lumOff val="35000"/>
                </a:schemeClr>
              </a:solidFill>
              <a:latin typeface="Calibri" panose="020F0502020204030204" pitchFamily="34" charset="0"/>
              <a:ea typeface="Times New Roman" pitchFamily="18" charset="0"/>
              <a:cs typeface="Calibri" panose="020F0502020204030204" pitchFamily="34" charset="0"/>
            </a:endParaRPr>
          </a:p>
          <a:p>
            <a:pPr>
              <a:lnSpc>
                <a:spcPct val="120000"/>
              </a:lnSpc>
              <a:spcBef>
                <a:spcPts val="600"/>
              </a:spcBef>
            </a:pPr>
            <a:endParaRPr lang="en-US" dirty="0">
              <a:solidFill>
                <a:schemeClr val="tx1">
                  <a:lumMod val="65000"/>
                  <a:lumOff val="35000"/>
                </a:schemeClr>
              </a:solidFill>
              <a:latin typeface="Calibri" panose="020F0502020204030204" pitchFamily="34" charset="0"/>
              <a:ea typeface="Times New Roman"/>
              <a:cs typeface="Calibri" panose="020F0502020204030204" pitchFamily="34" charset="0"/>
            </a:endParaRPr>
          </a:p>
        </p:txBody>
      </p:sp>
      <p:pic>
        <p:nvPicPr>
          <p:cNvPr id="12" name="Global temperature anomalies from 1880 to 2017">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85799" y="1086764"/>
            <a:ext cx="7821573" cy="4399635"/>
          </a:xfrm>
          <a:prstGeom prst="rect">
            <a:avLst/>
          </a:prstGeom>
        </p:spPr>
      </p:pic>
      <p:pic>
        <p:nvPicPr>
          <p:cNvPr id="3" name="Picture 2"/>
          <p:cNvPicPr>
            <a:picLocks noChangeAspect="1"/>
          </p:cNvPicPr>
          <p:nvPr/>
        </p:nvPicPr>
        <p:blipFill>
          <a:blip r:embed="rId5"/>
          <a:stretch>
            <a:fillRect/>
          </a:stretch>
        </p:blipFill>
        <p:spPr>
          <a:xfrm>
            <a:off x="942340" y="1335367"/>
            <a:ext cx="7030720" cy="4149277"/>
          </a:xfrm>
          <a:prstGeom prst="rect">
            <a:avLst/>
          </a:prstGeom>
        </p:spPr>
      </p:pic>
      <p:sp>
        <p:nvSpPr>
          <p:cNvPr id="6" name="Rectangle 5"/>
          <p:cNvSpPr/>
          <p:nvPr/>
        </p:nvSpPr>
        <p:spPr>
          <a:xfrm>
            <a:off x="441384" y="6320612"/>
            <a:ext cx="7483415" cy="230832"/>
          </a:xfrm>
          <a:prstGeom prst="rect">
            <a:avLst/>
          </a:prstGeom>
        </p:spPr>
        <p:txBody>
          <a:bodyPr wrap="square">
            <a:spAutoFit/>
          </a:bodyPr>
          <a:lstStyle/>
          <a:p>
            <a:r>
              <a:rPr lang="en-US" sz="900" dirty="0"/>
              <a:t>https://svs.gsfc.nasa.gov/cgi-bin/details.cgi?aid=3975</a:t>
            </a:r>
          </a:p>
        </p:txBody>
      </p:sp>
    </p:spTree>
    <p:extLst>
      <p:ext uri="{BB962C8B-B14F-4D97-AF65-F5344CB8AC3E}">
        <p14:creationId xmlns:p14="http://schemas.microsoft.com/office/powerpoint/2010/main" val="3996139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780"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12"/>
                </p:tgtEl>
              </p:cMediaNode>
            </p:video>
            <p:seq concurrent="1" nextAc="seek">
              <p:cTn id="12" restart="whenNotActive" fill="hold" evtFilter="cancelBubble" nodeType="interactiveSeq">
                <p:stCondLst>
                  <p:cond evt="onClick" delay="0">
                    <p:tgtEl>
                      <p:spTgt spid="12"/>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12"/>
                                        </p:tgtEl>
                                      </p:cBhvr>
                                    </p:cmd>
                                  </p:childTnLst>
                                </p:cTn>
                              </p:par>
                            </p:childTnLst>
                          </p:cTn>
                        </p:par>
                      </p:childTnLst>
                    </p:cTn>
                  </p:par>
                </p:childTnLst>
              </p:cTn>
              <p:nextCondLst>
                <p:cond evt="onClick" delay="0">
                  <p:tgtEl>
                    <p:spTgt spid="12"/>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92919" y="294251"/>
            <a:ext cx="8079581" cy="169599"/>
          </a:xfrm>
        </p:spPr>
        <p:txBody>
          <a:bodyPr>
            <a:noAutofit/>
          </a:bodyPr>
          <a:lstStyle/>
          <a:p>
            <a:r>
              <a:rPr lang="en-US" sz="2600" dirty="0" smtClean="0"/>
              <a:t>Effect of changes in temperature distribution</a:t>
            </a:r>
            <a:endParaRPr lang="en-US" sz="2600" dirty="0"/>
          </a:p>
        </p:txBody>
      </p:sp>
      <p:sp>
        <p:nvSpPr>
          <p:cNvPr id="8" name="Slide Number Placeholder 7"/>
          <p:cNvSpPr>
            <a:spLocks noGrp="1"/>
          </p:cNvSpPr>
          <p:nvPr>
            <p:ph type="sldNum" sz="quarter" idx="12"/>
          </p:nvPr>
        </p:nvSpPr>
        <p:spPr/>
        <p:txBody>
          <a:bodyPr/>
          <a:lstStyle/>
          <a:p>
            <a:fld id="{9D158E50-F70A-4117-9627-6EA112A2E7CE}" type="slidenum">
              <a:rPr lang="en-US" smtClean="0"/>
              <a:pPr/>
              <a:t>64</a:t>
            </a:fld>
            <a:endParaRPr lang="en-US" dirty="0"/>
          </a:p>
        </p:txBody>
      </p:sp>
      <p:pic>
        <p:nvPicPr>
          <p:cNvPr id="5" name="Picture 4"/>
          <p:cNvPicPr>
            <a:picLocks noChangeAspect="1"/>
          </p:cNvPicPr>
          <p:nvPr/>
        </p:nvPicPr>
        <p:blipFill rotWithShape="1">
          <a:blip r:embed="rId2"/>
          <a:srcRect b="73731"/>
          <a:stretch/>
        </p:blipFill>
        <p:spPr>
          <a:xfrm>
            <a:off x="247650" y="616250"/>
            <a:ext cx="4210050" cy="2266950"/>
          </a:xfrm>
          <a:prstGeom prst="rect">
            <a:avLst/>
          </a:prstGeom>
        </p:spPr>
      </p:pic>
      <p:pic>
        <p:nvPicPr>
          <p:cNvPr id="6" name="Picture 5"/>
          <p:cNvPicPr>
            <a:picLocks noChangeAspect="1"/>
          </p:cNvPicPr>
          <p:nvPr/>
        </p:nvPicPr>
        <p:blipFill rotWithShape="1">
          <a:blip r:embed="rId2"/>
          <a:srcRect t="26048" b="47351"/>
          <a:stretch/>
        </p:blipFill>
        <p:spPr>
          <a:xfrm>
            <a:off x="4542347" y="517043"/>
            <a:ext cx="4210050" cy="2295525"/>
          </a:xfrm>
          <a:prstGeom prst="rect">
            <a:avLst/>
          </a:prstGeom>
        </p:spPr>
      </p:pic>
      <p:pic>
        <p:nvPicPr>
          <p:cNvPr id="7" name="Picture 6"/>
          <p:cNvPicPr>
            <a:picLocks noChangeAspect="1"/>
          </p:cNvPicPr>
          <p:nvPr/>
        </p:nvPicPr>
        <p:blipFill rotWithShape="1">
          <a:blip r:embed="rId2"/>
          <a:srcRect t="53973"/>
          <a:stretch/>
        </p:blipFill>
        <p:spPr>
          <a:xfrm>
            <a:off x="2132162" y="2680793"/>
            <a:ext cx="4210050" cy="3971925"/>
          </a:xfrm>
          <a:prstGeom prst="rect">
            <a:avLst/>
          </a:prstGeom>
        </p:spPr>
      </p:pic>
      <p:sp>
        <p:nvSpPr>
          <p:cNvPr id="3" name="Rectangle 2"/>
          <p:cNvSpPr/>
          <p:nvPr/>
        </p:nvSpPr>
        <p:spPr>
          <a:xfrm>
            <a:off x="6342212" y="4797739"/>
            <a:ext cx="2632135" cy="830997"/>
          </a:xfrm>
          <a:prstGeom prst="rect">
            <a:avLst/>
          </a:prstGeom>
        </p:spPr>
        <p:txBody>
          <a:bodyPr wrap="square">
            <a:spAutoFit/>
          </a:bodyPr>
          <a:lstStyle/>
          <a:p>
            <a:r>
              <a:rPr lang="en-US" sz="1200" dirty="0">
                <a:solidFill>
                  <a:srgbClr val="0081AD"/>
                </a:solidFill>
                <a:latin typeface="Minion-DisplayRegularA"/>
              </a:rPr>
              <a:t>IPCC, 2012: Managing the Risks of Extreme Events and Disasters to Advance Climate</a:t>
            </a:r>
          </a:p>
          <a:p>
            <a:r>
              <a:rPr lang="en-US" sz="1200" dirty="0">
                <a:solidFill>
                  <a:srgbClr val="0081AD"/>
                </a:solidFill>
                <a:latin typeface="Minion-DisplayRegularA"/>
              </a:rPr>
              <a:t>Change Adaptation.</a:t>
            </a:r>
          </a:p>
        </p:txBody>
      </p:sp>
    </p:spTree>
    <p:extLst>
      <p:ext uri="{BB962C8B-B14F-4D97-AF65-F5344CB8AC3E}">
        <p14:creationId xmlns:p14="http://schemas.microsoft.com/office/powerpoint/2010/main" val="636993031"/>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92919" y="499533"/>
            <a:ext cx="8079581" cy="169180"/>
          </a:xfrm>
        </p:spPr>
        <p:txBody>
          <a:bodyPr>
            <a:normAutofit fontScale="90000"/>
          </a:bodyPr>
          <a:lstStyle/>
          <a:p>
            <a:r>
              <a:rPr lang="en-US" dirty="0" smtClean="0"/>
              <a:t>Change in temperature distribution</a:t>
            </a:r>
            <a:endParaRPr lang="en-US" dirty="0"/>
          </a:p>
        </p:txBody>
      </p:sp>
      <p:sp>
        <p:nvSpPr>
          <p:cNvPr id="8" name="Slide Number Placeholder 7"/>
          <p:cNvSpPr>
            <a:spLocks noGrp="1"/>
          </p:cNvSpPr>
          <p:nvPr>
            <p:ph type="sldNum" sz="quarter" idx="12"/>
          </p:nvPr>
        </p:nvSpPr>
        <p:spPr/>
        <p:txBody>
          <a:bodyPr/>
          <a:lstStyle/>
          <a:p>
            <a:fld id="{9D158E50-F70A-4117-9627-6EA112A2E7CE}" type="slidenum">
              <a:rPr lang="en-US" smtClean="0"/>
              <a:pPr/>
              <a:t>65</a:t>
            </a:fld>
            <a:endParaRPr lang="en-US" dirty="0"/>
          </a:p>
        </p:txBody>
      </p:sp>
      <p:sp>
        <p:nvSpPr>
          <p:cNvPr id="2" name="TextBox 1"/>
          <p:cNvSpPr txBox="1"/>
          <p:nvPr/>
        </p:nvSpPr>
        <p:spPr>
          <a:xfrm>
            <a:off x="441384" y="5623144"/>
            <a:ext cx="8001000" cy="1066800"/>
          </a:xfrm>
          <a:prstGeom prst="rect">
            <a:avLst/>
          </a:prstGeom>
          <a:solidFill>
            <a:srgbClr val="F8F8F8"/>
          </a:solidFill>
        </p:spPr>
        <p:txBody>
          <a:bodyPr wrap="square" rtlCol="0">
            <a:noAutofit/>
          </a:bodyPr>
          <a:lstStyle/>
          <a:p>
            <a:pPr lvl="0" algn="just" fontAlgn="base">
              <a:spcBef>
                <a:spcPct val="0"/>
              </a:spcBef>
              <a:spcAft>
                <a:spcPct val="0"/>
              </a:spcAft>
              <a:tabLst>
                <a:tab pos="269875" algn="l"/>
              </a:tabLst>
            </a:pPr>
            <a:r>
              <a:rPr lang="en-US" altLang="en-US" dirty="0" smtClean="0">
                <a:solidFill>
                  <a:schemeClr val="tx1">
                    <a:lumMod val="65000"/>
                    <a:lumOff val="35000"/>
                  </a:schemeClr>
                </a:solidFill>
                <a:latin typeface="Calibri" panose="020F0502020204030204" pitchFamily="34" charset="0"/>
                <a:ea typeface="Times New Roman" pitchFamily="18" charset="0"/>
                <a:cs typeface="Calibri" panose="020F0502020204030204" pitchFamily="34" charset="0"/>
              </a:rPr>
              <a:t>Distribution </a:t>
            </a:r>
            <a:r>
              <a:rPr lang="en-US" altLang="en-US" dirty="0">
                <a:solidFill>
                  <a:schemeClr val="tx1">
                    <a:lumMod val="65000"/>
                    <a:lumOff val="35000"/>
                  </a:schemeClr>
                </a:solidFill>
                <a:latin typeface="Calibri" panose="020F0502020204030204" pitchFamily="34" charset="0"/>
                <a:ea typeface="Times New Roman" pitchFamily="18" charset="0"/>
                <a:cs typeface="Calibri" panose="020F0502020204030204" pitchFamily="34" charset="0"/>
              </a:rPr>
              <a:t>of Northern Hemisphere summer temperature anomalies </a:t>
            </a:r>
            <a:r>
              <a:rPr lang="en-US" altLang="en-US" dirty="0" smtClean="0">
                <a:solidFill>
                  <a:schemeClr val="tx1">
                    <a:lumMod val="65000"/>
                    <a:lumOff val="35000"/>
                  </a:schemeClr>
                </a:solidFill>
                <a:latin typeface="Calibri" panose="020F0502020204030204" pitchFamily="34" charset="0"/>
                <a:ea typeface="Times New Roman" pitchFamily="18" charset="0"/>
                <a:cs typeface="Calibri" panose="020F0502020204030204" pitchFamily="34" charset="0"/>
              </a:rPr>
              <a:t>shifting toward </a:t>
            </a:r>
            <a:r>
              <a:rPr lang="en-US" altLang="en-US" dirty="0">
                <a:solidFill>
                  <a:schemeClr val="tx1">
                    <a:lumMod val="65000"/>
                    <a:lumOff val="35000"/>
                  </a:schemeClr>
                </a:solidFill>
                <a:latin typeface="Calibri" panose="020F0502020204030204" pitchFamily="34" charset="0"/>
                <a:ea typeface="Times New Roman" pitchFamily="18" charset="0"/>
                <a:cs typeface="Calibri" panose="020F0502020204030204" pitchFamily="34" charset="0"/>
              </a:rPr>
              <a:t>an increase in hot summers</a:t>
            </a:r>
            <a:endParaRPr lang="en-US" dirty="0">
              <a:solidFill>
                <a:schemeClr val="tx1">
                  <a:lumMod val="65000"/>
                  <a:lumOff val="35000"/>
                </a:schemeClr>
              </a:solidFill>
              <a:latin typeface="Calibri" panose="020F0502020204030204" pitchFamily="34" charset="0"/>
              <a:ea typeface="Times New Roman"/>
              <a:cs typeface="Calibri" panose="020F0502020204030204" pitchFamily="34" charset="0"/>
            </a:endParaRPr>
          </a:p>
        </p:txBody>
      </p:sp>
      <p:pic>
        <p:nvPicPr>
          <p:cNvPr id="9" name="Shifting Distribution of Northern Hemisphere Summer Temperature Anomalies, 1951-2011">
            <a:hlinkClick r:id="" action="ppaction://media"/>
          </p:cNvPr>
          <p:cNvPicPr>
            <a:picLocks noChangeAspect="1"/>
          </p:cNvPicPr>
          <p:nvPr>
            <a:videoFile r:link="rId1"/>
            <p:extLst>
              <p:ext uri="{DAA4B4D4-6D71-4841-9C94-3DE7FCFB9230}">
                <p14:media xmlns:p14="http://schemas.microsoft.com/office/powerpoint/2010/main" r:embed="rId2">
                  <p14:trim st="3802"/>
                </p14:media>
              </p:ext>
            </p:extLst>
          </p:nvPr>
        </p:nvPicPr>
        <p:blipFill>
          <a:blip r:embed="rId4"/>
          <a:stretch>
            <a:fillRect/>
          </a:stretch>
        </p:blipFill>
        <p:spPr>
          <a:xfrm>
            <a:off x="609600" y="914400"/>
            <a:ext cx="7934325" cy="4463057"/>
          </a:xfrm>
          <a:prstGeom prst="rect">
            <a:avLst/>
          </a:prstGeom>
        </p:spPr>
      </p:pic>
      <p:sp>
        <p:nvSpPr>
          <p:cNvPr id="3" name="Rectangle 2"/>
          <p:cNvSpPr/>
          <p:nvPr/>
        </p:nvSpPr>
        <p:spPr>
          <a:xfrm>
            <a:off x="441384" y="6320612"/>
            <a:ext cx="7483415" cy="369332"/>
          </a:xfrm>
          <a:prstGeom prst="rect">
            <a:avLst/>
          </a:prstGeom>
        </p:spPr>
        <p:txBody>
          <a:bodyPr wrap="square">
            <a:spAutoFit/>
          </a:bodyPr>
          <a:lstStyle/>
          <a:p>
            <a:r>
              <a:rPr lang="en-US" dirty="0"/>
              <a:t>https://svs.gsfc.nasa.gov/cgi-bin/details.cgi?aid=3975</a:t>
            </a:r>
          </a:p>
        </p:txBody>
      </p:sp>
    </p:spTree>
    <p:extLst>
      <p:ext uri="{BB962C8B-B14F-4D97-AF65-F5344CB8AC3E}">
        <p14:creationId xmlns:p14="http://schemas.microsoft.com/office/powerpoint/2010/main" val="3245736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916"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92919" y="499533"/>
            <a:ext cx="8079581" cy="169180"/>
          </a:xfrm>
        </p:spPr>
        <p:txBody>
          <a:bodyPr>
            <a:normAutofit fontScale="90000"/>
          </a:bodyPr>
          <a:lstStyle/>
          <a:p>
            <a:r>
              <a:rPr lang="en-US" dirty="0" smtClean="0"/>
              <a:t>Increase in extreme precipitation</a:t>
            </a:r>
            <a:endParaRPr lang="en-US" dirty="0"/>
          </a:p>
        </p:txBody>
      </p:sp>
      <p:sp>
        <p:nvSpPr>
          <p:cNvPr id="8" name="Slide Number Placeholder 7"/>
          <p:cNvSpPr>
            <a:spLocks noGrp="1"/>
          </p:cNvSpPr>
          <p:nvPr>
            <p:ph type="sldNum" sz="quarter" idx="12"/>
          </p:nvPr>
        </p:nvSpPr>
        <p:spPr/>
        <p:txBody>
          <a:bodyPr/>
          <a:lstStyle/>
          <a:p>
            <a:fld id="{9D158E50-F70A-4117-9627-6EA112A2E7CE}" type="slidenum">
              <a:rPr lang="en-US" smtClean="0"/>
              <a:pPr/>
              <a:t>66</a:t>
            </a:fld>
            <a:endParaRPr lang="en-US" dirty="0"/>
          </a:p>
        </p:txBody>
      </p:sp>
      <p:grpSp>
        <p:nvGrpSpPr>
          <p:cNvPr id="16" name="Group 15"/>
          <p:cNvGrpSpPr/>
          <p:nvPr/>
        </p:nvGrpSpPr>
        <p:grpSpPr>
          <a:xfrm>
            <a:off x="71155" y="1025979"/>
            <a:ext cx="7253339" cy="3676900"/>
            <a:chOff x="-473495" y="462680"/>
            <a:chExt cx="10008820" cy="6087107"/>
          </a:xfrm>
        </p:grpSpPr>
        <p:grpSp>
          <p:nvGrpSpPr>
            <p:cNvPr id="14" name="Group 13"/>
            <p:cNvGrpSpPr/>
            <p:nvPr/>
          </p:nvGrpSpPr>
          <p:grpSpPr>
            <a:xfrm>
              <a:off x="110858" y="462680"/>
              <a:ext cx="9424467" cy="6087107"/>
              <a:chOff x="-2174225" y="-919080"/>
              <a:chExt cx="9424467" cy="6087107"/>
            </a:xfrm>
          </p:grpSpPr>
          <p:pic>
            <p:nvPicPr>
              <p:cNvPr id="10" name="Picture 9"/>
              <p:cNvPicPr>
                <a:picLocks noChangeAspect="1"/>
              </p:cNvPicPr>
              <p:nvPr/>
            </p:nvPicPr>
            <p:blipFill rotWithShape="1">
              <a:blip r:embed="rId2"/>
              <a:srcRect l="55000"/>
              <a:stretch/>
            </p:blipFill>
            <p:spPr>
              <a:xfrm>
                <a:off x="-2174225" y="-919080"/>
                <a:ext cx="9424467" cy="6087107"/>
              </a:xfrm>
              <a:prstGeom prst="rect">
                <a:avLst/>
              </a:prstGeom>
            </p:spPr>
          </p:pic>
          <p:sp>
            <p:nvSpPr>
              <p:cNvPr id="13" name="Rectangle 12"/>
              <p:cNvSpPr/>
              <p:nvPr/>
            </p:nvSpPr>
            <p:spPr>
              <a:xfrm>
                <a:off x="3255457" y="3454277"/>
                <a:ext cx="3596640" cy="8534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sp>
          <p:nvSpPr>
            <p:cNvPr id="15" name="TextBox 14"/>
            <p:cNvSpPr txBox="1"/>
            <p:nvPr/>
          </p:nvSpPr>
          <p:spPr>
            <a:xfrm rot="16200000">
              <a:off x="-2668814" y="2924364"/>
              <a:ext cx="5282505" cy="891867"/>
            </a:xfrm>
            <a:prstGeom prst="rect">
              <a:avLst/>
            </a:prstGeom>
            <a:noFill/>
          </p:spPr>
          <p:txBody>
            <a:bodyPr wrap="square" rtlCol="0">
              <a:spAutoFit/>
            </a:bodyPr>
            <a:lstStyle/>
            <a:p>
              <a:pPr algn="ctr"/>
              <a:r>
                <a:rPr lang="en-IN" dirty="0" smtClean="0"/>
                <a:t>Annual mean extreme precipitation anomaly (mm)</a:t>
              </a:r>
              <a:endParaRPr lang="en-IN" dirty="0"/>
            </a:p>
          </p:txBody>
        </p:sp>
      </p:grpSp>
      <p:grpSp>
        <p:nvGrpSpPr>
          <p:cNvPr id="12" name="Group 11"/>
          <p:cNvGrpSpPr/>
          <p:nvPr/>
        </p:nvGrpSpPr>
        <p:grpSpPr>
          <a:xfrm>
            <a:off x="1907495" y="2364216"/>
            <a:ext cx="6801041" cy="4027086"/>
            <a:chOff x="-1859281" y="-236641"/>
            <a:chExt cx="7713675" cy="4747681"/>
          </a:xfrm>
        </p:grpSpPr>
        <p:grpSp>
          <p:nvGrpSpPr>
            <p:cNvPr id="7" name="Group 6"/>
            <p:cNvGrpSpPr/>
            <p:nvPr/>
          </p:nvGrpSpPr>
          <p:grpSpPr>
            <a:xfrm>
              <a:off x="-1859281" y="-236641"/>
              <a:ext cx="7713675" cy="4747681"/>
              <a:chOff x="-1859281" y="-236641"/>
              <a:chExt cx="7713675" cy="4747681"/>
            </a:xfrm>
          </p:grpSpPr>
          <p:pic>
            <p:nvPicPr>
              <p:cNvPr id="5" name="Picture 4"/>
              <p:cNvPicPr>
                <a:picLocks noChangeAspect="1"/>
              </p:cNvPicPr>
              <p:nvPr/>
            </p:nvPicPr>
            <p:blipFill rotWithShape="1">
              <a:blip r:embed="rId2"/>
              <a:srcRect r="52778"/>
              <a:stretch/>
            </p:blipFill>
            <p:spPr>
              <a:xfrm>
                <a:off x="-1859281" y="-236641"/>
                <a:ext cx="7713675" cy="4747681"/>
              </a:xfrm>
              <a:prstGeom prst="rect">
                <a:avLst/>
              </a:prstGeom>
            </p:spPr>
          </p:pic>
          <p:sp>
            <p:nvSpPr>
              <p:cNvPr id="6" name="Rectangle 5"/>
              <p:cNvSpPr/>
              <p:nvPr/>
            </p:nvSpPr>
            <p:spPr>
              <a:xfrm>
                <a:off x="2275840" y="3139440"/>
                <a:ext cx="3190240" cy="7010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sp>
          <p:nvSpPr>
            <p:cNvPr id="11" name="TextBox 10"/>
            <p:cNvSpPr txBox="1"/>
            <p:nvPr/>
          </p:nvSpPr>
          <p:spPr>
            <a:xfrm rot="16200000">
              <a:off x="-3046353" y="1276578"/>
              <a:ext cx="2953266" cy="400110"/>
            </a:xfrm>
            <a:prstGeom prst="rect">
              <a:avLst/>
            </a:prstGeom>
            <a:noFill/>
          </p:spPr>
          <p:txBody>
            <a:bodyPr wrap="square" rtlCol="0">
              <a:spAutoFit/>
            </a:bodyPr>
            <a:lstStyle/>
            <a:p>
              <a:r>
                <a:rPr lang="en-IN" sz="2000" dirty="0" smtClean="0"/>
                <a:t>Frequency of events</a:t>
              </a:r>
              <a:endParaRPr lang="en-IN" sz="2000" dirty="0"/>
            </a:p>
          </p:txBody>
        </p:sp>
      </p:grpSp>
      <p:sp>
        <p:nvSpPr>
          <p:cNvPr id="17" name="TextBox 16"/>
          <p:cNvSpPr txBox="1"/>
          <p:nvPr/>
        </p:nvSpPr>
        <p:spPr>
          <a:xfrm>
            <a:off x="625640" y="6521955"/>
            <a:ext cx="2683363" cy="276999"/>
          </a:xfrm>
          <a:prstGeom prst="rect">
            <a:avLst/>
          </a:prstGeom>
          <a:noFill/>
        </p:spPr>
        <p:txBody>
          <a:bodyPr wrap="none" rtlCol="0">
            <a:spAutoFit/>
          </a:bodyPr>
          <a:lstStyle/>
          <a:p>
            <a:r>
              <a:rPr lang="en-IN" sz="1200" dirty="0" smtClean="0"/>
              <a:t>Source: </a:t>
            </a:r>
            <a:r>
              <a:rPr lang="en-IN" sz="1200" dirty="0" err="1" smtClean="0"/>
              <a:t>Papalexiou</a:t>
            </a:r>
            <a:r>
              <a:rPr lang="en-IN" sz="1200" dirty="0" smtClean="0"/>
              <a:t> and </a:t>
            </a:r>
            <a:r>
              <a:rPr lang="en-IN" sz="1200" dirty="0" err="1" smtClean="0"/>
              <a:t>Montanari</a:t>
            </a:r>
            <a:r>
              <a:rPr lang="en-IN" sz="1200" dirty="0" smtClean="0"/>
              <a:t>, 2019</a:t>
            </a:r>
            <a:endParaRPr lang="en-IN" sz="1200" dirty="0"/>
          </a:p>
        </p:txBody>
      </p:sp>
    </p:spTree>
    <p:extLst>
      <p:ext uri="{BB962C8B-B14F-4D97-AF65-F5344CB8AC3E}">
        <p14:creationId xmlns:p14="http://schemas.microsoft.com/office/powerpoint/2010/main" val="1193769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t>Questions?</a:t>
            </a:r>
            <a:endParaRPr lang="en-US" sz="4000" dirty="0"/>
          </a:p>
        </p:txBody>
      </p:sp>
      <p:sp>
        <p:nvSpPr>
          <p:cNvPr id="4" name="Text Placeholder 3"/>
          <p:cNvSpPr>
            <a:spLocks noGrp="1"/>
          </p:cNvSpPr>
          <p:nvPr>
            <p:ph type="body" sz="half" idx="2"/>
          </p:nvPr>
        </p:nvSpPr>
        <p:spPr>
          <a:xfrm>
            <a:off x="5710687" y="2891375"/>
            <a:ext cx="3545457" cy="740345"/>
          </a:xfrm>
        </p:spPr>
        <p:txBody>
          <a:bodyPr>
            <a:normAutofit/>
          </a:bodyPr>
          <a:lstStyle/>
          <a:p>
            <a:r>
              <a:rPr lang="en-US" sz="4000" dirty="0" smtClean="0">
                <a:solidFill>
                  <a:schemeClr val="bg2">
                    <a:lumMod val="75000"/>
                  </a:schemeClr>
                </a:solidFill>
              </a:rPr>
              <a:t>Most Welcome!</a:t>
            </a:r>
            <a:endParaRPr lang="en-US" sz="4000" dirty="0">
              <a:solidFill>
                <a:schemeClr val="bg2">
                  <a:lumMod val="75000"/>
                </a:schemeClr>
              </a:solidFill>
            </a:endParaRPr>
          </a:p>
        </p:txBody>
      </p:sp>
      <p:sp>
        <p:nvSpPr>
          <p:cNvPr id="5" name="Slide Number Placeholder 4"/>
          <p:cNvSpPr>
            <a:spLocks noGrp="1"/>
          </p:cNvSpPr>
          <p:nvPr>
            <p:ph type="sldNum" sz="quarter" idx="12"/>
          </p:nvPr>
        </p:nvSpPr>
        <p:spPr/>
        <p:txBody>
          <a:bodyPr/>
          <a:lstStyle/>
          <a:p>
            <a:fld id="{C62A17F6-43C7-4B49-8694-EE74B04BAE60}" type="slidenum">
              <a:rPr lang="en-US" smtClean="0"/>
              <a:t>67</a:t>
            </a:fld>
            <a:endParaRPr lang="en-US"/>
          </a:p>
        </p:txBody>
      </p:sp>
      <p:sp>
        <p:nvSpPr>
          <p:cNvPr id="6" name="Text Placeholder 3"/>
          <p:cNvSpPr txBox="1">
            <a:spLocks/>
          </p:cNvSpPr>
          <p:nvPr/>
        </p:nvSpPr>
        <p:spPr>
          <a:xfrm>
            <a:off x="359434" y="1913715"/>
            <a:ext cx="5480649" cy="3029221"/>
          </a:xfrm>
          <a:prstGeom prst="rect">
            <a:avLst/>
          </a:prstGeom>
        </p:spPr>
        <p:txBody>
          <a:bodyPr vert="horz" lIns="91440" tIns="45720" rIns="91440" bIns="45720" rtlCol="0">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500" kern="1200">
                <a:solidFill>
                  <a:srgbClr val="404040"/>
                </a:solidFill>
                <a:latin typeface="+mn-lt"/>
                <a:ea typeface="+mn-ea"/>
                <a:cs typeface="+mn-cs"/>
              </a:defRPr>
            </a:lvl1pPr>
            <a:lvl2pPr marL="457200" indent="0" algn="l" defTabSz="914400" rtl="0" eaLnBrk="1" latinLnBrk="0" hangingPunct="1">
              <a:lnSpc>
                <a:spcPct val="85000"/>
              </a:lnSpc>
              <a:spcBef>
                <a:spcPts val="600"/>
              </a:spcBef>
              <a:buFont typeface="Arial" pitchFamily="34" charset="0"/>
              <a:buNone/>
              <a:defRPr sz="1200" kern="1200">
                <a:solidFill>
                  <a:schemeClr val="tx1">
                    <a:lumMod val="85000"/>
                    <a:lumOff val="15000"/>
                  </a:schemeClr>
                </a:solidFill>
                <a:latin typeface="+mn-lt"/>
                <a:ea typeface="+mn-ea"/>
                <a:cs typeface="+mn-cs"/>
              </a:defRPr>
            </a:lvl2pPr>
            <a:lvl3pPr marL="914400" indent="0" algn="l" defTabSz="914400" rtl="0" eaLnBrk="1" latinLnBrk="0" hangingPunct="1">
              <a:lnSpc>
                <a:spcPct val="85000"/>
              </a:lnSpc>
              <a:spcBef>
                <a:spcPts val="600"/>
              </a:spcBef>
              <a:buFont typeface="Arial" pitchFamily="34" charset="0"/>
              <a:buNone/>
              <a:defRPr sz="1000" i="1" kern="1200">
                <a:solidFill>
                  <a:schemeClr val="tx1">
                    <a:lumMod val="85000"/>
                    <a:lumOff val="15000"/>
                  </a:schemeClr>
                </a:solidFill>
                <a:latin typeface="+mn-lt"/>
                <a:ea typeface="+mn-ea"/>
                <a:cs typeface="+mn-cs"/>
              </a:defRPr>
            </a:lvl3pPr>
            <a:lvl4pPr marL="1371600" indent="0" algn="l" defTabSz="914400" rtl="0" eaLnBrk="1" latinLnBrk="0" hangingPunct="1">
              <a:lnSpc>
                <a:spcPct val="85000"/>
              </a:lnSpc>
              <a:spcBef>
                <a:spcPts val="600"/>
              </a:spcBef>
              <a:buFont typeface="Arial" pitchFamily="34" charset="0"/>
              <a:buNone/>
              <a:defRPr sz="900" kern="1200">
                <a:solidFill>
                  <a:schemeClr val="tx1">
                    <a:lumMod val="85000"/>
                    <a:lumOff val="15000"/>
                  </a:schemeClr>
                </a:solidFill>
                <a:latin typeface="+mn-lt"/>
                <a:ea typeface="+mn-ea"/>
                <a:cs typeface="+mn-cs"/>
              </a:defRPr>
            </a:lvl4pPr>
            <a:lvl5pPr marL="1828800" indent="0" algn="l" defTabSz="914400" rtl="0" eaLnBrk="1" latinLnBrk="0" hangingPunct="1">
              <a:lnSpc>
                <a:spcPct val="85000"/>
              </a:lnSpc>
              <a:spcBef>
                <a:spcPts val="600"/>
              </a:spcBef>
              <a:buFont typeface="Arial" pitchFamily="34" charset="0"/>
              <a:buNone/>
              <a:defRPr sz="900" kern="1200">
                <a:solidFill>
                  <a:schemeClr val="tx1">
                    <a:lumMod val="85000"/>
                    <a:lumOff val="15000"/>
                  </a:schemeClr>
                </a:solidFill>
                <a:latin typeface="+mn-lt"/>
                <a:ea typeface="+mn-ea"/>
                <a:cs typeface="+mn-cs"/>
              </a:defRPr>
            </a:lvl5pPr>
            <a:lvl6pPr marL="2286000" indent="0" algn="l" defTabSz="914400" rtl="0" eaLnBrk="1" latinLnBrk="0" hangingPunct="1">
              <a:lnSpc>
                <a:spcPct val="85000"/>
              </a:lnSpc>
              <a:spcBef>
                <a:spcPts val="600"/>
              </a:spcBef>
              <a:buFont typeface="Arial" pitchFamily="34" charset="0"/>
              <a:buNone/>
              <a:defRPr sz="900" kern="1200">
                <a:solidFill>
                  <a:schemeClr val="tx1">
                    <a:lumMod val="85000"/>
                    <a:lumOff val="15000"/>
                  </a:schemeClr>
                </a:solidFill>
                <a:latin typeface="+mn-lt"/>
                <a:ea typeface="+mn-ea"/>
                <a:cs typeface="+mn-cs"/>
              </a:defRPr>
            </a:lvl6pPr>
            <a:lvl7pPr marL="2743200" indent="0" algn="l" defTabSz="914400" rtl="0" eaLnBrk="1" latinLnBrk="0" hangingPunct="1">
              <a:lnSpc>
                <a:spcPct val="85000"/>
              </a:lnSpc>
              <a:spcBef>
                <a:spcPts val="600"/>
              </a:spcBef>
              <a:buFont typeface="Arial" pitchFamily="34" charset="0"/>
              <a:buNone/>
              <a:defRPr sz="900" kern="1200">
                <a:solidFill>
                  <a:schemeClr val="tx1">
                    <a:lumMod val="85000"/>
                    <a:lumOff val="15000"/>
                  </a:schemeClr>
                </a:solidFill>
                <a:latin typeface="+mn-lt"/>
                <a:ea typeface="+mn-ea"/>
                <a:cs typeface="+mn-cs"/>
              </a:defRPr>
            </a:lvl7pPr>
            <a:lvl8pPr marL="3200400" indent="0" algn="l" defTabSz="914400" rtl="0" eaLnBrk="1" latinLnBrk="0" hangingPunct="1">
              <a:lnSpc>
                <a:spcPct val="85000"/>
              </a:lnSpc>
              <a:spcBef>
                <a:spcPts val="600"/>
              </a:spcBef>
              <a:buFont typeface="Arial" pitchFamily="34" charset="0"/>
              <a:buNone/>
              <a:defRPr sz="900" kern="1200">
                <a:solidFill>
                  <a:schemeClr val="tx1">
                    <a:lumMod val="85000"/>
                    <a:lumOff val="15000"/>
                  </a:schemeClr>
                </a:solidFill>
                <a:latin typeface="+mn-lt"/>
                <a:ea typeface="+mn-ea"/>
                <a:cs typeface="+mn-cs"/>
              </a:defRPr>
            </a:lvl8pPr>
            <a:lvl9pPr marL="3657600" indent="0" algn="l" defTabSz="914400" rtl="0" eaLnBrk="1" latinLnBrk="0" hangingPunct="1">
              <a:lnSpc>
                <a:spcPct val="85000"/>
              </a:lnSpc>
              <a:spcBef>
                <a:spcPts val="600"/>
              </a:spcBef>
              <a:buFont typeface="Arial" pitchFamily="34" charset="0"/>
              <a:buNone/>
              <a:defRPr sz="900" kern="1200">
                <a:solidFill>
                  <a:schemeClr val="tx1">
                    <a:lumMod val="85000"/>
                    <a:lumOff val="15000"/>
                  </a:schemeClr>
                </a:solidFill>
                <a:latin typeface="+mn-lt"/>
                <a:ea typeface="+mn-ea"/>
                <a:cs typeface="+mn-cs"/>
              </a:defRPr>
            </a:lvl9pPr>
          </a:lstStyle>
          <a:p>
            <a:r>
              <a:rPr lang="en-US" sz="2800" dirty="0" smtClean="0">
                <a:solidFill>
                  <a:schemeClr val="bg2">
                    <a:lumMod val="10000"/>
                  </a:schemeClr>
                </a:solidFill>
              </a:rPr>
              <a:t>Contact Information:</a:t>
            </a:r>
          </a:p>
          <a:p>
            <a:endParaRPr lang="en-US" sz="2800" dirty="0">
              <a:solidFill>
                <a:schemeClr val="bg2">
                  <a:lumMod val="10000"/>
                </a:schemeClr>
              </a:solidFill>
            </a:endParaRPr>
          </a:p>
          <a:p>
            <a:r>
              <a:rPr lang="en-US" sz="2800" dirty="0" smtClean="0">
                <a:solidFill>
                  <a:schemeClr val="bg2">
                    <a:lumMod val="10000"/>
                  </a:schemeClr>
                </a:solidFill>
              </a:rPr>
              <a:t>chandra.rajulapati@usask.ca</a:t>
            </a:r>
          </a:p>
          <a:p>
            <a:r>
              <a:rPr lang="en-US" sz="2800" dirty="0">
                <a:solidFill>
                  <a:schemeClr val="bg2">
                    <a:lumMod val="10000"/>
                  </a:schemeClr>
                </a:solidFill>
              </a:rPr>
              <a:t>https://twitter.com/ChandraRajulap1</a:t>
            </a:r>
          </a:p>
        </p:txBody>
      </p:sp>
    </p:spTree>
    <p:extLst>
      <p:ext uri="{BB962C8B-B14F-4D97-AF65-F5344CB8AC3E}">
        <p14:creationId xmlns:p14="http://schemas.microsoft.com/office/powerpoint/2010/main" val="1163661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build="p"/>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0775" y="156323"/>
            <a:ext cx="8079581" cy="544263"/>
          </a:xfrm>
        </p:spPr>
        <p:txBody>
          <a:bodyPr>
            <a:normAutofit fontScale="90000"/>
          </a:bodyPr>
          <a:lstStyle/>
          <a:p>
            <a:r>
              <a:rPr lang="en-US" dirty="0" smtClean="0"/>
              <a:t>Introduction </a:t>
            </a:r>
            <a:endParaRPr lang="en-US" dirty="0"/>
          </a:p>
        </p:txBody>
      </p:sp>
      <p:sp>
        <p:nvSpPr>
          <p:cNvPr id="4" name="Slide Number Placeholder 3"/>
          <p:cNvSpPr>
            <a:spLocks noGrp="1"/>
          </p:cNvSpPr>
          <p:nvPr>
            <p:ph type="sldNum" sz="quarter" idx="12"/>
          </p:nvPr>
        </p:nvSpPr>
        <p:spPr/>
        <p:txBody>
          <a:bodyPr/>
          <a:lstStyle/>
          <a:p>
            <a:fld id="{C62A17F6-43C7-4B49-8694-EE74B04BAE60}" type="slidenum">
              <a:rPr lang="en-US" smtClean="0"/>
              <a:t>7</a:t>
            </a:fld>
            <a:endParaRPr lang="en-US"/>
          </a:p>
        </p:txBody>
      </p:sp>
      <p:sp>
        <p:nvSpPr>
          <p:cNvPr id="5" name="Content Placeholder 2"/>
          <p:cNvSpPr txBox="1">
            <a:spLocks/>
          </p:cNvSpPr>
          <p:nvPr/>
        </p:nvSpPr>
        <p:spPr>
          <a:xfrm>
            <a:off x="550338" y="1669965"/>
            <a:ext cx="8065294" cy="2044785"/>
          </a:xfrm>
          <a:prstGeom prst="rect">
            <a:avLst/>
          </a:prstGeom>
          <a:noFill/>
        </p:spPr>
        <p:txBody>
          <a:bodyPr vert="horz" lIns="91440" tIns="45720" rIns="91440" bIns="45720" rtlCol="0" anchor="t">
            <a:noAutofit/>
          </a:bodyPr>
          <a:lstStyle>
            <a:lvl1pPr marL="0" indent="0" algn="ctr" defTabSz="914400" rtl="0" eaLnBrk="1" latinLnBrk="0" hangingPunct="1">
              <a:lnSpc>
                <a:spcPct val="85000"/>
              </a:lnSpc>
              <a:spcBef>
                <a:spcPts val="800"/>
              </a:spcBef>
              <a:buFont typeface="Arial" pitchFamily="34" charset="0"/>
              <a:buNone/>
              <a:defRPr sz="3200" kern="1200">
                <a:solidFill>
                  <a:srgbClr val="4D4D4D"/>
                </a:solidFill>
                <a:latin typeface="+mn-lt"/>
                <a:ea typeface="+mn-ea"/>
                <a:cs typeface="+mn-cs"/>
              </a:defRPr>
            </a:lvl1pPr>
            <a:lvl2pPr marL="457200" indent="0" algn="l" defTabSz="914400" rtl="0" eaLnBrk="1" latinLnBrk="0" hangingPunct="1">
              <a:lnSpc>
                <a:spcPct val="85000"/>
              </a:lnSpc>
              <a:spcBef>
                <a:spcPts val="600"/>
              </a:spcBef>
              <a:buFont typeface="Arial" pitchFamily="34" charset="0"/>
              <a:buNone/>
              <a:defRPr sz="2800" kern="1200">
                <a:solidFill>
                  <a:schemeClr val="tx1">
                    <a:lumMod val="85000"/>
                    <a:lumOff val="15000"/>
                  </a:schemeClr>
                </a:solidFill>
                <a:latin typeface="+mn-lt"/>
                <a:ea typeface="+mn-ea"/>
                <a:cs typeface="+mn-cs"/>
              </a:defRPr>
            </a:lvl2pPr>
            <a:lvl3pPr marL="914400" indent="0" algn="l" defTabSz="914400" rtl="0" eaLnBrk="1" latinLnBrk="0" hangingPunct="1">
              <a:lnSpc>
                <a:spcPct val="85000"/>
              </a:lnSpc>
              <a:spcBef>
                <a:spcPts val="600"/>
              </a:spcBef>
              <a:buFont typeface="Arial" pitchFamily="34" charset="0"/>
              <a:buNone/>
              <a:defRPr sz="2400" i="1" kern="1200">
                <a:solidFill>
                  <a:schemeClr val="tx1">
                    <a:lumMod val="85000"/>
                    <a:lumOff val="15000"/>
                  </a:schemeClr>
                </a:solidFill>
                <a:latin typeface="+mn-lt"/>
                <a:ea typeface="+mn-ea"/>
                <a:cs typeface="+mn-cs"/>
              </a:defRPr>
            </a:lvl3pPr>
            <a:lvl4pPr marL="1371600" indent="0" algn="l"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4pPr>
            <a:lvl5pPr marL="1828800" indent="0" algn="l"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5pPr>
            <a:lvl6pPr marL="2286000" indent="0" algn="l"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6pPr>
            <a:lvl7pPr marL="2743200" indent="0" algn="l"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7pPr>
            <a:lvl8pPr marL="3200400" indent="0" algn="l"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8pPr>
            <a:lvl9pPr marL="3657600" indent="0" algn="l"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9pPr>
          </a:lstStyle>
          <a:p>
            <a:pPr marL="342900" indent="-342900" algn="just">
              <a:buFont typeface="Arial" panose="020B0604020202020204" pitchFamily="34" charset="0"/>
              <a:buChar char="•"/>
            </a:pPr>
            <a:r>
              <a:rPr lang="en-US" sz="2400" dirty="0" smtClean="0">
                <a:solidFill>
                  <a:schemeClr val="tx1"/>
                </a:solidFill>
              </a:rPr>
              <a:t>Useful for predictions - a </a:t>
            </a:r>
            <a:r>
              <a:rPr lang="en-US" sz="2400" dirty="0">
                <a:solidFill>
                  <a:schemeClr val="tx1"/>
                </a:solidFill>
              </a:rPr>
              <a:t>dam or levee may be designed </a:t>
            </a:r>
            <a:r>
              <a:rPr lang="en-US" sz="2400" dirty="0" smtClean="0">
                <a:solidFill>
                  <a:schemeClr val="tx1"/>
                </a:solidFill>
              </a:rPr>
              <a:t>for </a:t>
            </a:r>
            <a:r>
              <a:rPr lang="en-US" sz="2400" dirty="0">
                <a:solidFill>
                  <a:schemeClr val="tx1"/>
                </a:solidFill>
              </a:rPr>
              <a:t>1000-year return </a:t>
            </a:r>
            <a:r>
              <a:rPr lang="en-US" sz="2400" dirty="0" smtClean="0">
                <a:solidFill>
                  <a:schemeClr val="tx1"/>
                </a:solidFill>
              </a:rPr>
              <a:t>levels, </a:t>
            </a:r>
            <a:r>
              <a:rPr lang="en-US" sz="2400" dirty="0">
                <a:solidFill>
                  <a:schemeClr val="tx1"/>
                </a:solidFill>
              </a:rPr>
              <a:t>spillways </a:t>
            </a:r>
            <a:r>
              <a:rPr lang="en-US" sz="2400" dirty="0" smtClean="0">
                <a:solidFill>
                  <a:schemeClr val="tx1"/>
                </a:solidFill>
              </a:rPr>
              <a:t>for 10,000-year, urban drainage for 5-year </a:t>
            </a:r>
          </a:p>
          <a:p>
            <a:pPr marL="342900" indent="-342900" algn="just">
              <a:buFont typeface="Arial" panose="020B0604020202020204" pitchFamily="34" charset="0"/>
              <a:buChar char="•"/>
            </a:pPr>
            <a:endParaRPr lang="en-US" sz="2400" dirty="0">
              <a:solidFill>
                <a:schemeClr val="tx1"/>
              </a:solidFill>
            </a:endParaRPr>
          </a:p>
          <a:p>
            <a:pPr marL="342900" indent="-342900" algn="just">
              <a:buFont typeface="Arial" panose="020B0604020202020204" pitchFamily="34" charset="0"/>
              <a:buChar char="•"/>
            </a:pPr>
            <a:r>
              <a:rPr lang="en-US" sz="2400" dirty="0" smtClean="0">
                <a:solidFill>
                  <a:schemeClr val="tx1"/>
                </a:solidFill>
              </a:rPr>
              <a:t>Calculate projected </a:t>
            </a:r>
            <a:r>
              <a:rPr lang="en-US" sz="2400" dirty="0">
                <a:solidFill>
                  <a:schemeClr val="tx1"/>
                </a:solidFill>
              </a:rPr>
              <a:t>return </a:t>
            </a:r>
            <a:r>
              <a:rPr lang="en-US" sz="2400" dirty="0" smtClean="0">
                <a:solidFill>
                  <a:schemeClr val="tx1"/>
                </a:solidFill>
              </a:rPr>
              <a:t>levels </a:t>
            </a:r>
          </a:p>
          <a:p>
            <a:pPr lvl="1" algn="just"/>
            <a:r>
              <a:rPr lang="en-US" sz="2000" dirty="0" smtClean="0">
                <a:solidFill>
                  <a:schemeClr val="tx1"/>
                </a:solidFill>
              </a:rPr>
              <a:t>Minimum of 30 years of data.</a:t>
            </a:r>
            <a:endParaRPr lang="en-US" sz="2000" dirty="0">
              <a:solidFill>
                <a:schemeClr val="tx1"/>
              </a:solidFill>
            </a:endParaRPr>
          </a:p>
          <a:p>
            <a:pPr marL="342900" indent="-342900" algn="just">
              <a:buFont typeface="Arial" panose="020B0604020202020204" pitchFamily="34" charset="0"/>
              <a:buChar char="•"/>
            </a:pPr>
            <a:endParaRPr lang="en-US" sz="2400" dirty="0" smtClean="0">
              <a:solidFill>
                <a:schemeClr val="tx1"/>
              </a:solidFill>
            </a:endParaRPr>
          </a:p>
          <a:p>
            <a:pPr marL="342900" indent="-342900" algn="just">
              <a:buFont typeface="Arial" panose="020B0604020202020204" pitchFamily="34" charset="0"/>
              <a:buChar char="•"/>
            </a:pPr>
            <a:r>
              <a:rPr lang="en-US" sz="2400" dirty="0" smtClean="0">
                <a:solidFill>
                  <a:schemeClr val="tx1"/>
                </a:solidFill>
              </a:rPr>
              <a:t>Rain gauge data – major source of data</a:t>
            </a:r>
          </a:p>
          <a:p>
            <a:pPr marL="342900" indent="-342900" algn="just">
              <a:buFont typeface="Arial" panose="020B0604020202020204" pitchFamily="34" charset="0"/>
              <a:buChar char="•"/>
            </a:pPr>
            <a:endParaRPr lang="en-US" sz="2400" dirty="0">
              <a:solidFill>
                <a:schemeClr val="tx1"/>
              </a:solidFill>
            </a:endParaRPr>
          </a:p>
          <a:p>
            <a:pPr marL="342900" indent="-342900" algn="just">
              <a:buFont typeface="Arial" panose="020B0604020202020204" pitchFamily="34" charset="0"/>
              <a:buChar char="•"/>
            </a:pPr>
            <a:r>
              <a:rPr lang="en-US" sz="2400" dirty="0" smtClean="0">
                <a:solidFill>
                  <a:schemeClr val="tx1"/>
                </a:solidFill>
              </a:rPr>
              <a:t>Do we have enough gauge data?</a:t>
            </a:r>
          </a:p>
          <a:p>
            <a:pPr marL="342900" indent="-342900" algn="just">
              <a:buFont typeface="Arial" panose="020B0604020202020204" pitchFamily="34" charset="0"/>
              <a:buChar char="•"/>
            </a:pPr>
            <a:endParaRPr lang="en-US" sz="2400" dirty="0">
              <a:solidFill>
                <a:schemeClr val="tx1"/>
              </a:solidFill>
            </a:endParaRPr>
          </a:p>
        </p:txBody>
      </p:sp>
    </p:spTree>
    <p:extLst>
      <p:ext uri="{BB962C8B-B14F-4D97-AF65-F5344CB8AC3E}">
        <p14:creationId xmlns:p14="http://schemas.microsoft.com/office/powerpoint/2010/main" val="208765440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C62A17F6-43C7-4B49-8694-EE74B04BAE60}" type="slidenum">
              <a:rPr lang="en-US" smtClean="0"/>
              <a:t>8</a:t>
            </a:fld>
            <a:endParaRPr lang="en-US"/>
          </a:p>
        </p:txBody>
      </p:sp>
      <p:sp>
        <p:nvSpPr>
          <p:cNvPr id="6" name="Title 1"/>
          <p:cNvSpPr>
            <a:spLocks noGrp="1"/>
          </p:cNvSpPr>
          <p:nvPr>
            <p:ph type="title"/>
          </p:nvPr>
        </p:nvSpPr>
        <p:spPr>
          <a:xfrm>
            <a:off x="380775" y="156323"/>
            <a:ext cx="8079581" cy="766703"/>
          </a:xfrm>
        </p:spPr>
        <p:txBody>
          <a:bodyPr>
            <a:noAutofit/>
          </a:bodyPr>
          <a:lstStyle/>
          <a:p>
            <a:r>
              <a:rPr lang="en-US" sz="4800" dirty="0" smtClean="0"/>
              <a:t>Global Scale</a:t>
            </a:r>
            <a:endParaRPr lang="en-US" sz="4800" dirty="0"/>
          </a:p>
        </p:txBody>
      </p:sp>
      <p:pic>
        <p:nvPicPr>
          <p:cNvPr id="7" name="Picture 6"/>
          <p:cNvPicPr/>
          <p:nvPr/>
        </p:nvPicPr>
        <p:blipFill rotWithShape="1">
          <a:blip r:embed="rId2" cstate="print">
            <a:extLst>
              <a:ext uri="{28A0092B-C50C-407E-A947-70E740481C1C}">
                <a14:useLocalDpi xmlns:a14="http://schemas.microsoft.com/office/drawing/2010/main" val="0"/>
              </a:ext>
            </a:extLst>
          </a:blip>
          <a:srcRect l="4062" t="3734" r="6147" b="955"/>
          <a:stretch/>
        </p:blipFill>
        <p:spPr bwMode="auto">
          <a:xfrm>
            <a:off x="380775" y="1212720"/>
            <a:ext cx="8281307" cy="4179842"/>
          </a:xfrm>
          <a:prstGeom prst="rect">
            <a:avLst/>
          </a:prstGeom>
          <a:noFill/>
          <a:ln>
            <a:noFill/>
          </a:ln>
          <a:extLst>
            <a:ext uri="{53640926-AAD7-44D8-BBD7-CCE9431645EC}">
              <a14:shadowObscured xmlns:a14="http://schemas.microsoft.com/office/drawing/2010/main"/>
            </a:ext>
          </a:extLst>
        </p:spPr>
      </p:pic>
      <p:sp>
        <p:nvSpPr>
          <p:cNvPr id="9" name="Content Placeholder 2"/>
          <p:cNvSpPr txBox="1">
            <a:spLocks/>
          </p:cNvSpPr>
          <p:nvPr/>
        </p:nvSpPr>
        <p:spPr>
          <a:xfrm>
            <a:off x="1150387" y="5430549"/>
            <a:ext cx="4457311" cy="1222178"/>
          </a:xfrm>
          <a:prstGeom prst="rect">
            <a:avLst/>
          </a:prstGeom>
          <a:noFill/>
        </p:spPr>
        <p:txBody>
          <a:bodyPr vert="horz" lIns="91440" tIns="45720" rIns="91440" bIns="45720" rtlCol="0" anchor="t">
            <a:noAutofit/>
          </a:bodyPr>
          <a:lstStyle>
            <a:lvl1pPr marL="0" indent="0" algn="ctr" defTabSz="914400" rtl="0" eaLnBrk="1" latinLnBrk="0" hangingPunct="1">
              <a:lnSpc>
                <a:spcPct val="85000"/>
              </a:lnSpc>
              <a:spcBef>
                <a:spcPts val="800"/>
              </a:spcBef>
              <a:buFont typeface="Arial" pitchFamily="34" charset="0"/>
              <a:buNone/>
              <a:defRPr sz="3200" kern="1200">
                <a:solidFill>
                  <a:srgbClr val="4D4D4D"/>
                </a:solidFill>
                <a:latin typeface="+mn-lt"/>
                <a:ea typeface="+mn-ea"/>
                <a:cs typeface="+mn-cs"/>
              </a:defRPr>
            </a:lvl1pPr>
            <a:lvl2pPr marL="457200" indent="0" algn="l" defTabSz="914400" rtl="0" eaLnBrk="1" latinLnBrk="0" hangingPunct="1">
              <a:lnSpc>
                <a:spcPct val="85000"/>
              </a:lnSpc>
              <a:spcBef>
                <a:spcPts val="600"/>
              </a:spcBef>
              <a:buFont typeface="Arial" pitchFamily="34" charset="0"/>
              <a:buNone/>
              <a:defRPr sz="2800" kern="1200">
                <a:solidFill>
                  <a:schemeClr val="tx1">
                    <a:lumMod val="85000"/>
                    <a:lumOff val="15000"/>
                  </a:schemeClr>
                </a:solidFill>
                <a:latin typeface="+mn-lt"/>
                <a:ea typeface="+mn-ea"/>
                <a:cs typeface="+mn-cs"/>
              </a:defRPr>
            </a:lvl2pPr>
            <a:lvl3pPr marL="914400" indent="0" algn="l" defTabSz="914400" rtl="0" eaLnBrk="1" latinLnBrk="0" hangingPunct="1">
              <a:lnSpc>
                <a:spcPct val="85000"/>
              </a:lnSpc>
              <a:spcBef>
                <a:spcPts val="600"/>
              </a:spcBef>
              <a:buFont typeface="Arial" pitchFamily="34" charset="0"/>
              <a:buNone/>
              <a:defRPr sz="2400" i="1" kern="1200">
                <a:solidFill>
                  <a:schemeClr val="tx1">
                    <a:lumMod val="85000"/>
                    <a:lumOff val="15000"/>
                  </a:schemeClr>
                </a:solidFill>
                <a:latin typeface="+mn-lt"/>
                <a:ea typeface="+mn-ea"/>
                <a:cs typeface="+mn-cs"/>
              </a:defRPr>
            </a:lvl3pPr>
            <a:lvl4pPr marL="1371600" indent="0" algn="l"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4pPr>
            <a:lvl5pPr marL="1828800" indent="0" algn="l"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5pPr>
            <a:lvl6pPr marL="2286000" indent="0" algn="l"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6pPr>
            <a:lvl7pPr marL="2743200" indent="0" algn="l"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7pPr>
            <a:lvl8pPr marL="3200400" indent="0" algn="l"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8pPr>
            <a:lvl9pPr marL="3657600" indent="0" algn="l"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9pPr>
          </a:lstStyle>
          <a:p>
            <a:pPr marL="342900" indent="-342900" algn="just">
              <a:buFont typeface="Arial" panose="020B0604020202020204" pitchFamily="34" charset="0"/>
              <a:buChar char="•"/>
            </a:pPr>
            <a:r>
              <a:rPr lang="en-US" sz="2400" dirty="0" smtClean="0">
                <a:solidFill>
                  <a:schemeClr val="tx1"/>
                </a:solidFill>
              </a:rPr>
              <a:t>Daily gauges</a:t>
            </a:r>
          </a:p>
          <a:p>
            <a:pPr marL="342900" indent="-342900" algn="just">
              <a:buFont typeface="Arial" panose="020B0604020202020204" pitchFamily="34" charset="0"/>
              <a:buChar char="•"/>
            </a:pPr>
            <a:r>
              <a:rPr lang="en-US" sz="2400" dirty="0" smtClean="0">
                <a:solidFill>
                  <a:schemeClr val="tx1"/>
                </a:solidFill>
              </a:rPr>
              <a:t>Min 30 years of data</a:t>
            </a:r>
          </a:p>
          <a:p>
            <a:pPr marL="342900" indent="-342900" algn="just">
              <a:buFont typeface="Arial" panose="020B0604020202020204" pitchFamily="34" charset="0"/>
              <a:buChar char="•"/>
            </a:pPr>
            <a:r>
              <a:rPr lang="en-US" sz="2400" dirty="0" smtClean="0">
                <a:solidFill>
                  <a:schemeClr val="tx1"/>
                </a:solidFill>
              </a:rPr>
              <a:t>With less than 20% data gaps </a:t>
            </a:r>
            <a:endParaRPr lang="en-US" sz="2000" dirty="0">
              <a:solidFill>
                <a:schemeClr val="tx1"/>
              </a:solidFill>
            </a:endParaRPr>
          </a:p>
        </p:txBody>
      </p:sp>
    </p:spTree>
    <p:extLst>
      <p:ext uri="{BB962C8B-B14F-4D97-AF65-F5344CB8AC3E}">
        <p14:creationId xmlns:p14="http://schemas.microsoft.com/office/powerpoint/2010/main" val="411655367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0775" y="156323"/>
            <a:ext cx="8079581" cy="544263"/>
          </a:xfrm>
        </p:spPr>
        <p:txBody>
          <a:bodyPr>
            <a:normAutofit fontScale="90000"/>
          </a:bodyPr>
          <a:lstStyle/>
          <a:p>
            <a:r>
              <a:rPr lang="en-US" dirty="0" smtClean="0"/>
              <a:t>Gridded precipitation products</a:t>
            </a:r>
            <a:endParaRPr lang="en-US" dirty="0"/>
          </a:p>
        </p:txBody>
      </p:sp>
      <p:sp>
        <p:nvSpPr>
          <p:cNvPr id="4" name="Slide Number Placeholder 3"/>
          <p:cNvSpPr>
            <a:spLocks noGrp="1"/>
          </p:cNvSpPr>
          <p:nvPr>
            <p:ph type="sldNum" sz="quarter" idx="12"/>
          </p:nvPr>
        </p:nvSpPr>
        <p:spPr/>
        <p:txBody>
          <a:bodyPr/>
          <a:lstStyle/>
          <a:p>
            <a:fld id="{C62A17F6-43C7-4B49-8694-EE74B04BAE60}" type="slidenum">
              <a:rPr lang="en-US" smtClean="0"/>
              <a:t>9</a:t>
            </a:fld>
            <a:endParaRPr lang="en-US"/>
          </a:p>
        </p:txBody>
      </p:sp>
      <p:pic>
        <p:nvPicPr>
          <p:cNvPr id="3" name="Picture 2"/>
          <p:cNvPicPr>
            <a:picLocks noChangeAspect="1"/>
          </p:cNvPicPr>
          <p:nvPr/>
        </p:nvPicPr>
        <p:blipFill>
          <a:blip r:embed="rId3"/>
          <a:stretch>
            <a:fillRect/>
          </a:stretch>
        </p:blipFill>
        <p:spPr>
          <a:xfrm>
            <a:off x="4049927" y="1321836"/>
            <a:ext cx="5019428" cy="3268825"/>
          </a:xfrm>
          <a:prstGeom prst="rect">
            <a:avLst/>
          </a:prstGeom>
        </p:spPr>
      </p:pic>
      <p:sp>
        <p:nvSpPr>
          <p:cNvPr id="10" name="Content Placeholder 2"/>
          <p:cNvSpPr txBox="1">
            <a:spLocks/>
          </p:cNvSpPr>
          <p:nvPr/>
        </p:nvSpPr>
        <p:spPr>
          <a:xfrm>
            <a:off x="643644" y="1321836"/>
            <a:ext cx="3406283" cy="3642050"/>
          </a:xfrm>
          <a:prstGeom prst="rect">
            <a:avLst/>
          </a:prstGeom>
          <a:noFill/>
        </p:spPr>
        <p:txBody>
          <a:bodyPr vert="horz" lIns="91440" tIns="45720" rIns="91440" bIns="45720" rtlCol="0" anchor="t">
            <a:noAutofit/>
          </a:bodyPr>
          <a:lstStyle>
            <a:lvl1pPr marL="0" indent="0" algn="ctr" defTabSz="914400" rtl="0" eaLnBrk="1" latinLnBrk="0" hangingPunct="1">
              <a:lnSpc>
                <a:spcPct val="85000"/>
              </a:lnSpc>
              <a:spcBef>
                <a:spcPts val="800"/>
              </a:spcBef>
              <a:buFont typeface="Arial" pitchFamily="34" charset="0"/>
              <a:buNone/>
              <a:defRPr sz="3200" kern="1200">
                <a:solidFill>
                  <a:srgbClr val="4D4D4D"/>
                </a:solidFill>
                <a:latin typeface="+mn-lt"/>
                <a:ea typeface="+mn-ea"/>
                <a:cs typeface="+mn-cs"/>
              </a:defRPr>
            </a:lvl1pPr>
            <a:lvl2pPr marL="457200" indent="0" algn="l" defTabSz="914400" rtl="0" eaLnBrk="1" latinLnBrk="0" hangingPunct="1">
              <a:lnSpc>
                <a:spcPct val="85000"/>
              </a:lnSpc>
              <a:spcBef>
                <a:spcPts val="600"/>
              </a:spcBef>
              <a:buFont typeface="Arial" pitchFamily="34" charset="0"/>
              <a:buNone/>
              <a:defRPr sz="2800" kern="1200">
                <a:solidFill>
                  <a:schemeClr val="tx1">
                    <a:lumMod val="85000"/>
                    <a:lumOff val="15000"/>
                  </a:schemeClr>
                </a:solidFill>
                <a:latin typeface="+mn-lt"/>
                <a:ea typeface="+mn-ea"/>
                <a:cs typeface="+mn-cs"/>
              </a:defRPr>
            </a:lvl2pPr>
            <a:lvl3pPr marL="914400" indent="0" algn="l" defTabSz="914400" rtl="0" eaLnBrk="1" latinLnBrk="0" hangingPunct="1">
              <a:lnSpc>
                <a:spcPct val="85000"/>
              </a:lnSpc>
              <a:spcBef>
                <a:spcPts val="600"/>
              </a:spcBef>
              <a:buFont typeface="Arial" pitchFamily="34" charset="0"/>
              <a:buNone/>
              <a:defRPr sz="2400" i="1" kern="1200">
                <a:solidFill>
                  <a:schemeClr val="tx1">
                    <a:lumMod val="85000"/>
                    <a:lumOff val="15000"/>
                  </a:schemeClr>
                </a:solidFill>
                <a:latin typeface="+mn-lt"/>
                <a:ea typeface="+mn-ea"/>
                <a:cs typeface="+mn-cs"/>
              </a:defRPr>
            </a:lvl3pPr>
            <a:lvl4pPr marL="1371600" indent="0" algn="l"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4pPr>
            <a:lvl5pPr marL="1828800" indent="0" algn="l"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5pPr>
            <a:lvl6pPr marL="2286000" indent="0" algn="l"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6pPr>
            <a:lvl7pPr marL="2743200" indent="0" algn="l"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7pPr>
            <a:lvl8pPr marL="3200400" indent="0" algn="l"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8pPr>
            <a:lvl9pPr marL="3657600" indent="0" algn="l"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9pPr>
          </a:lstStyle>
          <a:p>
            <a:pPr algn="just"/>
            <a:r>
              <a:rPr lang="en-US" sz="2400" dirty="0" smtClean="0">
                <a:solidFill>
                  <a:schemeClr val="tx1"/>
                </a:solidFill>
              </a:rPr>
              <a:t>Datasets based on observations</a:t>
            </a:r>
          </a:p>
          <a:p>
            <a:pPr algn="just"/>
            <a:endParaRPr lang="en-US" sz="2400" dirty="0" smtClean="0">
              <a:solidFill>
                <a:schemeClr val="tx1"/>
              </a:solidFill>
            </a:endParaRPr>
          </a:p>
          <a:p>
            <a:pPr algn="just"/>
            <a:r>
              <a:rPr lang="en-US" sz="2400" dirty="0" smtClean="0">
                <a:solidFill>
                  <a:schemeClr val="tx1"/>
                </a:solidFill>
              </a:rPr>
              <a:t>Other than Rain gauges</a:t>
            </a:r>
          </a:p>
          <a:p>
            <a:pPr algn="just"/>
            <a:endParaRPr lang="en-US" sz="2400" dirty="0" smtClean="0">
              <a:solidFill>
                <a:schemeClr val="tx1"/>
              </a:solidFill>
            </a:endParaRPr>
          </a:p>
          <a:p>
            <a:pPr marL="342900" indent="-342900" algn="just">
              <a:buFont typeface="Arial" panose="020B0604020202020204" pitchFamily="34" charset="0"/>
              <a:buChar char="•"/>
            </a:pPr>
            <a:r>
              <a:rPr lang="en-US" sz="2400" dirty="0" smtClean="0">
                <a:solidFill>
                  <a:schemeClr val="tx1"/>
                </a:solidFill>
              </a:rPr>
              <a:t>Satellites</a:t>
            </a:r>
          </a:p>
          <a:p>
            <a:pPr marL="342900" indent="-342900" algn="just">
              <a:buFont typeface="Arial" panose="020B0604020202020204" pitchFamily="34" charset="0"/>
              <a:buChar char="•"/>
            </a:pPr>
            <a:endParaRPr lang="en-US" sz="2400" dirty="0">
              <a:solidFill>
                <a:schemeClr val="tx1"/>
              </a:solidFill>
            </a:endParaRPr>
          </a:p>
          <a:p>
            <a:pPr marL="342900" indent="-342900" algn="just">
              <a:buFont typeface="Arial" panose="020B0604020202020204" pitchFamily="34" charset="0"/>
              <a:buChar char="•"/>
            </a:pPr>
            <a:r>
              <a:rPr lang="en-US" sz="2400" dirty="0" smtClean="0">
                <a:solidFill>
                  <a:schemeClr val="tx1"/>
                </a:solidFill>
              </a:rPr>
              <a:t>Reanalysis</a:t>
            </a:r>
          </a:p>
          <a:p>
            <a:pPr lvl="1" algn="just"/>
            <a:endParaRPr lang="en-US" sz="2400" dirty="0" smtClean="0">
              <a:solidFill>
                <a:schemeClr val="tx1"/>
              </a:solidFill>
            </a:endParaRPr>
          </a:p>
          <a:p>
            <a:pPr marL="342900" indent="-342900" algn="just">
              <a:buFont typeface="Arial" panose="020B0604020202020204" pitchFamily="34" charset="0"/>
              <a:buChar char="•"/>
            </a:pPr>
            <a:endParaRPr lang="en-US" sz="2400" dirty="0">
              <a:solidFill>
                <a:schemeClr val="tx1"/>
              </a:solidFill>
            </a:endParaRPr>
          </a:p>
          <a:p>
            <a:pPr marL="342900" indent="-342900" algn="just">
              <a:buFont typeface="Arial" panose="020B0604020202020204" pitchFamily="34" charset="0"/>
              <a:buChar char="•"/>
            </a:pPr>
            <a:endParaRPr lang="en-US" sz="2400" dirty="0">
              <a:solidFill>
                <a:schemeClr val="tx1"/>
              </a:solidFill>
            </a:endParaRPr>
          </a:p>
        </p:txBody>
      </p:sp>
      <p:pic>
        <p:nvPicPr>
          <p:cNvPr id="7" name="Picture 6"/>
          <p:cNvPicPr>
            <a:picLocks noChangeAspect="1"/>
          </p:cNvPicPr>
          <p:nvPr/>
        </p:nvPicPr>
        <p:blipFill>
          <a:blip r:embed="rId4"/>
          <a:stretch>
            <a:fillRect/>
          </a:stretch>
        </p:blipFill>
        <p:spPr>
          <a:xfrm>
            <a:off x="0" y="847305"/>
            <a:ext cx="9144000" cy="2827753"/>
          </a:xfrm>
          <a:prstGeom prst="rect">
            <a:avLst/>
          </a:prstGeom>
        </p:spPr>
      </p:pic>
      <p:pic>
        <p:nvPicPr>
          <p:cNvPr id="5" name="Picture 4"/>
          <p:cNvPicPr>
            <a:picLocks noChangeAspect="1"/>
          </p:cNvPicPr>
          <p:nvPr/>
        </p:nvPicPr>
        <p:blipFill rotWithShape="1">
          <a:blip r:embed="rId5"/>
          <a:srcRect l="4793"/>
          <a:stretch/>
        </p:blipFill>
        <p:spPr>
          <a:xfrm rot="5400000">
            <a:off x="2383094" y="-820305"/>
            <a:ext cx="4228520" cy="9144002"/>
          </a:xfrm>
          <a:prstGeom prst="rect">
            <a:avLst/>
          </a:prstGeom>
        </p:spPr>
      </p:pic>
      <p:sp>
        <p:nvSpPr>
          <p:cNvPr id="6" name="Rectangle 5"/>
          <p:cNvSpPr/>
          <p:nvPr/>
        </p:nvSpPr>
        <p:spPr>
          <a:xfrm>
            <a:off x="497729" y="4813809"/>
            <a:ext cx="8500356" cy="1569660"/>
          </a:xfrm>
          <a:prstGeom prst="rect">
            <a:avLst/>
          </a:prstGeom>
        </p:spPr>
        <p:txBody>
          <a:bodyPr wrap="square">
            <a:spAutoFit/>
          </a:bodyPr>
          <a:lstStyle/>
          <a:p>
            <a:pPr lvl="1" algn="just"/>
            <a:r>
              <a:rPr lang="en-IN" sz="2400" dirty="0" smtClean="0"/>
              <a:t>merge </a:t>
            </a:r>
            <a:r>
              <a:rPr lang="en-IN" sz="2400" dirty="0"/>
              <a:t>irregular observations and models that encompass many </a:t>
            </a:r>
            <a:r>
              <a:rPr lang="en-IN" sz="2400" dirty="0" smtClean="0"/>
              <a:t>physical </a:t>
            </a:r>
            <a:r>
              <a:rPr lang="en-IN" sz="2400" dirty="0"/>
              <a:t>and dynamical processes in order to generate a synthesized estimate of the state of the system </a:t>
            </a:r>
            <a:r>
              <a:rPr lang="en-IN" sz="2400" dirty="0" smtClean="0"/>
              <a:t>– precipitation is an output</a:t>
            </a:r>
            <a:endParaRPr lang="en-US" sz="2400" dirty="0"/>
          </a:p>
        </p:txBody>
      </p:sp>
      <p:pic>
        <p:nvPicPr>
          <p:cNvPr id="8" name="Picture 7"/>
          <p:cNvPicPr>
            <a:picLocks noChangeAspect="1"/>
          </p:cNvPicPr>
          <p:nvPr/>
        </p:nvPicPr>
        <p:blipFill>
          <a:blip r:embed="rId6"/>
          <a:stretch>
            <a:fillRect/>
          </a:stretch>
        </p:blipFill>
        <p:spPr>
          <a:xfrm>
            <a:off x="0" y="1815746"/>
            <a:ext cx="9144000" cy="3226507"/>
          </a:xfrm>
          <a:prstGeom prst="rect">
            <a:avLst/>
          </a:prstGeom>
        </p:spPr>
      </p:pic>
      <p:grpSp>
        <p:nvGrpSpPr>
          <p:cNvPr id="12" name="Group 11"/>
          <p:cNvGrpSpPr/>
          <p:nvPr/>
        </p:nvGrpSpPr>
        <p:grpSpPr>
          <a:xfrm>
            <a:off x="226875" y="1160897"/>
            <a:ext cx="7578237" cy="2319422"/>
            <a:chOff x="226875" y="1160897"/>
            <a:chExt cx="7578237" cy="2319422"/>
          </a:xfrm>
        </p:grpSpPr>
        <p:pic>
          <p:nvPicPr>
            <p:cNvPr id="13" name="Picture 12"/>
            <p:cNvPicPr>
              <a:picLocks noChangeAspect="1"/>
            </p:cNvPicPr>
            <p:nvPr/>
          </p:nvPicPr>
          <p:blipFill rotWithShape="1">
            <a:blip r:embed="rId7"/>
            <a:srcRect b="52359"/>
            <a:stretch/>
          </p:blipFill>
          <p:spPr>
            <a:xfrm>
              <a:off x="226875" y="1160897"/>
              <a:ext cx="7578237" cy="2319422"/>
            </a:xfrm>
            <a:prstGeom prst="rect">
              <a:avLst/>
            </a:prstGeom>
          </p:spPr>
        </p:pic>
        <p:sp>
          <p:nvSpPr>
            <p:cNvPr id="14" name="Rectangle 13"/>
            <p:cNvSpPr/>
            <p:nvPr/>
          </p:nvSpPr>
          <p:spPr>
            <a:xfrm>
              <a:off x="4551999" y="3307079"/>
              <a:ext cx="2433001" cy="1732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sp>
        <p:nvSpPr>
          <p:cNvPr id="15" name="TextBox 14"/>
          <p:cNvSpPr txBox="1"/>
          <p:nvPr/>
        </p:nvSpPr>
        <p:spPr>
          <a:xfrm>
            <a:off x="5805401" y="6389278"/>
            <a:ext cx="1635576" cy="276999"/>
          </a:xfrm>
          <a:prstGeom prst="rect">
            <a:avLst/>
          </a:prstGeom>
          <a:noFill/>
        </p:spPr>
        <p:txBody>
          <a:bodyPr wrap="none" rtlCol="0">
            <a:spAutoFit/>
          </a:bodyPr>
          <a:lstStyle/>
          <a:p>
            <a:r>
              <a:rPr lang="en-IN" sz="1200" dirty="0" smtClean="0"/>
              <a:t>Source: Sun et al., 2018</a:t>
            </a:r>
            <a:endParaRPr lang="en-IN" sz="1200" dirty="0"/>
          </a:p>
        </p:txBody>
      </p:sp>
    </p:spTree>
    <p:extLst>
      <p:ext uri="{BB962C8B-B14F-4D97-AF65-F5344CB8AC3E}">
        <p14:creationId xmlns:p14="http://schemas.microsoft.com/office/powerpoint/2010/main" val="20210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12"/>
                                        </p:tgtEl>
                                      </p:cBhvr>
                                    </p:animEffect>
                                    <p:set>
                                      <p:cBhvr>
                                        <p:cTn id="15" dur="1" fill="hold">
                                          <p:stCondLst>
                                            <p:cond delay="499"/>
                                          </p:stCondLst>
                                        </p:cTn>
                                        <p:tgtEl>
                                          <p:spTgt spid="12"/>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nodeType="clickEffect">
                                  <p:stCondLst>
                                    <p:cond delay="0"/>
                                  </p:stCondLst>
                                  <p:childTnLst>
                                    <p:animEffect transition="out" filter="fade">
                                      <p:cBhvr>
                                        <p:cTn id="23" dur="500"/>
                                        <p:tgtEl>
                                          <p:spTgt spid="7"/>
                                        </p:tgtEl>
                                      </p:cBhvr>
                                    </p:animEffect>
                                    <p:set>
                                      <p:cBhvr>
                                        <p:cTn id="24" dur="1" fill="hold">
                                          <p:stCondLst>
                                            <p:cond delay="499"/>
                                          </p:stCondLst>
                                        </p:cTn>
                                        <p:tgtEl>
                                          <p:spTgt spid="7"/>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0">
                                            <p:txEl>
                                              <p:pRg st="2" end="2"/>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5"/>
                                        </p:tgtEl>
                                      </p:cBhvr>
                                    </p:animEffect>
                                    <p:set>
                                      <p:cBhvr>
                                        <p:cTn id="43" dur="1" fill="hold">
                                          <p:stCondLst>
                                            <p:cond delay="499"/>
                                          </p:stCondLst>
                                        </p:cTn>
                                        <p:tgtEl>
                                          <p:spTgt spid="5"/>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10">
                                            <p:txEl>
                                              <p:pRg st="6" end="6"/>
                                            </p:txEl>
                                          </p:spTgt>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nodeType="clickEffect">
                                  <p:stCondLst>
                                    <p:cond delay="0"/>
                                  </p:stCondLst>
                                  <p:childTnLst>
                                    <p:set>
                                      <p:cBhvr>
                                        <p:cTn id="55" dur="1" fill="hold">
                                          <p:stCondLst>
                                            <p:cond delay="0"/>
                                          </p:stCondLst>
                                        </p:cTn>
                                        <p:tgtEl>
                                          <p:spTgt spid="8"/>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10" presetClass="exit" presetSubtype="0" fill="hold" nodeType="clickEffect">
                                  <p:stCondLst>
                                    <p:cond delay="0"/>
                                  </p:stCondLst>
                                  <p:childTnLst>
                                    <p:animEffect transition="out" filter="fade">
                                      <p:cBhvr>
                                        <p:cTn id="59" dur="500"/>
                                        <p:tgtEl>
                                          <p:spTgt spid="8"/>
                                        </p:tgtEl>
                                      </p:cBhvr>
                                    </p:animEffect>
                                    <p:set>
                                      <p:cBhvr>
                                        <p:cTn id="60"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Metropolitan">
  <a:themeElements>
    <a:clrScheme name="Metropolitan">
      <a:dk1>
        <a:sysClr val="windowText" lastClr="000000"/>
      </a:dk1>
      <a:lt1>
        <a:sysClr val="window" lastClr="FFFFFF"/>
      </a:lt1>
      <a:dk2>
        <a:srgbClr val="162F33"/>
      </a:dk2>
      <a:lt2>
        <a:srgbClr val="EAF0E0"/>
      </a:lt2>
      <a:accent1>
        <a:srgbClr val="50B4C8"/>
      </a:accent1>
      <a:accent2>
        <a:srgbClr val="A8B97F"/>
      </a:accent2>
      <a:accent3>
        <a:srgbClr val="9B9256"/>
      </a:accent3>
      <a:accent4>
        <a:srgbClr val="657689"/>
      </a:accent4>
      <a:accent5>
        <a:srgbClr val="7A855D"/>
      </a:accent5>
      <a:accent6>
        <a:srgbClr val="84AC9D"/>
      </a:accent6>
      <a:hlink>
        <a:srgbClr val="2370CD"/>
      </a:hlink>
      <a:folHlink>
        <a:srgbClr val="877589"/>
      </a:folHlink>
    </a:clrScheme>
    <a:fontScheme name="Metropolitan">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Metropolitan">
      <a:fillStyleLst>
        <a:solidFill>
          <a:schemeClr val="phClr"/>
        </a:solidFill>
        <a:gradFill rotWithShape="1">
          <a:gsLst>
            <a:gs pos="0">
              <a:schemeClr val="phClr">
                <a:tint val="70000"/>
                <a:satMod val="100000"/>
                <a:lumMod val="110000"/>
              </a:schemeClr>
            </a:gs>
            <a:gs pos="50000">
              <a:schemeClr val="phClr">
                <a:tint val="75000"/>
                <a:satMod val="101000"/>
                <a:lumMod val="105000"/>
              </a:schemeClr>
            </a:gs>
            <a:gs pos="100000">
              <a:schemeClr val="phClr">
                <a:tint val="82000"/>
                <a:satMod val="104000"/>
                <a:lumMod val="105000"/>
              </a:schemeClr>
            </a:gs>
          </a:gsLst>
          <a:lin ang="2700000" scaled="0"/>
        </a:gradFill>
        <a:gradFill rotWithShape="1">
          <a:gsLst>
            <a:gs pos="0">
              <a:schemeClr val="phClr">
                <a:tint val="97000"/>
                <a:satMod val="100000"/>
                <a:lumMod val="102000"/>
              </a:schemeClr>
            </a:gs>
            <a:gs pos="50000">
              <a:schemeClr val="phClr">
                <a:shade val="100000"/>
                <a:satMod val="100000"/>
                <a:lumMod val="100000"/>
              </a:schemeClr>
            </a:gs>
            <a:gs pos="100000">
              <a:schemeClr val="phClr">
                <a:shade val="80000"/>
                <a:satMod val="100000"/>
                <a:lumMod val="99000"/>
              </a:schemeClr>
            </a:gs>
          </a:gsLst>
          <a:lin ang="27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Metropolitan" id="{4C5440D6-04D2-4954-96CF-F251137069B2}" vid="{79CFCA13-9412-4290-BB4B-85112F88857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TM03457491[[fn=Metropolitan]]</Template>
  <TotalTime>6880</TotalTime>
  <Words>3737</Words>
  <Application>Microsoft Office PowerPoint</Application>
  <PresentationFormat>On-screen Show (4:3)</PresentationFormat>
  <Paragraphs>958</Paragraphs>
  <Slides>67</Slides>
  <Notes>12</Notes>
  <HiddenSlides>0</HiddenSlides>
  <MMClips>2</MMClips>
  <ScaleCrop>false</ScaleCrop>
  <HeadingPairs>
    <vt:vector size="8" baseType="variant">
      <vt:variant>
        <vt:lpstr>Fonts Used</vt:lpstr>
      </vt:variant>
      <vt:variant>
        <vt:i4>11</vt:i4>
      </vt:variant>
      <vt:variant>
        <vt:lpstr>Theme</vt:lpstr>
      </vt:variant>
      <vt:variant>
        <vt:i4>1</vt:i4>
      </vt:variant>
      <vt:variant>
        <vt:lpstr>Embedded OLE Servers</vt:lpstr>
      </vt:variant>
      <vt:variant>
        <vt:i4>1</vt:i4>
      </vt:variant>
      <vt:variant>
        <vt:lpstr>Slide Titles</vt:lpstr>
      </vt:variant>
      <vt:variant>
        <vt:i4>67</vt:i4>
      </vt:variant>
    </vt:vector>
  </HeadingPairs>
  <TitlesOfParts>
    <vt:vector size="80" baseType="lpstr">
      <vt:lpstr>ＭＳ Ｐゴシック</vt:lpstr>
      <vt:lpstr>Arial</vt:lpstr>
      <vt:lpstr>Calibri</vt:lpstr>
      <vt:lpstr>Calibri Light</vt:lpstr>
      <vt:lpstr>Cambria Math</vt:lpstr>
      <vt:lpstr>Minion-DisplayRegularA</vt:lpstr>
      <vt:lpstr>Symbol</vt:lpstr>
      <vt:lpstr>Times New Roman</vt:lpstr>
      <vt:lpstr>Trebuchet MS</vt:lpstr>
      <vt:lpstr>Wingdings</vt:lpstr>
      <vt:lpstr>Wingdings 2</vt:lpstr>
      <vt:lpstr>Metropolitan</vt:lpstr>
      <vt:lpstr>Equation</vt:lpstr>
      <vt:lpstr>Stochastic Modelling of Extreme Precipitation – From Global Scale to Urban Scale</vt:lpstr>
      <vt:lpstr>Overview </vt:lpstr>
      <vt:lpstr>A little background about me</vt:lpstr>
      <vt:lpstr>Introduction</vt:lpstr>
      <vt:lpstr>Introduction</vt:lpstr>
      <vt:lpstr>Introduction</vt:lpstr>
      <vt:lpstr>Introduction </vt:lpstr>
      <vt:lpstr>Global Scale</vt:lpstr>
      <vt:lpstr>Gridded precipitation products</vt:lpstr>
      <vt:lpstr>Gridded precipitation products</vt:lpstr>
      <vt:lpstr>Gridded precipitation products</vt:lpstr>
      <vt:lpstr>Gridded precipitation products</vt:lpstr>
      <vt:lpstr>Gridded precipitation products</vt:lpstr>
      <vt:lpstr>PowerPoint Presentation</vt:lpstr>
      <vt:lpstr>Gridded precipitation products</vt:lpstr>
      <vt:lpstr>Gridded precipitation products</vt:lpstr>
      <vt:lpstr>Gridded precipitation products</vt:lpstr>
      <vt:lpstr>Uncertainty with datasets</vt:lpstr>
      <vt:lpstr>Uncertainty with datasets</vt:lpstr>
      <vt:lpstr>Uncertainty with datasets</vt:lpstr>
      <vt:lpstr>Uncertainty with datasets</vt:lpstr>
      <vt:lpstr>Uncertainty with datasets</vt:lpstr>
      <vt:lpstr>Comparison with InSitu observations</vt:lpstr>
      <vt:lpstr>100-year return levels</vt:lpstr>
      <vt:lpstr>Points to remember</vt:lpstr>
      <vt:lpstr>Regional Scale</vt:lpstr>
      <vt:lpstr>Hydrological modelling - MESH</vt:lpstr>
      <vt:lpstr>Hydrological modelling - MESH</vt:lpstr>
      <vt:lpstr>Hydrological modelling</vt:lpstr>
      <vt:lpstr>Points to remember</vt:lpstr>
      <vt:lpstr>Urban Scale</vt:lpstr>
      <vt:lpstr>Different uncertainty issues</vt:lpstr>
      <vt:lpstr>Case study – Bangalore city</vt:lpstr>
      <vt:lpstr>Parameter Uncertainty</vt:lpstr>
      <vt:lpstr>Parameter Uncertainty</vt:lpstr>
      <vt:lpstr>Parameter Uncertainty</vt:lpstr>
      <vt:lpstr>Parameter Uncertainty</vt:lpstr>
      <vt:lpstr>PowerPoint Presentation</vt:lpstr>
      <vt:lpstr>PowerPoint Presentation</vt:lpstr>
      <vt:lpstr>PowerPoint Presentation</vt:lpstr>
      <vt:lpstr>PowerPoint Presentation</vt:lpstr>
      <vt:lpstr>PowerPoint Presentation</vt:lpstr>
      <vt:lpstr>Projected Probabilistic IDF Relationships</vt:lpstr>
      <vt:lpstr>Projected Probabilistic IDF Relationships</vt:lpstr>
      <vt:lpstr>Percentage change (between mean of return levels from Bayesian approach and classical approach) in return levels for different GCMs and different RCP scenarios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Points to remember</vt:lpstr>
      <vt:lpstr>Conclusions</vt:lpstr>
      <vt:lpstr>Challenges ahead</vt:lpstr>
      <vt:lpstr>PowerPoint Presentation</vt:lpstr>
      <vt:lpstr>Effect of changes in temperature distribution</vt:lpstr>
      <vt:lpstr>Change in temperature distribution</vt:lpstr>
      <vt:lpstr>Increase in extreme precipitation</vt:lpstr>
      <vt:lpstr>Questions?</vt:lpstr>
    </vt:vector>
  </TitlesOfParts>
  <Company>University of Saskatchewan</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Chandra</dc:creator>
  <cp:lastModifiedBy>ChandraR</cp:lastModifiedBy>
  <cp:revision>233</cp:revision>
  <dcterms:created xsi:type="dcterms:W3CDTF">2019-08-29T20:27:50Z</dcterms:created>
  <dcterms:modified xsi:type="dcterms:W3CDTF">2019-09-28T15:59:06Z</dcterms:modified>
</cp:coreProperties>
</file>