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92" r:id="rId2"/>
    <p:sldId id="257" r:id="rId3"/>
    <p:sldId id="279" r:id="rId4"/>
    <p:sldId id="290" r:id="rId5"/>
    <p:sldId id="291" r:id="rId6"/>
    <p:sldId id="280" r:id="rId7"/>
    <p:sldId id="281" r:id="rId8"/>
    <p:sldId id="282" r:id="rId9"/>
    <p:sldId id="283" r:id="rId10"/>
    <p:sldId id="289" r:id="rId11"/>
    <p:sldId id="297" r:id="rId12"/>
    <p:sldId id="296" r:id="rId13"/>
    <p:sldId id="278" r:id="rId14"/>
    <p:sldId id="294" r:id="rId15"/>
    <p:sldId id="264" r:id="rId16"/>
    <p:sldId id="263" r:id="rId17"/>
    <p:sldId id="261" r:id="rId18"/>
    <p:sldId id="262" r:id="rId19"/>
    <p:sldId id="258" r:id="rId20"/>
    <p:sldId id="287" r:id="rId21"/>
    <p:sldId id="276" r:id="rId22"/>
    <p:sldId id="275" r:id="rId23"/>
    <p:sldId id="288" r:id="rId24"/>
    <p:sldId id="284" r:id="rId25"/>
    <p:sldId id="285" r:id="rId26"/>
    <p:sldId id="286" r:id="rId27"/>
    <p:sldId id="293" r:id="rId28"/>
    <p:sldId id="25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6" autoAdjust="0"/>
    <p:restoredTop sz="94660"/>
  </p:normalViewPr>
  <p:slideViewPr>
    <p:cSldViewPr snapToGrid="0" snapToObjects="1">
      <p:cViewPr>
        <p:scale>
          <a:sx n="94" d="100"/>
          <a:sy n="94" d="100"/>
        </p:scale>
        <p:origin x="-10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689AD-EC41-A542-86A1-A20F8021E343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45DB4-6EA2-8C49-B17C-C99EBA7BB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7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Key: interpretability of networks</a:t>
            </a:r>
          </a:p>
          <a:p>
            <a:r>
              <a:rPr lang="en-US" dirty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08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degree</a:t>
            </a:r>
            <a:r>
              <a:rPr lang="en-US" baseline="0" dirty="0" smtClean="0"/>
              <a:t> -&gt; greater than 10</a:t>
            </a:r>
          </a:p>
          <a:p>
            <a:r>
              <a:rPr lang="en-US" baseline="0" dirty="0" smtClean="0"/>
              <a:t>Correct for gene density around the SNP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1a or 2a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+ matched TF motif + matched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footprint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1b or 2b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+ any motif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footprint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1c or 2c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+ matched TF motif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1d or 3a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+ any motif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1e or 3b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+ matched TF motif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1f or 5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 binding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38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GO terms that were significant in at least ten tissues were included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 left ventricle community 86 is enriched for genes involved in cellular respiration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30 is enriched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genes involved in cardiac muscle development and contraction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63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just</a:t>
            </a:r>
            <a:r>
              <a:rPr lang="en-US" baseline="0" dirty="0" smtClean="0"/>
              <a:t> make your network out of differentially expressed genes!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2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Perturbed</a:t>
            </a:r>
            <a:r>
              <a:rPr lang="en-US" baseline="0" dirty="0" smtClean="0"/>
              <a:t> = TF is in a T4 community that doesn’t have the highest overlap with it’s T10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119E-F149-2C43-9679-B232415AEF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4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GroEL1, which is 168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upregulated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response to heat shock, oxidative stress response, and macrophage infection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1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~2,000, ~3,700 and ~9,500 SNPs explained ~21%, ~24% and ~29% of phenotypic variance in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74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level</a:t>
            </a:r>
            <a:r>
              <a:rPr lang="en-US" baseline="0" dirty="0" smtClean="0"/>
              <a:t> hypothesis: what matters for phenotypes are functional pathways, not specific genes or SNPs.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8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STPKs comprise a single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transmembrane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 with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extracytoplasmic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receptor domain and an intracellular kinase domain that is structurally similar to eukaryotic STPK kinase domains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6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dirty="0" smtClean="0">
                <a:latin typeface="Calibri" pitchFamily="34" charset="0"/>
              </a:rPr>
              <a:t>P</a:t>
            </a:r>
            <a:r>
              <a:rPr lang="en-US" sz="1200" b="1" dirty="0" smtClean="0">
                <a:latin typeface="Calibri" pitchFamily="34" charset="0"/>
              </a:rPr>
              <a:t>assing </a:t>
            </a:r>
            <a:r>
              <a:rPr lang="en-US" sz="1200" b="1" u="sng" dirty="0" smtClean="0">
                <a:latin typeface="Calibri" pitchFamily="34" charset="0"/>
              </a:rPr>
              <a:t>A</a:t>
            </a:r>
            <a:r>
              <a:rPr lang="en-US" sz="1200" b="1" dirty="0" smtClean="0">
                <a:latin typeface="Calibri" pitchFamily="34" charset="0"/>
              </a:rPr>
              <a:t>ttributes between </a:t>
            </a:r>
            <a:r>
              <a:rPr lang="en-US" sz="1200" b="1" u="sng" dirty="0" smtClean="0">
                <a:latin typeface="Calibri" pitchFamily="34" charset="0"/>
              </a:rPr>
              <a:t>N</a:t>
            </a:r>
            <a:r>
              <a:rPr lang="en-US" sz="1200" b="1" dirty="0" smtClean="0">
                <a:latin typeface="Calibri" pitchFamily="34" charset="0"/>
              </a:rPr>
              <a:t>etworks for </a:t>
            </a:r>
            <a:r>
              <a:rPr lang="en-US" sz="1200" b="1" u="sng" dirty="0" smtClean="0">
                <a:latin typeface="Calibri" pitchFamily="34" charset="0"/>
              </a:rPr>
              <a:t>D</a:t>
            </a:r>
            <a:r>
              <a:rPr lang="en-US" sz="1200" b="1" dirty="0" smtClean="0">
                <a:latin typeface="Calibri" pitchFamily="34" charset="0"/>
              </a:rPr>
              <a:t>ata </a:t>
            </a:r>
            <a:r>
              <a:rPr lang="en-US" sz="1200" b="1" u="sng" dirty="0" smtClean="0">
                <a:latin typeface="Calibri" pitchFamily="34" charset="0"/>
              </a:rPr>
              <a:t>A</a:t>
            </a:r>
            <a:r>
              <a:rPr lang="en-US" sz="1200" b="1" dirty="0" smtClean="0">
                <a:latin typeface="Calibri" pitchFamily="34" charset="0"/>
              </a:rPr>
              <a:t>ssimilation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119E-F149-2C43-9679-B232415AEF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Negative values –</a:t>
            </a:r>
            <a:r>
              <a:rPr lang="en-US" baseline="0" dirty="0" smtClean="0"/>
              <a:t> suggests that the expression of genes in </a:t>
            </a:r>
            <a:r>
              <a:rPr lang="en-US" baseline="0" dirty="0" err="1" smtClean="0"/>
              <a:t>regulon</a:t>
            </a:r>
            <a:r>
              <a:rPr lang="en-US" baseline="0" dirty="0" smtClean="0"/>
              <a:t> of TF are less correlated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119E-F149-2C43-9679-B232415AEF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5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P-value –</a:t>
            </a:r>
            <a:r>
              <a:rPr lang="en-US" baseline="0" dirty="0" smtClean="0"/>
              <a:t> shuffled the labels on the genes and re-ran the whole network reconstruction 1000 times.</a:t>
            </a:r>
          </a:p>
          <a:p>
            <a:r>
              <a:rPr lang="en-US" dirty="0" smtClean="0"/>
              <a:t>TFs with known gene symbols all involved in either signal transduction, cell wall function, or lipid metabolism</a:t>
            </a:r>
          </a:p>
          <a:p>
            <a:r>
              <a:rPr lang="en-US" dirty="0" err="1" smtClean="0"/>
              <a:t>KstR</a:t>
            </a:r>
            <a:r>
              <a:rPr lang="en-US" dirty="0" smtClean="0"/>
              <a:t> – fatty</a:t>
            </a:r>
            <a:r>
              <a:rPr lang="en-US" baseline="0" dirty="0" smtClean="0"/>
              <a:t> acid catabolism and cholesterol</a:t>
            </a:r>
          </a:p>
          <a:p>
            <a:r>
              <a:rPr lang="en-US" baseline="0" dirty="0" smtClean="0"/>
              <a:t>Lsr2 – cell wall function </a:t>
            </a:r>
          </a:p>
          <a:p>
            <a:r>
              <a:rPr lang="en-US" baseline="0" dirty="0" err="1" smtClean="0"/>
              <a:t>CsoR</a:t>
            </a:r>
            <a:r>
              <a:rPr lang="en-US" baseline="0" dirty="0" smtClean="0"/>
              <a:t> – thought to mediate oxidative stress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119E-F149-2C43-9679-B232415AEF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7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PknB</a:t>
            </a:r>
            <a:r>
              <a:rPr lang="en-US" dirty="0" smtClean="0"/>
              <a:t> has been previously suggested to be the receptor kinase, which activates multiple kinases, including </a:t>
            </a:r>
            <a:r>
              <a:rPr lang="en-US" dirty="0" err="1" smtClean="0"/>
              <a:t>PknA</a:t>
            </a:r>
            <a:r>
              <a:rPr lang="en-US" dirty="0" smtClean="0"/>
              <a:t>, by trans-phosphorylating their activation loop residues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CsoR</a:t>
            </a:r>
            <a:r>
              <a:rPr lang="en-US" dirty="0" smtClean="0"/>
              <a:t> has the greatest magnitude of log-fold-change of any peptide differentially phosphorylated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119E-F149-2C43-9679-B232415AEF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A few recent papers have identified</a:t>
            </a:r>
            <a:r>
              <a:rPr lang="en-US" baseline="0" dirty="0" smtClean="0"/>
              <a:t> a huge number of SNPs associated with complex traits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My take-away from this, is that a</a:t>
            </a:r>
            <a:r>
              <a:rPr lang="en-US" baseline="0" dirty="0" smtClean="0"/>
              <a:t> more comprehensive framework is needed to understand the impact of 10,000 SNPs, most of which have a weak effect on phenotype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7736-7D44-3A49-A5CF-7CE783DEED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6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Essentially,</a:t>
            </a:r>
            <a:r>
              <a:rPr lang="en-US" baseline="0" dirty="0" smtClean="0"/>
              <a:t> we want to agglomerate many weak signals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7736-7D44-3A49-A5CF-7CE783DEED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6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Used Likelihood</a:t>
            </a:r>
            <a:r>
              <a:rPr lang="en-US" baseline="0" dirty="0" smtClean="0"/>
              <a:t> ratio test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Bars reflect standard error for coefficient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Controlled for LD (median core score per block), gene density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Permutation</a:t>
            </a:r>
            <a:r>
              <a:rPr lang="en-US" baseline="0" dirty="0" smtClean="0"/>
              <a:t> p-values shuffle, controlling for gene density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45DB4-6EA2-8C49-B17C-C99EBA7BBA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7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1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0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6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7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3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7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643EF-CE04-7145-965A-E31B77D15FA5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3DA8F-AF45-3F47-9C99-F192BAF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5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Relationship Id="rId3" Type="http://schemas.openxmlformats.org/officeDocument/2006/relationships/image" Target="../media/image27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tsci_figure_yed4-eps-converted-to.pdf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1" y="2544424"/>
            <a:ext cx="7759589" cy="42571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888052"/>
            <a:ext cx="9144000" cy="2836335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Predicting regulatory function from network 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2" y="3044411"/>
            <a:ext cx="7826375" cy="1346330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John Platig</a:t>
            </a:r>
          </a:p>
          <a:p>
            <a:r>
              <a:rPr lang="en-US" dirty="0" err="1" smtClean="0">
                <a:solidFill>
                  <a:srgbClr val="072C62"/>
                </a:solidFill>
              </a:rPr>
              <a:t>Quackenbush</a:t>
            </a:r>
            <a:r>
              <a:rPr lang="en-US" dirty="0" smtClean="0">
                <a:solidFill>
                  <a:srgbClr val="072C62"/>
                </a:solidFill>
              </a:rPr>
              <a:t> </a:t>
            </a:r>
            <a:r>
              <a:rPr lang="en-US" dirty="0" smtClean="0">
                <a:solidFill>
                  <a:srgbClr val="072C62"/>
                </a:solidFill>
              </a:rPr>
              <a:t>Lab</a:t>
            </a:r>
          </a:p>
          <a:p>
            <a:r>
              <a:rPr lang="en-US" dirty="0" smtClean="0">
                <a:solidFill>
                  <a:srgbClr val="072C62"/>
                </a:solidFill>
              </a:rPr>
              <a:t>Dana-Farber Cancer Institute</a:t>
            </a:r>
          </a:p>
          <a:p>
            <a:r>
              <a:rPr lang="en-US" dirty="0" smtClean="0">
                <a:solidFill>
                  <a:srgbClr val="072C62"/>
                </a:solidFill>
              </a:rPr>
              <a:t>Harvard Chan School of Public Health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 descr="CNHS_DFCI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6" y="102294"/>
            <a:ext cx="877489" cy="877489"/>
          </a:xfrm>
          <a:prstGeom prst="rect">
            <a:avLst/>
          </a:prstGeom>
        </p:spPr>
      </p:pic>
      <p:pic>
        <p:nvPicPr>
          <p:cNvPr id="7" name="Picture 6" descr="Harvard_shield-Public_Heal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02294"/>
            <a:ext cx="948973" cy="1106649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5573892"/>
            <a:ext cx="6400800" cy="12089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72C6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781904" y="1886724"/>
            <a:ext cx="3460471" cy="869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mtClean="0">
                <a:solidFill>
                  <a:schemeClr val="tx1"/>
                </a:solidFill>
              </a:rPr>
              <a:t>or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0828"/>
            <a:ext cx="8229600" cy="1143000"/>
          </a:xfrm>
        </p:spPr>
        <p:txBody>
          <a:bodyPr/>
          <a:lstStyle/>
          <a:p>
            <a:r>
              <a:rPr lang="en-US" dirty="0" err="1" smtClean="0"/>
              <a:t>eQTL</a:t>
            </a:r>
            <a:r>
              <a:rPr lang="en-US" dirty="0" smtClean="0"/>
              <a:t> networks from 13 tissues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86990" y="6183904"/>
            <a:ext cx="1663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Maud </a:t>
            </a:r>
            <a:r>
              <a:rPr lang="en-US" sz="2200" b="1" dirty="0" err="1" smtClean="0"/>
              <a:t>Fagny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77778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49"/>
            <a:ext cx="9144000" cy="8260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How many SNPs affect complex traits?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4"/>
          <a:stretch/>
        </p:blipFill>
        <p:spPr bwMode="auto">
          <a:xfrm>
            <a:off x="642938" y="2034178"/>
            <a:ext cx="7858125" cy="27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4723794"/>
            <a:ext cx="838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“</a:t>
            </a:r>
            <a:r>
              <a:rPr lang="en-US" sz="2800" b="1" dirty="0" smtClean="0"/>
              <a:t>By </a:t>
            </a:r>
            <a:r>
              <a:rPr lang="en-US" sz="2800" b="1" dirty="0"/>
              <a:t>testing different numbers of variants in independent studies, we show that the most strongly associated ~2,000, ~3,700 and ~9,500 SNPs explained ~21%, ~24% and ~29% of phenotypic variance</a:t>
            </a:r>
            <a:r>
              <a:rPr lang="en-US" sz="2800" b="1" dirty="0" smtClean="0"/>
              <a:t>.” </a:t>
            </a:r>
            <a:endParaRPr lang="en-US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41"/>
          <a:stretch/>
        </p:blipFill>
        <p:spPr bwMode="auto">
          <a:xfrm>
            <a:off x="642938" y="1191650"/>
            <a:ext cx="7858125" cy="92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8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49"/>
            <a:ext cx="9144000" cy="8260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Embrace the Complexity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556" y="860778"/>
            <a:ext cx="85231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Use a network approach to look for groups of SNPs working together to influence cellular function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Link SNPs to gene expression via </a:t>
            </a:r>
            <a:r>
              <a:rPr lang="en-US" sz="2200" dirty="0" err="1" smtClean="0"/>
              <a:t>eQTL</a:t>
            </a:r>
            <a:r>
              <a:rPr lang="en-US" sz="2200" dirty="0" smtClean="0"/>
              <a:t> analysis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Treat </a:t>
            </a:r>
            <a:r>
              <a:rPr lang="en-US" sz="2200" dirty="0" err="1" smtClean="0"/>
              <a:t>eQTLs</a:t>
            </a:r>
            <a:r>
              <a:rPr lang="en-US" sz="2200" dirty="0" smtClean="0"/>
              <a:t> </a:t>
            </a:r>
            <a:r>
              <a:rPr lang="en-US" sz="2200" dirty="0"/>
              <a:t>as a network of links between SNPs and </a:t>
            </a:r>
            <a:r>
              <a:rPr lang="en-US" sz="2200" dirty="0" smtClean="0"/>
              <a:t>genes, apply CONDOR</a:t>
            </a:r>
            <a:endParaRPr lang="en-US" sz="2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420632" y="2592327"/>
            <a:ext cx="1156249" cy="3874951"/>
            <a:chOff x="5533521" y="2215576"/>
            <a:chExt cx="1156249" cy="3874951"/>
          </a:xfrm>
        </p:grpSpPr>
        <p:sp>
          <p:nvSpPr>
            <p:cNvPr id="10" name="Oval 9"/>
            <p:cNvSpPr/>
            <p:nvPr/>
          </p:nvSpPr>
          <p:spPr>
            <a:xfrm>
              <a:off x="5661677" y="2755500"/>
              <a:ext cx="522757" cy="52275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661677" y="3666419"/>
              <a:ext cx="522757" cy="52275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661677" y="4656800"/>
              <a:ext cx="522757" cy="52275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661677" y="5567770"/>
              <a:ext cx="522757" cy="52275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3521" y="2215576"/>
              <a:ext cx="1156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Genes</a:t>
              </a:r>
              <a:endParaRPr lang="en-US" sz="2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80372" y="2592327"/>
            <a:ext cx="837128" cy="3749990"/>
            <a:chOff x="2693261" y="2215576"/>
            <a:chExt cx="837128" cy="3749990"/>
          </a:xfrm>
        </p:grpSpPr>
        <p:sp>
          <p:nvSpPr>
            <p:cNvPr id="16" name="Rounded Rectangle 15"/>
            <p:cNvSpPr/>
            <p:nvPr/>
          </p:nvSpPr>
          <p:spPr>
            <a:xfrm>
              <a:off x="2718305" y="3064195"/>
              <a:ext cx="522757" cy="52275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718305" y="4215617"/>
              <a:ext cx="522757" cy="52275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18305" y="5442809"/>
              <a:ext cx="522757" cy="52275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93261" y="2215576"/>
              <a:ext cx="83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SNPs</a:t>
              </a:r>
              <a:endParaRPr lang="en-US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28173" y="3393630"/>
            <a:ext cx="2420615" cy="2812270"/>
            <a:chOff x="3241062" y="3016879"/>
            <a:chExt cx="2420615" cy="2812270"/>
          </a:xfrm>
        </p:grpSpPr>
        <p:cxnSp>
          <p:nvCxnSpPr>
            <p:cNvPr id="21" name="Straight Connector 20"/>
            <p:cNvCxnSpPr>
              <a:stCxn id="16" idx="3"/>
              <a:endCxn id="10" idx="2"/>
            </p:cNvCxnSpPr>
            <p:nvPr/>
          </p:nvCxnSpPr>
          <p:spPr>
            <a:xfrm flipV="1">
              <a:off x="3241062" y="3016879"/>
              <a:ext cx="2420615" cy="308695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6" idx="3"/>
              <a:endCxn id="11" idx="2"/>
            </p:cNvCxnSpPr>
            <p:nvPr/>
          </p:nvCxnSpPr>
          <p:spPr>
            <a:xfrm>
              <a:off x="3241062" y="3325574"/>
              <a:ext cx="2420615" cy="602224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6" idx="3"/>
              <a:endCxn id="12" idx="2"/>
            </p:cNvCxnSpPr>
            <p:nvPr/>
          </p:nvCxnSpPr>
          <p:spPr>
            <a:xfrm>
              <a:off x="3241062" y="3325574"/>
              <a:ext cx="2420615" cy="1592605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7" idx="3"/>
              <a:endCxn id="11" idx="2"/>
            </p:cNvCxnSpPr>
            <p:nvPr/>
          </p:nvCxnSpPr>
          <p:spPr>
            <a:xfrm flipV="1">
              <a:off x="3241062" y="3927798"/>
              <a:ext cx="2420615" cy="549198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3"/>
              <a:endCxn id="13" idx="2"/>
            </p:cNvCxnSpPr>
            <p:nvPr/>
          </p:nvCxnSpPr>
          <p:spPr>
            <a:xfrm>
              <a:off x="3241062" y="4476996"/>
              <a:ext cx="2420615" cy="1352153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3"/>
              <a:endCxn id="11" idx="2"/>
            </p:cNvCxnSpPr>
            <p:nvPr/>
          </p:nvCxnSpPr>
          <p:spPr>
            <a:xfrm flipV="1">
              <a:off x="3241062" y="3927798"/>
              <a:ext cx="2420615" cy="1776390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7186990" y="6183904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53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8229600" cy="6708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CONDOR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94330"/>
            <a:ext cx="8229600" cy="670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/>
              <a:t>COmplex</a:t>
            </a:r>
            <a:r>
              <a:rPr lang="en-US" sz="3600" dirty="0" smtClean="0"/>
              <a:t> Network Description Of Regulators</a:t>
            </a:r>
            <a:r>
              <a:rPr lang="en-US" sz="3600" baseline="30000" dirty="0" smtClean="0"/>
              <a:t>1</a:t>
            </a:r>
            <a:endParaRPr lang="en-US" sz="3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237815" y="2162759"/>
            <a:ext cx="2351793" cy="2225261"/>
            <a:chOff x="2354595" y="2592327"/>
            <a:chExt cx="4095287" cy="3874951"/>
          </a:xfrm>
        </p:grpSpPr>
        <p:grpSp>
          <p:nvGrpSpPr>
            <p:cNvPr id="5" name="Group 4"/>
            <p:cNvGrpSpPr/>
            <p:nvPr/>
          </p:nvGrpSpPr>
          <p:grpSpPr>
            <a:xfrm>
              <a:off x="4953085" y="2592327"/>
              <a:ext cx="1496797" cy="3874951"/>
              <a:chOff x="5192973" y="2215576"/>
              <a:chExt cx="1496797" cy="3874951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661677" y="2755500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661677" y="3666419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661677" y="4656800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661677" y="5567770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92973" y="2215576"/>
                <a:ext cx="1496797" cy="44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Targets</a:t>
                </a:r>
                <a:endParaRPr lang="en-US" sz="1400" b="1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354595" y="2592327"/>
              <a:ext cx="1902680" cy="3749990"/>
              <a:chOff x="2594483" y="2215576"/>
              <a:chExt cx="1902680" cy="374999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718305" y="3064195"/>
                <a:ext cx="522757" cy="52275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2718305" y="4215617"/>
                <a:ext cx="522757" cy="52275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2718305" y="5442809"/>
                <a:ext cx="522757" cy="52275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94483" y="2215576"/>
                <a:ext cx="1902680" cy="44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Regulators</a:t>
                </a:r>
                <a:endParaRPr lang="en-US" sz="1400" b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987063" y="3393630"/>
              <a:ext cx="2420615" cy="2812270"/>
              <a:chOff x="3226951" y="3016879"/>
              <a:chExt cx="2420615" cy="2812270"/>
            </a:xfrm>
          </p:grpSpPr>
          <p:cxnSp>
            <p:nvCxnSpPr>
              <p:cNvPr id="17" name="Straight Connector 16"/>
              <p:cNvCxnSpPr>
                <a:stCxn id="12" idx="3"/>
                <a:endCxn id="6" idx="2"/>
              </p:cNvCxnSpPr>
              <p:nvPr/>
            </p:nvCxnSpPr>
            <p:spPr>
              <a:xfrm flipV="1">
                <a:off x="3226951" y="3016879"/>
                <a:ext cx="2420615" cy="308695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2" idx="3"/>
                <a:endCxn id="7" idx="2"/>
              </p:cNvCxnSpPr>
              <p:nvPr/>
            </p:nvCxnSpPr>
            <p:spPr>
              <a:xfrm>
                <a:off x="3226951" y="3325574"/>
                <a:ext cx="2420615" cy="602224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2" idx="3"/>
                <a:endCxn id="8" idx="2"/>
              </p:cNvCxnSpPr>
              <p:nvPr/>
            </p:nvCxnSpPr>
            <p:spPr>
              <a:xfrm>
                <a:off x="3226951" y="3325575"/>
                <a:ext cx="2420615" cy="1592605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3" idx="3"/>
                <a:endCxn id="7" idx="2"/>
              </p:cNvCxnSpPr>
              <p:nvPr/>
            </p:nvCxnSpPr>
            <p:spPr>
              <a:xfrm flipV="1">
                <a:off x="3226951" y="3927798"/>
                <a:ext cx="2420615" cy="549198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3" idx="3"/>
                <a:endCxn id="9" idx="2"/>
              </p:cNvCxnSpPr>
              <p:nvPr/>
            </p:nvCxnSpPr>
            <p:spPr>
              <a:xfrm>
                <a:off x="3226951" y="4476996"/>
                <a:ext cx="2420615" cy="1352153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4" idx="3"/>
                <a:endCxn id="7" idx="2"/>
              </p:cNvCxnSpPr>
              <p:nvPr/>
            </p:nvCxnSpPr>
            <p:spPr>
              <a:xfrm flipV="1">
                <a:off x="3226951" y="3927798"/>
                <a:ext cx="2420615" cy="1776390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ight Arrow 23"/>
          <p:cNvSpPr/>
          <p:nvPr/>
        </p:nvSpPr>
        <p:spPr>
          <a:xfrm>
            <a:off x="2431765" y="3075673"/>
            <a:ext cx="562474" cy="61370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87213" y="1726058"/>
            <a:ext cx="3440428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latin typeface="Arial"/>
                <a:cs typeface="Arial"/>
              </a:rPr>
              <a:t>Bipartite Modularity </a:t>
            </a:r>
            <a:r>
              <a:rPr lang="en-US" sz="1600" b="1" dirty="0" smtClean="0">
                <a:latin typeface="Arial"/>
                <a:cs typeface="Arial"/>
              </a:rPr>
              <a:t>Maximization</a:t>
            </a:r>
            <a:r>
              <a:rPr lang="en-US" sz="1600" b="1" baseline="30000" dirty="0" smtClean="0">
                <a:latin typeface="Arial"/>
                <a:cs typeface="Arial"/>
              </a:rPr>
              <a:t>2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-24579" y="619628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Platig et. al. </a:t>
            </a:r>
            <a:r>
              <a:rPr lang="en-US" sz="1600" dirty="0" smtClean="0"/>
              <a:t>Bipartite Community Structure of </a:t>
            </a:r>
            <a:r>
              <a:rPr lang="en-US" sz="1600" dirty="0" err="1" smtClean="0"/>
              <a:t>eQTLs</a:t>
            </a:r>
            <a:r>
              <a:rPr lang="en-US" sz="1600" dirty="0" smtClean="0"/>
              <a:t>. </a:t>
            </a:r>
            <a:r>
              <a:rPr lang="en-US" sz="1600" dirty="0" err="1" smtClean="0"/>
              <a:t>Plos</a:t>
            </a:r>
            <a:r>
              <a:rPr lang="en-US" sz="1600" dirty="0" smtClean="0"/>
              <a:t> Comp Bio 2016</a:t>
            </a:r>
            <a:endParaRPr lang="en-US" sz="1600" dirty="0" smtClean="0"/>
          </a:p>
          <a:p>
            <a:pPr marL="342900" indent="-342900">
              <a:buFontTx/>
              <a:buAutoNum type="arabicPeriod"/>
            </a:pPr>
            <a:r>
              <a:rPr lang="en-US" sz="1600" dirty="0"/>
              <a:t>Barber MJ. Modularity and community detection in bipartite networks. Physical Review E. </a:t>
            </a:r>
            <a:r>
              <a:rPr lang="en-US" sz="1600" dirty="0" smtClean="0"/>
              <a:t>2007</a:t>
            </a:r>
            <a:endParaRPr lang="en-US" sz="1600" dirty="0"/>
          </a:p>
        </p:txBody>
      </p:sp>
      <p:sp>
        <p:nvSpPr>
          <p:cNvPr id="89" name="Right Arrow 88"/>
          <p:cNvSpPr/>
          <p:nvPr/>
        </p:nvSpPr>
        <p:spPr>
          <a:xfrm>
            <a:off x="5577883" y="3046754"/>
            <a:ext cx="562474" cy="61370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-307859" y="1726058"/>
            <a:ext cx="3440428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latin typeface="Arial"/>
                <a:cs typeface="Arial"/>
              </a:rPr>
              <a:t>Construct bipartite network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25535" y="1905594"/>
            <a:ext cx="3440428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latin typeface="Arial"/>
                <a:cs typeface="Arial"/>
              </a:rPr>
              <a:t>Identify Community Cores</a:t>
            </a:r>
            <a:endParaRPr lang="en-US" sz="1600" dirty="0" smtClean="0">
              <a:latin typeface="Arial"/>
              <a:cs typeface="Arial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3151619" y="2757695"/>
            <a:ext cx="2310466" cy="1056223"/>
            <a:chOff x="3151619" y="2757695"/>
            <a:chExt cx="2310466" cy="1056223"/>
          </a:xfrm>
        </p:grpSpPr>
        <p:grpSp>
          <p:nvGrpSpPr>
            <p:cNvPr id="26" name="Group 25"/>
            <p:cNvGrpSpPr/>
            <p:nvPr/>
          </p:nvGrpSpPr>
          <p:grpSpPr>
            <a:xfrm>
              <a:off x="3151619" y="2757695"/>
              <a:ext cx="2310466" cy="1056223"/>
              <a:chOff x="11295724" y="18906887"/>
              <a:chExt cx="5213754" cy="2383453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4911567" y="19566364"/>
                <a:ext cx="1597911" cy="172397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295724" y="19604680"/>
                <a:ext cx="1692148" cy="16856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2993813" y="18906887"/>
                <a:ext cx="1686029" cy="148108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V="1">
                <a:off x="11789828" y="20501949"/>
                <a:ext cx="254925" cy="26228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 flipV="1">
                <a:off x="11977355" y="20060242"/>
                <a:ext cx="67398" cy="28672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2199736" y="20501949"/>
                <a:ext cx="351792" cy="27357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12765358" y="20372133"/>
                <a:ext cx="2677279" cy="40339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2199736" y="19695563"/>
                <a:ext cx="988646" cy="65140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13402211" y="19600393"/>
                <a:ext cx="255770" cy="9516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13402211" y="19695562"/>
                <a:ext cx="572795" cy="12778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13883865" y="19900839"/>
                <a:ext cx="123241" cy="25285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3753431" y="19272856"/>
                <a:ext cx="14140" cy="2179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14162088" y="19459449"/>
                <a:ext cx="130706" cy="28640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4194186" y="19823348"/>
                <a:ext cx="1554856" cy="12811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15326335" y="20372133"/>
                <a:ext cx="116302" cy="377387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15326335" y="20453979"/>
                <a:ext cx="550918" cy="29554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5954745" y="20486077"/>
                <a:ext cx="148618" cy="287895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15597620" y="20058374"/>
                <a:ext cx="258337" cy="1587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tangle 64"/>
            <p:cNvSpPr/>
            <p:nvPr/>
          </p:nvSpPr>
          <p:spPr>
            <a:xfrm>
              <a:off x="3463945" y="3379221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6" name="Oval 65"/>
            <p:cNvSpPr/>
            <p:nvPr/>
          </p:nvSpPr>
          <p:spPr>
            <a:xfrm>
              <a:off x="3386421" y="317321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Oval 66"/>
            <p:cNvSpPr/>
            <p:nvPr/>
          </p:nvSpPr>
          <p:spPr>
            <a:xfrm>
              <a:off x="3289292" y="3573133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Oval 67"/>
            <p:cNvSpPr/>
            <p:nvPr/>
          </p:nvSpPr>
          <p:spPr>
            <a:xfrm>
              <a:off x="3705756" y="3560677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5" name="Oval 74"/>
            <p:cNvSpPr/>
            <p:nvPr/>
          </p:nvSpPr>
          <p:spPr>
            <a:xfrm>
              <a:off x="3990347" y="3058630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98449" y="3017643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4216289" y="324120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Oval 77"/>
            <p:cNvSpPr/>
            <p:nvPr/>
          </p:nvSpPr>
          <p:spPr>
            <a:xfrm>
              <a:off x="4450292" y="2920514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337823" y="3124193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Oval 80"/>
            <p:cNvSpPr/>
            <p:nvPr/>
          </p:nvSpPr>
          <p:spPr>
            <a:xfrm>
              <a:off x="4180750" y="2827703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Oval 81"/>
            <p:cNvSpPr/>
            <p:nvPr/>
          </p:nvSpPr>
          <p:spPr>
            <a:xfrm>
              <a:off x="5119127" y="3177962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Oval 82"/>
            <p:cNvSpPr/>
            <p:nvPr/>
          </p:nvSpPr>
          <p:spPr>
            <a:xfrm>
              <a:off x="4889212" y="355126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Oval 83"/>
            <p:cNvSpPr/>
            <p:nvPr/>
          </p:nvSpPr>
          <p:spPr>
            <a:xfrm>
              <a:off x="5233551" y="355126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964929" y="3323427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168877" y="3358802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91" name="Straight Connector 190"/>
            <p:cNvCxnSpPr>
              <a:stCxn id="81" idx="5"/>
              <a:endCxn id="80" idx="0"/>
            </p:cNvCxnSpPr>
            <p:nvPr/>
          </p:nvCxnSpPr>
          <p:spPr>
            <a:xfrm>
              <a:off x="4263655" y="2910608"/>
              <a:ext cx="121547" cy="21358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7" name="Group 266"/>
          <p:cNvGrpSpPr/>
          <p:nvPr/>
        </p:nvGrpSpPr>
        <p:grpSpPr>
          <a:xfrm>
            <a:off x="6227994" y="2619546"/>
            <a:ext cx="2660740" cy="1393134"/>
            <a:chOff x="6227994" y="2619546"/>
            <a:chExt cx="2660740" cy="1393134"/>
          </a:xfrm>
        </p:grpSpPr>
        <p:grpSp>
          <p:nvGrpSpPr>
            <p:cNvPr id="227" name="Group 226"/>
            <p:cNvGrpSpPr/>
            <p:nvPr/>
          </p:nvGrpSpPr>
          <p:grpSpPr>
            <a:xfrm>
              <a:off x="6339886" y="2767315"/>
              <a:ext cx="2310466" cy="1056223"/>
              <a:chOff x="11295724" y="18906887"/>
              <a:chExt cx="5213754" cy="2383453"/>
            </a:xfrm>
          </p:grpSpPr>
          <p:sp>
            <p:nvSpPr>
              <p:cNvPr id="228" name="Oval 227"/>
              <p:cNvSpPr/>
              <p:nvPr/>
            </p:nvSpPr>
            <p:spPr>
              <a:xfrm>
                <a:off x="14911567" y="19566364"/>
                <a:ext cx="1597911" cy="172397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11295724" y="19604680"/>
                <a:ext cx="1692148" cy="16856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12993813" y="18906887"/>
                <a:ext cx="1686029" cy="148108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 flipV="1">
                <a:off x="11789828" y="20501949"/>
                <a:ext cx="254925" cy="26228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H="1" flipV="1">
                <a:off x="11977355" y="20060242"/>
                <a:ext cx="67398" cy="28672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12199736" y="20501949"/>
                <a:ext cx="351792" cy="27357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12765358" y="20372133"/>
                <a:ext cx="2677279" cy="40339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12199736" y="19695563"/>
                <a:ext cx="988646" cy="65140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H="1">
                <a:off x="13402211" y="19600393"/>
                <a:ext cx="255770" cy="9516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H="1" flipV="1">
                <a:off x="13402211" y="19695562"/>
                <a:ext cx="572795" cy="12778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H="1">
                <a:off x="13883865" y="19900839"/>
                <a:ext cx="123241" cy="25285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13753431" y="19272856"/>
                <a:ext cx="14140" cy="2179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14162088" y="19459449"/>
                <a:ext cx="130706" cy="28640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14194186" y="19823348"/>
                <a:ext cx="1554856" cy="12811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H="1">
                <a:off x="15326335" y="20372133"/>
                <a:ext cx="116302" cy="377387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H="1">
                <a:off x="15326335" y="20453979"/>
                <a:ext cx="550918" cy="29554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15954745" y="20486077"/>
                <a:ext cx="148618" cy="287895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H="1">
                <a:off x="15597620" y="20058374"/>
                <a:ext cx="258337" cy="1587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" name="Rectangle 245"/>
            <p:cNvSpPr/>
            <p:nvPr/>
          </p:nvSpPr>
          <p:spPr>
            <a:xfrm>
              <a:off x="6652212" y="3388841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7" name="Oval 246"/>
            <p:cNvSpPr/>
            <p:nvPr/>
          </p:nvSpPr>
          <p:spPr>
            <a:xfrm>
              <a:off x="6574688" y="318283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8" name="Oval 247"/>
            <p:cNvSpPr/>
            <p:nvPr/>
          </p:nvSpPr>
          <p:spPr>
            <a:xfrm>
              <a:off x="6477559" y="3582753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9" name="Oval 248"/>
            <p:cNvSpPr/>
            <p:nvPr/>
          </p:nvSpPr>
          <p:spPr>
            <a:xfrm>
              <a:off x="6894023" y="3570297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0" name="Oval 249"/>
            <p:cNvSpPr/>
            <p:nvPr/>
          </p:nvSpPr>
          <p:spPr>
            <a:xfrm>
              <a:off x="7178614" y="3068250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7386716" y="3027263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7404556" y="325082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3" name="Oval 252"/>
            <p:cNvSpPr/>
            <p:nvPr/>
          </p:nvSpPr>
          <p:spPr>
            <a:xfrm>
              <a:off x="7638559" y="2930134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7526090" y="3133813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5" name="Oval 254"/>
            <p:cNvSpPr/>
            <p:nvPr/>
          </p:nvSpPr>
          <p:spPr>
            <a:xfrm>
              <a:off x="7369017" y="2837323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6" name="Oval 255"/>
            <p:cNvSpPr/>
            <p:nvPr/>
          </p:nvSpPr>
          <p:spPr>
            <a:xfrm>
              <a:off x="8307394" y="3187582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7" name="Oval 256"/>
            <p:cNvSpPr/>
            <p:nvPr/>
          </p:nvSpPr>
          <p:spPr>
            <a:xfrm>
              <a:off x="8077479" y="356088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8" name="Oval 257"/>
            <p:cNvSpPr/>
            <p:nvPr/>
          </p:nvSpPr>
          <p:spPr>
            <a:xfrm>
              <a:off x="8421818" y="3560886"/>
              <a:ext cx="97129" cy="9712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8153196" y="3333047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8357144" y="3368422"/>
              <a:ext cx="94758" cy="947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61" name="Straight Connector 260"/>
            <p:cNvCxnSpPr>
              <a:stCxn id="255" idx="5"/>
              <a:endCxn id="254" idx="0"/>
            </p:cNvCxnSpPr>
            <p:nvPr/>
          </p:nvCxnSpPr>
          <p:spPr>
            <a:xfrm>
              <a:off x="7451922" y="2920228"/>
              <a:ext cx="121547" cy="21358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6227994" y="2619546"/>
              <a:ext cx="2660740" cy="1393134"/>
            </a:xfrm>
            <a:custGeom>
              <a:avLst/>
              <a:gdLst/>
              <a:ahLst/>
              <a:cxnLst/>
              <a:rect l="l" t="t" r="r" b="b"/>
              <a:pathLst>
                <a:path w="2660740" h="1393134">
                  <a:moveTo>
                    <a:pt x="473425" y="726876"/>
                  </a:moveTo>
                  <a:cubicBezTo>
                    <a:pt x="419698" y="726876"/>
                    <a:pt x="376143" y="770431"/>
                    <a:pt x="376143" y="824158"/>
                  </a:cubicBezTo>
                  <a:cubicBezTo>
                    <a:pt x="376143" y="877885"/>
                    <a:pt x="419698" y="921440"/>
                    <a:pt x="473425" y="921440"/>
                  </a:cubicBezTo>
                  <a:cubicBezTo>
                    <a:pt x="527152" y="921440"/>
                    <a:pt x="570707" y="877885"/>
                    <a:pt x="570707" y="824158"/>
                  </a:cubicBezTo>
                  <a:cubicBezTo>
                    <a:pt x="570707" y="770431"/>
                    <a:pt x="527152" y="726876"/>
                    <a:pt x="473425" y="726876"/>
                  </a:cubicBezTo>
                  <a:close/>
                  <a:moveTo>
                    <a:pt x="2176590" y="707239"/>
                  </a:moveTo>
                  <a:cubicBezTo>
                    <a:pt x="2122863" y="707239"/>
                    <a:pt x="2079308" y="750794"/>
                    <a:pt x="2079308" y="804521"/>
                  </a:cubicBezTo>
                  <a:cubicBezTo>
                    <a:pt x="2079308" y="858248"/>
                    <a:pt x="2122863" y="901803"/>
                    <a:pt x="2176590" y="901803"/>
                  </a:cubicBezTo>
                  <a:cubicBezTo>
                    <a:pt x="2230317" y="901803"/>
                    <a:pt x="2273872" y="858248"/>
                    <a:pt x="2273872" y="804521"/>
                  </a:cubicBezTo>
                  <a:cubicBezTo>
                    <a:pt x="2273872" y="750794"/>
                    <a:pt x="2230317" y="707239"/>
                    <a:pt x="2176590" y="707239"/>
                  </a:cubicBezTo>
                  <a:close/>
                  <a:moveTo>
                    <a:pt x="1958653" y="667486"/>
                  </a:moveTo>
                  <a:cubicBezTo>
                    <a:pt x="1904926" y="667486"/>
                    <a:pt x="1861371" y="711041"/>
                    <a:pt x="1861371" y="764768"/>
                  </a:cubicBezTo>
                  <a:cubicBezTo>
                    <a:pt x="1861371" y="818495"/>
                    <a:pt x="1904926" y="862050"/>
                    <a:pt x="1958653" y="862050"/>
                  </a:cubicBezTo>
                  <a:cubicBezTo>
                    <a:pt x="2012380" y="862050"/>
                    <a:pt x="2055935" y="818495"/>
                    <a:pt x="2055935" y="764768"/>
                  </a:cubicBezTo>
                  <a:cubicBezTo>
                    <a:pt x="2055935" y="711041"/>
                    <a:pt x="2012380" y="667486"/>
                    <a:pt x="1958653" y="667486"/>
                  </a:cubicBezTo>
                  <a:close/>
                  <a:moveTo>
                    <a:pt x="1353559" y="475939"/>
                  </a:moveTo>
                  <a:cubicBezTo>
                    <a:pt x="1299832" y="475939"/>
                    <a:pt x="1256277" y="519494"/>
                    <a:pt x="1256277" y="573221"/>
                  </a:cubicBezTo>
                  <a:cubicBezTo>
                    <a:pt x="1256277" y="626948"/>
                    <a:pt x="1299832" y="670503"/>
                    <a:pt x="1353559" y="670503"/>
                  </a:cubicBezTo>
                  <a:cubicBezTo>
                    <a:pt x="1407286" y="670503"/>
                    <a:pt x="1450841" y="626948"/>
                    <a:pt x="1450841" y="573221"/>
                  </a:cubicBezTo>
                  <a:cubicBezTo>
                    <a:pt x="1450841" y="519494"/>
                    <a:pt x="1407286" y="475939"/>
                    <a:pt x="1353559" y="475939"/>
                  </a:cubicBezTo>
                  <a:close/>
                  <a:moveTo>
                    <a:pt x="1195866" y="361306"/>
                  </a:moveTo>
                  <a:cubicBezTo>
                    <a:pt x="1142139" y="361306"/>
                    <a:pt x="1098584" y="404861"/>
                    <a:pt x="1098584" y="458588"/>
                  </a:cubicBezTo>
                  <a:cubicBezTo>
                    <a:pt x="1098584" y="512315"/>
                    <a:pt x="1142139" y="555870"/>
                    <a:pt x="1195866" y="555870"/>
                  </a:cubicBezTo>
                  <a:cubicBezTo>
                    <a:pt x="1249593" y="555870"/>
                    <a:pt x="1293148" y="512315"/>
                    <a:pt x="1293148" y="458588"/>
                  </a:cubicBezTo>
                  <a:cubicBezTo>
                    <a:pt x="1293148" y="404861"/>
                    <a:pt x="1249593" y="361306"/>
                    <a:pt x="1195866" y="361306"/>
                  </a:cubicBezTo>
                  <a:close/>
                  <a:moveTo>
                    <a:pt x="0" y="0"/>
                  </a:moveTo>
                  <a:lnTo>
                    <a:pt x="2660740" y="0"/>
                  </a:lnTo>
                  <a:lnTo>
                    <a:pt x="2660740" y="1393134"/>
                  </a:lnTo>
                  <a:lnTo>
                    <a:pt x="0" y="139313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9" name="Straight Arrow Connector 138"/>
          <p:cNvCxnSpPr/>
          <p:nvPr/>
        </p:nvCxnSpPr>
        <p:spPr>
          <a:xfrm flipV="1">
            <a:off x="7600960" y="3311319"/>
            <a:ext cx="0" cy="36174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8191198" y="2811922"/>
            <a:ext cx="3320" cy="440271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5" name="Group 274"/>
          <p:cNvGrpSpPr/>
          <p:nvPr/>
        </p:nvGrpSpPr>
        <p:grpSpPr>
          <a:xfrm>
            <a:off x="1692658" y="4013843"/>
            <a:ext cx="4834764" cy="1976688"/>
            <a:chOff x="1692658" y="4013843"/>
            <a:chExt cx="4834764" cy="1976688"/>
          </a:xfrm>
        </p:grpSpPr>
        <p:pic>
          <p:nvPicPr>
            <p:cNvPr id="269" name="Picture 268" descr="modularit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59" y="4013843"/>
              <a:ext cx="2314221" cy="893727"/>
            </a:xfrm>
            <a:prstGeom prst="rect">
              <a:avLst/>
            </a:prstGeom>
          </p:spPr>
        </p:pic>
        <p:cxnSp>
          <p:nvCxnSpPr>
            <p:cNvPr id="270" name="Straight Arrow Connector 269"/>
            <p:cNvCxnSpPr/>
            <p:nvPr/>
          </p:nvCxnSpPr>
          <p:spPr>
            <a:xfrm flipV="1">
              <a:off x="4129114" y="4576842"/>
              <a:ext cx="451556" cy="5644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flipV="1">
              <a:off x="5184625" y="4576842"/>
              <a:ext cx="0" cy="8289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TextBox 271"/>
            <p:cNvSpPr txBox="1"/>
            <p:nvPr/>
          </p:nvSpPr>
          <p:spPr>
            <a:xfrm>
              <a:off x="1692658" y="5141286"/>
              <a:ext cx="2735806" cy="584776"/>
            </a:xfrm>
            <a:prstGeom prst="rect">
              <a:avLst/>
            </a:prstGeom>
            <a:noFill/>
            <a:ln>
              <a:solidFill>
                <a:srgbClr val="07377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Fraction of network links in community </a:t>
              </a:r>
              <a:r>
                <a:rPr lang="en-US" sz="1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4534935" y="5405755"/>
              <a:ext cx="1992487" cy="584776"/>
            </a:xfrm>
            <a:prstGeom prst="rect">
              <a:avLst/>
            </a:prstGeom>
            <a:noFill/>
            <a:ln>
              <a:solidFill>
                <a:srgbClr val="07377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Fraction of links expected by chance</a:t>
              </a:r>
              <a:endParaRPr lang="en-US" sz="1600" dirty="0"/>
            </a:p>
          </p:txBody>
        </p:sp>
      </p:grpSp>
      <p:sp>
        <p:nvSpPr>
          <p:cNvPr id="277" name="TextBox 276"/>
          <p:cNvSpPr txBox="1"/>
          <p:nvPr/>
        </p:nvSpPr>
        <p:spPr>
          <a:xfrm>
            <a:off x="5592854" y="4118891"/>
            <a:ext cx="4092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Core </a:t>
            </a:r>
            <a:r>
              <a:rPr lang="en-US" sz="1600" b="1" dirty="0" smtClean="0"/>
              <a:t>score:</a:t>
            </a:r>
          </a:p>
          <a:p>
            <a:pPr algn="ctr"/>
            <a:r>
              <a:rPr lang="en-US" sz="1600" b="1" dirty="0" smtClean="0"/>
              <a:t>Community density contributed </a:t>
            </a:r>
          </a:p>
          <a:p>
            <a:pPr algn="ctr"/>
            <a:r>
              <a:rPr lang="en-US" sz="1600" b="1" dirty="0" smtClean="0"/>
              <a:t>by node </a:t>
            </a:r>
            <a:r>
              <a:rPr lang="en-US" sz="1600" b="1" i="1" dirty="0" err="1"/>
              <a:t>i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8260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89" grpId="0" animBg="1"/>
      <p:bldP spid="91" grpId="0"/>
      <p:bldP spid="91" grpId="1"/>
      <p:bldP spid="2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1459"/>
          </a:xfrm>
        </p:spPr>
        <p:txBody>
          <a:bodyPr/>
          <a:lstStyle/>
          <a:p>
            <a:r>
              <a:rPr lang="en-US" dirty="0" err="1" smtClean="0"/>
              <a:t>eQTL</a:t>
            </a:r>
            <a:r>
              <a:rPr lang="en-US" dirty="0" smtClean="0"/>
              <a:t> networks are highly modular</a:t>
            </a:r>
            <a:endParaRPr lang="en-US" dirty="0"/>
          </a:p>
        </p:txBody>
      </p:sp>
      <p:pic>
        <p:nvPicPr>
          <p:cNvPr id="4" name="Picture 3" descr="network_characteristic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1" t="37663"/>
          <a:stretch/>
        </p:blipFill>
        <p:spPr>
          <a:xfrm>
            <a:off x="3734280" y="1080798"/>
            <a:ext cx="1675441" cy="2807322"/>
          </a:xfrm>
          <a:prstGeom prst="rect">
            <a:avLst/>
          </a:prstGeom>
        </p:spPr>
      </p:pic>
      <p:pic>
        <p:nvPicPr>
          <p:cNvPr id="6" name="Picture 5" descr="HLV_seashells_lar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8" b="31486"/>
          <a:stretch/>
        </p:blipFill>
        <p:spPr>
          <a:xfrm>
            <a:off x="930614" y="4062911"/>
            <a:ext cx="7282772" cy="20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10"/>
            <a:ext cx="8229600" cy="797088"/>
          </a:xfrm>
        </p:spPr>
        <p:txBody>
          <a:bodyPr>
            <a:normAutofit/>
          </a:bodyPr>
          <a:lstStyle/>
          <a:p>
            <a:r>
              <a:rPr lang="en-US" dirty="0" smtClean="0"/>
              <a:t>GWAS SNPs are absent in hubs</a:t>
            </a:r>
            <a:endParaRPr lang="en-US" dirty="0"/>
          </a:p>
        </p:txBody>
      </p:sp>
      <p:pic>
        <p:nvPicPr>
          <p:cNvPr id="4" name="Picture 3" descr="cores_score_GWAS_filteredL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t="73898"/>
          <a:stretch/>
        </p:blipFill>
        <p:spPr>
          <a:xfrm>
            <a:off x="2226277" y="4072495"/>
            <a:ext cx="4691447" cy="2361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5850" y="6427084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  <p:pic>
        <p:nvPicPr>
          <p:cNvPr id="6" name="Picture 5" descr="gwas_autoimmun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7"/>
          <a:stretch/>
        </p:blipFill>
        <p:spPr>
          <a:xfrm>
            <a:off x="1532315" y="1573150"/>
            <a:ext cx="4453340" cy="2381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8661" y="1059771"/>
            <a:ext cx="4886679" cy="37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Autoimmune disease SNPs in whole blood</a:t>
            </a:r>
            <a:endParaRPr lang="en-US" dirty="0"/>
          </a:p>
        </p:txBody>
      </p:sp>
      <p:pic>
        <p:nvPicPr>
          <p:cNvPr id="8" name="Picture 7" descr="gwas_autoimmun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9"/>
          <a:stretch/>
        </p:blipFill>
        <p:spPr>
          <a:xfrm>
            <a:off x="6070122" y="1546130"/>
            <a:ext cx="1620195" cy="23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040"/>
            <a:ext cx="8229600" cy="8241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Core SNPs and high degree SNPs are enriched for different epigenetic states</a:t>
            </a:r>
            <a:endParaRPr lang="en-US" dirty="0"/>
          </a:p>
        </p:txBody>
      </p:sp>
      <p:pic>
        <p:nvPicPr>
          <p:cNvPr id="4" name="Picture 3" descr="chromatin_nbgen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4" r="48287" b="-1"/>
          <a:stretch/>
        </p:blipFill>
        <p:spPr>
          <a:xfrm>
            <a:off x="578805" y="1880782"/>
            <a:ext cx="3907058" cy="2669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6990" y="6183904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  <p:pic>
        <p:nvPicPr>
          <p:cNvPr id="7" name="Picture 6" descr="chromatin_nbgen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4" t="43473"/>
          <a:stretch/>
        </p:blipFill>
        <p:spPr>
          <a:xfrm>
            <a:off x="4485863" y="1872429"/>
            <a:ext cx="3648141" cy="2669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0257" y="1597072"/>
            <a:ext cx="22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core score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125" y="1597072"/>
            <a:ext cx="22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degree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3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140"/>
            <a:ext cx="8229600" cy="82410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eQTL</a:t>
            </a:r>
            <a:r>
              <a:rPr lang="en-US" dirty="0" smtClean="0"/>
              <a:t> communities reflect functional groups shared across tissues</a:t>
            </a:r>
            <a:endParaRPr lang="en-US" dirty="0"/>
          </a:p>
        </p:txBody>
      </p:sp>
      <p:pic>
        <p:nvPicPr>
          <p:cNvPr id="6" name="Picture 5" descr="GO_communiti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2"/>
          <a:stretch/>
        </p:blipFill>
        <p:spPr>
          <a:xfrm>
            <a:off x="831547" y="1838475"/>
            <a:ext cx="7286198" cy="3519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6990" y="6183904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427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33" y="23659"/>
            <a:ext cx="8660959" cy="523648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issue relevant function in </a:t>
            </a:r>
            <a:r>
              <a:rPr lang="en-US" dirty="0" err="1" smtClean="0"/>
              <a:t>eQTL</a:t>
            </a:r>
            <a:r>
              <a:rPr lang="en-US" dirty="0" smtClean="0"/>
              <a:t> communities</a:t>
            </a:r>
            <a:endParaRPr lang="en-US" dirty="0"/>
          </a:p>
        </p:txBody>
      </p:sp>
      <p:pic>
        <p:nvPicPr>
          <p:cNvPr id="4" name="Picture 3" descr="GO_communiti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31"/>
          <a:stretch/>
        </p:blipFill>
        <p:spPr>
          <a:xfrm>
            <a:off x="1402951" y="1135351"/>
            <a:ext cx="6211344" cy="2594627"/>
          </a:xfrm>
          <a:prstGeom prst="rect">
            <a:avLst/>
          </a:prstGeom>
        </p:spPr>
      </p:pic>
      <p:pic>
        <p:nvPicPr>
          <p:cNvPr id="5" name="Picture 4" descr="GO_communiti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0" b="35803"/>
          <a:stretch/>
        </p:blipFill>
        <p:spPr>
          <a:xfrm>
            <a:off x="1402951" y="4176403"/>
            <a:ext cx="6211344" cy="26815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01213" y="713364"/>
            <a:ext cx="4903184" cy="3471115"/>
            <a:chOff x="2501213" y="713364"/>
            <a:chExt cx="4903184" cy="3471115"/>
          </a:xfrm>
        </p:grpSpPr>
        <p:grpSp>
          <p:nvGrpSpPr>
            <p:cNvPr id="11" name="Group 10"/>
            <p:cNvGrpSpPr/>
            <p:nvPr/>
          </p:nvGrpSpPr>
          <p:grpSpPr>
            <a:xfrm>
              <a:off x="2501213" y="713364"/>
              <a:ext cx="4903184" cy="377408"/>
              <a:chOff x="2501213" y="713364"/>
              <a:chExt cx="4903184" cy="37740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501213" y="713364"/>
                <a:ext cx="2107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Heart left ventricle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296802" y="721440"/>
                <a:ext cx="2107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Heart left ventricle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501213" y="3807071"/>
              <a:ext cx="2107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Skeletal Muscle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6802" y="3815147"/>
              <a:ext cx="2107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Esophagus mucosa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68343" y="6368570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854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eQTL</a:t>
            </a:r>
            <a:r>
              <a:rPr lang="en-US" dirty="0" smtClean="0"/>
              <a:t> community structure ≠ </a:t>
            </a:r>
            <a:r>
              <a:rPr lang="en-US" dirty="0" err="1" smtClean="0"/>
              <a:t>coexpression</a:t>
            </a:r>
            <a:r>
              <a:rPr lang="en-US" dirty="0" smtClean="0"/>
              <a:t> clustering</a:t>
            </a:r>
            <a:endParaRPr lang="en-US" dirty="0"/>
          </a:p>
        </p:txBody>
      </p:sp>
      <p:pic>
        <p:nvPicPr>
          <p:cNvPr id="4" name="Picture 3" descr="correlation_coef_ligh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6"/>
          <a:stretch/>
        </p:blipFill>
        <p:spPr>
          <a:xfrm>
            <a:off x="2554807" y="989398"/>
            <a:ext cx="4051278" cy="4021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6990" y="6183904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9167" y="5160810"/>
            <a:ext cx="808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eQTL</a:t>
            </a:r>
            <a:r>
              <a:rPr lang="en-US" dirty="0" smtClean="0"/>
              <a:t> communities cluster SNPs and genes based on the </a:t>
            </a:r>
            <a:r>
              <a:rPr lang="en-US" i="1" dirty="0" smtClean="0"/>
              <a:t>genetic component</a:t>
            </a:r>
            <a:r>
              <a:rPr lang="en-US" dirty="0" smtClean="0"/>
              <a:t> of the gene expression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9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609"/>
            <a:ext cx="8229600" cy="144556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How do I avoid Monty Python’s Royal Society for putting </a:t>
            </a:r>
            <a:r>
              <a:rPr lang="en-US" dirty="0"/>
              <a:t>t</a:t>
            </a:r>
            <a:r>
              <a:rPr lang="en-US" sz="3200" dirty="0" smtClean="0"/>
              <a:t>hings on top of other things</a:t>
            </a:r>
            <a:br>
              <a:rPr lang="en-US" sz="3200" dirty="0" smtClean="0"/>
            </a:br>
            <a:r>
              <a:rPr lang="en-US" sz="3200" dirty="0" smtClean="0"/>
              <a:t> in the era of “multi-</a:t>
            </a:r>
            <a:r>
              <a:rPr lang="en-US" sz="3200" dirty="0" err="1" smtClean="0"/>
              <a:t>omics</a:t>
            </a:r>
            <a:r>
              <a:rPr lang="en-US" sz="3200" dirty="0" smtClean="0"/>
              <a:t>”?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79" y="1876778"/>
            <a:ext cx="4459110" cy="3344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4889" y="5221112"/>
            <a:ext cx="493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year has been a good one for the society”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9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8678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437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Differentially phosphorylated </a:t>
            </a:r>
            <a:r>
              <a:rPr lang="en-US" sz="2400" dirty="0" smtClean="0"/>
              <a:t>TFs</a:t>
            </a:r>
            <a:r>
              <a:rPr lang="en-US" sz="2400" dirty="0"/>
              <a:t> </a:t>
            </a:r>
            <a:r>
              <a:rPr lang="en-US" sz="2400" dirty="0" smtClean="0"/>
              <a:t>are </a:t>
            </a:r>
            <a:r>
              <a:rPr lang="en-US" sz="2400" dirty="0" smtClean="0"/>
              <a:t>more likely to be differentially targeting in our network model</a:t>
            </a:r>
          </a:p>
          <a:p>
            <a:r>
              <a:rPr lang="en-US" sz="2400" dirty="0" smtClean="0"/>
              <a:t>This likely reflects </a:t>
            </a:r>
            <a:r>
              <a:rPr lang="en-US" sz="2400" dirty="0" smtClean="0"/>
              <a:t>the effect of </a:t>
            </a:r>
            <a:r>
              <a:rPr lang="en-US" sz="2400" dirty="0" err="1" smtClean="0"/>
              <a:t>PknA</a:t>
            </a:r>
            <a:r>
              <a:rPr lang="en-US" sz="2400" dirty="0" smtClean="0"/>
              <a:t>/B on phosphorylation of other proteins</a:t>
            </a:r>
          </a:p>
          <a:p>
            <a:r>
              <a:rPr lang="en-US" sz="2400" dirty="0" smtClean="0"/>
              <a:t>GWAS SNPs are absent in </a:t>
            </a:r>
            <a:r>
              <a:rPr lang="en-US" sz="2400" dirty="0" err="1" smtClean="0"/>
              <a:t>eQTL</a:t>
            </a:r>
            <a:r>
              <a:rPr lang="en-US" sz="2400" dirty="0" smtClean="0"/>
              <a:t> network hubs</a:t>
            </a:r>
          </a:p>
          <a:p>
            <a:r>
              <a:rPr lang="en-US" sz="2400" dirty="0" smtClean="0"/>
              <a:t>SNPs in community cores are more likely to be GWAS SNPs and in active epigenetic states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284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078"/>
            <a:ext cx="9144000" cy="5801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47453" y="1276073"/>
            <a:ext cx="29918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DFCI</a:t>
            </a:r>
          </a:p>
          <a:p>
            <a:r>
              <a:rPr lang="en-US" sz="2200" dirty="0" smtClean="0"/>
              <a:t>John </a:t>
            </a:r>
            <a:r>
              <a:rPr lang="en-US" sz="2200" dirty="0" err="1" smtClean="0"/>
              <a:t>Quackenbush</a:t>
            </a:r>
            <a:endParaRPr lang="en-US" sz="2200" dirty="0" smtClean="0"/>
          </a:p>
          <a:p>
            <a:r>
              <a:rPr lang="en-US" sz="2200" dirty="0" smtClean="0"/>
              <a:t>Joe Paulson (</a:t>
            </a:r>
            <a:r>
              <a:rPr lang="en-US" sz="2200" dirty="0" err="1" smtClean="0"/>
              <a:t>eQTLs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r>
              <a:rPr lang="en-US" sz="2200" dirty="0" smtClean="0"/>
              <a:t>Maud </a:t>
            </a:r>
            <a:r>
              <a:rPr lang="en-US" sz="2200" dirty="0" err="1" smtClean="0"/>
              <a:t>Fagny</a:t>
            </a:r>
            <a:r>
              <a:rPr lang="en-US" sz="2200" dirty="0" smtClean="0"/>
              <a:t> (</a:t>
            </a:r>
            <a:r>
              <a:rPr lang="en-US" sz="2200" dirty="0" err="1" smtClean="0"/>
              <a:t>eQTLs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Albert Young (TB</a:t>
            </a:r>
            <a:r>
              <a:rPr lang="en-US" sz="2200" dirty="0" smtClean="0"/>
              <a:t>)</a:t>
            </a: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414317" y="1276073"/>
            <a:ext cx="2991887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Children’s Hospital</a:t>
            </a:r>
          </a:p>
          <a:p>
            <a:r>
              <a:rPr lang="en-US" sz="2200" dirty="0" smtClean="0"/>
              <a:t>Bob </a:t>
            </a:r>
            <a:r>
              <a:rPr lang="en-US" sz="2200" dirty="0" err="1" smtClean="0"/>
              <a:t>Husson</a:t>
            </a:r>
            <a:r>
              <a:rPr lang="en-US" sz="2200" dirty="0" smtClean="0"/>
              <a:t> </a:t>
            </a:r>
            <a:r>
              <a:rPr lang="en-US" sz="2200" dirty="0"/>
              <a:t>(TB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Hanno Steen </a:t>
            </a:r>
            <a:r>
              <a:rPr lang="en-US" sz="2200" dirty="0"/>
              <a:t>(TB)</a:t>
            </a:r>
            <a:endParaRPr lang="en-US" sz="2200" dirty="0" smtClean="0"/>
          </a:p>
          <a:p>
            <a:r>
              <a:rPr lang="en-US" sz="2200" dirty="0" smtClean="0"/>
              <a:t>Xavier </a:t>
            </a:r>
            <a:r>
              <a:rPr lang="en-US" sz="2200" dirty="0" err="1" smtClean="0"/>
              <a:t>Carette</a:t>
            </a:r>
            <a:r>
              <a:rPr lang="en-US" sz="2200" dirty="0" smtClean="0"/>
              <a:t> </a:t>
            </a:r>
            <a:r>
              <a:rPr lang="en-US" sz="2200" dirty="0"/>
              <a:t>(TB)</a:t>
            </a:r>
            <a:endParaRPr lang="en-US" sz="2200" dirty="0" smtClean="0"/>
          </a:p>
          <a:p>
            <a:r>
              <a:rPr lang="en-US" sz="2200" dirty="0" smtClean="0"/>
              <a:t>Michaela </a:t>
            </a:r>
            <a:r>
              <a:rPr lang="en-US" sz="2200" dirty="0" err="1" smtClean="0"/>
              <a:t>Helmel</a:t>
            </a:r>
            <a:r>
              <a:rPr lang="en-US" sz="2200" dirty="0" smtClean="0"/>
              <a:t> </a:t>
            </a:r>
            <a:r>
              <a:rPr lang="en-US" sz="2200" dirty="0"/>
              <a:t>(TB)</a:t>
            </a:r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7850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digression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better systems level hypotheses and better statistical methods for testing network properties</a:t>
            </a:r>
          </a:p>
          <a:p>
            <a:pPr lvl="1"/>
            <a:r>
              <a:rPr lang="en-US" dirty="0" smtClean="0"/>
              <a:t>Especially if we’re going to use them in the context of multi-</a:t>
            </a:r>
            <a:r>
              <a:rPr lang="en-US" dirty="0" err="1" smtClean="0"/>
              <a:t>omics</a:t>
            </a:r>
            <a:r>
              <a:rPr lang="en-US" dirty="0" smtClean="0"/>
              <a:t> integration</a:t>
            </a:r>
          </a:p>
        </p:txBody>
      </p:sp>
    </p:spTree>
    <p:extLst>
      <p:ext uri="{BB962C8B-B14F-4D97-AF65-F5344CB8AC3E}">
        <p14:creationId xmlns:p14="http://schemas.microsoft.com/office/powerpoint/2010/main" val="419267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28"/>
            <a:ext cx="8229600" cy="792650"/>
          </a:xfrm>
        </p:spPr>
        <p:txBody>
          <a:bodyPr/>
          <a:lstStyle/>
          <a:p>
            <a:r>
              <a:rPr lang="en-US" dirty="0" smtClean="0"/>
              <a:t>Differential targeting ≠ Differential expression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46" y="1021294"/>
            <a:ext cx="5777069" cy="292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46" y="3969465"/>
            <a:ext cx="5777069" cy="28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8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826"/>
            <a:ext cx="8229600" cy="85962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Community Structure</a:t>
            </a:r>
            <a:endParaRPr lang="en-US" sz="3600" dirty="0"/>
          </a:p>
        </p:txBody>
      </p:sp>
      <p:pic>
        <p:nvPicPr>
          <p:cNvPr id="7" name="Picture 6" descr="plot_heatmap_T4-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6871" y="2473165"/>
            <a:ext cx="9144000" cy="5559958"/>
          </a:xfrm>
          <a:prstGeom prst="rect">
            <a:avLst/>
          </a:prstGeom>
        </p:spPr>
      </p:pic>
      <p:pic>
        <p:nvPicPr>
          <p:cNvPr id="8" name="Picture 7" descr="plot_heatmap_T10-1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5"/>
          <a:stretch/>
        </p:blipFill>
        <p:spPr>
          <a:xfrm>
            <a:off x="1048020" y="660803"/>
            <a:ext cx="4632693" cy="2971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1586" y="4137140"/>
            <a:ext cx="12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0.495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1586" y="1114812"/>
            <a:ext cx="12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0.504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1493" y="6181451"/>
            <a:ext cx="457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085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Community </a:t>
            </a:r>
            <a:r>
              <a:rPr lang="en-US" sz="3200" dirty="0" smtClean="0"/>
              <a:t>cores </a:t>
            </a:r>
            <a:r>
              <a:rPr lang="en-US" sz="3200" dirty="0" smtClean="0"/>
              <a:t>are less likely to be affected by </a:t>
            </a:r>
            <a:r>
              <a:rPr lang="en-US" sz="3200" dirty="0" err="1" smtClean="0"/>
              <a:t>PknA</a:t>
            </a:r>
            <a:r>
              <a:rPr lang="en-US" sz="3200" dirty="0" smtClean="0"/>
              <a:t>/B inhibition</a:t>
            </a:r>
            <a:endParaRPr lang="en-US" sz="3200" dirty="0"/>
          </a:p>
        </p:txBody>
      </p:sp>
      <p:pic>
        <p:nvPicPr>
          <p:cNvPr id="5" name="Picture 4" descr="plot_compare_qscores_separate-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2382"/>
            <a:ext cx="3429000" cy="3886200"/>
          </a:xfrm>
          <a:prstGeom prst="rect">
            <a:avLst/>
          </a:prstGeom>
        </p:spPr>
      </p:pic>
      <p:pic>
        <p:nvPicPr>
          <p:cNvPr id="6" name="Picture 5" descr="plot_compare_qscores_separate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95" y="1462382"/>
            <a:ext cx="3521583" cy="3886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22924" y="5161872"/>
            <a:ext cx="2563437" cy="1047845"/>
            <a:chOff x="1222924" y="5161872"/>
            <a:chExt cx="2563437" cy="1047845"/>
          </a:xfrm>
        </p:grpSpPr>
        <p:sp>
          <p:nvSpPr>
            <p:cNvPr id="7" name="TextBox 6"/>
            <p:cNvSpPr txBox="1"/>
            <p:nvPr/>
          </p:nvSpPr>
          <p:spPr>
            <a:xfrm>
              <a:off x="1469861" y="5840385"/>
              <a:ext cx="2316500" cy="36933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 changes community</a:t>
              </a:r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222924" y="5161872"/>
              <a:ext cx="246937" cy="67851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68998" y="5161872"/>
              <a:ext cx="1517363" cy="67851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231493" y="6181451"/>
            <a:ext cx="457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420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794836"/>
          </a:xfrm>
        </p:spPr>
        <p:txBody>
          <a:bodyPr>
            <a:normAutofit/>
          </a:bodyPr>
          <a:lstStyle/>
          <a:p>
            <a:r>
              <a:rPr lang="en-US" dirty="0" smtClean="0"/>
              <a:t>Drug-specific Community Enrichment</a:t>
            </a:r>
            <a:endParaRPr lang="en-US" dirty="0"/>
          </a:p>
        </p:txBody>
      </p:sp>
      <p:pic>
        <p:nvPicPr>
          <p:cNvPr id="4" name="Picture 3" descr="community_enrich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853" y="-917279"/>
            <a:ext cx="6650546" cy="8606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214" y="1714305"/>
            <a:ext cx="8418954" cy="280737"/>
          </a:xfrm>
          <a:prstGeom prst="rect">
            <a:avLst/>
          </a:prstGeom>
          <a:solidFill>
            <a:schemeClr val="bg2">
              <a:alpha val="1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82570" y="2744121"/>
            <a:ext cx="3311071" cy="646331"/>
          </a:xfrm>
          <a:prstGeom prst="rect">
            <a:avLst/>
          </a:prstGeom>
          <a:solidFill>
            <a:schemeClr val="bg2"/>
          </a:solidFill>
          <a:ln w="19050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GroEL1 - Heat </a:t>
            </a:r>
            <a:r>
              <a:rPr lang="en-US" dirty="0"/>
              <a:t>shock protein 60 family chaperone </a:t>
            </a:r>
            <a:r>
              <a:rPr lang="en-US" dirty="0" err="1"/>
              <a:t>GroEL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193641" y="1995042"/>
            <a:ext cx="1506527" cy="7490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882570" y="1995042"/>
            <a:ext cx="4498285" cy="7490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31493" y="6181451"/>
            <a:ext cx="457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920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make a network out of </a:t>
            </a:r>
            <a:r>
              <a:rPr lang="en-US" dirty="0" err="1" smtClean="0"/>
              <a:t>eQTLs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1191"/>
            <a:ext cx="8229600" cy="265544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of the traits we care about are polygenic</a:t>
            </a:r>
          </a:p>
          <a:p>
            <a:pPr lvl="1"/>
            <a:r>
              <a:rPr lang="en-US" sz="2000" dirty="0" smtClean="0"/>
              <a:t>Embrace the Pok</a:t>
            </a:r>
            <a:r>
              <a:rPr lang="en-US" sz="2000" dirty="0" smtClean="0"/>
              <a:t>émon problem (“</a:t>
            </a:r>
            <a:r>
              <a:rPr lang="en-US" sz="2000" dirty="0" err="1" smtClean="0"/>
              <a:t>gotta</a:t>
            </a:r>
            <a:r>
              <a:rPr lang="en-US" sz="2000" dirty="0" smtClean="0"/>
              <a:t> catch ‘</a:t>
            </a:r>
            <a:r>
              <a:rPr lang="en-US" sz="2000" dirty="0" err="1" smtClean="0"/>
              <a:t>em</a:t>
            </a:r>
            <a:r>
              <a:rPr lang="en-US" sz="2000" dirty="0" smtClean="0"/>
              <a:t> all!”)</a:t>
            </a:r>
            <a:endParaRPr lang="en-US" sz="2000" dirty="0" smtClean="0"/>
          </a:p>
          <a:p>
            <a:r>
              <a:rPr lang="en-US" sz="2400" dirty="0" smtClean="0"/>
              <a:t>Edges have a (loose) regulatory interpretation</a:t>
            </a:r>
          </a:p>
          <a:p>
            <a:r>
              <a:rPr lang="en-US" sz="2400" dirty="0" smtClean="0"/>
              <a:t>Network methods are well suited to large numbers of edges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2761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621459"/>
          </a:xfrm>
        </p:spPr>
        <p:txBody>
          <a:bodyPr/>
          <a:lstStyle/>
          <a:p>
            <a:r>
              <a:rPr lang="en-US" dirty="0" smtClean="0"/>
              <a:t>Building </a:t>
            </a:r>
            <a:r>
              <a:rPr lang="en-US" dirty="0" err="1" smtClean="0"/>
              <a:t>eQTL</a:t>
            </a:r>
            <a:r>
              <a:rPr lang="en-US" dirty="0" smtClean="0"/>
              <a:t> networks in 13 tissues from </a:t>
            </a:r>
            <a:r>
              <a:rPr lang="en-US" dirty="0" err="1" smtClean="0"/>
              <a:t>GTEx</a:t>
            </a:r>
            <a:endParaRPr lang="en-US" dirty="0"/>
          </a:p>
        </p:txBody>
      </p:sp>
      <p:pic>
        <p:nvPicPr>
          <p:cNvPr id="6" name="Picture 5" descr="overvi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1" y="1077200"/>
            <a:ext cx="3497103" cy="49958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29732" y="1486655"/>
            <a:ext cx="3230244" cy="3056449"/>
            <a:chOff x="2354595" y="2592327"/>
            <a:chExt cx="4095287" cy="3874951"/>
          </a:xfrm>
        </p:grpSpPr>
        <p:grpSp>
          <p:nvGrpSpPr>
            <p:cNvPr id="11" name="Group 10"/>
            <p:cNvGrpSpPr/>
            <p:nvPr/>
          </p:nvGrpSpPr>
          <p:grpSpPr>
            <a:xfrm>
              <a:off x="4953085" y="2592327"/>
              <a:ext cx="1496797" cy="3874951"/>
              <a:chOff x="5192973" y="2215576"/>
              <a:chExt cx="1496797" cy="3874951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661677" y="2755500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61677" y="3666419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661677" y="4656800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661677" y="5567770"/>
                <a:ext cx="522757" cy="5227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92973" y="2215576"/>
                <a:ext cx="1496797" cy="390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Gene</a:t>
                </a:r>
                <a:endParaRPr lang="en-US" sz="1400" b="1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354595" y="2592327"/>
              <a:ext cx="1902680" cy="3749990"/>
              <a:chOff x="2594483" y="2215576"/>
              <a:chExt cx="1902680" cy="374999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718305" y="3064195"/>
                <a:ext cx="522757" cy="52275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718305" y="4215617"/>
                <a:ext cx="522757" cy="52275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2718305" y="5442809"/>
                <a:ext cx="522757" cy="52275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594483" y="2215576"/>
                <a:ext cx="1902680" cy="390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  SNP</a:t>
                </a:r>
                <a:endParaRPr lang="en-US" sz="1400" b="1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987063" y="3393630"/>
              <a:ext cx="2420615" cy="2812270"/>
              <a:chOff x="3226951" y="3016879"/>
              <a:chExt cx="2420615" cy="2812270"/>
            </a:xfrm>
          </p:grpSpPr>
          <p:cxnSp>
            <p:nvCxnSpPr>
              <p:cNvPr id="14" name="Straight Connector 13"/>
              <p:cNvCxnSpPr>
                <a:stCxn id="20" idx="3"/>
                <a:endCxn id="24" idx="2"/>
              </p:cNvCxnSpPr>
              <p:nvPr/>
            </p:nvCxnSpPr>
            <p:spPr>
              <a:xfrm flipV="1">
                <a:off x="3226951" y="3016879"/>
                <a:ext cx="2420615" cy="308695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20" idx="3"/>
                <a:endCxn id="25" idx="2"/>
              </p:cNvCxnSpPr>
              <p:nvPr/>
            </p:nvCxnSpPr>
            <p:spPr>
              <a:xfrm>
                <a:off x="3226951" y="3325574"/>
                <a:ext cx="2420615" cy="602224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20" idx="3"/>
                <a:endCxn id="26" idx="2"/>
              </p:cNvCxnSpPr>
              <p:nvPr/>
            </p:nvCxnSpPr>
            <p:spPr>
              <a:xfrm>
                <a:off x="3226951" y="3325575"/>
                <a:ext cx="2420615" cy="1592605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21" idx="3"/>
                <a:endCxn id="25" idx="2"/>
              </p:cNvCxnSpPr>
              <p:nvPr/>
            </p:nvCxnSpPr>
            <p:spPr>
              <a:xfrm flipV="1">
                <a:off x="3226951" y="3927798"/>
                <a:ext cx="2420615" cy="549198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21" idx="3"/>
                <a:endCxn id="27" idx="2"/>
              </p:cNvCxnSpPr>
              <p:nvPr/>
            </p:nvCxnSpPr>
            <p:spPr>
              <a:xfrm>
                <a:off x="3226951" y="4476996"/>
                <a:ext cx="2420615" cy="1352153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22" idx="3"/>
                <a:endCxn id="25" idx="2"/>
              </p:cNvCxnSpPr>
              <p:nvPr/>
            </p:nvCxnSpPr>
            <p:spPr>
              <a:xfrm flipV="1">
                <a:off x="3226951" y="3927798"/>
                <a:ext cx="2420615" cy="1776390"/>
              </a:xfrm>
              <a:prstGeom prst="line">
                <a:avLst/>
              </a:prstGeom>
              <a:ln w="3810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/>
          <p:cNvSpPr txBox="1"/>
          <p:nvPr/>
        </p:nvSpPr>
        <p:spPr>
          <a:xfrm>
            <a:off x="7186990" y="6183904"/>
            <a:ext cx="1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Maud </a:t>
            </a:r>
            <a:r>
              <a:rPr lang="en-US" b="1" dirty="0" err="1" smtClean="0"/>
              <a:t>Fagny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921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30"/>
            <a:ext cx="8229600" cy="621459"/>
          </a:xfrm>
        </p:spPr>
        <p:txBody>
          <a:bodyPr/>
          <a:lstStyle/>
          <a:p>
            <a:r>
              <a:rPr lang="en-US" dirty="0" smtClean="0"/>
              <a:t>Build a regulatory network!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854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can we use network structure as a predictive tool?</a:t>
            </a:r>
          </a:p>
          <a:p>
            <a:r>
              <a:rPr lang="en-US" sz="2400" dirty="0" smtClean="0"/>
              <a:t>How do we build appropriate statistical models for testing results (randomly rewiring your network is not enough)?</a:t>
            </a:r>
          </a:p>
          <a:p>
            <a:r>
              <a:rPr lang="en-US" sz="2400" dirty="0" smtClean="0"/>
              <a:t>What are the right questions for network methods to answer?</a:t>
            </a:r>
            <a:endParaRPr lang="en-US" sz="2400" dirty="0"/>
          </a:p>
        </p:txBody>
      </p:sp>
      <p:pic>
        <p:nvPicPr>
          <p:cNvPr id="4" name="Picture 5" descr="fire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12616" r="28413" b="10042"/>
          <a:stretch>
            <a:fillRect/>
          </a:stretch>
        </p:blipFill>
        <p:spPr bwMode="auto">
          <a:xfrm rot="5400000">
            <a:off x="2896697" y="2532797"/>
            <a:ext cx="2899794" cy="355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9025" y="5498560"/>
            <a:ext cx="355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Beyond the hairball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7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3209"/>
            <a:ext cx="8229600" cy="1143000"/>
          </a:xfrm>
        </p:spPr>
        <p:txBody>
          <a:bodyPr/>
          <a:lstStyle/>
          <a:p>
            <a:r>
              <a:rPr lang="en-US" dirty="0" smtClean="0"/>
              <a:t>Modeling the regulatory impact of </a:t>
            </a:r>
            <a:r>
              <a:rPr lang="en-US" dirty="0" err="1" smtClean="0"/>
              <a:t>PknA</a:t>
            </a:r>
            <a:r>
              <a:rPr lang="en-US" dirty="0" smtClean="0"/>
              <a:t>/B inhibition in </a:t>
            </a:r>
            <a:r>
              <a:rPr lang="en-US" i="1" dirty="0" smtClean="0"/>
              <a:t>Mycobacterium tuberculosis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4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&amp; experimental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51375"/>
            <a:ext cx="8229600" cy="2221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Goal: understand the downstream regulatory effects of </a:t>
            </a:r>
            <a:r>
              <a:rPr lang="en-US" sz="1800" dirty="0" err="1" smtClean="0"/>
              <a:t>PknA</a:t>
            </a:r>
            <a:r>
              <a:rPr lang="en-US" sz="1800" dirty="0" smtClean="0"/>
              <a:t>/B inhibition.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sz="1800" dirty="0" smtClean="0"/>
              <a:t>Experimental set-up:</a:t>
            </a:r>
          </a:p>
          <a:p>
            <a:r>
              <a:rPr lang="en-US" sz="1800" dirty="0" smtClean="0"/>
              <a:t>Inhibit </a:t>
            </a:r>
            <a:r>
              <a:rPr lang="en-US" sz="1800" dirty="0" err="1" smtClean="0"/>
              <a:t>PknA</a:t>
            </a:r>
            <a:r>
              <a:rPr lang="en-US" sz="1800" dirty="0" smtClean="0"/>
              <a:t>/B signal transduction using a synthetic small molecule (developed by Vertex) in a virulent TB cell line (H37Rv)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52528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PknA</a:t>
            </a:r>
            <a:r>
              <a:rPr lang="en-US" dirty="0" smtClean="0"/>
              <a:t>/B are essential kinases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Transmembrane</a:t>
            </a:r>
            <a:r>
              <a:rPr lang="en-US" dirty="0" smtClean="0"/>
              <a:t> proteins, respond to extracellular signals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Important for cell growth, morphology and cell wall synthesis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574983" y="1823846"/>
            <a:ext cx="3596348" cy="2129031"/>
            <a:chOff x="1924821" y="1258133"/>
            <a:chExt cx="4507729" cy="266856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32"/>
            <a:stretch/>
          </p:blipFill>
          <p:spPr bwMode="auto">
            <a:xfrm>
              <a:off x="1924821" y="1258133"/>
              <a:ext cx="4401457" cy="2381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112963" y="3671113"/>
              <a:ext cx="4319587" cy="255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15367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19939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24511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29083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r>
                <a:rPr lang="en-GB" sz="1200" b="1">
                  <a:latin typeface="Arial" charset="0"/>
                </a:rPr>
                <a:t>Choong-Min Kang et al. Genes Dev. 2005;19:1692-1704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85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1_JHP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9"/>
          <a:stretch/>
        </p:blipFill>
        <p:spPr>
          <a:xfrm>
            <a:off x="307960" y="2250517"/>
            <a:ext cx="5270833" cy="3563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17"/>
            <a:ext cx="8229600" cy="1016561"/>
          </a:xfrm>
        </p:spPr>
        <p:txBody>
          <a:bodyPr>
            <a:normAutofit/>
          </a:bodyPr>
          <a:lstStyle/>
          <a:p>
            <a:r>
              <a:rPr lang="en-US" dirty="0" smtClean="0"/>
              <a:t>Regulatory Network </a:t>
            </a:r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78793" y="2172114"/>
            <a:ext cx="3534969" cy="36991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51522" y="2293494"/>
            <a:ext cx="1727272" cy="33549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64030" y="2201323"/>
            <a:ext cx="987746" cy="35636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5063" y="5686560"/>
            <a:ext cx="457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351776" y="2355801"/>
            <a:ext cx="1499746" cy="35636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4532" y="3737274"/>
            <a:ext cx="175846" cy="23446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6626" y="4204185"/>
            <a:ext cx="1004751" cy="4842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3344" y="2367896"/>
            <a:ext cx="414067" cy="25637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197411" y="1549312"/>
            <a:ext cx="4538896" cy="3896291"/>
            <a:chOff x="4399805" y="1812361"/>
            <a:chExt cx="4538896" cy="3896291"/>
          </a:xfrm>
        </p:grpSpPr>
        <p:grpSp>
          <p:nvGrpSpPr>
            <p:cNvPr id="25" name="Group 24"/>
            <p:cNvGrpSpPr/>
            <p:nvPr/>
          </p:nvGrpSpPr>
          <p:grpSpPr>
            <a:xfrm>
              <a:off x="4399805" y="1812361"/>
              <a:ext cx="4538896" cy="3896291"/>
              <a:chOff x="4399805" y="1812361"/>
              <a:chExt cx="4538896" cy="389629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399805" y="1812361"/>
                <a:ext cx="4538896" cy="3896291"/>
                <a:chOff x="4399805" y="1812361"/>
                <a:chExt cx="4538896" cy="3896291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4399805" y="2201323"/>
                  <a:ext cx="4538896" cy="3507329"/>
                  <a:chOff x="4399805" y="2201323"/>
                  <a:chExt cx="4538896" cy="3507329"/>
                </a:xfrm>
              </p:grpSpPr>
              <p:pic>
                <p:nvPicPr>
                  <p:cNvPr id="17" name="Picture 16" descr="panda_diagram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4915588" y="1685540"/>
                    <a:ext cx="3507329" cy="4538896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/>
                  <p:cNvSpPr/>
                  <p:nvPr/>
                </p:nvSpPr>
                <p:spPr>
                  <a:xfrm>
                    <a:off x="4572807" y="2201323"/>
                    <a:ext cx="507022" cy="42475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>
                        <a:solidFill>
                          <a:schemeClr val="bg1"/>
                        </a:solidFill>
                      </a:ln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0" name="TextBox 19"/>
                <p:cNvSpPr txBox="1"/>
                <p:nvPr/>
              </p:nvSpPr>
              <p:spPr>
                <a:xfrm>
                  <a:off x="4931873" y="1812361"/>
                  <a:ext cx="35016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smtClean="0"/>
                    <a:t>PANDA</a:t>
                  </a:r>
                  <a:endParaRPr lang="en-US" sz="2400" b="1" dirty="0"/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6133898" y="3266441"/>
                <a:ext cx="781989" cy="16082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133898" y="3172159"/>
              <a:ext cx="1124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ChIP-Seq</a:t>
              </a:r>
              <a:endParaRPr lang="en-US" sz="1400" b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365557"/>
            <a:ext cx="91607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Glass et. al. “Passing Messages Between Biological Networks to Refine Predicted Interactions.”  </a:t>
            </a:r>
            <a:r>
              <a:rPr lang="en-US" sz="1300" dirty="0" err="1" smtClean="0"/>
              <a:t>PLoS</a:t>
            </a:r>
            <a:r>
              <a:rPr lang="en-US" sz="1300" dirty="0" smtClean="0"/>
              <a:t> One. 2013</a:t>
            </a:r>
            <a:r>
              <a:rPr lang="en-US" sz="1300" dirty="0"/>
              <a:t> </a:t>
            </a:r>
            <a:r>
              <a:rPr lang="en-US" sz="1300" dirty="0" smtClean="0"/>
              <a:t>May 31;8(5):e64832.</a:t>
            </a:r>
          </a:p>
          <a:p>
            <a:r>
              <a:rPr lang="en-US" sz="1300" dirty="0" smtClean="0"/>
              <a:t>Code and related material available on </a:t>
            </a:r>
            <a:r>
              <a:rPr lang="en-US" sz="1300" dirty="0" err="1" smtClean="0"/>
              <a:t>sourceforge</a:t>
            </a:r>
            <a:r>
              <a:rPr lang="en-US" sz="1300" dirty="0"/>
              <a:t>: http://sourceforge.net/projects/panda-net/</a:t>
            </a:r>
            <a:endParaRPr lang="en-US" sz="1300" dirty="0" smtClean="0"/>
          </a:p>
        </p:txBody>
      </p:sp>
    </p:spTree>
    <p:extLst>
      <p:ext uri="{BB962C8B-B14F-4D97-AF65-F5344CB8AC3E}">
        <p14:creationId xmlns:p14="http://schemas.microsoft.com/office/powerpoint/2010/main" val="145861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2"/>
            <a:ext cx="8229600" cy="5573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Differences in TF out-degree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1"/>
            <a:ext cx="8229600" cy="1112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Compare the sum of outgoing edge weights for each TF in each condition</a:t>
            </a:r>
            <a:endParaRPr lang="en-US" sz="2400" dirty="0"/>
          </a:p>
        </p:txBody>
      </p:sp>
      <p:pic>
        <p:nvPicPr>
          <p:cNvPr id="4" name="Picture 3" descr="plot_diff_target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19" y="1997463"/>
            <a:ext cx="3022539" cy="302253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3122" y="1751545"/>
            <a:ext cx="3244985" cy="3575378"/>
            <a:chOff x="1411066" y="2211556"/>
            <a:chExt cx="3244985" cy="3575378"/>
          </a:xfrm>
        </p:grpSpPr>
        <p:pic>
          <p:nvPicPr>
            <p:cNvPr id="5" name="Picture 4" descr="TB flow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7" r="36710"/>
            <a:stretch/>
          </p:blipFill>
          <p:spPr>
            <a:xfrm>
              <a:off x="1411066" y="2211556"/>
              <a:ext cx="2892684" cy="35636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22032" y="2457474"/>
              <a:ext cx="1493378" cy="10817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62673" y="4705174"/>
              <a:ext cx="1493378" cy="10817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72807" y="6372972"/>
            <a:ext cx="457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3209" y="1997463"/>
            <a:ext cx="45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T4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208" y="4392518"/>
            <a:ext cx="5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473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2"/>
            <a:ext cx="8229600" cy="5573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Differences in TF out-degree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1"/>
            <a:ext cx="8229600" cy="1112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Compare the sum of outgoing edge weights for each TF in each condition</a:t>
            </a:r>
            <a:endParaRPr lang="en-US" sz="2400" dirty="0"/>
          </a:p>
        </p:txBody>
      </p:sp>
      <p:pic>
        <p:nvPicPr>
          <p:cNvPr id="5" name="Picture 4" descr="TF targeting tab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6"/>
          <a:stretch/>
        </p:blipFill>
        <p:spPr>
          <a:xfrm rot="5400000">
            <a:off x="2207253" y="36616"/>
            <a:ext cx="4605315" cy="855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807" y="6372972"/>
            <a:ext cx="457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364525" y="1535574"/>
            <a:ext cx="4121339" cy="1031322"/>
            <a:chOff x="364525" y="1535574"/>
            <a:chExt cx="4121339" cy="1031322"/>
          </a:xfrm>
        </p:grpSpPr>
        <p:sp>
          <p:nvSpPr>
            <p:cNvPr id="7" name="Rectangle 6"/>
            <p:cNvSpPr/>
            <p:nvPr/>
          </p:nvSpPr>
          <p:spPr>
            <a:xfrm>
              <a:off x="364525" y="2281102"/>
              <a:ext cx="646739" cy="285794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985972" y="1874128"/>
              <a:ext cx="621913" cy="69276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011264" y="1535574"/>
              <a:ext cx="596621" cy="745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07885" y="1535574"/>
              <a:ext cx="2877979" cy="338554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Regulatory hub in hypoxia </a:t>
              </a:r>
              <a:endParaRPr lang="en-US" sz="16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8058" y="2566896"/>
            <a:ext cx="5113516" cy="1031322"/>
            <a:chOff x="389817" y="2578325"/>
            <a:chExt cx="5113516" cy="1031322"/>
          </a:xfrm>
        </p:grpSpPr>
        <p:sp>
          <p:nvSpPr>
            <p:cNvPr id="19" name="Rectangle 18"/>
            <p:cNvSpPr/>
            <p:nvPr/>
          </p:nvSpPr>
          <p:spPr>
            <a:xfrm>
              <a:off x="389817" y="3323853"/>
              <a:ext cx="646739" cy="285794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1036556" y="2578325"/>
              <a:ext cx="596621" cy="745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33177" y="2578325"/>
              <a:ext cx="3870156" cy="33855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Regulator responsible for cell wall function </a:t>
              </a:r>
              <a:endParaRPr lang="en-US" sz="16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028083" y="2857730"/>
              <a:ext cx="596621" cy="745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81344" y="2857730"/>
            <a:ext cx="5113516" cy="1031322"/>
            <a:chOff x="381344" y="2857730"/>
            <a:chExt cx="5113516" cy="1031322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011264" y="2916879"/>
              <a:ext cx="621913" cy="69276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81344" y="3603258"/>
              <a:ext cx="646739" cy="285794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1002791" y="3196284"/>
              <a:ext cx="621913" cy="69276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624704" y="2857730"/>
              <a:ext cx="3870156" cy="33855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May mediate cell stress</a:t>
              </a:r>
              <a:endParaRPr lang="en-US" sz="16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2883" y="3399592"/>
            <a:ext cx="5113516" cy="1031322"/>
            <a:chOff x="372883" y="3399592"/>
            <a:chExt cx="5113516" cy="1031322"/>
          </a:xfrm>
        </p:grpSpPr>
        <p:sp>
          <p:nvSpPr>
            <p:cNvPr id="33" name="Rectangle 32"/>
            <p:cNvSpPr/>
            <p:nvPr/>
          </p:nvSpPr>
          <p:spPr>
            <a:xfrm>
              <a:off x="372883" y="4145120"/>
              <a:ext cx="646739" cy="285794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994330" y="3738146"/>
              <a:ext cx="621913" cy="69276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019622" y="3399592"/>
              <a:ext cx="596621" cy="745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16243" y="3399592"/>
              <a:ext cx="3870156" cy="33855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Involved in cholesterol utilization (cell wall)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248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8"/>
            <a:ext cx="8229600" cy="10347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network hypothesis: Does change in out-degree correspond to differential phosphorylation?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807" y="6372972"/>
            <a:ext cx="457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Young, Xavier </a:t>
            </a:r>
            <a:r>
              <a:rPr lang="en-US" b="1" dirty="0" err="1" smtClean="0"/>
              <a:t>Carette</a:t>
            </a:r>
            <a:r>
              <a:rPr lang="en-US" b="1" dirty="0" smtClean="0"/>
              <a:t>, Bob </a:t>
            </a:r>
            <a:r>
              <a:rPr lang="en-US" b="1" dirty="0" err="1" smtClean="0"/>
              <a:t>Husson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998020" y="2974838"/>
            <a:ext cx="2857408" cy="9994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6351" y="166048"/>
            <a:ext cx="8229600" cy="1003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4226394" y="3005715"/>
            <a:ext cx="1432322" cy="566508"/>
            <a:chOff x="4390786" y="1780001"/>
            <a:chExt cx="1940156" cy="566508"/>
          </a:xfrm>
        </p:grpSpPr>
        <p:sp>
          <p:nvSpPr>
            <p:cNvPr id="13" name="TextBox 12"/>
            <p:cNvSpPr txBox="1"/>
            <p:nvPr/>
          </p:nvSpPr>
          <p:spPr>
            <a:xfrm>
              <a:off x="4390786" y="1780001"/>
              <a:ext cx="1940156" cy="36933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logFC</a:t>
              </a:r>
              <a:r>
                <a:rPr lang="en-US" dirty="0" smtClean="0"/>
                <a:t> = -1.8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390786" y="2156132"/>
              <a:ext cx="564442" cy="1903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410312" y="2156132"/>
              <a:ext cx="920629" cy="1903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57200" y="1293408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Reran T4 vs. T10 treatment of TB cell line, collected </a:t>
            </a:r>
            <a:r>
              <a:rPr lang="en-US" dirty="0" err="1" smtClean="0"/>
              <a:t>phosphoproteomics</a:t>
            </a:r>
            <a:r>
              <a:rPr lang="en-US" dirty="0" smtClean="0"/>
              <a:t> (18 T4, 18 T10 samples)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14 out of 143 TFs in our network were measured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11/14 were differentially phosphorylated (FDR &lt; 0.05)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Change in phosphorylation corresponds to change in TF out-degree (P &lt; 0.022)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 descr="diff_phosph_outdegree_mo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64" y="3572223"/>
            <a:ext cx="4760620" cy="23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8930</TotalTime>
  <Words>1437</Words>
  <Application>Microsoft Macintosh PowerPoint</Application>
  <PresentationFormat>On-screen Show (4:3)</PresentationFormat>
  <Paragraphs>201</Paragraphs>
  <Slides>28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Predicting regulatory function from network structure</vt:lpstr>
      <vt:lpstr>How do I avoid Monty Python’s Royal Society for putting things on top of other things  in the era of “multi-omics”?</vt:lpstr>
      <vt:lpstr>Build a regulatory network!</vt:lpstr>
      <vt:lpstr>Modeling the regulatory impact of PknA/B inhibition in Mycobacterium tuberculosis</vt:lpstr>
      <vt:lpstr>Background &amp; experimental set-up</vt:lpstr>
      <vt:lpstr>Regulatory Network Reconstruction</vt:lpstr>
      <vt:lpstr>Differences in TF out-degree</vt:lpstr>
      <vt:lpstr>Differences in TF out-degree</vt:lpstr>
      <vt:lpstr>A network hypothesis: Does change in out-degree correspond to differential phosphorylation?</vt:lpstr>
      <vt:lpstr>eQTL networks from 13 tissues </vt:lpstr>
      <vt:lpstr>How many SNPs affect complex traits?</vt:lpstr>
      <vt:lpstr>Embrace the Complexity</vt:lpstr>
      <vt:lpstr>CONDOR</vt:lpstr>
      <vt:lpstr>eQTL networks are highly modular</vt:lpstr>
      <vt:lpstr>GWAS SNPs are absent in hubs</vt:lpstr>
      <vt:lpstr>Core SNPs and high degree SNPs are enriched for different epigenetic states</vt:lpstr>
      <vt:lpstr>eQTL communities reflect functional groups shared across tissues</vt:lpstr>
      <vt:lpstr>Tissue relevant function in eQTL communities</vt:lpstr>
      <vt:lpstr>eQTL community structure ≠ coexpression clustering</vt:lpstr>
      <vt:lpstr>Conclusions</vt:lpstr>
      <vt:lpstr>Acknowledgements</vt:lpstr>
      <vt:lpstr>A quick digression</vt:lpstr>
      <vt:lpstr>Differential targeting ≠ Differential expression</vt:lpstr>
      <vt:lpstr>Community Structure</vt:lpstr>
      <vt:lpstr>Community cores are less likely to be affected by PknA/B inhibition</vt:lpstr>
      <vt:lpstr>Drug-specific Community Enrichment</vt:lpstr>
      <vt:lpstr>Why make a network out of eQTLs?</vt:lpstr>
      <vt:lpstr>Building eQTL networks in 13 tissues from GTEx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Platig</dc:creator>
  <cp:lastModifiedBy>John Platig</cp:lastModifiedBy>
  <cp:revision>69</cp:revision>
  <dcterms:created xsi:type="dcterms:W3CDTF">2017-03-22T14:20:18Z</dcterms:created>
  <dcterms:modified xsi:type="dcterms:W3CDTF">2017-03-28T19:10:28Z</dcterms:modified>
</cp:coreProperties>
</file>