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jpeg" ContentType="image/jpeg"/>
  <Default Extension="emf" ContentType="image/x-emf"/>
  <Default Extension="xlsx" ContentType="application/vnd.openxmlformats-officedocument.spreadsheetml.sheet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embeddings/oleObject9.bin" ContentType="application/vnd.openxmlformats-officedocument.oleObject"/>
  <Override PartName="/ppt/embeddings/Microsoft_Equation1.bin" ContentType="application/vnd.openxmlformats-officedocument.oleObject"/>
  <Override PartName="/ppt/embeddings/Microsoft_Equation2.bin" ContentType="application/vnd.openxmlformats-officedocument.oleObject"/>
  <Override PartName="/ppt/embeddings/oleObject10.bin" ContentType="application/vnd.openxmlformats-officedocument.oleObject"/>
  <Override PartName="/ppt/embeddings/oleObject11.bin" ContentType="application/vnd.openxmlformats-officedocument.oleObject"/>
  <Override PartName="/ppt/embeddings/oleObject12.bin" ContentType="application/vnd.openxmlformats-officedocument.oleObject"/>
  <Override PartName="/ppt/embeddings/Microsoft_Equation3.bin" ContentType="application/vnd.openxmlformats-officedocument.oleObject"/>
  <Override PartName="/ppt/embeddings/Microsoft_Equation4.bin" ContentType="application/vnd.openxmlformats-officedocument.oleObject"/>
  <Override PartName="/ppt/embeddings/oleObject13.bin" ContentType="application/vnd.openxmlformats-officedocument.oleObject"/>
  <Override PartName="/ppt/embeddings/Microsoft_Equation5.bin" ContentType="application/vnd.openxmlformats-officedocument.oleObject"/>
  <Override PartName="/ppt/embeddings/Microsoft_Equation6.bin" ContentType="application/vnd.openxmlformats-officedocument.oleObject"/>
  <Override PartName="/ppt/embeddings/oleObject14.bin" ContentType="application/vnd.openxmlformats-officedocument.oleObject"/>
  <Override PartName="/ppt/embeddings/oleObject15.bin" ContentType="application/vnd.openxmlformats-officedocument.oleObject"/>
  <Override PartName="/ppt/embeddings/oleObject16.bin" ContentType="application/vnd.openxmlformats-officedocument.oleObject"/>
  <Override PartName="/ppt/embeddings/oleObject17.bin" ContentType="application/vnd.openxmlformats-officedocument.oleObject"/>
  <Override PartName="/ppt/embeddings/oleObject18.bin" ContentType="application/vnd.openxmlformats-officedocument.oleObject"/>
  <Override PartName="/ppt/embeddings/oleObject19.bin" ContentType="application/vnd.openxmlformats-officedocument.oleObject"/>
  <Override PartName="/ppt/embeddings/oleObject20.bin" ContentType="application/vnd.openxmlformats-officedocument.oleObject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theme/themeOverride3.xml" ContentType="application/vnd.openxmlformats-officedocument.themeOverr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embeddings/oleObject21.bin" ContentType="application/vnd.openxmlformats-officedocument.oleObject"/>
  <Override PartName="/ppt/embeddings/oleObject22.bin" ContentType="application/vnd.openxmlformats-officedocument.oleObject"/>
  <Override PartName="/ppt/embeddings/oleObject23.bin" ContentType="application/vnd.openxmlformats-officedocument.oleObject"/>
  <Override PartName="/ppt/embeddings/oleObject24.bin" ContentType="application/vnd.openxmlformats-officedocument.oleObject"/>
  <Override PartName="/ppt/embeddings/oleObject25.bin" ContentType="application/vnd.openxmlformats-officedocument.oleObject"/>
  <Override PartName="/ppt/embeddings/oleObject26.bin" ContentType="application/vnd.openxmlformats-officedocument.oleObject"/>
  <Override PartName="/ppt/embeddings/oleObject27.bin" ContentType="application/vnd.openxmlformats-officedocument.oleObject"/>
  <Override PartName="/ppt/embeddings/oleObject28.bin" ContentType="application/vnd.openxmlformats-officedocument.oleObject"/>
  <Override PartName="/ppt/embeddings/oleObject29.bin" ContentType="application/vnd.openxmlformats-officedocument.oleObject"/>
  <Override PartName="/ppt/embeddings/oleObject30.bin" ContentType="application/vnd.openxmlformats-officedocument.oleObject"/>
  <Override PartName="/ppt/embeddings/oleObject31.bin" ContentType="application/vnd.openxmlformats-officedocument.oleObject"/>
  <Override PartName="/ppt/embeddings/oleObject32.bin" ContentType="application/vnd.openxmlformats-officedocument.oleObject"/>
  <Override PartName="/ppt/embeddings/oleObject33.bin" ContentType="application/vnd.openxmlformats-officedocument.oleObject"/>
  <Override PartName="/ppt/embeddings/oleObject34.bin" ContentType="application/vnd.openxmlformats-officedocument.oleObject"/>
  <Override PartName="/ppt/embeddings/oleObject35.bin" ContentType="application/vnd.openxmlformats-officedocument.oleObject"/>
  <Override PartName="/ppt/embeddings/oleObject36.bin" ContentType="application/vnd.openxmlformats-officedocument.oleObject"/>
  <Override PartName="/ppt/embeddings/oleObject37.bin" ContentType="application/vnd.openxmlformats-officedocument.oleObject"/>
  <Override PartName="/ppt/embeddings/oleObject38.bin" ContentType="application/vnd.openxmlformats-officedocument.oleObject"/>
  <Override PartName="/ppt/embeddings/oleObject39.bin" ContentType="application/vnd.openxmlformats-officedocument.oleObject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7" r:id="rId1"/>
    <p:sldMasterId id="2147483710" r:id="rId2"/>
  </p:sldMasterIdLst>
  <p:notesMasterIdLst>
    <p:notesMasterId r:id="rId84"/>
  </p:notesMasterIdLst>
  <p:handoutMasterIdLst>
    <p:handoutMasterId r:id="rId85"/>
  </p:handoutMasterIdLst>
  <p:sldIdLst>
    <p:sldId id="256" r:id="rId3"/>
    <p:sldId id="341" r:id="rId4"/>
    <p:sldId id="337" r:id="rId5"/>
    <p:sldId id="338" r:id="rId6"/>
    <p:sldId id="342" r:id="rId7"/>
    <p:sldId id="343" r:id="rId8"/>
    <p:sldId id="267" r:id="rId9"/>
    <p:sldId id="298" r:id="rId10"/>
    <p:sldId id="302" r:id="rId11"/>
    <p:sldId id="303" r:id="rId12"/>
    <p:sldId id="308" r:id="rId13"/>
    <p:sldId id="309" r:id="rId14"/>
    <p:sldId id="312" r:id="rId15"/>
    <p:sldId id="313" r:id="rId16"/>
    <p:sldId id="316" r:id="rId17"/>
    <p:sldId id="314" r:id="rId18"/>
    <p:sldId id="315" r:id="rId19"/>
    <p:sldId id="317" r:id="rId20"/>
    <p:sldId id="319" r:id="rId21"/>
    <p:sldId id="363" r:id="rId22"/>
    <p:sldId id="321" r:id="rId23"/>
    <p:sldId id="360" r:id="rId24"/>
    <p:sldId id="354" r:id="rId25"/>
    <p:sldId id="344" r:id="rId26"/>
    <p:sldId id="345" r:id="rId27"/>
    <p:sldId id="346" r:id="rId28"/>
    <p:sldId id="348" r:id="rId29"/>
    <p:sldId id="349" r:id="rId30"/>
    <p:sldId id="351" r:id="rId31"/>
    <p:sldId id="355" r:id="rId32"/>
    <p:sldId id="359" r:id="rId33"/>
    <p:sldId id="362" r:id="rId34"/>
    <p:sldId id="361" r:id="rId35"/>
    <p:sldId id="352" r:id="rId36"/>
    <p:sldId id="357" r:id="rId37"/>
    <p:sldId id="358" r:id="rId38"/>
    <p:sldId id="276" r:id="rId39"/>
    <p:sldId id="350" r:id="rId40"/>
    <p:sldId id="323" r:id="rId41"/>
    <p:sldId id="324" r:id="rId42"/>
    <p:sldId id="325" r:id="rId43"/>
    <p:sldId id="326" r:id="rId44"/>
    <p:sldId id="327" r:id="rId45"/>
    <p:sldId id="277" r:id="rId46"/>
    <p:sldId id="278" r:id="rId47"/>
    <p:sldId id="279" r:id="rId48"/>
    <p:sldId id="280" r:id="rId49"/>
    <p:sldId id="281" r:id="rId50"/>
    <p:sldId id="339" r:id="rId51"/>
    <p:sldId id="340" r:id="rId52"/>
    <p:sldId id="282" r:id="rId53"/>
    <p:sldId id="286" r:id="rId54"/>
    <p:sldId id="287" r:id="rId55"/>
    <p:sldId id="288" r:id="rId56"/>
    <p:sldId id="290" r:id="rId57"/>
    <p:sldId id="291" r:id="rId58"/>
    <p:sldId id="292" r:id="rId59"/>
    <p:sldId id="293" r:id="rId60"/>
    <p:sldId id="294" r:id="rId61"/>
    <p:sldId id="334" r:id="rId62"/>
    <p:sldId id="330" r:id="rId63"/>
    <p:sldId id="331" r:id="rId64"/>
    <p:sldId id="332" r:id="rId65"/>
    <p:sldId id="333" r:id="rId66"/>
    <p:sldId id="296" r:id="rId67"/>
    <p:sldId id="329" r:id="rId68"/>
    <p:sldId id="265" r:id="rId69"/>
    <p:sldId id="328" r:id="rId70"/>
    <p:sldId id="297" r:id="rId71"/>
    <p:sldId id="268" r:id="rId72"/>
    <p:sldId id="269" r:id="rId73"/>
    <p:sldId id="299" r:id="rId74"/>
    <p:sldId id="300" r:id="rId75"/>
    <p:sldId id="301" r:id="rId76"/>
    <p:sldId id="304" r:id="rId77"/>
    <p:sldId id="305" r:id="rId78"/>
    <p:sldId id="307" r:id="rId79"/>
    <p:sldId id="311" r:id="rId80"/>
    <p:sldId id="335" r:id="rId81"/>
    <p:sldId id="322" r:id="rId82"/>
    <p:sldId id="289" r:id="rId83"/>
  </p:sldIdLst>
  <p:sldSz cx="9144000" cy="6858000" type="screen4x3"/>
  <p:notesSz cx="6858000" cy="9144000"/>
  <p:defaultTextStyle>
    <a:defPPr>
      <a:defRPr lang="nl-B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16E8A"/>
    <a:srgbClr val="1D8DB0"/>
    <a:srgbClr val="147694"/>
    <a:srgbClr val="177E9D"/>
    <a:srgbClr val="00407A"/>
    <a:srgbClr val="86BCE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 showGuides="1">
      <p:cViewPr>
        <p:scale>
          <a:sx n="100" d="100"/>
          <a:sy n="100" d="100"/>
        </p:scale>
        <p:origin x="-1008" y="328"/>
      </p:cViewPr>
      <p:guideLst>
        <p:guide orient="horz" pos="3327"/>
        <p:guide pos="288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Objects="1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50" Type="http://schemas.openxmlformats.org/officeDocument/2006/relationships/slide" Target="slides/slide48.xml"/><Relationship Id="rId51" Type="http://schemas.openxmlformats.org/officeDocument/2006/relationships/slide" Target="slides/slide49.xml"/><Relationship Id="rId52" Type="http://schemas.openxmlformats.org/officeDocument/2006/relationships/slide" Target="slides/slide50.xml"/><Relationship Id="rId53" Type="http://schemas.openxmlformats.org/officeDocument/2006/relationships/slide" Target="slides/slide51.xml"/><Relationship Id="rId54" Type="http://schemas.openxmlformats.org/officeDocument/2006/relationships/slide" Target="slides/slide52.xml"/><Relationship Id="rId55" Type="http://schemas.openxmlformats.org/officeDocument/2006/relationships/slide" Target="slides/slide53.xml"/><Relationship Id="rId56" Type="http://schemas.openxmlformats.org/officeDocument/2006/relationships/slide" Target="slides/slide54.xml"/><Relationship Id="rId57" Type="http://schemas.openxmlformats.org/officeDocument/2006/relationships/slide" Target="slides/slide55.xml"/><Relationship Id="rId58" Type="http://schemas.openxmlformats.org/officeDocument/2006/relationships/slide" Target="slides/slide56.xml"/><Relationship Id="rId59" Type="http://schemas.openxmlformats.org/officeDocument/2006/relationships/slide" Target="slides/slide57.xml"/><Relationship Id="rId70" Type="http://schemas.openxmlformats.org/officeDocument/2006/relationships/slide" Target="slides/slide68.xml"/><Relationship Id="rId71" Type="http://schemas.openxmlformats.org/officeDocument/2006/relationships/slide" Target="slides/slide69.xml"/><Relationship Id="rId72" Type="http://schemas.openxmlformats.org/officeDocument/2006/relationships/slide" Target="slides/slide70.xml"/><Relationship Id="rId73" Type="http://schemas.openxmlformats.org/officeDocument/2006/relationships/slide" Target="slides/slide71.xml"/><Relationship Id="rId74" Type="http://schemas.openxmlformats.org/officeDocument/2006/relationships/slide" Target="slides/slide72.xml"/><Relationship Id="rId75" Type="http://schemas.openxmlformats.org/officeDocument/2006/relationships/slide" Target="slides/slide73.xml"/><Relationship Id="rId76" Type="http://schemas.openxmlformats.org/officeDocument/2006/relationships/slide" Target="slides/slide74.xml"/><Relationship Id="rId77" Type="http://schemas.openxmlformats.org/officeDocument/2006/relationships/slide" Target="slides/slide75.xml"/><Relationship Id="rId78" Type="http://schemas.openxmlformats.org/officeDocument/2006/relationships/slide" Target="slides/slide76.xml"/><Relationship Id="rId79" Type="http://schemas.openxmlformats.org/officeDocument/2006/relationships/slide" Target="slides/slide77.xml"/><Relationship Id="rId90" Type="http://schemas.openxmlformats.org/officeDocument/2006/relationships/tableStyles" Target="tableStyles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40" Type="http://schemas.openxmlformats.org/officeDocument/2006/relationships/slide" Target="slides/slide38.xml"/><Relationship Id="rId41" Type="http://schemas.openxmlformats.org/officeDocument/2006/relationships/slide" Target="slides/slide39.xml"/><Relationship Id="rId42" Type="http://schemas.openxmlformats.org/officeDocument/2006/relationships/slide" Target="slides/slide40.xml"/><Relationship Id="rId43" Type="http://schemas.openxmlformats.org/officeDocument/2006/relationships/slide" Target="slides/slide41.xml"/><Relationship Id="rId44" Type="http://schemas.openxmlformats.org/officeDocument/2006/relationships/slide" Target="slides/slide42.xml"/><Relationship Id="rId45" Type="http://schemas.openxmlformats.org/officeDocument/2006/relationships/slide" Target="slides/slide43.xml"/><Relationship Id="rId46" Type="http://schemas.openxmlformats.org/officeDocument/2006/relationships/slide" Target="slides/slide44.xml"/><Relationship Id="rId47" Type="http://schemas.openxmlformats.org/officeDocument/2006/relationships/slide" Target="slides/slide45.xml"/><Relationship Id="rId48" Type="http://schemas.openxmlformats.org/officeDocument/2006/relationships/slide" Target="slides/slide46.xml"/><Relationship Id="rId49" Type="http://schemas.openxmlformats.org/officeDocument/2006/relationships/slide" Target="slides/slide47.xml"/><Relationship Id="rId60" Type="http://schemas.openxmlformats.org/officeDocument/2006/relationships/slide" Target="slides/slide58.xml"/><Relationship Id="rId61" Type="http://schemas.openxmlformats.org/officeDocument/2006/relationships/slide" Target="slides/slide59.xml"/><Relationship Id="rId62" Type="http://schemas.openxmlformats.org/officeDocument/2006/relationships/slide" Target="slides/slide60.xml"/><Relationship Id="rId63" Type="http://schemas.openxmlformats.org/officeDocument/2006/relationships/slide" Target="slides/slide61.xml"/><Relationship Id="rId64" Type="http://schemas.openxmlformats.org/officeDocument/2006/relationships/slide" Target="slides/slide62.xml"/><Relationship Id="rId65" Type="http://schemas.openxmlformats.org/officeDocument/2006/relationships/slide" Target="slides/slide63.xml"/><Relationship Id="rId66" Type="http://schemas.openxmlformats.org/officeDocument/2006/relationships/slide" Target="slides/slide64.xml"/><Relationship Id="rId67" Type="http://schemas.openxmlformats.org/officeDocument/2006/relationships/slide" Target="slides/slide65.xml"/><Relationship Id="rId68" Type="http://schemas.openxmlformats.org/officeDocument/2006/relationships/slide" Target="slides/slide66.xml"/><Relationship Id="rId69" Type="http://schemas.openxmlformats.org/officeDocument/2006/relationships/slide" Target="slides/slide67.xml"/><Relationship Id="rId80" Type="http://schemas.openxmlformats.org/officeDocument/2006/relationships/slide" Target="slides/slide78.xml"/><Relationship Id="rId81" Type="http://schemas.openxmlformats.org/officeDocument/2006/relationships/slide" Target="slides/slide79.xml"/><Relationship Id="rId82" Type="http://schemas.openxmlformats.org/officeDocument/2006/relationships/slide" Target="slides/slide80.xml"/><Relationship Id="rId83" Type="http://schemas.openxmlformats.org/officeDocument/2006/relationships/slide" Target="slides/slide81.xml"/><Relationship Id="rId84" Type="http://schemas.openxmlformats.org/officeDocument/2006/relationships/notesMaster" Target="notesMasters/notesMaster1.xml"/><Relationship Id="rId85" Type="http://schemas.openxmlformats.org/officeDocument/2006/relationships/handoutMaster" Target="handoutMasters/handoutMaster1.xml"/><Relationship Id="rId86" Type="http://schemas.openxmlformats.org/officeDocument/2006/relationships/printerSettings" Target="printerSettings/printerSettings1.bin"/><Relationship Id="rId87" Type="http://schemas.openxmlformats.org/officeDocument/2006/relationships/presProps" Target="presProps.xml"/><Relationship Id="rId88" Type="http://schemas.openxmlformats.org/officeDocument/2006/relationships/viewProps" Target="viewProps.xml"/><Relationship Id="rId89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.xml"/><Relationship Id="rId2" Type="http://schemas.openxmlformats.org/officeDocument/2006/relationships/package" Target="../embeddings/Microsoft_Excel_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2.xml"/><Relationship Id="rId2" Type="http://schemas.openxmlformats.org/officeDocument/2006/relationships/package" Target="../embeddings/Microsoft_Excel_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3.xml"/><Relationship Id="rId2" Type="http://schemas.openxmlformats.org/officeDocument/2006/relationships/package" Target="../embeddings/Microsoft_Excel_Sheet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29"/>
    </mc:Choice>
    <mc:Fallback>
      <c:style val="29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020816211445277"/>
          <c:y val="0.176301409461284"/>
          <c:w val="0.960914395388591"/>
          <c:h val="0.799624602671741"/>
        </c:manualLayout>
      </c:layout>
      <c:lineChart>
        <c:grouping val="standard"/>
        <c:varyColors val="0"/>
        <c:ser>
          <c:idx val="0"/>
          <c:order val="0"/>
          <c:tx>
            <c:strRef>
              <c:f>Sheet1!$A$1</c:f>
              <c:strCache>
                <c:ptCount val="1"/>
                <c:pt idx="0">
                  <c:v>Series 2</c:v>
                </c:pt>
              </c:strCache>
            </c:strRef>
          </c:tx>
          <c:spPr>
            <a:ln>
              <a:solidFill>
                <a:srgbClr val="7EABCC"/>
              </a:solidFill>
            </a:ln>
          </c:spPr>
          <c:marker>
            <c:symbol val="none"/>
          </c:marker>
          <c:cat>
            <c:multiLvlStrRef>
              <c:f>Sheet1!#REF!</c:f>
            </c:multiLvlStrRef>
          </c:cat>
          <c:val>
            <c:numRef>
              <c:f>Sheet1!$A$2:$A$62</c:f>
              <c:numCache>
                <c:formatCode>General</c:formatCode>
                <c:ptCount val="61"/>
                <c:pt idx="0">
                  <c:v>31.67222595055224</c:v>
                </c:pt>
                <c:pt idx="1">
                  <c:v>43.86734896198372</c:v>
                </c:pt>
                <c:pt idx="2">
                  <c:v>29.70396051596312</c:v>
                </c:pt>
                <c:pt idx="3">
                  <c:v>64.82858838370117</c:v>
                </c:pt>
                <c:pt idx="4">
                  <c:v>55.25556222774511</c:v>
                </c:pt>
                <c:pt idx="5">
                  <c:v>38.26562481145783</c:v>
                </c:pt>
                <c:pt idx="6">
                  <c:v>33.37004318225009</c:v>
                </c:pt>
                <c:pt idx="7">
                  <c:v>43.50013776405421</c:v>
                </c:pt>
                <c:pt idx="8">
                  <c:v>23.72871166572788</c:v>
                </c:pt>
                <c:pt idx="9">
                  <c:v>42.59385982912144</c:v>
                </c:pt>
                <c:pt idx="10">
                  <c:v>25.56818684136323</c:v>
                </c:pt>
                <c:pt idx="11">
                  <c:v>21.59281815370233</c:v>
                </c:pt>
                <c:pt idx="12">
                  <c:v>13.40197671689397</c:v>
                </c:pt>
                <c:pt idx="13">
                  <c:v>13.87589179034896</c:v>
                </c:pt>
                <c:pt idx="14">
                  <c:v>15.95044677387624</c:v>
                </c:pt>
                <c:pt idx="15">
                  <c:v>10.29808244026565</c:v>
                </c:pt>
                <c:pt idx="16">
                  <c:v>10.08226685829266</c:v>
                </c:pt>
                <c:pt idx="17">
                  <c:v>11.9644131425647</c:v>
                </c:pt>
                <c:pt idx="18">
                  <c:v>4.307396786715246</c:v>
                </c:pt>
                <c:pt idx="19">
                  <c:v>6.45774204928868</c:v>
                </c:pt>
                <c:pt idx="20">
                  <c:v>8.43254024266642</c:v>
                </c:pt>
                <c:pt idx="21">
                  <c:v>6.1757284069309</c:v>
                </c:pt>
                <c:pt idx="22">
                  <c:v>3.589184469256377</c:v>
                </c:pt>
                <c:pt idx="23">
                  <c:v>6.23744848058012</c:v>
                </c:pt>
                <c:pt idx="24">
                  <c:v>7.760203371909261</c:v>
                </c:pt>
                <c:pt idx="25">
                  <c:v>4.622633756877604</c:v>
                </c:pt>
                <c:pt idx="26">
                  <c:v>6.20998388551263</c:v>
                </c:pt>
                <c:pt idx="27">
                  <c:v>5.245362321418555</c:v>
                </c:pt>
                <c:pt idx="28">
                  <c:v>5.241575587967779</c:v>
                </c:pt>
                <c:pt idx="29">
                  <c:v>3.834345850342999</c:v>
                </c:pt>
                <c:pt idx="30">
                  <c:v>2.930028567155101</c:v>
                </c:pt>
                <c:pt idx="31">
                  <c:v>5.38874202600442</c:v>
                </c:pt>
                <c:pt idx="32">
                  <c:v>4.51924116067354</c:v>
                </c:pt>
                <c:pt idx="33">
                  <c:v>2.045982237836191</c:v>
                </c:pt>
                <c:pt idx="34">
                  <c:v>3.083091213357072</c:v>
                </c:pt>
                <c:pt idx="35">
                  <c:v>3.518964963040068</c:v>
                </c:pt>
                <c:pt idx="36">
                  <c:v>2.601021732591741</c:v>
                </c:pt>
                <c:pt idx="37">
                  <c:v>2.100952366157128</c:v>
                </c:pt>
                <c:pt idx="38">
                  <c:v>1.402158965593773</c:v>
                </c:pt>
                <c:pt idx="39">
                  <c:v>2.030064784984254</c:v>
                </c:pt>
                <c:pt idx="40">
                  <c:v>1.572788350458748</c:v>
                </c:pt>
                <c:pt idx="41">
                  <c:v>2.155737257508588</c:v>
                </c:pt>
                <c:pt idx="42">
                  <c:v>1.630397903228556</c:v>
                </c:pt>
                <c:pt idx="43">
                  <c:v>1.318912960988321</c:v>
                </c:pt>
                <c:pt idx="44">
                  <c:v>0.933372407489811</c:v>
                </c:pt>
                <c:pt idx="45">
                  <c:v>1.302045347799568</c:v>
                </c:pt>
                <c:pt idx="46">
                  <c:v>2.469149215671159</c:v>
                </c:pt>
                <c:pt idx="47">
                  <c:v>1.846277480642065</c:v>
                </c:pt>
                <c:pt idx="48">
                  <c:v>1.399886675349141</c:v>
                </c:pt>
                <c:pt idx="49">
                  <c:v>1.344972187864137</c:v>
                </c:pt>
                <c:pt idx="50">
                  <c:v>0.982023648268545</c:v>
                </c:pt>
                <c:pt idx="51">
                  <c:v>0.88454559478335</c:v>
                </c:pt>
                <c:pt idx="52">
                  <c:v>0.661430704654358</c:v>
                </c:pt>
                <c:pt idx="53">
                  <c:v>0.740678645769939</c:v>
                </c:pt>
                <c:pt idx="54">
                  <c:v>0.919561188755559</c:v>
                </c:pt>
                <c:pt idx="55">
                  <c:v>0.492429393523444</c:v>
                </c:pt>
                <c:pt idx="56">
                  <c:v>0.520982139977198</c:v>
                </c:pt>
                <c:pt idx="57">
                  <c:v>0.409403901336489</c:v>
                </c:pt>
                <c:pt idx="58">
                  <c:v>0.506509704936992</c:v>
                </c:pt>
                <c:pt idx="59">
                  <c:v>0.581806134932215</c:v>
                </c:pt>
                <c:pt idx="60">
                  <c:v>0.457526365694203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2013325720"/>
        <c:axId val="-2018906216"/>
      </c:lineChart>
      <c:catAx>
        <c:axId val="-2013325720"/>
        <c:scaling>
          <c:orientation val="minMax"/>
        </c:scaling>
        <c:delete val="1"/>
        <c:axPos val="b"/>
        <c:majorTickMark val="none"/>
        <c:minorTickMark val="none"/>
        <c:tickLblPos val="nextTo"/>
        <c:crossAx val="-2018906216"/>
        <c:crosses val="autoZero"/>
        <c:auto val="1"/>
        <c:lblAlgn val="ctr"/>
        <c:lblOffset val="100"/>
        <c:noMultiLvlLbl val="0"/>
      </c:catAx>
      <c:valAx>
        <c:axId val="-2018906216"/>
        <c:scaling>
          <c:logBase val="10.0"/>
          <c:orientation val="minMax"/>
          <c:max val="100.0"/>
          <c:min val="0.1"/>
        </c:scaling>
        <c:delete val="1"/>
        <c:axPos val="l"/>
        <c:numFmt formatCode="General" sourceLinked="1"/>
        <c:majorTickMark val="none"/>
        <c:minorTickMark val="none"/>
        <c:tickLblPos val="nextTo"/>
        <c:crossAx val="-2013325720"/>
        <c:crossesAt val="1.0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All indications</c:v>
                </c:pt>
              </c:strCache>
            </c:strRef>
          </c:tx>
          <c:spPr>
            <a:solidFill>
              <a:srgbClr val="7EABCC"/>
            </a:solidFill>
            <a:ln>
              <a:noFill/>
            </a:ln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sz="2400" smtClean="0"/>
                      <a:t>64%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sz="2400" smtClean="0"/>
                      <a:t>32%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sz="2400" smtClean="0"/>
                      <a:t>60%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en-US" sz="2400" smtClean="0"/>
                      <a:t>83%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240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Sheet1!$A$2:$A$5</c:f>
              <c:strCache>
                <c:ptCount val="4"/>
                <c:pt idx="0">
                  <c:v>Phase 1 to phase 2</c:v>
                </c:pt>
                <c:pt idx="1">
                  <c:v>Phase 2 to phase 3</c:v>
                </c:pt>
                <c:pt idx="2">
                  <c:v>Phase 3 to NDA/BLA</c:v>
                </c:pt>
                <c:pt idx="3">
                  <c:v>NDA/BLA to approval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64.0</c:v>
                </c:pt>
                <c:pt idx="1">
                  <c:v>32.0</c:v>
                </c:pt>
                <c:pt idx="2">
                  <c:v>60.0</c:v>
                </c:pt>
                <c:pt idx="3">
                  <c:v>83.0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axId val="-2011546408"/>
        <c:axId val="-2011538200"/>
      </c:barChart>
      <c:catAx>
        <c:axId val="-2011546408"/>
        <c:scaling>
          <c:orientation val="minMax"/>
        </c:scaling>
        <c:delete val="0"/>
        <c:axPos val="b"/>
        <c:majorTickMark val="none"/>
        <c:minorTickMark val="none"/>
        <c:tickLblPos val="nextTo"/>
        <c:txPr>
          <a:bodyPr/>
          <a:lstStyle/>
          <a:p>
            <a:pPr>
              <a:lnSpc>
                <a:spcPct val="90000"/>
              </a:lnSpc>
              <a:defRPr sz="2000">
                <a:solidFill>
                  <a:schemeClr val="tx1"/>
                </a:solidFill>
              </a:defRPr>
            </a:pPr>
            <a:endParaRPr lang="en-US"/>
          </a:p>
        </c:txPr>
        <c:crossAx val="-2011538200"/>
        <c:crosses val="autoZero"/>
        <c:auto val="1"/>
        <c:lblAlgn val="ctr"/>
        <c:lblOffset val="100"/>
        <c:noMultiLvlLbl val="0"/>
      </c:catAx>
      <c:valAx>
        <c:axId val="-2011538200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-201154640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>
          <a:solidFill>
            <a:schemeClr val="tx1">
              <a:lumMod val="65000"/>
              <a:lumOff val="35000"/>
            </a:schemeClr>
          </a:solidFill>
        </a:defRPr>
      </a:pPr>
      <a:endParaRPr lang="en-US"/>
    </a:p>
  </c:txPr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rgbClr val="6077DD"/>
              </a:solidFill>
            </c:spPr>
          </c:dPt>
          <c:dPt>
            <c:idx val="1"/>
            <c:bubble3D val="0"/>
            <c:spPr>
              <a:solidFill>
                <a:srgbClr val="7EABCC"/>
              </a:solidFill>
            </c:spPr>
          </c:dPt>
          <c:dPt>
            <c:idx val="2"/>
            <c:bubble3D val="0"/>
            <c:spPr>
              <a:solidFill>
                <a:srgbClr val="CCFFCC"/>
              </a:solidFill>
            </c:spPr>
          </c:dPt>
          <c:dLbls>
            <c:dLbl>
              <c:idx val="0"/>
              <c:delete val="1"/>
            </c:dLbl>
            <c:dLbl>
              <c:idx val="1"/>
              <c:layout>
                <c:manualLayout>
                  <c:x val="0.180205594414362"/>
                  <c:y val="-0.130273540588463"/>
                </c:manualLayout>
              </c:layout>
              <c:tx>
                <c:rich>
                  <a:bodyPr/>
                  <a:lstStyle/>
                  <a:p>
                    <a:r>
                      <a:rPr lang="en-US" sz="2800" b="1" dirty="0" smtClean="0">
                        <a:solidFill>
                          <a:srgbClr val="000000"/>
                        </a:solidFill>
                        <a:latin typeface="Arial"/>
                        <a:cs typeface="Arial"/>
                      </a:rPr>
                      <a:t>Safety</a:t>
                    </a:r>
                    <a:endParaRPr lang="en-US" b="1" dirty="0">
                      <a:latin typeface="Arial"/>
                      <a:cs typeface="Arial"/>
                    </a:endParaRPr>
                  </a:p>
                </c:rich>
              </c:tx>
              <c:showLegendKey val="0"/>
              <c:showVal val="0"/>
              <c:showCatName val="1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2800" b="1">
                    <a:solidFill>
                      <a:srgbClr val="000000"/>
                    </a:solidFill>
                    <a:latin typeface="Arial"/>
                    <a:cs typeface="Arial"/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0"/>
            <c:showBubbleSize val="0"/>
            <c:showLeaderLines val="1"/>
          </c:dLbls>
          <c:cat>
            <c:strRef>
              <c:f>Sheet1!$A$2:$A$4</c:f>
              <c:strCache>
                <c:ptCount val="3"/>
                <c:pt idx="0">
                  <c:v>Efficacy</c:v>
                </c:pt>
                <c:pt idx="1">
                  <c:v>Safety</c:v>
                </c:pt>
                <c:pt idx="2">
                  <c:v>Other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56.0</c:v>
                </c:pt>
                <c:pt idx="1">
                  <c:v>28.0</c:v>
                </c:pt>
                <c:pt idx="2">
                  <c:v>17.0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2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Relationship Id="rId2" Type="http://schemas.openxmlformats.org/officeDocument/2006/relationships/image" Target="../media/image14.emf"/><Relationship Id="rId3" Type="http://schemas.openxmlformats.org/officeDocument/2006/relationships/image" Target="../media/image15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Relationship Id="rId2" Type="http://schemas.openxmlformats.org/officeDocument/2006/relationships/image" Target="../media/image17.emf"/><Relationship Id="rId3" Type="http://schemas.openxmlformats.org/officeDocument/2006/relationships/image" Target="../media/image15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Relationship Id="rId2" Type="http://schemas.openxmlformats.org/officeDocument/2006/relationships/image" Target="../media/image14.emf"/><Relationship Id="rId3" Type="http://schemas.openxmlformats.org/officeDocument/2006/relationships/image" Target="../media/image15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Relationship Id="rId2" Type="http://schemas.openxmlformats.org/officeDocument/2006/relationships/image" Target="../media/image14.emf"/><Relationship Id="rId3" Type="http://schemas.openxmlformats.org/officeDocument/2006/relationships/image" Target="../media/image15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Relationship Id="rId2" Type="http://schemas.openxmlformats.org/officeDocument/2006/relationships/image" Target="../media/image14.emf"/><Relationship Id="rId3" Type="http://schemas.openxmlformats.org/officeDocument/2006/relationships/image" Target="../media/image15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Relationship Id="rId2" Type="http://schemas.openxmlformats.org/officeDocument/2006/relationships/image" Target="../media/image14.emf"/><Relationship Id="rId3" Type="http://schemas.openxmlformats.org/officeDocument/2006/relationships/image" Target="../media/image15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Relationship Id="rId2" Type="http://schemas.openxmlformats.org/officeDocument/2006/relationships/image" Target="../media/image14.emf"/><Relationship Id="rId3" Type="http://schemas.openxmlformats.org/officeDocument/2006/relationships/image" Target="../media/image15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60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Relationship Id="rId2" Type="http://schemas.openxmlformats.org/officeDocument/2006/relationships/image" Target="../media/image17.emf"/><Relationship Id="rId3" Type="http://schemas.openxmlformats.org/officeDocument/2006/relationships/image" Target="../media/image15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Relationship Id="rId2" Type="http://schemas.openxmlformats.org/officeDocument/2006/relationships/image" Target="../media/image14.emf"/><Relationship Id="rId3" Type="http://schemas.openxmlformats.org/officeDocument/2006/relationships/image" Target="../media/image15.e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4" Type="http://schemas.openxmlformats.org/officeDocument/2006/relationships/image" Target="../media/image21.emf"/><Relationship Id="rId1" Type="http://schemas.openxmlformats.org/officeDocument/2006/relationships/image" Target="../media/image18.emf"/><Relationship Id="rId2" Type="http://schemas.openxmlformats.org/officeDocument/2006/relationships/image" Target="../media/image19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Relationship Id="rId2" Type="http://schemas.openxmlformats.org/officeDocument/2006/relationships/image" Target="../media/image18.emf"/><Relationship Id="rId3" Type="http://schemas.openxmlformats.org/officeDocument/2006/relationships/image" Target="../media/image19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Relationship Id="rId2" Type="http://schemas.openxmlformats.org/officeDocument/2006/relationships/image" Target="../media/image18.emf"/><Relationship Id="rId3" Type="http://schemas.openxmlformats.org/officeDocument/2006/relationships/image" Target="../media/image19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emf"/><Relationship Id="rId2" Type="http://schemas.openxmlformats.org/officeDocument/2006/relationships/image" Target="../media/image24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Relationship Id="rId2" Type="http://schemas.openxmlformats.org/officeDocument/2006/relationships/image" Target="../media/image17.emf"/><Relationship Id="rId3" Type="http://schemas.openxmlformats.org/officeDocument/2006/relationships/image" Target="../media/image15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000" dirty="0"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 smtClean="0"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fld id="{AB5EF6C5-5BE6-6441-867F-152F4F53F9A2}" type="datetimeFigureOut">
              <a:rPr lang="nl-BE"/>
              <a:pPr>
                <a:defRPr/>
              </a:pPr>
              <a:t>27/03/17</a:t>
            </a:fld>
            <a:endParaRPr lang="nl-BE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000"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7453271F-F19F-074C-B21B-4E693C4A81E7}" type="slidenum">
              <a:rPr lang="nl-BE"/>
              <a:pPr>
                <a:defRPr/>
              </a:pPr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82773395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000"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 smtClean="0"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fld id="{3451E7B2-4302-0D45-B97C-90D6EED25F47}" type="datetimeFigureOut">
              <a:rPr lang="nl-BE"/>
              <a:pPr>
                <a:defRPr/>
              </a:pPr>
              <a:t>27/03/17</a:t>
            </a:fld>
            <a:endParaRPr lang="nl-BE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nl-BE" noProof="0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539750" y="4319588"/>
            <a:ext cx="5761038" cy="41402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 noProof="0" dirty="0" smtClean="0"/>
              <a:t>Klik om de modelstijlen te bewerken</a:t>
            </a:r>
          </a:p>
          <a:p>
            <a:pPr lvl="1"/>
            <a:r>
              <a:rPr lang="nl-NL" noProof="0" dirty="0" smtClean="0"/>
              <a:t>Tweede niveau</a:t>
            </a:r>
          </a:p>
          <a:p>
            <a:pPr lvl="2"/>
            <a:r>
              <a:rPr lang="nl-NL" noProof="0" dirty="0" smtClean="0"/>
              <a:t>Derde niveau</a:t>
            </a:r>
          </a:p>
          <a:p>
            <a:pPr lvl="3"/>
            <a:r>
              <a:rPr lang="nl-NL" noProof="0" dirty="0" smtClean="0"/>
              <a:t>Vierde niveau</a:t>
            </a:r>
          </a:p>
          <a:p>
            <a:pPr lvl="4"/>
            <a:r>
              <a:rPr lang="nl-NL" noProof="0" dirty="0" smtClean="0"/>
              <a:t>Vijfde niveau</a:t>
            </a:r>
            <a:endParaRPr lang="nl-BE" noProof="0" dirty="0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000"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 smtClean="0"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fld id="{EEBD47A2-3C10-F448-A4C5-B54748ACB803}" type="slidenum">
              <a:rPr lang="nl-BE"/>
              <a:pPr>
                <a:defRPr/>
              </a:pPr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06203141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 charset="0"/>
        <a:cs typeface="Arial" pitchFamily="34" charset="0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 charset="0"/>
        <a:cs typeface="Arial" pitchFamily="34" charset="0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 charset="0"/>
        <a:cs typeface="Arial" pitchFamily="34" charset="0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 charset="0"/>
        <a:cs typeface="Arial" pitchFamily="34" charset="0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 charset="0"/>
        <a:cs typeface="Arial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8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1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7" name="Shape 47"/>
          <p:cNvSpPr txBox="1">
            <a:spLocks noGrp="1"/>
          </p:cNvSpPr>
          <p:nvPr>
            <p:ph type="body" idx="1"/>
          </p:nvPr>
        </p:nvSpPr>
        <p:spPr>
          <a:xfrm>
            <a:off x="685801" y="4343401"/>
            <a:ext cx="5486399" cy="4114800"/>
          </a:xfrm>
          <a:prstGeom prst="rect">
            <a:avLst/>
          </a:prstGeom>
        </p:spPr>
        <p:txBody>
          <a:bodyPr lIns="91416" tIns="91416" rIns="91416" bIns="91416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Shape 17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Shape 17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27" name="Shape 22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274" eaLnBrk="0" hangingPunct="0">
              <a:defRPr sz="1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30171" indent="-280835" defTabSz="914274" eaLnBrk="0" hangingPunct="0">
              <a:defRPr sz="1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23340" indent="-224668" defTabSz="914274" eaLnBrk="0" hangingPunct="0">
              <a:defRPr sz="1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572677" indent="-224668" defTabSz="914274" eaLnBrk="0" hangingPunct="0">
              <a:defRPr sz="1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22013" indent="-224668" defTabSz="914274" eaLnBrk="0" hangingPunct="0">
              <a:defRPr sz="1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471349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20685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370021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19357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eaLnBrk="1" hangingPunct="1"/>
            <a:fld id="{25BCD3C2-A8AE-3548-A99A-A1C4FC9FDA9A}" type="slidenum">
              <a:rPr lang="en-US" sz="1200">
                <a:latin typeface="Arial" charset="0"/>
              </a:rPr>
              <a:pPr eaLnBrk="1" hangingPunct="1"/>
              <a:t>37</a:t>
            </a:fld>
            <a:endParaRPr lang="en-US" sz="1200">
              <a:latin typeface="Arial" charset="0"/>
            </a:endParaRPr>
          </a:p>
        </p:txBody>
      </p:sp>
      <p:sp>
        <p:nvSpPr>
          <p:cNvPr id="45058" name="Rectangle 7"/>
          <p:cNvSpPr txBox="1">
            <a:spLocks noGrp="1" noChangeArrowheads="1"/>
          </p:cNvSpPr>
          <p:nvPr/>
        </p:nvSpPr>
        <p:spPr bwMode="auto">
          <a:xfrm>
            <a:off x="3884852" y="8685862"/>
            <a:ext cx="2971593" cy="45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300" tIns="46651" rIns="93300" bIns="46651" anchor="b"/>
          <a:lstStyle>
            <a:lvl1pPr defTabSz="949325" eaLnBrk="0" hangingPunct="0">
              <a:defRPr sz="1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defTabSz="949325" eaLnBrk="0" hangingPunct="0">
              <a:defRPr sz="1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defTabSz="949325" eaLnBrk="0" hangingPunct="0">
              <a:defRPr sz="1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defTabSz="949325" eaLnBrk="0" hangingPunct="0">
              <a:defRPr sz="1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defTabSz="949325" eaLnBrk="0" hangingPunct="0">
              <a:defRPr sz="1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defTabSz="94932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defTabSz="94932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defTabSz="94932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defTabSz="94932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algn="r" eaLnBrk="1" hangingPunct="1"/>
            <a:fld id="{6ACD3516-527D-2147-A9F0-6C6C0B1B59ED}" type="slidenum">
              <a:rPr lang="en-US" sz="1200">
                <a:latin typeface="Arial" charset="0"/>
              </a:rPr>
              <a:pPr algn="r" eaLnBrk="1" hangingPunct="1"/>
              <a:t>37</a:t>
            </a:fld>
            <a:endParaRPr lang="en-US" sz="1200">
              <a:latin typeface="Arial" charset="0"/>
            </a:endParaRPr>
          </a:p>
        </p:txBody>
      </p:sp>
      <p:sp>
        <p:nvSpPr>
          <p:cNvPr id="45059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5060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684556" y="4342150"/>
            <a:ext cx="5488889" cy="4115425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3300" tIns="46651" rIns="93300" bIns="46651"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92B312-B0E3-EA42-8D86-3DC56BBA7B6B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799398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05D1E6-4CC2-0442-B016-4EF12CDAD49C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527005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rgbClr val="1F497D"/>
                </a:solidFill>
                <a:latin typeface="+mn-lt"/>
                <a:ea typeface="+mn-ea"/>
                <a:cs typeface="Gill Sans Light"/>
              </a:rPr>
              <a:t>speeds up drug development and reduces costs through elimination of toxicological and pharmacokinetic assessments</a:t>
            </a:r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E2D7CD-8F3A-A549-903A-BED01BB5BC67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21978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7" name="Shape 47"/>
          <p:cNvSpPr txBox="1">
            <a:spLocks noGrp="1"/>
          </p:cNvSpPr>
          <p:nvPr>
            <p:ph type="body" idx="1"/>
          </p:nvPr>
        </p:nvSpPr>
        <p:spPr>
          <a:xfrm>
            <a:off x="685801" y="4343401"/>
            <a:ext cx="5486399" cy="4114800"/>
          </a:xfrm>
          <a:prstGeom prst="rect">
            <a:avLst/>
          </a:prstGeom>
        </p:spPr>
        <p:txBody>
          <a:bodyPr lIns="91416" tIns="91416" rIns="91416" bIns="91416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4" name="Shape 54"/>
          <p:cNvSpPr txBox="1">
            <a:spLocks noGrp="1"/>
          </p:cNvSpPr>
          <p:nvPr>
            <p:ph type="body" idx="1"/>
          </p:nvPr>
        </p:nvSpPr>
        <p:spPr>
          <a:xfrm>
            <a:off x="685801" y="4343401"/>
            <a:ext cx="5486399" cy="4114800"/>
          </a:xfrm>
          <a:prstGeom prst="rect">
            <a:avLst/>
          </a:prstGeom>
        </p:spPr>
        <p:txBody>
          <a:bodyPr lIns="91416" tIns="91416" rIns="91416" bIns="91416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Shape 7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78" name="Shape 78"/>
          <p:cNvSpPr txBox="1">
            <a:spLocks noGrp="1"/>
          </p:cNvSpPr>
          <p:nvPr>
            <p:ph type="body" idx="1"/>
          </p:nvPr>
        </p:nvSpPr>
        <p:spPr>
          <a:xfrm>
            <a:off x="685801" y="4343401"/>
            <a:ext cx="5486399" cy="4114800"/>
          </a:xfrm>
          <a:prstGeom prst="rect">
            <a:avLst/>
          </a:prstGeom>
        </p:spPr>
        <p:txBody>
          <a:bodyPr lIns="91416" tIns="91416" rIns="91416" bIns="91416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98" name="Shape 98"/>
          <p:cNvSpPr txBox="1">
            <a:spLocks noGrp="1"/>
          </p:cNvSpPr>
          <p:nvPr>
            <p:ph type="body" idx="1"/>
          </p:nvPr>
        </p:nvSpPr>
        <p:spPr>
          <a:xfrm>
            <a:off x="685801" y="4343401"/>
            <a:ext cx="5486399" cy="4114800"/>
          </a:xfrm>
          <a:prstGeom prst="rect">
            <a:avLst/>
          </a:prstGeom>
        </p:spPr>
        <p:txBody>
          <a:bodyPr lIns="91416" tIns="91416" rIns="91416" bIns="91416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4" name="Shape 54"/>
          <p:cNvSpPr txBox="1">
            <a:spLocks noGrp="1"/>
          </p:cNvSpPr>
          <p:nvPr>
            <p:ph type="body" idx="1"/>
          </p:nvPr>
        </p:nvSpPr>
        <p:spPr>
          <a:xfrm>
            <a:off x="685801" y="4343401"/>
            <a:ext cx="5486399" cy="4114800"/>
          </a:xfrm>
          <a:prstGeom prst="rect">
            <a:avLst/>
          </a:prstGeom>
        </p:spPr>
        <p:txBody>
          <a:bodyPr lIns="91416" tIns="91416" rIns="91416" bIns="91416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Shape 7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78" name="Shape 78"/>
          <p:cNvSpPr txBox="1">
            <a:spLocks noGrp="1"/>
          </p:cNvSpPr>
          <p:nvPr>
            <p:ph type="body" idx="1"/>
          </p:nvPr>
        </p:nvSpPr>
        <p:spPr>
          <a:xfrm>
            <a:off x="685801" y="4343401"/>
            <a:ext cx="5486399" cy="4114800"/>
          </a:xfrm>
          <a:prstGeom prst="rect">
            <a:avLst/>
          </a:prstGeom>
        </p:spPr>
        <p:txBody>
          <a:bodyPr lIns="91416" tIns="91416" rIns="91416" bIns="91416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98" name="Shape 98"/>
          <p:cNvSpPr txBox="1">
            <a:spLocks noGrp="1"/>
          </p:cNvSpPr>
          <p:nvPr>
            <p:ph type="body" idx="1"/>
          </p:nvPr>
        </p:nvSpPr>
        <p:spPr>
          <a:xfrm>
            <a:off x="685801" y="4343401"/>
            <a:ext cx="5486399" cy="4114800"/>
          </a:xfrm>
          <a:prstGeom prst="rect">
            <a:avLst/>
          </a:prstGeom>
        </p:spPr>
        <p:txBody>
          <a:bodyPr lIns="91416" tIns="91416" rIns="91416" bIns="91416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Shape 10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04" name="Shape 104"/>
          <p:cNvSpPr txBox="1">
            <a:spLocks noGrp="1"/>
          </p:cNvSpPr>
          <p:nvPr>
            <p:ph type="body" idx="1"/>
          </p:nvPr>
        </p:nvSpPr>
        <p:spPr>
          <a:xfrm>
            <a:off x="685801" y="4343401"/>
            <a:ext cx="5486399" cy="4114800"/>
          </a:xfrm>
          <a:prstGeom prst="rect">
            <a:avLst/>
          </a:prstGeom>
        </p:spPr>
        <p:txBody>
          <a:bodyPr lIns="91416" tIns="91416" rIns="91416" bIns="91416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Shape 15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9" name="Shape 159"/>
          <p:cNvSpPr txBox="1">
            <a:spLocks noGrp="1"/>
          </p:cNvSpPr>
          <p:nvPr>
            <p:ph type="body" idx="1"/>
          </p:nvPr>
        </p:nvSpPr>
        <p:spPr>
          <a:xfrm>
            <a:off x="685801" y="4343401"/>
            <a:ext cx="5486399" cy="4114800"/>
          </a:xfrm>
          <a:prstGeom prst="rect">
            <a:avLst/>
          </a:prstGeom>
        </p:spPr>
        <p:txBody>
          <a:bodyPr lIns="91416" tIns="91416" rIns="91416" bIns="91416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Shape 20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06" name="Shape 206"/>
          <p:cNvSpPr txBox="1">
            <a:spLocks noGrp="1"/>
          </p:cNvSpPr>
          <p:nvPr>
            <p:ph type="body" idx="1"/>
          </p:nvPr>
        </p:nvSpPr>
        <p:spPr>
          <a:xfrm>
            <a:off x="685801" y="4343401"/>
            <a:ext cx="5486399" cy="4114800"/>
          </a:xfrm>
          <a:prstGeom prst="rect">
            <a:avLst/>
          </a:prstGeom>
        </p:spPr>
        <p:txBody>
          <a:bodyPr lIns="91416" tIns="91416" rIns="91416" bIns="91416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hape 21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12" name="Shape 212"/>
          <p:cNvSpPr txBox="1">
            <a:spLocks noGrp="1"/>
          </p:cNvSpPr>
          <p:nvPr>
            <p:ph type="body" idx="1"/>
          </p:nvPr>
        </p:nvSpPr>
        <p:spPr>
          <a:xfrm>
            <a:off x="685801" y="4343401"/>
            <a:ext cx="5486399" cy="4114800"/>
          </a:xfrm>
          <a:prstGeom prst="rect">
            <a:avLst/>
          </a:prstGeom>
        </p:spPr>
        <p:txBody>
          <a:bodyPr lIns="91416" tIns="91416" rIns="91416" bIns="91416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Shape 22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28" name="Shape 228"/>
          <p:cNvSpPr txBox="1">
            <a:spLocks noGrp="1"/>
          </p:cNvSpPr>
          <p:nvPr>
            <p:ph type="body" idx="1"/>
          </p:nvPr>
        </p:nvSpPr>
        <p:spPr>
          <a:xfrm>
            <a:off x="685801" y="4343401"/>
            <a:ext cx="5486399" cy="4114800"/>
          </a:xfrm>
          <a:prstGeom prst="rect">
            <a:avLst/>
          </a:prstGeom>
        </p:spPr>
        <p:txBody>
          <a:bodyPr lIns="91416" tIns="91416" rIns="91416" bIns="91416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Shape 25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54" name="Shape 254"/>
          <p:cNvSpPr txBox="1">
            <a:spLocks noGrp="1"/>
          </p:cNvSpPr>
          <p:nvPr>
            <p:ph type="body" idx="1"/>
          </p:nvPr>
        </p:nvSpPr>
        <p:spPr>
          <a:xfrm>
            <a:off x="685801" y="4343401"/>
            <a:ext cx="5486399" cy="4114800"/>
          </a:xfrm>
          <a:prstGeom prst="rect">
            <a:avLst/>
          </a:prstGeom>
        </p:spPr>
        <p:txBody>
          <a:bodyPr lIns="91416" tIns="91416" rIns="91416" bIns="91416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Shape 24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48" name="Shape 248"/>
          <p:cNvSpPr txBox="1">
            <a:spLocks noGrp="1"/>
          </p:cNvSpPr>
          <p:nvPr>
            <p:ph type="body" idx="1"/>
          </p:nvPr>
        </p:nvSpPr>
        <p:spPr>
          <a:xfrm>
            <a:off x="685801" y="4343401"/>
            <a:ext cx="5486399" cy="4114800"/>
          </a:xfrm>
          <a:prstGeom prst="rect">
            <a:avLst/>
          </a:prstGeom>
        </p:spPr>
        <p:txBody>
          <a:bodyPr lIns="91416" tIns="91416" rIns="91416" bIns="91416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Shape 27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73" name="Shape 273"/>
          <p:cNvSpPr txBox="1">
            <a:spLocks noGrp="1"/>
          </p:cNvSpPr>
          <p:nvPr>
            <p:ph type="body" idx="1"/>
          </p:nvPr>
        </p:nvSpPr>
        <p:spPr>
          <a:xfrm>
            <a:off x="685801" y="4343401"/>
            <a:ext cx="5486399" cy="4114800"/>
          </a:xfrm>
          <a:prstGeom prst="rect">
            <a:avLst/>
          </a:prstGeom>
        </p:spPr>
        <p:txBody>
          <a:bodyPr lIns="91416" tIns="91416" rIns="91416" bIns="91416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Shape 7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78" name="Shape 78"/>
          <p:cNvSpPr txBox="1">
            <a:spLocks noGrp="1"/>
          </p:cNvSpPr>
          <p:nvPr>
            <p:ph type="body" idx="1"/>
          </p:nvPr>
        </p:nvSpPr>
        <p:spPr>
          <a:xfrm>
            <a:off x="685801" y="4343401"/>
            <a:ext cx="5486399" cy="4114800"/>
          </a:xfrm>
          <a:prstGeom prst="rect">
            <a:avLst/>
          </a:prstGeom>
        </p:spPr>
        <p:txBody>
          <a:bodyPr lIns="91416" tIns="91416" rIns="91416" bIns="91416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Shape 29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98" name="Shape 298"/>
          <p:cNvSpPr txBox="1">
            <a:spLocks noGrp="1"/>
          </p:cNvSpPr>
          <p:nvPr>
            <p:ph type="body" idx="1"/>
          </p:nvPr>
        </p:nvSpPr>
        <p:spPr>
          <a:xfrm>
            <a:off x="685801" y="4343401"/>
            <a:ext cx="5486399" cy="4114800"/>
          </a:xfrm>
          <a:prstGeom prst="rect">
            <a:avLst/>
          </a:prstGeom>
        </p:spPr>
        <p:txBody>
          <a:bodyPr lIns="91416" tIns="91416" rIns="91416" bIns="91416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Shape 37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75" name="Shape 375"/>
          <p:cNvSpPr txBox="1">
            <a:spLocks noGrp="1"/>
          </p:cNvSpPr>
          <p:nvPr>
            <p:ph type="body" idx="1"/>
          </p:nvPr>
        </p:nvSpPr>
        <p:spPr>
          <a:xfrm>
            <a:off x="685801" y="4343401"/>
            <a:ext cx="5486399" cy="4114800"/>
          </a:xfrm>
          <a:prstGeom prst="rect">
            <a:avLst/>
          </a:prstGeom>
        </p:spPr>
        <p:txBody>
          <a:bodyPr lIns="91416" tIns="91416" rIns="91416" bIns="91416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rgbClr val="1F497D"/>
                </a:solidFill>
                <a:latin typeface="+mn-lt"/>
                <a:ea typeface="+mn-ea"/>
                <a:cs typeface="Gill Sans Light"/>
              </a:rPr>
              <a:t>speeds up drug development and reduces costs through elimination of toxicological and pharmacokinetic assessments</a:t>
            </a:r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E2D7CD-8F3A-A549-903A-BED01BB5BC67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21978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Shape 21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20" name="Shape 220"/>
          <p:cNvSpPr txBox="1">
            <a:spLocks noGrp="1"/>
          </p:cNvSpPr>
          <p:nvPr>
            <p:ph type="body" idx="1"/>
          </p:nvPr>
        </p:nvSpPr>
        <p:spPr>
          <a:xfrm>
            <a:off x="685801" y="4343401"/>
            <a:ext cx="5486399" cy="4114800"/>
          </a:xfrm>
          <a:prstGeom prst="rect">
            <a:avLst/>
          </a:prstGeom>
        </p:spPr>
        <p:txBody>
          <a:bodyPr lIns="91416" tIns="91416" rIns="91416" bIns="91416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98" name="Shape 98"/>
          <p:cNvSpPr txBox="1">
            <a:spLocks noGrp="1"/>
          </p:cNvSpPr>
          <p:nvPr>
            <p:ph type="body" idx="1"/>
          </p:nvPr>
        </p:nvSpPr>
        <p:spPr>
          <a:xfrm>
            <a:off x="685801" y="4343401"/>
            <a:ext cx="5486399" cy="4114800"/>
          </a:xfrm>
          <a:prstGeom prst="rect">
            <a:avLst/>
          </a:prstGeom>
        </p:spPr>
        <p:txBody>
          <a:bodyPr lIns="91416" tIns="91416" rIns="91416" bIns="91416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Shape 22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28" name="Shape 228"/>
          <p:cNvSpPr txBox="1">
            <a:spLocks noGrp="1"/>
          </p:cNvSpPr>
          <p:nvPr>
            <p:ph type="body" idx="1"/>
          </p:nvPr>
        </p:nvSpPr>
        <p:spPr>
          <a:xfrm>
            <a:off x="685801" y="4343401"/>
            <a:ext cx="5486399" cy="4114800"/>
          </a:xfrm>
          <a:prstGeom prst="rect">
            <a:avLst/>
          </a:prstGeom>
        </p:spPr>
        <p:txBody>
          <a:bodyPr lIns="91416" tIns="91416" rIns="91416" bIns="91416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Shape 37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75" name="Shape 375"/>
          <p:cNvSpPr txBox="1">
            <a:spLocks noGrp="1"/>
          </p:cNvSpPr>
          <p:nvPr>
            <p:ph type="body" idx="1"/>
          </p:nvPr>
        </p:nvSpPr>
        <p:spPr>
          <a:xfrm>
            <a:off x="685801" y="4343401"/>
            <a:ext cx="5486399" cy="4114800"/>
          </a:xfrm>
          <a:prstGeom prst="rect">
            <a:avLst/>
          </a:prstGeom>
        </p:spPr>
        <p:txBody>
          <a:bodyPr lIns="91416" tIns="91416" rIns="91416" bIns="91416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Shape 27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73" name="Shape 273"/>
          <p:cNvSpPr txBox="1">
            <a:spLocks noGrp="1"/>
          </p:cNvSpPr>
          <p:nvPr>
            <p:ph type="body" idx="1"/>
          </p:nvPr>
        </p:nvSpPr>
        <p:spPr>
          <a:xfrm>
            <a:off x="685801" y="4343401"/>
            <a:ext cx="5486399" cy="4114800"/>
          </a:xfrm>
          <a:prstGeom prst="rect">
            <a:avLst/>
          </a:prstGeom>
        </p:spPr>
        <p:txBody>
          <a:bodyPr lIns="91416" tIns="91416" rIns="91416" bIns="91416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Shape 29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98" name="Shape 298"/>
          <p:cNvSpPr txBox="1">
            <a:spLocks noGrp="1"/>
          </p:cNvSpPr>
          <p:nvPr>
            <p:ph type="body" idx="1"/>
          </p:nvPr>
        </p:nvSpPr>
        <p:spPr>
          <a:xfrm>
            <a:off x="685801" y="4343401"/>
            <a:ext cx="5486399" cy="4114800"/>
          </a:xfrm>
          <a:prstGeom prst="rect">
            <a:avLst/>
          </a:prstGeom>
        </p:spPr>
        <p:txBody>
          <a:bodyPr lIns="91416" tIns="91416" rIns="91416" bIns="91416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Shape 37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75" name="Shape 375"/>
          <p:cNvSpPr txBox="1">
            <a:spLocks noGrp="1"/>
          </p:cNvSpPr>
          <p:nvPr>
            <p:ph type="body" idx="1"/>
          </p:nvPr>
        </p:nvSpPr>
        <p:spPr>
          <a:xfrm>
            <a:off x="685801" y="4343401"/>
            <a:ext cx="5486399" cy="4114800"/>
          </a:xfrm>
          <a:prstGeom prst="rect">
            <a:avLst/>
          </a:prstGeom>
        </p:spPr>
        <p:txBody>
          <a:bodyPr lIns="91416" tIns="91416" rIns="91416" bIns="91416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Relationship Id="rId3" Type="http://schemas.openxmlformats.org/officeDocument/2006/relationships/image" Target="../media/image5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1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12"/>
          <p:cNvSpPr/>
          <p:nvPr/>
        </p:nvSpPr>
        <p:spPr>
          <a:xfrm>
            <a:off x="0" y="647700"/>
            <a:ext cx="9144000" cy="6227763"/>
          </a:xfrm>
          <a:prstGeom prst="rect">
            <a:avLst/>
          </a:prstGeom>
          <a:gradFill flip="none" rotWithShape="1">
            <a:gsLst>
              <a:gs pos="100000">
                <a:srgbClr val="116E8A"/>
              </a:gs>
              <a:gs pos="100000">
                <a:srgbClr val="116E8A"/>
              </a:gs>
              <a:gs pos="100000">
                <a:srgbClr val="116E8A"/>
              </a:gs>
              <a:gs pos="100000">
                <a:srgbClr val="116E8A"/>
              </a:gs>
              <a:gs pos="100000">
                <a:srgbClr val="177E9D"/>
              </a:gs>
              <a:gs pos="100000">
                <a:srgbClr val="116E8A"/>
              </a:gs>
              <a:gs pos="100000">
                <a:schemeClr val="accent1">
                  <a:tint val="44500"/>
                  <a:satMod val="160000"/>
                </a:schemeClr>
              </a:gs>
              <a:gs pos="0">
                <a:srgbClr val="1D8DB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nl-BE"/>
          </a:p>
        </p:txBody>
      </p:sp>
      <p:pic>
        <p:nvPicPr>
          <p:cNvPr id="5" name="Afbeelding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75" y="1800225"/>
            <a:ext cx="1839913" cy="429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Afbeelding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3575" y="5705475"/>
            <a:ext cx="428625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Afbeelding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363" y="360363"/>
            <a:ext cx="2014537" cy="71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el 1"/>
          <p:cNvSpPr>
            <a:spLocks noGrp="1"/>
          </p:cNvSpPr>
          <p:nvPr>
            <p:ph type="ctrTitle"/>
          </p:nvPr>
        </p:nvSpPr>
        <p:spPr>
          <a:xfrm>
            <a:off x="3096000" y="2088000"/>
            <a:ext cx="5580000" cy="1800000"/>
          </a:xfrm>
        </p:spPr>
        <p:txBody>
          <a:bodyPr>
            <a:no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nl-BE" smtClean="0"/>
              <a:t>Click to edit Master title style</a:t>
            </a:r>
            <a:endParaRPr lang="nl-BE" dirty="0"/>
          </a:p>
        </p:txBody>
      </p:sp>
      <p:sp>
        <p:nvSpPr>
          <p:cNvPr id="10" name="Ondertitel 2"/>
          <p:cNvSpPr>
            <a:spLocks noGrp="1"/>
          </p:cNvSpPr>
          <p:nvPr>
            <p:ph type="subTitle" idx="1"/>
          </p:nvPr>
        </p:nvSpPr>
        <p:spPr>
          <a:xfrm>
            <a:off x="3096000" y="4193675"/>
            <a:ext cx="5580000" cy="10800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BE" smtClean="0"/>
              <a:t>Click to edit Master subtitle style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7563579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40000" y="4788000"/>
            <a:ext cx="8334000" cy="540000"/>
          </a:xfrm>
        </p:spPr>
        <p:txBody>
          <a:bodyPr anchor="t">
            <a:noAutofit/>
          </a:bodyPr>
          <a:lstStyle>
            <a:lvl1pPr algn="l">
              <a:defRPr sz="2000" b="1"/>
            </a:lvl1pPr>
          </a:lstStyle>
          <a:p>
            <a:r>
              <a:rPr lang="nl-BE" smtClean="0"/>
              <a:t>Click to edit Master title style</a:t>
            </a:r>
            <a:endParaRPr lang="nl-BE" dirty="0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40000" y="540000"/>
            <a:ext cx="8334000" cy="4114800"/>
          </a:xfrm>
        </p:spPr>
        <p:txBody>
          <a:bodyPr rtlCol="0">
            <a:no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nl-BE" noProof="0" smtClean="0"/>
              <a:t>Drag picture to placeholder or click icon to add</a:t>
            </a:r>
            <a:endParaRPr lang="nl-BE" noProof="0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540000" y="5445224"/>
            <a:ext cx="8334000" cy="360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BE" smtClean="0"/>
              <a:t>Click to edit Master text styles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>
          <a:xfrm>
            <a:off x="539750" y="6048375"/>
            <a:ext cx="936625" cy="28733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FE28BA-6F0A-C64F-8FA7-87FFC248E934}" type="datetimeFigureOut">
              <a:rPr lang="nl-BE"/>
              <a:pPr>
                <a:defRPr/>
              </a:pPr>
              <a:t>27/03/17</a:t>
            </a:fld>
            <a:endParaRPr lang="nl-BE" dirty="0"/>
          </a:p>
        </p:txBody>
      </p:sp>
      <p:sp>
        <p:nvSpPr>
          <p:cNvPr id="6" name="Tijdelijke aanduiding voor dianumm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6D0464-A67D-CB47-9C8A-089C01276F66}" type="slidenum">
              <a:rPr lang="nl-BE"/>
              <a:pPr>
                <a:defRPr/>
              </a:pPr>
              <a:t>‹#›</a:t>
            </a:fld>
            <a:endParaRPr lang="nl-BE" dirty="0"/>
          </a:p>
        </p:txBody>
      </p:sp>
      <p:sp>
        <p:nvSpPr>
          <p:cNvPr id="7" name="Tijdelijke aanduiding voor voettekst 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791266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CA" smtClean="0"/>
              <a:t>Click to edit Master text styles</a:t>
            </a:r>
          </a:p>
          <a:p>
            <a:pPr lvl="1"/>
            <a:r>
              <a:rPr lang="fr-CA" smtClean="0"/>
              <a:t>Second level</a:t>
            </a:r>
          </a:p>
          <a:p>
            <a:pPr lvl="2"/>
            <a:r>
              <a:rPr lang="fr-CA" smtClean="0"/>
              <a:t>Third level</a:t>
            </a:r>
          </a:p>
          <a:p>
            <a:pPr lvl="3"/>
            <a:r>
              <a:rPr lang="fr-CA" smtClean="0"/>
              <a:t>Fourth level</a:t>
            </a:r>
          </a:p>
          <a:p>
            <a:pPr lvl="4"/>
            <a:r>
              <a:rPr lang="fr-CA" smtClean="0"/>
              <a:t>Fifth level</a:t>
            </a: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8D7AB0-EFA8-ED4E-A44B-53D5E8B0C51B}" type="slidenum">
              <a:rPr lang="en-US"/>
              <a:pPr>
                <a:defRPr/>
              </a:pPr>
              <a:t>‹#›</a:t>
            </a:fld>
            <a:r>
              <a:rPr lang="en-US"/>
              <a:t>/41</a:t>
            </a:r>
          </a:p>
        </p:txBody>
      </p:sp>
    </p:spTree>
    <p:extLst>
      <p:ext uri="{BB962C8B-B14F-4D97-AF65-F5344CB8AC3E}">
        <p14:creationId xmlns:p14="http://schemas.microsoft.com/office/powerpoint/2010/main" val="2731452135"/>
      </p:ext>
    </p:extLst>
  </p:cSld>
  <p:clrMapOvr>
    <a:masterClrMapping/>
  </p:clrMapOvr>
  <p:transition xmlns:p14="http://schemas.microsoft.com/office/powerpoint/2010/main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8472457" y="6217621"/>
            <a:ext cx="5487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5769436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12"/>
          <p:cNvSpPr/>
          <p:nvPr/>
        </p:nvSpPr>
        <p:spPr>
          <a:xfrm>
            <a:off x="0" y="647700"/>
            <a:ext cx="9144000" cy="6227763"/>
          </a:xfrm>
          <a:prstGeom prst="rect">
            <a:avLst/>
          </a:prstGeom>
          <a:gradFill flip="none" rotWithShape="1">
            <a:gsLst>
              <a:gs pos="100000">
                <a:srgbClr val="116E8A"/>
              </a:gs>
              <a:gs pos="100000">
                <a:srgbClr val="116E8A"/>
              </a:gs>
              <a:gs pos="100000">
                <a:srgbClr val="116E8A"/>
              </a:gs>
              <a:gs pos="100000">
                <a:srgbClr val="116E8A"/>
              </a:gs>
              <a:gs pos="100000">
                <a:srgbClr val="177E9D"/>
              </a:gs>
              <a:gs pos="100000">
                <a:srgbClr val="116E8A"/>
              </a:gs>
              <a:gs pos="100000">
                <a:schemeClr val="accent1">
                  <a:tint val="44500"/>
                  <a:satMod val="160000"/>
                </a:schemeClr>
              </a:gs>
              <a:gs pos="0">
                <a:srgbClr val="1D8DB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nl-BE"/>
          </a:p>
        </p:txBody>
      </p:sp>
      <p:pic>
        <p:nvPicPr>
          <p:cNvPr id="5" name="Afbeelding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75" y="1800225"/>
            <a:ext cx="1839913" cy="429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Afbeelding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3575" y="5705475"/>
            <a:ext cx="428625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Afbeelding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363" y="360363"/>
            <a:ext cx="2014537" cy="71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el 1"/>
          <p:cNvSpPr>
            <a:spLocks noGrp="1"/>
          </p:cNvSpPr>
          <p:nvPr>
            <p:ph type="ctrTitle"/>
          </p:nvPr>
        </p:nvSpPr>
        <p:spPr>
          <a:xfrm>
            <a:off x="3096000" y="2088000"/>
            <a:ext cx="5580000" cy="1800000"/>
          </a:xfrm>
        </p:spPr>
        <p:txBody>
          <a:bodyPr>
            <a:no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nl-BE" smtClean="0"/>
              <a:t>Click to edit Master title style</a:t>
            </a:r>
            <a:endParaRPr lang="nl-BE" dirty="0"/>
          </a:p>
        </p:txBody>
      </p:sp>
      <p:sp>
        <p:nvSpPr>
          <p:cNvPr id="10" name="Ondertitel 2"/>
          <p:cNvSpPr>
            <a:spLocks noGrp="1"/>
          </p:cNvSpPr>
          <p:nvPr>
            <p:ph type="subTitle" idx="1"/>
          </p:nvPr>
        </p:nvSpPr>
        <p:spPr>
          <a:xfrm>
            <a:off x="3096000" y="4193675"/>
            <a:ext cx="5580000" cy="10800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BE" smtClean="0"/>
              <a:t>Click to edit Master subtitle style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1474466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rgbClr val="52BDEC"/>
                </a:solidFill>
              </a:defRPr>
            </a:lvl1pPr>
          </a:lstStyle>
          <a:p>
            <a:r>
              <a:rPr lang="nl-BE" smtClean="0"/>
              <a:t>Click to edit Master title style</a:t>
            </a:r>
            <a:endParaRPr lang="nl-BE" dirty="0"/>
          </a:p>
        </p:txBody>
      </p:sp>
      <p:sp>
        <p:nvSpPr>
          <p:cNvPr id="6" name="Tijdelijke aanduiding voor tekst 2"/>
          <p:cNvSpPr>
            <a:spLocks noGrp="1"/>
          </p:cNvSpPr>
          <p:nvPr>
            <p:ph idx="1"/>
          </p:nvPr>
        </p:nvSpPr>
        <p:spPr>
          <a:xfrm>
            <a:off x="540000" y="1349999"/>
            <a:ext cx="8334000" cy="4428000"/>
          </a:xfrm>
          <a:prstGeom prst="rect">
            <a:avLst/>
          </a:prstGeom>
        </p:spPr>
        <p:txBody>
          <a:bodyPr rtlCol="0">
            <a:noAutofit/>
          </a:bodyPr>
          <a:lstStyle>
            <a:lvl1pPr>
              <a:defRPr/>
            </a:lvl1pPr>
          </a:lstStyle>
          <a:p>
            <a:pPr lvl="0"/>
            <a:r>
              <a:rPr lang="nl-BE" smtClean="0"/>
              <a:t>Click to edit Master text styles</a:t>
            </a:r>
          </a:p>
          <a:p>
            <a:pPr lvl="1"/>
            <a:r>
              <a:rPr lang="nl-BE" smtClean="0"/>
              <a:t>Second level</a:t>
            </a:r>
          </a:p>
          <a:p>
            <a:pPr lvl="2"/>
            <a:r>
              <a:rPr lang="nl-BE" smtClean="0"/>
              <a:t>Third level</a:t>
            </a:r>
          </a:p>
          <a:p>
            <a:pPr lvl="3"/>
            <a:r>
              <a:rPr lang="nl-BE" smtClean="0"/>
              <a:t>Fourth level</a:t>
            </a:r>
          </a:p>
          <a:p>
            <a:pPr lvl="4"/>
            <a:r>
              <a:rPr lang="nl-BE" smtClean="0"/>
              <a:t>Fifth level</a:t>
            </a:r>
            <a:endParaRPr lang="nl-BE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F4A96B-190B-E14E-B6A4-E9B365DD9759}" type="datetimeFigureOut">
              <a:rPr lang="nl-BE"/>
              <a:pPr>
                <a:defRPr/>
              </a:pPr>
              <a:t>27/03/17</a:t>
            </a:fld>
            <a:endParaRPr lang="nl-BE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7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0F8459-DFA5-B742-BCF5-B3389A0EAFB3}" type="slidenum">
              <a:rPr lang="nl-BE"/>
              <a:pPr>
                <a:defRPr/>
              </a:pPr>
              <a:t>‹#›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3641964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12"/>
          <p:cNvSpPr/>
          <p:nvPr/>
        </p:nvSpPr>
        <p:spPr>
          <a:xfrm>
            <a:off x="0" y="0"/>
            <a:ext cx="9144000" cy="6372225"/>
          </a:xfrm>
          <a:prstGeom prst="rect">
            <a:avLst/>
          </a:prstGeom>
          <a:gradFill flip="none" rotWithShape="1">
            <a:gsLst>
              <a:gs pos="100000">
                <a:srgbClr val="116E8A"/>
              </a:gs>
              <a:gs pos="100000">
                <a:srgbClr val="116E8A"/>
              </a:gs>
              <a:gs pos="100000">
                <a:srgbClr val="116E8A"/>
              </a:gs>
              <a:gs pos="100000">
                <a:srgbClr val="116E8A"/>
              </a:gs>
              <a:gs pos="100000">
                <a:srgbClr val="177E9D"/>
              </a:gs>
              <a:gs pos="100000">
                <a:srgbClr val="116E8A"/>
              </a:gs>
              <a:gs pos="100000">
                <a:schemeClr val="accent1">
                  <a:tint val="44500"/>
                  <a:satMod val="160000"/>
                </a:schemeClr>
              </a:gs>
              <a:gs pos="0">
                <a:srgbClr val="1D8DB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nl-BE"/>
          </a:p>
        </p:txBody>
      </p:sp>
      <p:pic>
        <p:nvPicPr>
          <p:cNvPr id="5" name="Afbeelding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1238" y="6048375"/>
            <a:ext cx="1512887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Afbeelding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49600"/>
            <a:ext cx="3300413" cy="320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el 1"/>
          <p:cNvSpPr>
            <a:spLocks noGrp="1"/>
          </p:cNvSpPr>
          <p:nvPr>
            <p:ph type="ctrTitle"/>
          </p:nvPr>
        </p:nvSpPr>
        <p:spPr>
          <a:xfrm>
            <a:off x="3780000" y="2304000"/>
            <a:ext cx="5094000" cy="1800200"/>
          </a:xfrm>
        </p:spPr>
        <p:txBody>
          <a:bodyPr>
            <a:no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nl-BE" smtClean="0"/>
              <a:t>Click to edit Master title style</a:t>
            </a:r>
            <a:endParaRPr lang="nl-BE" dirty="0"/>
          </a:p>
        </p:txBody>
      </p:sp>
      <p:sp>
        <p:nvSpPr>
          <p:cNvPr id="10" name="Ondertitel 2"/>
          <p:cNvSpPr>
            <a:spLocks noGrp="1"/>
          </p:cNvSpPr>
          <p:nvPr>
            <p:ph type="subTitle" idx="1"/>
          </p:nvPr>
        </p:nvSpPr>
        <p:spPr>
          <a:xfrm>
            <a:off x="3780000" y="4419108"/>
            <a:ext cx="5094000" cy="10800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BE" smtClean="0"/>
              <a:t>Click to edit Master subtitle style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2413120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BE" smtClean="0"/>
              <a:t>Click to edit Master title style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540000" y="1350000"/>
            <a:ext cx="4038600" cy="4428000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600"/>
            </a:lvl4pPr>
            <a:lvl5pPr marL="1435100" indent="-228600">
              <a:buFont typeface="Arial" pitchFamily="34" charset="0"/>
              <a:buChar char="-"/>
              <a:defRPr sz="1600">
                <a:solidFill>
                  <a:srgbClr val="00407A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BE" smtClean="0"/>
              <a:t>Click to edit Master text styles</a:t>
            </a:r>
          </a:p>
          <a:p>
            <a:pPr lvl="1"/>
            <a:r>
              <a:rPr lang="nl-BE" smtClean="0"/>
              <a:t>Second level</a:t>
            </a:r>
          </a:p>
          <a:p>
            <a:pPr lvl="2"/>
            <a:r>
              <a:rPr lang="nl-BE" smtClean="0"/>
              <a:t>Third level</a:t>
            </a:r>
          </a:p>
          <a:p>
            <a:pPr lvl="3"/>
            <a:r>
              <a:rPr lang="nl-BE" smtClean="0"/>
              <a:t>Fourth level</a:t>
            </a:r>
          </a:p>
          <a:p>
            <a:pPr lvl="4"/>
            <a:r>
              <a:rPr lang="nl-BE" smtClean="0"/>
              <a:t>Fifth level</a:t>
            </a:r>
            <a:endParaRPr lang="nl-BE" dirty="0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835400" y="1350000"/>
            <a:ext cx="4038600" cy="4428000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 marL="1435100" indent="-228600">
              <a:buFont typeface="Arial" pitchFamily="34" charset="0"/>
              <a:buChar char="-"/>
              <a:defRPr sz="1600">
                <a:solidFill>
                  <a:srgbClr val="00407A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BE" smtClean="0"/>
              <a:t>Click to edit Master text styles</a:t>
            </a:r>
          </a:p>
          <a:p>
            <a:pPr lvl="1"/>
            <a:r>
              <a:rPr lang="nl-BE" smtClean="0"/>
              <a:t>Second level</a:t>
            </a:r>
          </a:p>
          <a:p>
            <a:pPr lvl="2"/>
            <a:r>
              <a:rPr lang="nl-BE" smtClean="0"/>
              <a:t>Third level</a:t>
            </a:r>
          </a:p>
          <a:p>
            <a:pPr lvl="3"/>
            <a:r>
              <a:rPr lang="nl-BE" smtClean="0"/>
              <a:t>Fourth level</a:t>
            </a:r>
          </a:p>
          <a:p>
            <a:pPr lvl="4"/>
            <a:r>
              <a:rPr lang="nl-BE" smtClean="0"/>
              <a:t>Fifth level</a:t>
            </a:r>
            <a:endParaRPr lang="nl-BE" dirty="0"/>
          </a:p>
        </p:txBody>
      </p:sp>
      <p:sp>
        <p:nvSpPr>
          <p:cNvPr id="5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163742-1D9C-9A45-9B53-9D49246DBC33}" type="datetimeFigureOut">
              <a:rPr lang="nl-BE"/>
              <a:pPr>
                <a:defRPr/>
              </a:pPr>
              <a:t>27/03/17</a:t>
            </a:fld>
            <a:endParaRPr lang="nl-BE" dirty="0"/>
          </a:p>
        </p:txBody>
      </p:sp>
      <p:sp>
        <p:nvSpPr>
          <p:cNvPr id="6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7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164860-3E02-D649-9C37-C4BF34BA7977}" type="slidenum">
              <a:rPr lang="nl-BE"/>
              <a:pPr>
                <a:defRPr/>
              </a:pPr>
              <a:t>‹#›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1830351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BE" smtClean="0"/>
              <a:t>Click to edit Master title style</a:t>
            </a:r>
            <a:endParaRPr lang="nl-BE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540000" y="1350000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407A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BE" smtClean="0"/>
              <a:t>Click to edit Master text styles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540000" y="1991922"/>
            <a:ext cx="4040188" cy="3798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1600"/>
            </a:lvl4pPr>
            <a:lvl5pPr marL="1435100" indent="-180000">
              <a:buFont typeface="Arial" pitchFamily="34" charset="0"/>
              <a:buChar char="-"/>
              <a:defRPr sz="1600">
                <a:solidFill>
                  <a:srgbClr val="00407A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BE" smtClean="0"/>
              <a:t>Click to edit Master text styles</a:t>
            </a:r>
          </a:p>
          <a:p>
            <a:pPr lvl="1"/>
            <a:r>
              <a:rPr lang="nl-BE" smtClean="0"/>
              <a:t>Second level</a:t>
            </a:r>
          </a:p>
          <a:p>
            <a:pPr lvl="2"/>
            <a:r>
              <a:rPr lang="nl-BE" smtClean="0"/>
              <a:t>Third level</a:t>
            </a:r>
          </a:p>
          <a:p>
            <a:pPr lvl="3"/>
            <a:r>
              <a:rPr lang="nl-BE" smtClean="0"/>
              <a:t>Fourth level</a:t>
            </a:r>
          </a:p>
          <a:p>
            <a:pPr lvl="4"/>
            <a:r>
              <a:rPr lang="nl-BE" smtClean="0"/>
              <a:t>Fifth level</a:t>
            </a:r>
            <a:endParaRPr lang="nl-BE" dirty="0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824000" y="1350000"/>
            <a:ext cx="40392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BE" smtClean="0"/>
              <a:t>Click to edit Master text styles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824000" y="1991922"/>
            <a:ext cx="4039200" cy="3798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1600"/>
            </a:lvl4pPr>
            <a:lvl5pPr marL="1584325" indent="-285750">
              <a:buFont typeface="Arial" pitchFamily="34" charset="0"/>
              <a:buChar char="-"/>
              <a:defRPr lang="nl-BE" sz="1600" kern="1200" dirty="0">
                <a:solidFill>
                  <a:srgbClr val="00407A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BE" smtClean="0"/>
              <a:t>Click to edit Master text styles</a:t>
            </a:r>
          </a:p>
          <a:p>
            <a:pPr lvl="1"/>
            <a:r>
              <a:rPr lang="nl-BE" smtClean="0"/>
              <a:t>Second level</a:t>
            </a:r>
          </a:p>
          <a:p>
            <a:pPr lvl="2"/>
            <a:r>
              <a:rPr lang="nl-BE" smtClean="0"/>
              <a:t>Third level</a:t>
            </a:r>
          </a:p>
          <a:p>
            <a:pPr lvl="3"/>
            <a:r>
              <a:rPr lang="nl-BE" smtClean="0"/>
              <a:t>Fourth level</a:t>
            </a:r>
          </a:p>
          <a:p>
            <a:pPr lvl="4"/>
            <a:r>
              <a:rPr lang="nl-BE" smtClean="0"/>
              <a:t>Fifth level</a:t>
            </a:r>
            <a:endParaRPr lang="nl-BE" dirty="0"/>
          </a:p>
        </p:txBody>
      </p:sp>
      <p:sp>
        <p:nvSpPr>
          <p:cNvPr id="7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AD85BF-AF2A-E844-8C6A-C75D5B65EC60}" type="datetimeFigureOut">
              <a:rPr lang="nl-BE"/>
              <a:pPr>
                <a:defRPr/>
              </a:pPr>
              <a:t>27/03/17</a:t>
            </a:fld>
            <a:endParaRPr lang="nl-BE" dirty="0"/>
          </a:p>
        </p:txBody>
      </p:sp>
      <p:sp>
        <p:nvSpPr>
          <p:cNvPr id="8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9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0268C9-BE39-7B42-9242-912E695B17BC}" type="slidenum">
              <a:rPr lang="nl-BE"/>
              <a:pPr>
                <a:defRPr/>
              </a:pPr>
              <a:t>‹#›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7096850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BE" smtClean="0"/>
              <a:t>Click to edit Master title style</a:t>
            </a:r>
            <a:endParaRPr lang="nl-BE" dirty="0"/>
          </a:p>
        </p:txBody>
      </p:sp>
      <p:sp>
        <p:nvSpPr>
          <p:cNvPr id="3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424FC7-67D1-E643-834B-E562AA05D090}" type="datetimeFigureOut">
              <a:rPr lang="nl-BE"/>
              <a:pPr>
                <a:defRPr/>
              </a:pPr>
              <a:t>27/03/17</a:t>
            </a:fld>
            <a:endParaRPr lang="nl-BE" dirty="0"/>
          </a:p>
        </p:txBody>
      </p:sp>
      <p:sp>
        <p:nvSpPr>
          <p:cNvPr id="4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5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F7B023-388E-4A4A-9B2C-6519F3BEF3BF}" type="slidenum">
              <a:rPr lang="nl-BE"/>
              <a:pPr>
                <a:defRPr/>
              </a:pPr>
              <a:t>‹#›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5145426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1485DD-1647-774E-A8F5-411DBF668290}" type="datetimeFigureOut">
              <a:rPr lang="nl-BE"/>
              <a:pPr>
                <a:defRPr/>
              </a:pPr>
              <a:t>27/03/17</a:t>
            </a:fld>
            <a:endParaRPr lang="nl-BE" dirty="0"/>
          </a:p>
        </p:txBody>
      </p:sp>
      <p:sp>
        <p:nvSpPr>
          <p:cNvPr id="3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4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1C411B-6067-5F44-9A93-A655D6BAB4E9}" type="slidenum">
              <a:rPr lang="nl-BE"/>
              <a:pPr>
                <a:defRPr/>
              </a:pPr>
              <a:t>‹#›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061230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rgbClr val="52BDEC"/>
                </a:solidFill>
              </a:defRPr>
            </a:lvl1pPr>
          </a:lstStyle>
          <a:p>
            <a:r>
              <a:rPr lang="nl-BE" smtClean="0"/>
              <a:t>Click to edit Master title style</a:t>
            </a:r>
            <a:endParaRPr lang="nl-BE" dirty="0"/>
          </a:p>
        </p:txBody>
      </p:sp>
      <p:sp>
        <p:nvSpPr>
          <p:cNvPr id="6" name="Tijdelijke aanduiding voor tekst 2"/>
          <p:cNvSpPr>
            <a:spLocks noGrp="1"/>
          </p:cNvSpPr>
          <p:nvPr>
            <p:ph idx="1"/>
          </p:nvPr>
        </p:nvSpPr>
        <p:spPr>
          <a:xfrm>
            <a:off x="540000" y="1349999"/>
            <a:ext cx="8334000" cy="4428000"/>
          </a:xfrm>
          <a:prstGeom prst="rect">
            <a:avLst/>
          </a:prstGeom>
        </p:spPr>
        <p:txBody>
          <a:bodyPr rtlCol="0">
            <a:noAutofit/>
          </a:bodyPr>
          <a:lstStyle>
            <a:lvl1pPr>
              <a:defRPr/>
            </a:lvl1pPr>
          </a:lstStyle>
          <a:p>
            <a:pPr lvl="0"/>
            <a:r>
              <a:rPr lang="nl-BE" smtClean="0"/>
              <a:t>Click to edit Master text styles</a:t>
            </a:r>
          </a:p>
          <a:p>
            <a:pPr lvl="1"/>
            <a:r>
              <a:rPr lang="nl-BE" smtClean="0"/>
              <a:t>Second level</a:t>
            </a:r>
          </a:p>
          <a:p>
            <a:pPr lvl="2"/>
            <a:r>
              <a:rPr lang="nl-BE" smtClean="0"/>
              <a:t>Third level</a:t>
            </a:r>
          </a:p>
          <a:p>
            <a:pPr lvl="3"/>
            <a:r>
              <a:rPr lang="nl-BE" smtClean="0"/>
              <a:t>Fourth level</a:t>
            </a:r>
          </a:p>
          <a:p>
            <a:pPr lvl="4"/>
            <a:r>
              <a:rPr lang="nl-BE" smtClean="0"/>
              <a:t>Fifth level</a:t>
            </a:r>
            <a:endParaRPr lang="nl-BE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301B63-F18A-8D46-8F32-BF34C1378DDE}" type="datetimeFigureOut">
              <a:rPr lang="nl-BE"/>
              <a:pPr>
                <a:defRPr/>
              </a:pPr>
              <a:t>27/03/17</a:t>
            </a:fld>
            <a:endParaRPr lang="nl-BE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7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323276-E824-2946-ADB5-E754BA56DBDE}" type="slidenum">
              <a:rPr lang="nl-BE"/>
              <a:pPr>
                <a:defRPr/>
              </a:pPr>
              <a:t>‹#›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25376335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40000" y="540000"/>
            <a:ext cx="3008313" cy="895100"/>
          </a:xfrm>
        </p:spPr>
        <p:txBody>
          <a:bodyPr anchor="t"/>
          <a:lstStyle>
            <a:lvl1pPr algn="l">
              <a:defRPr sz="2000" b="1"/>
            </a:lvl1pPr>
          </a:lstStyle>
          <a:p>
            <a:r>
              <a:rPr lang="nl-BE" smtClean="0"/>
              <a:t>Click to edit Master title style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761909" y="540000"/>
            <a:ext cx="5105139" cy="5256000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600"/>
            </a:lvl4pPr>
            <a:lvl5pPr marL="1435100" indent="-228600">
              <a:buFont typeface="Arial" pitchFamily="34" charset="0"/>
              <a:buChar char="-"/>
              <a:tabLst/>
              <a:defRPr sz="1600">
                <a:solidFill>
                  <a:srgbClr val="00407A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BE" smtClean="0"/>
              <a:t>Click to edit Master text styles</a:t>
            </a:r>
          </a:p>
          <a:p>
            <a:pPr lvl="1"/>
            <a:r>
              <a:rPr lang="nl-BE" smtClean="0"/>
              <a:t>Second level</a:t>
            </a:r>
          </a:p>
          <a:p>
            <a:pPr lvl="2"/>
            <a:r>
              <a:rPr lang="nl-BE" smtClean="0"/>
              <a:t>Third level</a:t>
            </a:r>
          </a:p>
          <a:p>
            <a:pPr lvl="3"/>
            <a:r>
              <a:rPr lang="nl-BE" smtClean="0"/>
              <a:t>Fourth level</a:t>
            </a:r>
          </a:p>
          <a:p>
            <a:pPr lvl="4"/>
            <a:r>
              <a:rPr lang="nl-BE" smtClean="0"/>
              <a:t>Fifth level</a:t>
            </a:r>
            <a:endParaRPr lang="nl-BE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539552" y="1435101"/>
            <a:ext cx="3008313" cy="4356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BE" smtClean="0"/>
              <a:t>Click to edit Master text styles</a:t>
            </a:r>
          </a:p>
        </p:txBody>
      </p:sp>
      <p:sp>
        <p:nvSpPr>
          <p:cNvPr id="5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8496B8-6FFF-6044-ADEB-4D7B3A8B4254}" type="datetimeFigureOut">
              <a:rPr lang="nl-BE"/>
              <a:pPr>
                <a:defRPr/>
              </a:pPr>
              <a:t>27/03/17</a:t>
            </a:fld>
            <a:endParaRPr lang="nl-BE" dirty="0"/>
          </a:p>
        </p:txBody>
      </p:sp>
      <p:sp>
        <p:nvSpPr>
          <p:cNvPr id="6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7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DF6EBB-68B8-8942-BB12-C21A30ACDFE5}" type="slidenum">
              <a:rPr lang="nl-BE"/>
              <a:pPr>
                <a:defRPr/>
              </a:pPr>
              <a:t>‹#›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78811726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40000" y="4788000"/>
            <a:ext cx="8334000" cy="540000"/>
          </a:xfrm>
        </p:spPr>
        <p:txBody>
          <a:bodyPr anchor="t">
            <a:noAutofit/>
          </a:bodyPr>
          <a:lstStyle>
            <a:lvl1pPr algn="l">
              <a:defRPr sz="2000" b="1"/>
            </a:lvl1pPr>
          </a:lstStyle>
          <a:p>
            <a:r>
              <a:rPr lang="nl-BE" smtClean="0"/>
              <a:t>Click to edit Master title style</a:t>
            </a:r>
            <a:endParaRPr lang="nl-BE" dirty="0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40000" y="540000"/>
            <a:ext cx="8334000" cy="4114800"/>
          </a:xfrm>
        </p:spPr>
        <p:txBody>
          <a:bodyPr rtlCol="0">
            <a:no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l-BE" noProof="0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540000" y="5445224"/>
            <a:ext cx="8334000" cy="360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BE" smtClean="0"/>
              <a:t>Click to edit Master text styles</a:t>
            </a:r>
          </a:p>
        </p:txBody>
      </p:sp>
      <p:sp>
        <p:nvSpPr>
          <p:cNvPr id="5" name="Tijdelijke aanduiding voor dianumm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728D9F-109F-8041-A2E6-CC5EFE0D4262}" type="slidenum">
              <a:rPr lang="nl-BE"/>
              <a:pPr>
                <a:defRPr/>
              </a:pPr>
              <a:t>‹#›</a:t>
            </a:fld>
            <a:endParaRPr lang="nl-BE" dirty="0"/>
          </a:p>
        </p:txBody>
      </p:sp>
      <p:sp>
        <p:nvSpPr>
          <p:cNvPr id="6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7" name="Tijdelijke aanduiding voor datum 4"/>
          <p:cNvSpPr>
            <a:spLocks noGrp="1"/>
          </p:cNvSpPr>
          <p:nvPr>
            <p:ph type="dt" sz="half" idx="12"/>
          </p:nvPr>
        </p:nvSpPr>
        <p:spPr>
          <a:xfrm>
            <a:off x="539750" y="6048375"/>
            <a:ext cx="936625" cy="28733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BECB21-2B9E-044C-9798-B1BACF912569}" type="datetimeFigureOut">
              <a:rPr lang="nl-BE"/>
              <a:pPr>
                <a:defRPr/>
              </a:pPr>
              <a:t>27/03/17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9651553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12"/>
          <p:cNvSpPr/>
          <p:nvPr/>
        </p:nvSpPr>
        <p:spPr>
          <a:xfrm>
            <a:off x="0" y="0"/>
            <a:ext cx="9144000" cy="6372225"/>
          </a:xfrm>
          <a:prstGeom prst="rect">
            <a:avLst/>
          </a:prstGeom>
          <a:gradFill flip="none" rotWithShape="1">
            <a:gsLst>
              <a:gs pos="100000">
                <a:srgbClr val="116E8A"/>
              </a:gs>
              <a:gs pos="100000">
                <a:srgbClr val="116E8A"/>
              </a:gs>
              <a:gs pos="100000">
                <a:srgbClr val="116E8A"/>
              </a:gs>
              <a:gs pos="100000">
                <a:srgbClr val="116E8A"/>
              </a:gs>
              <a:gs pos="100000">
                <a:srgbClr val="177E9D"/>
              </a:gs>
              <a:gs pos="100000">
                <a:srgbClr val="116E8A"/>
              </a:gs>
              <a:gs pos="100000">
                <a:schemeClr val="accent1">
                  <a:tint val="44500"/>
                  <a:satMod val="160000"/>
                </a:schemeClr>
              </a:gs>
              <a:gs pos="0">
                <a:srgbClr val="1D8DB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nl-BE"/>
          </a:p>
        </p:txBody>
      </p:sp>
      <p:pic>
        <p:nvPicPr>
          <p:cNvPr id="5" name="Afbeelding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1238" y="6048375"/>
            <a:ext cx="1512887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Afbeelding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49600"/>
            <a:ext cx="3300413" cy="320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el 1"/>
          <p:cNvSpPr>
            <a:spLocks noGrp="1"/>
          </p:cNvSpPr>
          <p:nvPr>
            <p:ph type="ctrTitle"/>
          </p:nvPr>
        </p:nvSpPr>
        <p:spPr>
          <a:xfrm>
            <a:off x="3780000" y="2304000"/>
            <a:ext cx="5094000" cy="1800200"/>
          </a:xfrm>
        </p:spPr>
        <p:txBody>
          <a:bodyPr>
            <a:no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nl-BE" smtClean="0"/>
              <a:t>Click to edit Master title style</a:t>
            </a:r>
            <a:endParaRPr lang="nl-BE" dirty="0"/>
          </a:p>
        </p:txBody>
      </p:sp>
      <p:sp>
        <p:nvSpPr>
          <p:cNvPr id="10" name="Ondertitel 2"/>
          <p:cNvSpPr>
            <a:spLocks noGrp="1"/>
          </p:cNvSpPr>
          <p:nvPr>
            <p:ph type="subTitle" idx="1"/>
          </p:nvPr>
        </p:nvSpPr>
        <p:spPr>
          <a:xfrm>
            <a:off x="3780000" y="4419108"/>
            <a:ext cx="5094000" cy="10800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BE" smtClean="0"/>
              <a:t>Click to edit Master subtitle style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3096634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otem_KUL.pn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81" t="25513" r="9628"/>
          <a:stretch/>
        </p:blipFill>
        <p:spPr>
          <a:xfrm>
            <a:off x="-36511" y="1"/>
            <a:ext cx="9180512" cy="6359524"/>
          </a:xfrm>
          <a:prstGeom prst="rect">
            <a:avLst/>
          </a:prstGeom>
        </p:spPr>
      </p:pic>
      <p:pic>
        <p:nvPicPr>
          <p:cNvPr id="5" name="Afbeelding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1238" y="6048375"/>
            <a:ext cx="1512887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el 1"/>
          <p:cNvSpPr>
            <a:spLocks noGrp="1"/>
          </p:cNvSpPr>
          <p:nvPr>
            <p:ph type="ctrTitle"/>
          </p:nvPr>
        </p:nvSpPr>
        <p:spPr>
          <a:xfrm>
            <a:off x="3780000" y="2304000"/>
            <a:ext cx="5094000" cy="1800200"/>
          </a:xfrm>
        </p:spPr>
        <p:txBody>
          <a:bodyPr>
            <a:noAutofit/>
          </a:bodyPr>
          <a:lstStyle>
            <a:lvl1pPr>
              <a:defRPr sz="4000">
                <a:solidFill>
                  <a:srgbClr val="00407A"/>
                </a:solidFill>
              </a:defRPr>
            </a:lvl1pPr>
          </a:lstStyle>
          <a:p>
            <a:r>
              <a:rPr lang="nl-BE" dirty="0" smtClean="0"/>
              <a:t>Click to edit Master title style</a:t>
            </a:r>
            <a:endParaRPr lang="nl-BE" dirty="0"/>
          </a:p>
        </p:txBody>
      </p:sp>
      <p:sp>
        <p:nvSpPr>
          <p:cNvPr id="10" name="Ondertitel 2"/>
          <p:cNvSpPr>
            <a:spLocks noGrp="1"/>
          </p:cNvSpPr>
          <p:nvPr>
            <p:ph type="subTitle" idx="1"/>
          </p:nvPr>
        </p:nvSpPr>
        <p:spPr>
          <a:xfrm>
            <a:off x="4572000" y="4419108"/>
            <a:ext cx="4302000" cy="10800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BE" dirty="0" smtClean="0"/>
              <a:t>Click to edit Master subtitle style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9184747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rgbClr val="52BDEC"/>
                </a:solidFill>
              </a:defRPr>
            </a:lvl1pPr>
          </a:lstStyle>
          <a:p>
            <a:r>
              <a:rPr lang="nl-BE" smtClean="0"/>
              <a:t>Click to edit Master title style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540000" y="1350000"/>
            <a:ext cx="4038600" cy="4428000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600"/>
            </a:lvl4pPr>
            <a:lvl5pPr marL="1435100" indent="-228600">
              <a:buFont typeface="Arial" pitchFamily="34" charset="0"/>
              <a:buChar char="-"/>
              <a:defRPr sz="1600">
                <a:solidFill>
                  <a:srgbClr val="00407A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BE" dirty="0" smtClean="0"/>
              <a:t>Click to edit Master text styles</a:t>
            </a:r>
          </a:p>
          <a:p>
            <a:pPr lvl="1"/>
            <a:r>
              <a:rPr lang="nl-BE" dirty="0" smtClean="0"/>
              <a:t>Second level</a:t>
            </a:r>
          </a:p>
          <a:p>
            <a:pPr lvl="2"/>
            <a:r>
              <a:rPr lang="nl-BE" dirty="0" smtClean="0"/>
              <a:t>Third level</a:t>
            </a:r>
          </a:p>
          <a:p>
            <a:pPr lvl="3"/>
            <a:r>
              <a:rPr lang="nl-BE" dirty="0" smtClean="0"/>
              <a:t>Fourth level</a:t>
            </a:r>
          </a:p>
          <a:p>
            <a:pPr lvl="4"/>
            <a:r>
              <a:rPr lang="nl-BE" dirty="0" smtClean="0"/>
              <a:t>Fifth level</a:t>
            </a:r>
            <a:endParaRPr lang="nl-BE" dirty="0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835400" y="1350000"/>
            <a:ext cx="4038600" cy="4428000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 marL="1435100" indent="-228600">
              <a:buFont typeface="Arial" pitchFamily="34" charset="0"/>
              <a:buChar char="-"/>
              <a:defRPr sz="1600">
                <a:solidFill>
                  <a:srgbClr val="00407A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BE" smtClean="0"/>
              <a:t>Click to edit Master text styles</a:t>
            </a:r>
          </a:p>
          <a:p>
            <a:pPr lvl="1"/>
            <a:r>
              <a:rPr lang="nl-BE" smtClean="0"/>
              <a:t>Second level</a:t>
            </a:r>
          </a:p>
          <a:p>
            <a:pPr lvl="2"/>
            <a:r>
              <a:rPr lang="nl-BE" smtClean="0"/>
              <a:t>Third level</a:t>
            </a:r>
          </a:p>
          <a:p>
            <a:pPr lvl="3"/>
            <a:r>
              <a:rPr lang="nl-BE" smtClean="0"/>
              <a:t>Fourth level</a:t>
            </a:r>
          </a:p>
          <a:p>
            <a:pPr lvl="4"/>
            <a:r>
              <a:rPr lang="nl-BE" smtClean="0"/>
              <a:t>Fifth level</a:t>
            </a:r>
            <a:endParaRPr lang="nl-BE" dirty="0"/>
          </a:p>
        </p:txBody>
      </p:sp>
      <p:sp>
        <p:nvSpPr>
          <p:cNvPr id="5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659455-2CE5-D74B-8994-547124E0ED7A}" type="datetimeFigureOut">
              <a:rPr lang="nl-BE"/>
              <a:pPr>
                <a:defRPr/>
              </a:pPr>
              <a:t>27/03/17</a:t>
            </a:fld>
            <a:endParaRPr lang="nl-BE" dirty="0"/>
          </a:p>
        </p:txBody>
      </p:sp>
      <p:sp>
        <p:nvSpPr>
          <p:cNvPr id="6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7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D955D5-2E1A-ED49-95D8-B628933ECFA4}" type="slidenum">
              <a:rPr lang="nl-BE"/>
              <a:pPr>
                <a:defRPr/>
              </a:pPr>
              <a:t>‹#›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0107070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BE" smtClean="0"/>
              <a:t>Click to edit Master title style</a:t>
            </a:r>
            <a:endParaRPr lang="nl-BE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540000" y="1350000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407A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BE" smtClean="0"/>
              <a:t>Click to edit Master text styles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540000" y="1991922"/>
            <a:ext cx="4040188" cy="3798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1600"/>
            </a:lvl4pPr>
            <a:lvl5pPr marL="1435100" indent="-180000">
              <a:buFont typeface="Arial" pitchFamily="34" charset="0"/>
              <a:buChar char="-"/>
              <a:defRPr sz="1600">
                <a:solidFill>
                  <a:srgbClr val="00407A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BE" smtClean="0"/>
              <a:t>Click to edit Master text styles</a:t>
            </a:r>
          </a:p>
          <a:p>
            <a:pPr lvl="1"/>
            <a:r>
              <a:rPr lang="nl-BE" smtClean="0"/>
              <a:t>Second level</a:t>
            </a:r>
          </a:p>
          <a:p>
            <a:pPr lvl="2"/>
            <a:r>
              <a:rPr lang="nl-BE" smtClean="0"/>
              <a:t>Third level</a:t>
            </a:r>
          </a:p>
          <a:p>
            <a:pPr lvl="3"/>
            <a:r>
              <a:rPr lang="nl-BE" smtClean="0"/>
              <a:t>Fourth level</a:t>
            </a:r>
          </a:p>
          <a:p>
            <a:pPr lvl="4"/>
            <a:r>
              <a:rPr lang="nl-BE" smtClean="0"/>
              <a:t>Fifth level</a:t>
            </a:r>
            <a:endParaRPr lang="nl-BE" dirty="0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824000" y="1350000"/>
            <a:ext cx="40392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BE" smtClean="0"/>
              <a:t>Click to edit Master text styles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824000" y="1991922"/>
            <a:ext cx="4039200" cy="3798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1600"/>
            </a:lvl4pPr>
            <a:lvl5pPr marL="1584325" indent="-285750">
              <a:buFont typeface="Arial" pitchFamily="34" charset="0"/>
              <a:buChar char="-"/>
              <a:defRPr lang="nl-BE" sz="1600" kern="1200" dirty="0">
                <a:solidFill>
                  <a:srgbClr val="00407A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BE" smtClean="0"/>
              <a:t>Click to edit Master text styles</a:t>
            </a:r>
          </a:p>
          <a:p>
            <a:pPr lvl="1"/>
            <a:r>
              <a:rPr lang="nl-BE" smtClean="0"/>
              <a:t>Second level</a:t>
            </a:r>
          </a:p>
          <a:p>
            <a:pPr lvl="2"/>
            <a:r>
              <a:rPr lang="nl-BE" smtClean="0"/>
              <a:t>Third level</a:t>
            </a:r>
          </a:p>
          <a:p>
            <a:pPr lvl="3"/>
            <a:r>
              <a:rPr lang="nl-BE" smtClean="0"/>
              <a:t>Fourth level</a:t>
            </a:r>
          </a:p>
          <a:p>
            <a:pPr lvl="4"/>
            <a:r>
              <a:rPr lang="nl-BE" smtClean="0"/>
              <a:t>Fifth level</a:t>
            </a:r>
            <a:endParaRPr lang="nl-BE" dirty="0"/>
          </a:p>
        </p:txBody>
      </p:sp>
      <p:sp>
        <p:nvSpPr>
          <p:cNvPr id="7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B62DFF-A397-3D42-BED1-DA0F0C0B08B3}" type="datetimeFigureOut">
              <a:rPr lang="nl-BE"/>
              <a:pPr>
                <a:defRPr/>
              </a:pPr>
              <a:t>27/03/17</a:t>
            </a:fld>
            <a:endParaRPr lang="nl-BE" dirty="0"/>
          </a:p>
        </p:txBody>
      </p:sp>
      <p:sp>
        <p:nvSpPr>
          <p:cNvPr id="8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9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512510-1C07-4049-9480-066DCC8F5CD9}" type="slidenum">
              <a:rPr lang="nl-BE"/>
              <a:pPr>
                <a:defRPr/>
              </a:pPr>
              <a:t>‹#›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4287741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BE" smtClean="0"/>
              <a:t>Click to edit Master title style</a:t>
            </a:r>
            <a:endParaRPr lang="nl-BE" dirty="0"/>
          </a:p>
        </p:txBody>
      </p:sp>
      <p:sp>
        <p:nvSpPr>
          <p:cNvPr id="3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AB5002-45B8-9B4F-9084-6D09539C7245}" type="datetimeFigureOut">
              <a:rPr lang="nl-BE"/>
              <a:pPr>
                <a:defRPr/>
              </a:pPr>
              <a:t>27/03/17</a:t>
            </a:fld>
            <a:endParaRPr lang="nl-BE" dirty="0"/>
          </a:p>
        </p:txBody>
      </p:sp>
      <p:sp>
        <p:nvSpPr>
          <p:cNvPr id="4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5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6FFF64-11E9-3C4D-B9EA-7925E404AB12}" type="slidenum">
              <a:rPr lang="nl-BE"/>
              <a:pPr>
                <a:defRPr/>
              </a:pPr>
              <a:t>‹#›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7553473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550959-72FD-9841-BF4A-43EA631B79C0}" type="datetimeFigureOut">
              <a:rPr lang="nl-BE"/>
              <a:pPr>
                <a:defRPr/>
              </a:pPr>
              <a:t>27/03/17</a:t>
            </a:fld>
            <a:endParaRPr lang="nl-BE" dirty="0"/>
          </a:p>
        </p:txBody>
      </p:sp>
      <p:sp>
        <p:nvSpPr>
          <p:cNvPr id="3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4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DDD069-9B09-C940-B6BD-85030F265C0B}" type="slidenum">
              <a:rPr lang="nl-BE"/>
              <a:pPr>
                <a:defRPr/>
              </a:pPr>
              <a:t>‹#›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9156244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40000" y="540000"/>
            <a:ext cx="3008313" cy="895100"/>
          </a:xfrm>
        </p:spPr>
        <p:txBody>
          <a:bodyPr anchor="t"/>
          <a:lstStyle>
            <a:lvl1pPr algn="l">
              <a:defRPr sz="2000" b="1"/>
            </a:lvl1pPr>
          </a:lstStyle>
          <a:p>
            <a:r>
              <a:rPr lang="nl-BE" smtClean="0"/>
              <a:t>Click to edit Master title style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761909" y="540000"/>
            <a:ext cx="5105139" cy="5256000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600"/>
            </a:lvl4pPr>
            <a:lvl5pPr marL="1435100" indent="-228600">
              <a:buFont typeface="Arial" pitchFamily="34" charset="0"/>
              <a:buChar char="-"/>
              <a:tabLst/>
              <a:defRPr sz="1600">
                <a:solidFill>
                  <a:srgbClr val="00407A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BE" smtClean="0"/>
              <a:t>Click to edit Master text styles</a:t>
            </a:r>
          </a:p>
          <a:p>
            <a:pPr lvl="1"/>
            <a:r>
              <a:rPr lang="nl-BE" smtClean="0"/>
              <a:t>Second level</a:t>
            </a:r>
          </a:p>
          <a:p>
            <a:pPr lvl="2"/>
            <a:r>
              <a:rPr lang="nl-BE" smtClean="0"/>
              <a:t>Third level</a:t>
            </a:r>
          </a:p>
          <a:p>
            <a:pPr lvl="3"/>
            <a:r>
              <a:rPr lang="nl-BE" smtClean="0"/>
              <a:t>Fourth level</a:t>
            </a:r>
          </a:p>
          <a:p>
            <a:pPr lvl="4"/>
            <a:r>
              <a:rPr lang="nl-BE" smtClean="0"/>
              <a:t>Fifth level</a:t>
            </a:r>
            <a:endParaRPr lang="nl-BE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539552" y="1435101"/>
            <a:ext cx="3008313" cy="4356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BE" smtClean="0"/>
              <a:t>Click to edit Master text styles</a:t>
            </a:r>
          </a:p>
        </p:txBody>
      </p:sp>
      <p:sp>
        <p:nvSpPr>
          <p:cNvPr id="5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F25248-E015-A84D-9F14-4879DD8805BD}" type="datetimeFigureOut">
              <a:rPr lang="nl-BE"/>
              <a:pPr>
                <a:defRPr/>
              </a:pPr>
              <a:t>27/03/17</a:t>
            </a:fld>
            <a:endParaRPr lang="nl-BE" dirty="0"/>
          </a:p>
        </p:txBody>
      </p:sp>
      <p:sp>
        <p:nvSpPr>
          <p:cNvPr id="6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7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2D779A-AD0F-524F-9BA0-420855A5637A}" type="slidenum">
              <a:rPr lang="nl-BE"/>
              <a:pPr>
                <a:defRPr/>
              </a:pPr>
              <a:t>‹#›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1530836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7.png"/><Relationship Id="rId1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9.xml"/><Relationship Id="rId8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1.xml"/><Relationship Id="rId10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jdelijke aanduiding voor titel 1"/>
          <p:cNvSpPr>
            <a:spLocks noGrp="1"/>
          </p:cNvSpPr>
          <p:nvPr>
            <p:ph type="title"/>
          </p:nvPr>
        </p:nvSpPr>
        <p:spPr bwMode="auto">
          <a:xfrm>
            <a:off x="539750" y="179388"/>
            <a:ext cx="8334375" cy="900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nl-NL"/>
              <a:t>Klik en typ de titel</a:t>
            </a:r>
            <a:endParaRPr lang="nl-BE"/>
          </a:p>
        </p:txBody>
      </p:sp>
      <p:sp>
        <p:nvSpPr>
          <p:cNvPr id="1027" name="Tijdelijke aanduiding voor tekst 2"/>
          <p:cNvSpPr>
            <a:spLocks noGrp="1"/>
          </p:cNvSpPr>
          <p:nvPr>
            <p:ph type="body" idx="1"/>
          </p:nvPr>
        </p:nvSpPr>
        <p:spPr bwMode="auto">
          <a:xfrm>
            <a:off x="539750" y="1349375"/>
            <a:ext cx="8334375" cy="442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/>
              <a:t>Klik en typ de tekst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539750" y="6048375"/>
            <a:ext cx="935038" cy="287338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000" smtClean="0">
                <a:solidFill>
                  <a:srgbClr val="00407A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fld id="{56E0C2B3-1780-574C-8153-B79FA5D2E8CC}" type="datetimeFigureOut">
              <a:rPr lang="nl-BE"/>
              <a:pPr>
                <a:defRPr/>
              </a:pPr>
              <a:t>27/03/17</a:t>
            </a:fld>
            <a:endParaRPr lang="nl-BE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1565275" y="6048375"/>
            <a:ext cx="1981200" cy="287338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000" dirty="0">
                <a:solidFill>
                  <a:srgbClr val="00407A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3635375" y="6048375"/>
            <a:ext cx="936625" cy="287338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 smtClean="0">
                <a:solidFill>
                  <a:srgbClr val="00407A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fld id="{12E01D60-DA48-BB4D-BF97-86AE184002EC}" type="slidenum">
              <a:rPr lang="nl-BE"/>
              <a:pPr>
                <a:defRPr/>
              </a:pPr>
              <a:t>‹#›</a:t>
            </a:fld>
            <a:endParaRPr lang="nl-BE" dirty="0"/>
          </a:p>
        </p:txBody>
      </p:sp>
      <p:sp>
        <p:nvSpPr>
          <p:cNvPr id="7" name="Rechthoek 6"/>
          <p:cNvSpPr/>
          <p:nvPr/>
        </p:nvSpPr>
        <p:spPr>
          <a:xfrm>
            <a:off x="0" y="6372225"/>
            <a:ext cx="9144000" cy="485775"/>
          </a:xfrm>
          <a:prstGeom prst="rect">
            <a:avLst/>
          </a:prstGeom>
          <a:gradFill flip="none" rotWithShape="1">
            <a:gsLst>
              <a:gs pos="100000">
                <a:srgbClr val="116E8A"/>
              </a:gs>
              <a:gs pos="100000">
                <a:srgbClr val="116E8A"/>
              </a:gs>
              <a:gs pos="100000">
                <a:srgbClr val="116E8A"/>
              </a:gs>
              <a:gs pos="100000">
                <a:srgbClr val="116E8A"/>
              </a:gs>
              <a:gs pos="100000">
                <a:srgbClr val="116E8A"/>
              </a:gs>
              <a:gs pos="100000">
                <a:srgbClr val="177E9D"/>
              </a:gs>
              <a:gs pos="100000">
                <a:srgbClr val="116E8A"/>
              </a:gs>
              <a:gs pos="100000">
                <a:schemeClr val="accent1">
                  <a:tint val="44500"/>
                  <a:satMod val="160000"/>
                </a:schemeClr>
              </a:gs>
              <a:gs pos="0">
                <a:srgbClr val="1D8DB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nl-BE"/>
          </a:p>
        </p:txBody>
      </p:sp>
      <p:pic>
        <p:nvPicPr>
          <p:cNvPr id="1032" name="Afbeelding 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1238" y="6048375"/>
            <a:ext cx="1512887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26" r:id="rId2"/>
    <p:sldLayoutId id="2147483739" r:id="rId3"/>
    <p:sldLayoutId id="2147483744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40" r:id="rId10"/>
    <p:sldLayoutId id="2147483745" r:id="rId11"/>
    <p:sldLayoutId id="2147483746" r:id="rId12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 kern="1200">
          <a:solidFill>
            <a:srgbClr val="52BDEC"/>
          </a:solidFill>
          <a:latin typeface="Arial" pitchFamily="34" charset="0"/>
          <a:ea typeface="ＭＳ Ｐゴシック" charset="0"/>
          <a:cs typeface="Arial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52BDEC"/>
          </a:solidFill>
          <a:latin typeface="Arial" charset="0"/>
          <a:ea typeface="ＭＳ Ｐゴシック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52BDEC"/>
          </a:solidFill>
          <a:latin typeface="Arial" charset="0"/>
          <a:ea typeface="ＭＳ Ｐゴシック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52BDEC"/>
          </a:solidFill>
          <a:latin typeface="Arial" charset="0"/>
          <a:ea typeface="ＭＳ Ｐゴシック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52BDEC"/>
          </a:solidFill>
          <a:latin typeface="Arial" charset="0"/>
          <a:ea typeface="ＭＳ Ｐゴシック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52BDEC"/>
          </a:solidFill>
          <a:latin typeface="Arial" charset="0"/>
          <a:ea typeface="ＭＳ Ｐゴシック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52BDEC"/>
          </a:solidFill>
          <a:latin typeface="Arial" charset="0"/>
          <a:ea typeface="ＭＳ Ｐゴシック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52BDEC"/>
          </a:solidFill>
          <a:latin typeface="Arial" charset="0"/>
          <a:ea typeface="ＭＳ Ｐゴシック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52BDEC"/>
          </a:solidFill>
          <a:latin typeface="Arial" charset="0"/>
          <a:ea typeface="ＭＳ Ｐゴシック" charset="0"/>
        </a:defRPr>
      </a:lvl9pPr>
    </p:titleStyle>
    <p:bodyStyle>
      <a:lvl1pPr marL="358775" indent="-358775" algn="l" rtl="0" eaLnBrk="1" fontAlgn="base" hangingPunct="1">
        <a:spcBef>
          <a:spcPts val="575"/>
        </a:spcBef>
        <a:spcAft>
          <a:spcPct val="0"/>
        </a:spcAft>
        <a:buSzPct val="110000"/>
        <a:buFont typeface="Arial" charset="0"/>
        <a:buChar char="•"/>
        <a:defRPr sz="2400" kern="1200">
          <a:solidFill>
            <a:srgbClr val="00407A"/>
          </a:solidFill>
          <a:latin typeface="Arial" pitchFamily="34" charset="0"/>
          <a:ea typeface="ＭＳ Ｐゴシック" charset="0"/>
          <a:cs typeface="Arial" pitchFamily="34" charset="0"/>
        </a:defRPr>
      </a:lvl1pPr>
      <a:lvl2pPr marL="719138" indent="-360363" algn="l" rtl="0" eaLnBrk="1" fontAlgn="base" hangingPunct="1">
        <a:spcBef>
          <a:spcPts val="575"/>
        </a:spcBef>
        <a:spcAft>
          <a:spcPct val="0"/>
        </a:spcAft>
        <a:buSzPct val="75000"/>
        <a:buFont typeface="Courier New" charset="0"/>
        <a:buChar char="o"/>
        <a:defRPr sz="2400" kern="1200">
          <a:solidFill>
            <a:srgbClr val="00407A"/>
          </a:solidFill>
          <a:latin typeface="Arial" pitchFamily="34" charset="0"/>
          <a:ea typeface="ＭＳ Ｐゴシック" charset="0"/>
          <a:cs typeface="Arial" pitchFamily="34" charset="0"/>
        </a:defRPr>
      </a:lvl2pPr>
      <a:lvl3pPr marL="989013" indent="-269875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rgbClr val="00407A"/>
          </a:solidFill>
          <a:latin typeface="Arial" pitchFamily="34" charset="0"/>
          <a:ea typeface="ＭＳ Ｐゴシック" charset="0"/>
          <a:cs typeface="Arial" pitchFamily="34" charset="0"/>
        </a:defRPr>
      </a:lvl3pPr>
      <a:lvl4pPr marL="1168400" indent="-179388" algn="l" rtl="0" eaLnBrk="1" fontAlgn="base" hangingPunct="1">
        <a:spcBef>
          <a:spcPts val="375"/>
        </a:spcBef>
        <a:spcAft>
          <a:spcPct val="0"/>
        </a:spcAft>
        <a:buSzPct val="80000"/>
        <a:buFont typeface="Arial" charset="0"/>
        <a:buChar char="•"/>
        <a:defRPr sz="1600" kern="1200">
          <a:solidFill>
            <a:srgbClr val="00407A"/>
          </a:solidFill>
          <a:latin typeface="Arial" pitchFamily="34" charset="0"/>
          <a:ea typeface="ＭＳ Ｐゴシック" charset="0"/>
          <a:cs typeface="Arial" pitchFamily="34" charset="0"/>
        </a:defRPr>
      </a:lvl4pPr>
      <a:lvl5pPr marL="1338263" indent="-179388" algn="l" rtl="0" eaLnBrk="1" fontAlgn="base" hangingPunct="1">
        <a:spcBef>
          <a:spcPts val="375"/>
        </a:spcBef>
        <a:spcAft>
          <a:spcPct val="0"/>
        </a:spcAft>
        <a:buFont typeface="Arial" charset="0"/>
        <a:buChar char="-"/>
        <a:defRPr lang="nl-BE" sz="1600" kern="1200" dirty="0">
          <a:solidFill>
            <a:srgbClr val="00407A"/>
          </a:solidFill>
          <a:latin typeface="Arial" pitchFamily="34" charset="0"/>
          <a:ea typeface="ＭＳ Ｐゴシック" charset="0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Afbeelding 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43325"/>
            <a:ext cx="3240088" cy="2668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Tijdelijke aanduiding voor titel 1"/>
          <p:cNvSpPr>
            <a:spLocks noGrp="1"/>
          </p:cNvSpPr>
          <p:nvPr>
            <p:ph type="title"/>
          </p:nvPr>
        </p:nvSpPr>
        <p:spPr bwMode="auto">
          <a:xfrm>
            <a:off x="539750" y="179388"/>
            <a:ext cx="8334375" cy="900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nl-NL"/>
              <a:t>Klik en typ de titel</a:t>
            </a:r>
            <a:endParaRPr lang="nl-BE"/>
          </a:p>
        </p:txBody>
      </p:sp>
      <p:sp>
        <p:nvSpPr>
          <p:cNvPr id="2052" name="Tijdelijke aanduiding voor tekst 2"/>
          <p:cNvSpPr>
            <a:spLocks noGrp="1"/>
          </p:cNvSpPr>
          <p:nvPr>
            <p:ph type="body" idx="1"/>
          </p:nvPr>
        </p:nvSpPr>
        <p:spPr bwMode="auto">
          <a:xfrm>
            <a:off x="539750" y="1349375"/>
            <a:ext cx="8334375" cy="442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/>
              <a:t>Klik en typ de tekst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539750" y="6048375"/>
            <a:ext cx="935038" cy="287338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000" smtClean="0">
                <a:solidFill>
                  <a:srgbClr val="00407A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fld id="{3C3B0E51-E497-8040-B0BC-2900DBDCC94A}" type="datetimeFigureOut">
              <a:rPr lang="nl-BE"/>
              <a:pPr>
                <a:defRPr/>
              </a:pPr>
              <a:t>27/03/17</a:t>
            </a:fld>
            <a:endParaRPr lang="nl-BE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1565275" y="6048375"/>
            <a:ext cx="1981200" cy="287338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000" dirty="0">
                <a:solidFill>
                  <a:srgbClr val="00407A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3635375" y="6048375"/>
            <a:ext cx="936625" cy="287338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 smtClean="0">
                <a:solidFill>
                  <a:srgbClr val="00407A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fld id="{A54457C1-163A-C343-92F5-2F70D07C6084}" type="slidenum">
              <a:rPr lang="nl-BE"/>
              <a:pPr>
                <a:defRPr/>
              </a:pPr>
              <a:t>‹#›</a:t>
            </a:fld>
            <a:endParaRPr lang="nl-BE" dirty="0"/>
          </a:p>
        </p:txBody>
      </p:sp>
      <p:sp>
        <p:nvSpPr>
          <p:cNvPr id="7" name="Rechthoek 6"/>
          <p:cNvSpPr/>
          <p:nvPr/>
        </p:nvSpPr>
        <p:spPr>
          <a:xfrm>
            <a:off x="0" y="6372225"/>
            <a:ext cx="9144000" cy="485775"/>
          </a:xfrm>
          <a:prstGeom prst="rect">
            <a:avLst/>
          </a:prstGeom>
          <a:gradFill flip="none" rotWithShape="1">
            <a:gsLst>
              <a:gs pos="100000">
                <a:srgbClr val="116E8A"/>
              </a:gs>
              <a:gs pos="100000">
                <a:srgbClr val="116E8A"/>
              </a:gs>
              <a:gs pos="100000">
                <a:srgbClr val="116E8A"/>
              </a:gs>
              <a:gs pos="100000">
                <a:srgbClr val="116E8A"/>
              </a:gs>
              <a:gs pos="100000">
                <a:srgbClr val="116E8A"/>
              </a:gs>
              <a:gs pos="100000">
                <a:srgbClr val="177E9D"/>
              </a:gs>
              <a:gs pos="100000">
                <a:srgbClr val="116E8A"/>
              </a:gs>
              <a:gs pos="100000">
                <a:schemeClr val="accent1">
                  <a:tint val="44500"/>
                  <a:satMod val="160000"/>
                </a:schemeClr>
              </a:gs>
              <a:gs pos="0">
                <a:srgbClr val="1D8DB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nl-BE"/>
          </a:p>
        </p:txBody>
      </p:sp>
      <p:pic>
        <p:nvPicPr>
          <p:cNvPr id="2057" name="Afbeelding 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1238" y="6048375"/>
            <a:ext cx="1512887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32" r:id="rId2"/>
    <p:sldLayoutId id="214748374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43" r:id="rId9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l" rtl="0" fontAlgn="base">
        <a:spcBef>
          <a:spcPct val="0"/>
        </a:spcBef>
        <a:spcAft>
          <a:spcPct val="0"/>
        </a:spcAft>
        <a:defRPr sz="3600" kern="1200">
          <a:solidFill>
            <a:srgbClr val="52BDEC"/>
          </a:solidFill>
          <a:latin typeface="Arial" pitchFamily="34" charset="0"/>
          <a:ea typeface="ＭＳ Ｐゴシック" charset="0"/>
          <a:cs typeface="Arial" pitchFamily="34" charset="0"/>
        </a:defRPr>
      </a:lvl1pPr>
      <a:lvl2pPr algn="l" rtl="0" fontAlgn="base">
        <a:spcBef>
          <a:spcPct val="0"/>
        </a:spcBef>
        <a:spcAft>
          <a:spcPct val="0"/>
        </a:spcAft>
        <a:defRPr sz="3600">
          <a:solidFill>
            <a:srgbClr val="52BDEC"/>
          </a:solidFill>
          <a:latin typeface="Arial" charset="0"/>
          <a:ea typeface="ＭＳ Ｐゴシック" charset="0"/>
        </a:defRPr>
      </a:lvl2pPr>
      <a:lvl3pPr algn="l" rtl="0" fontAlgn="base">
        <a:spcBef>
          <a:spcPct val="0"/>
        </a:spcBef>
        <a:spcAft>
          <a:spcPct val="0"/>
        </a:spcAft>
        <a:defRPr sz="3600">
          <a:solidFill>
            <a:srgbClr val="52BDEC"/>
          </a:solidFill>
          <a:latin typeface="Arial" charset="0"/>
          <a:ea typeface="ＭＳ Ｐゴシック" charset="0"/>
        </a:defRPr>
      </a:lvl3pPr>
      <a:lvl4pPr algn="l" rtl="0" fontAlgn="base">
        <a:spcBef>
          <a:spcPct val="0"/>
        </a:spcBef>
        <a:spcAft>
          <a:spcPct val="0"/>
        </a:spcAft>
        <a:defRPr sz="3600">
          <a:solidFill>
            <a:srgbClr val="52BDEC"/>
          </a:solidFill>
          <a:latin typeface="Arial" charset="0"/>
          <a:ea typeface="ＭＳ Ｐゴシック" charset="0"/>
        </a:defRPr>
      </a:lvl4pPr>
      <a:lvl5pPr algn="l" rtl="0" fontAlgn="base">
        <a:spcBef>
          <a:spcPct val="0"/>
        </a:spcBef>
        <a:spcAft>
          <a:spcPct val="0"/>
        </a:spcAft>
        <a:defRPr sz="3600">
          <a:solidFill>
            <a:srgbClr val="52BDEC"/>
          </a:solidFill>
          <a:latin typeface="Arial" charset="0"/>
          <a:ea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rgbClr val="52BDEC"/>
          </a:solidFill>
          <a:latin typeface="Arial" charset="0"/>
          <a:ea typeface="ＭＳ Ｐゴシック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rgbClr val="52BDEC"/>
          </a:solidFill>
          <a:latin typeface="Arial" charset="0"/>
          <a:ea typeface="ＭＳ Ｐゴシック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rgbClr val="52BDEC"/>
          </a:solidFill>
          <a:latin typeface="Arial" charset="0"/>
          <a:ea typeface="ＭＳ Ｐゴシック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rgbClr val="52BDEC"/>
          </a:solidFill>
          <a:latin typeface="Arial" charset="0"/>
          <a:ea typeface="ＭＳ Ｐゴシック" charset="0"/>
        </a:defRPr>
      </a:lvl9pPr>
    </p:titleStyle>
    <p:bodyStyle>
      <a:lvl1pPr marL="358775" indent="-358775" algn="l" rtl="0" fontAlgn="base">
        <a:spcBef>
          <a:spcPts val="575"/>
        </a:spcBef>
        <a:spcAft>
          <a:spcPct val="0"/>
        </a:spcAft>
        <a:buSzPct val="110000"/>
        <a:buFont typeface="Arial" charset="0"/>
        <a:buChar char="•"/>
        <a:defRPr sz="2400" kern="1200">
          <a:solidFill>
            <a:srgbClr val="00407A"/>
          </a:solidFill>
          <a:latin typeface="Arial" pitchFamily="34" charset="0"/>
          <a:ea typeface="ＭＳ Ｐゴシック" charset="0"/>
          <a:cs typeface="Arial" pitchFamily="34" charset="0"/>
        </a:defRPr>
      </a:lvl1pPr>
      <a:lvl2pPr marL="719138" indent="-360363" algn="l" rtl="0" fontAlgn="base">
        <a:spcBef>
          <a:spcPts val="575"/>
        </a:spcBef>
        <a:spcAft>
          <a:spcPct val="0"/>
        </a:spcAft>
        <a:buSzPct val="75000"/>
        <a:buFont typeface="Courier New" charset="0"/>
        <a:buChar char="o"/>
        <a:defRPr sz="2400" kern="1200">
          <a:solidFill>
            <a:srgbClr val="00407A"/>
          </a:solidFill>
          <a:latin typeface="Arial" pitchFamily="34" charset="0"/>
          <a:ea typeface="ＭＳ Ｐゴシック" charset="0"/>
          <a:cs typeface="Arial" pitchFamily="34" charset="0"/>
        </a:defRPr>
      </a:lvl2pPr>
      <a:lvl3pPr marL="989013" indent="-269875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rgbClr val="00407A"/>
          </a:solidFill>
          <a:latin typeface="Arial" pitchFamily="34" charset="0"/>
          <a:ea typeface="ＭＳ Ｐゴシック" charset="0"/>
          <a:cs typeface="Arial" pitchFamily="34" charset="0"/>
        </a:defRPr>
      </a:lvl3pPr>
      <a:lvl4pPr marL="1168400" indent="-179388" algn="l" rtl="0" fontAlgn="base">
        <a:spcBef>
          <a:spcPts val="375"/>
        </a:spcBef>
        <a:spcAft>
          <a:spcPct val="0"/>
        </a:spcAft>
        <a:buSzPct val="80000"/>
        <a:buFont typeface="Arial" charset="0"/>
        <a:buChar char="•"/>
        <a:defRPr sz="1600" kern="1200">
          <a:solidFill>
            <a:srgbClr val="00407A"/>
          </a:solidFill>
          <a:latin typeface="Arial" pitchFamily="34" charset="0"/>
          <a:ea typeface="ＭＳ Ｐゴシック" charset="0"/>
          <a:cs typeface="Arial" pitchFamily="34" charset="0"/>
        </a:defRPr>
      </a:lvl4pPr>
      <a:lvl5pPr marL="1338263" indent="-179388" algn="l" rtl="0" fontAlgn="base">
        <a:spcBef>
          <a:spcPts val="375"/>
        </a:spcBef>
        <a:spcAft>
          <a:spcPct val="0"/>
        </a:spcAft>
        <a:buFont typeface="Arial" charset="0"/>
        <a:buChar char="-"/>
        <a:defRPr lang="nl-BE" sz="1600" kern="1200" dirty="0">
          <a:solidFill>
            <a:srgbClr val="00407A"/>
          </a:solidFill>
          <a:latin typeface="Arial" pitchFamily="34" charset="0"/>
          <a:ea typeface="ＭＳ Ｐゴシック" charset="0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4" Type="http://schemas.openxmlformats.org/officeDocument/2006/relationships/image" Target="../media/image13.emf"/><Relationship Id="rId5" Type="http://schemas.openxmlformats.org/officeDocument/2006/relationships/oleObject" Target="../embeddings/oleObject8.bin"/><Relationship Id="rId6" Type="http://schemas.openxmlformats.org/officeDocument/2006/relationships/image" Target="../media/image14.emf"/><Relationship Id="rId7" Type="http://schemas.openxmlformats.org/officeDocument/2006/relationships/oleObject" Target="../embeddings/oleObject9.bin"/><Relationship Id="rId8" Type="http://schemas.openxmlformats.org/officeDocument/2006/relationships/image" Target="../media/image15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quation1.bin"/><Relationship Id="rId4" Type="http://schemas.openxmlformats.org/officeDocument/2006/relationships/image" Target="../media/image18.emf"/><Relationship Id="rId5" Type="http://schemas.openxmlformats.org/officeDocument/2006/relationships/oleObject" Target="../embeddings/Microsoft_Equation2.bin"/><Relationship Id="rId6" Type="http://schemas.openxmlformats.org/officeDocument/2006/relationships/image" Target="../media/image19.emf"/><Relationship Id="rId7" Type="http://schemas.openxmlformats.org/officeDocument/2006/relationships/oleObject" Target="../embeddings/oleObject10.bin"/><Relationship Id="rId8" Type="http://schemas.openxmlformats.org/officeDocument/2006/relationships/image" Target="../media/image20.emf"/><Relationship Id="rId9" Type="http://schemas.openxmlformats.org/officeDocument/2006/relationships/oleObject" Target="../embeddings/oleObject11.bin"/><Relationship Id="rId10" Type="http://schemas.openxmlformats.org/officeDocument/2006/relationships/image" Target="../media/image21.e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4" Type="http://schemas.openxmlformats.org/officeDocument/2006/relationships/image" Target="../media/image22.emf"/><Relationship Id="rId5" Type="http://schemas.openxmlformats.org/officeDocument/2006/relationships/oleObject" Target="../embeddings/Microsoft_Equation3.bin"/><Relationship Id="rId6" Type="http://schemas.openxmlformats.org/officeDocument/2006/relationships/image" Target="../media/image18.emf"/><Relationship Id="rId7" Type="http://schemas.openxmlformats.org/officeDocument/2006/relationships/oleObject" Target="../embeddings/Microsoft_Equation4.bin"/><Relationship Id="rId8" Type="http://schemas.openxmlformats.org/officeDocument/2006/relationships/image" Target="../media/image19.emf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4" Type="http://schemas.openxmlformats.org/officeDocument/2006/relationships/image" Target="../media/image22.emf"/><Relationship Id="rId5" Type="http://schemas.openxmlformats.org/officeDocument/2006/relationships/oleObject" Target="../embeddings/Microsoft_Equation5.bin"/><Relationship Id="rId6" Type="http://schemas.openxmlformats.org/officeDocument/2006/relationships/image" Target="../media/image18.emf"/><Relationship Id="rId7" Type="http://schemas.openxmlformats.org/officeDocument/2006/relationships/oleObject" Target="../embeddings/Microsoft_Equation6.bin"/><Relationship Id="rId8" Type="http://schemas.openxmlformats.org/officeDocument/2006/relationships/image" Target="../media/image19.emf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4" Type="http://schemas.openxmlformats.org/officeDocument/2006/relationships/image" Target="../media/image23.emf"/><Relationship Id="rId5" Type="http://schemas.openxmlformats.org/officeDocument/2006/relationships/oleObject" Target="../embeddings/oleObject15.bin"/><Relationship Id="rId6" Type="http://schemas.openxmlformats.org/officeDocument/2006/relationships/image" Target="../media/image24.emf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4" Type="http://schemas.openxmlformats.org/officeDocument/2006/relationships/image" Target="../media/image16.emf"/><Relationship Id="rId5" Type="http://schemas.openxmlformats.org/officeDocument/2006/relationships/oleObject" Target="../embeddings/oleObject17.bin"/><Relationship Id="rId6" Type="http://schemas.openxmlformats.org/officeDocument/2006/relationships/image" Target="../media/image17.emf"/><Relationship Id="rId7" Type="http://schemas.openxmlformats.org/officeDocument/2006/relationships/oleObject" Target="../embeddings/oleObject18.bin"/><Relationship Id="rId8" Type="http://schemas.openxmlformats.org/officeDocument/2006/relationships/image" Target="../media/image15.emf"/><Relationship Id="rId1" Type="http://schemas.openxmlformats.org/officeDocument/2006/relationships/vmlDrawing" Target="../drawings/vmlDrawing8.vml"/><Relationship Id="rId2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5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.bin"/><Relationship Id="rId4" Type="http://schemas.openxmlformats.org/officeDocument/2006/relationships/image" Target="../media/image33.emf"/><Relationship Id="rId1" Type="http://schemas.openxmlformats.org/officeDocument/2006/relationships/vmlDrawing" Target="../drawings/vmlDrawing9.vml"/><Relationship Id="rId2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.bin"/><Relationship Id="rId4" Type="http://schemas.openxmlformats.org/officeDocument/2006/relationships/image" Target="../media/image34.emf"/><Relationship Id="rId1" Type="http://schemas.openxmlformats.org/officeDocument/2006/relationships/vmlDrawing" Target="../drawings/vmlDrawing10.vml"/><Relationship Id="rId2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8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9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4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38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44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hyperlink" Target="https://github.com/jaak-s/macau" TargetMode="Externa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5" Type="http://schemas.openxmlformats.org/officeDocument/2006/relationships/image" Target="../media/image48.png"/><Relationship Id="rId6" Type="http://schemas.openxmlformats.org/officeDocument/2006/relationships/image" Target="../media/image49.jpg"/><Relationship Id="rId7" Type="http://schemas.openxmlformats.org/officeDocument/2006/relationships/image" Target="../media/image50.png"/><Relationship Id="rId8" Type="http://schemas.openxmlformats.org/officeDocument/2006/relationships/image" Target="../media/image51.pn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45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52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Relationship Id="rId3" Type="http://schemas.openxmlformats.org/officeDocument/2006/relationships/chart" Target="../charts/char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chart" Target="../charts/char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chart" Target="../charts/chart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53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5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6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0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8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9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0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1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55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56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5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8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9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0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8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57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9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40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52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1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5" Type="http://schemas.openxmlformats.org/officeDocument/2006/relationships/image" Target="../media/image48.png"/><Relationship Id="rId6" Type="http://schemas.openxmlformats.org/officeDocument/2006/relationships/image" Target="../media/image49.jpg"/><Relationship Id="rId7" Type="http://schemas.openxmlformats.org/officeDocument/2006/relationships/image" Target="../media/image50.png"/><Relationship Id="rId8" Type="http://schemas.openxmlformats.org/officeDocument/2006/relationships/image" Target="../media/image51.pn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45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54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58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59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1.bin"/><Relationship Id="rId4" Type="http://schemas.openxmlformats.org/officeDocument/2006/relationships/image" Target="../media/image16.emf"/><Relationship Id="rId5" Type="http://schemas.openxmlformats.org/officeDocument/2006/relationships/oleObject" Target="../embeddings/oleObject22.bin"/><Relationship Id="rId6" Type="http://schemas.openxmlformats.org/officeDocument/2006/relationships/image" Target="../media/image17.emf"/><Relationship Id="rId7" Type="http://schemas.openxmlformats.org/officeDocument/2006/relationships/oleObject" Target="../embeddings/oleObject23.bin"/><Relationship Id="rId8" Type="http://schemas.openxmlformats.org/officeDocument/2006/relationships/image" Target="../media/image15.emf"/><Relationship Id="rId1" Type="http://schemas.openxmlformats.org/officeDocument/2006/relationships/vmlDrawing" Target="../drawings/vmlDrawing11.vml"/><Relationship Id="rId2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4.bin"/><Relationship Id="rId4" Type="http://schemas.openxmlformats.org/officeDocument/2006/relationships/image" Target="../media/image13.emf"/><Relationship Id="rId5" Type="http://schemas.openxmlformats.org/officeDocument/2006/relationships/oleObject" Target="../embeddings/oleObject25.bin"/><Relationship Id="rId6" Type="http://schemas.openxmlformats.org/officeDocument/2006/relationships/image" Target="../media/image14.emf"/><Relationship Id="rId7" Type="http://schemas.openxmlformats.org/officeDocument/2006/relationships/oleObject" Target="../embeddings/oleObject26.bin"/><Relationship Id="rId8" Type="http://schemas.openxmlformats.org/officeDocument/2006/relationships/image" Target="../media/image15.emf"/><Relationship Id="rId1" Type="http://schemas.openxmlformats.org/officeDocument/2006/relationships/vmlDrawing" Target="../drawings/vmlDrawing12.vml"/><Relationship Id="rId2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7.bin"/><Relationship Id="rId4" Type="http://schemas.openxmlformats.org/officeDocument/2006/relationships/image" Target="../media/image13.emf"/><Relationship Id="rId5" Type="http://schemas.openxmlformats.org/officeDocument/2006/relationships/oleObject" Target="../embeddings/oleObject28.bin"/><Relationship Id="rId6" Type="http://schemas.openxmlformats.org/officeDocument/2006/relationships/image" Target="../media/image14.emf"/><Relationship Id="rId7" Type="http://schemas.openxmlformats.org/officeDocument/2006/relationships/oleObject" Target="../embeddings/oleObject29.bin"/><Relationship Id="rId8" Type="http://schemas.openxmlformats.org/officeDocument/2006/relationships/image" Target="../media/image15.emf"/><Relationship Id="rId1" Type="http://schemas.openxmlformats.org/officeDocument/2006/relationships/vmlDrawing" Target="../drawings/vmlDrawing13.vml"/><Relationship Id="rId2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0.bin"/><Relationship Id="rId4" Type="http://schemas.openxmlformats.org/officeDocument/2006/relationships/image" Target="../media/image13.emf"/><Relationship Id="rId5" Type="http://schemas.openxmlformats.org/officeDocument/2006/relationships/oleObject" Target="../embeddings/oleObject31.bin"/><Relationship Id="rId6" Type="http://schemas.openxmlformats.org/officeDocument/2006/relationships/image" Target="../media/image14.emf"/><Relationship Id="rId7" Type="http://schemas.openxmlformats.org/officeDocument/2006/relationships/oleObject" Target="../embeddings/oleObject32.bin"/><Relationship Id="rId8" Type="http://schemas.openxmlformats.org/officeDocument/2006/relationships/image" Target="../media/image15.emf"/><Relationship Id="rId1" Type="http://schemas.openxmlformats.org/officeDocument/2006/relationships/vmlDrawing" Target="../drawings/vmlDrawing14.vml"/><Relationship Id="rId2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3.bin"/><Relationship Id="rId4" Type="http://schemas.openxmlformats.org/officeDocument/2006/relationships/image" Target="../media/image20.emf"/><Relationship Id="rId5" Type="http://schemas.openxmlformats.org/officeDocument/2006/relationships/oleObject" Target="../embeddings/oleObject34.bin"/><Relationship Id="rId6" Type="http://schemas.openxmlformats.org/officeDocument/2006/relationships/image" Target="../media/image14.emf"/><Relationship Id="rId7" Type="http://schemas.openxmlformats.org/officeDocument/2006/relationships/oleObject" Target="../embeddings/oleObject35.bin"/><Relationship Id="rId8" Type="http://schemas.openxmlformats.org/officeDocument/2006/relationships/image" Target="../media/image15.emf"/><Relationship Id="rId1" Type="http://schemas.openxmlformats.org/officeDocument/2006/relationships/vmlDrawing" Target="../drawings/vmlDrawing15.vml"/><Relationship Id="rId2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6.bin"/><Relationship Id="rId4" Type="http://schemas.openxmlformats.org/officeDocument/2006/relationships/image" Target="../media/image22.emf"/><Relationship Id="rId5" Type="http://schemas.openxmlformats.org/officeDocument/2006/relationships/oleObject" Target="../embeddings/oleObject37.bin"/><Relationship Id="rId6" Type="http://schemas.openxmlformats.org/officeDocument/2006/relationships/image" Target="../media/image14.emf"/><Relationship Id="rId7" Type="http://schemas.openxmlformats.org/officeDocument/2006/relationships/oleObject" Target="../embeddings/oleObject38.bin"/><Relationship Id="rId8" Type="http://schemas.openxmlformats.org/officeDocument/2006/relationships/image" Target="../media/image15.emf"/><Relationship Id="rId1" Type="http://schemas.openxmlformats.org/officeDocument/2006/relationships/vmlDrawing" Target="../drawings/vmlDrawing16.vml"/><Relationship Id="rId2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9.bin"/><Relationship Id="rId4" Type="http://schemas.openxmlformats.org/officeDocument/2006/relationships/image" Target="../media/image60.emf"/><Relationship Id="rId1" Type="http://schemas.openxmlformats.org/officeDocument/2006/relationships/vmlDrawing" Target="../drawings/vmlDrawing17.vml"/><Relationship Id="rId2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13.emf"/><Relationship Id="rId5" Type="http://schemas.openxmlformats.org/officeDocument/2006/relationships/oleObject" Target="../embeddings/oleObject2.bin"/><Relationship Id="rId6" Type="http://schemas.openxmlformats.org/officeDocument/2006/relationships/image" Target="../media/image14.emf"/><Relationship Id="rId7" Type="http://schemas.openxmlformats.org/officeDocument/2006/relationships/oleObject" Target="../embeddings/oleObject3.bin"/><Relationship Id="rId8" Type="http://schemas.openxmlformats.org/officeDocument/2006/relationships/image" Target="../media/image15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4" Type="http://schemas.openxmlformats.org/officeDocument/2006/relationships/image" Target="../media/image62.pn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4" Type="http://schemas.openxmlformats.org/officeDocument/2006/relationships/image" Target="../media/image16.emf"/><Relationship Id="rId5" Type="http://schemas.openxmlformats.org/officeDocument/2006/relationships/oleObject" Target="../embeddings/oleObject5.bin"/><Relationship Id="rId6" Type="http://schemas.openxmlformats.org/officeDocument/2006/relationships/image" Target="../media/image17.emf"/><Relationship Id="rId7" Type="http://schemas.openxmlformats.org/officeDocument/2006/relationships/oleObject" Target="../embeddings/oleObject6.bin"/><Relationship Id="rId8" Type="http://schemas.openxmlformats.org/officeDocument/2006/relationships/image" Target="../media/image15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Titel 1"/>
          <p:cNvSpPr>
            <a:spLocks noGrp="1"/>
          </p:cNvSpPr>
          <p:nvPr>
            <p:ph type="ctrTitle"/>
          </p:nvPr>
        </p:nvSpPr>
        <p:spPr>
          <a:xfrm>
            <a:off x="2984500" y="1628800"/>
            <a:ext cx="5889500" cy="1800200"/>
          </a:xfrm>
        </p:spPr>
        <p:txBody>
          <a:bodyPr/>
          <a:lstStyle/>
          <a:p>
            <a:r>
              <a:rPr lang="en-US" sz="3600" dirty="0">
                <a:latin typeface="Arial" charset="0"/>
              </a:rPr>
              <a:t>Bayesian matrix factorization with side </a:t>
            </a:r>
            <a:r>
              <a:rPr lang="en-US" sz="3600" dirty="0" smtClean="0">
                <a:latin typeface="Arial" charset="0"/>
              </a:rPr>
              <a:t>information:</a:t>
            </a:r>
            <a:br>
              <a:rPr lang="en-US" sz="3600" dirty="0" smtClean="0">
                <a:latin typeface="Arial" charset="0"/>
              </a:rPr>
            </a:br>
            <a:r>
              <a:rPr lang="en-US" sz="2400" dirty="0" smtClean="0">
                <a:latin typeface="Arial" charset="0"/>
              </a:rPr>
              <a:t>Application </a:t>
            </a:r>
            <a:r>
              <a:rPr lang="en-US" sz="2400" dirty="0">
                <a:latin typeface="Arial" charset="0"/>
              </a:rPr>
              <a:t>to drug-target activity prediction</a:t>
            </a:r>
            <a:endParaRPr lang="en-US" sz="2400" dirty="0">
              <a:latin typeface="Arial" charset="0"/>
            </a:endParaRPr>
          </a:p>
        </p:txBody>
      </p:sp>
      <p:sp>
        <p:nvSpPr>
          <p:cNvPr id="9218" name="Ondertitel 2"/>
          <p:cNvSpPr>
            <a:spLocks noGrp="1"/>
          </p:cNvSpPr>
          <p:nvPr>
            <p:ph type="subTitle" idx="1"/>
          </p:nvPr>
        </p:nvSpPr>
        <p:spPr>
          <a:xfrm>
            <a:off x="3780000" y="4419108"/>
            <a:ext cx="5256496" cy="1080000"/>
          </a:xfrm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sz="2800" dirty="0" smtClean="0">
                <a:latin typeface="Arial" charset="0"/>
              </a:rPr>
              <a:t>Yves Moreau</a:t>
            </a:r>
          </a:p>
          <a:p>
            <a:pPr>
              <a:spcBef>
                <a:spcPct val="0"/>
              </a:spcBef>
            </a:pPr>
            <a:endParaRPr lang="en-US" sz="2800" dirty="0" smtClean="0">
              <a:latin typeface="Arial" charset="0"/>
            </a:endParaRPr>
          </a:p>
          <a:p>
            <a:pPr>
              <a:spcBef>
                <a:spcPct val="0"/>
              </a:spcBef>
            </a:pPr>
            <a:r>
              <a:rPr lang="en-US" sz="2000" dirty="0" smtClean="0">
                <a:latin typeface="Arial" charset="0"/>
              </a:rPr>
              <a:t>KU Leuven ESAT-STADIUS</a:t>
            </a:r>
          </a:p>
          <a:p>
            <a:pPr>
              <a:spcBef>
                <a:spcPct val="0"/>
              </a:spcBef>
            </a:pPr>
            <a:r>
              <a:rPr lang="en-US" sz="2000" i="1" dirty="0" err="1" smtClean="0">
                <a:latin typeface="Arial" charset="0"/>
              </a:rPr>
              <a:t>SymBioSys</a:t>
            </a:r>
            <a:r>
              <a:rPr lang="en-US" sz="2000" dirty="0" smtClean="0">
                <a:latin typeface="Arial" charset="0"/>
              </a:rPr>
              <a:t> Center for Computational Biology</a:t>
            </a:r>
            <a:endParaRPr lang="en-US" sz="2000" dirty="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Alternating least squares</a:t>
            </a:r>
          </a:p>
        </p:txBody>
      </p:sp>
      <p:sp>
        <p:nvSpPr>
          <p:cNvPr id="147" name="Content Placeholder 146"/>
          <p:cNvSpPr>
            <a:spLocks noGrp="1"/>
          </p:cNvSpPr>
          <p:nvPr>
            <p:ph idx="1"/>
          </p:nvPr>
        </p:nvSpPr>
        <p:spPr>
          <a:xfrm>
            <a:off x="540000" y="1349999"/>
            <a:ext cx="8451600" cy="4428000"/>
          </a:xfrm>
        </p:spPr>
        <p:txBody>
          <a:bodyPr/>
          <a:lstStyle/>
          <a:p>
            <a:r>
              <a:rPr lang="en-US" dirty="0"/>
              <a:t>If </a:t>
            </a:r>
            <a:r>
              <a:rPr lang="en-US" i="1" dirty="0" smtClean="0">
                <a:latin typeface="Times New Roman"/>
                <a:cs typeface="Times New Roman"/>
              </a:rPr>
              <a:t>U</a:t>
            </a:r>
            <a:r>
              <a:rPr lang="en-US" i="1" dirty="0" smtClean="0"/>
              <a:t> </a:t>
            </a:r>
            <a:r>
              <a:rPr lang="en-US" dirty="0" smtClean="0"/>
              <a:t>were known</a:t>
            </a:r>
            <a:r>
              <a:rPr lang="en-US" dirty="0"/>
              <a:t>, </a:t>
            </a:r>
            <a:r>
              <a:rPr lang="en-US" i="1" dirty="0" smtClean="0">
                <a:latin typeface="Times New Roman"/>
                <a:cs typeface="Times New Roman"/>
              </a:rPr>
              <a:t>V</a:t>
            </a:r>
            <a:r>
              <a:rPr lang="en-US" dirty="0" smtClean="0"/>
              <a:t> could also be </a:t>
            </a:r>
            <a:r>
              <a:rPr lang="en-US" dirty="0"/>
              <a:t>found by linear regression</a:t>
            </a:r>
            <a:endParaRPr lang="en-US" i="1" dirty="0"/>
          </a:p>
        </p:txBody>
      </p:sp>
      <p:graphicFrame>
        <p:nvGraphicFramePr>
          <p:cNvPr id="142" name="Table 14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17048"/>
              </p:ext>
            </p:extLst>
          </p:nvPr>
        </p:nvGraphicFramePr>
        <p:xfrm>
          <a:off x="539750" y="2246890"/>
          <a:ext cx="2705100" cy="356870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50850"/>
                <a:gridCol w="450850"/>
                <a:gridCol w="450850"/>
                <a:gridCol w="450850"/>
                <a:gridCol w="450850"/>
                <a:gridCol w="450850"/>
              </a:tblGrid>
              <a:tr h="44608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DA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05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DA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05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DAFF"/>
                    </a:solidFill>
                  </a:tcPr>
                </a:tc>
              </a:tr>
              <a:tr h="44608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9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05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05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9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3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DAFF"/>
                    </a:solidFill>
                  </a:tcPr>
                </a:tc>
              </a:tr>
              <a:tr h="44608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05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4B5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9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</a:schemeClr>
                    </a:solidFill>
                  </a:tcPr>
                </a:tc>
              </a:tr>
              <a:tr h="44608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9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3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05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DA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05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05C"/>
                    </a:solidFill>
                  </a:tcPr>
                </a:tc>
              </a:tr>
              <a:tr h="44608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05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4B5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3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3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90FF"/>
                    </a:solidFill>
                  </a:tcPr>
                </a:tc>
              </a:tr>
              <a:tr h="44608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3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9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3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3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3D"/>
                    </a:solidFill>
                  </a:tcPr>
                </a:tc>
              </a:tr>
              <a:tr h="44608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DA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DA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9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DA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4B5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0000"/>
                        <a:lumOff val="40000"/>
                      </a:schemeClr>
                    </a:solidFill>
                  </a:tcPr>
                </a:tc>
              </a:tr>
              <a:tr h="44608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DA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3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43" name="Table 14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5880886"/>
              </p:ext>
            </p:extLst>
          </p:nvPr>
        </p:nvGraphicFramePr>
        <p:xfrm>
          <a:off x="4184650" y="2246890"/>
          <a:ext cx="1352550" cy="356870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50850"/>
                <a:gridCol w="450850"/>
                <a:gridCol w="450850"/>
              </a:tblGrid>
              <a:tr h="44608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DA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05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DAFF"/>
                    </a:solidFill>
                  </a:tcPr>
                </a:tc>
              </a:tr>
              <a:tr h="44608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05C"/>
                    </a:solidFill>
                  </a:tcPr>
                </a:tc>
              </a:tr>
              <a:tr h="44608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DA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4B5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40000"/>
                        <a:lumOff val="60000"/>
                      </a:schemeClr>
                    </a:solidFill>
                  </a:tcPr>
                </a:tc>
              </a:tr>
              <a:tr h="44608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05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3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DAFF"/>
                    </a:solidFill>
                  </a:tcPr>
                </a:tc>
              </a:tr>
              <a:tr h="44608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DA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4B5FF"/>
                    </a:solidFill>
                  </a:tcPr>
                </a:tc>
              </a:tr>
              <a:tr h="44608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3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9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DAFF"/>
                    </a:solidFill>
                  </a:tcPr>
                </a:tc>
              </a:tr>
              <a:tr h="44608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DA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DA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05C"/>
                    </a:solidFill>
                  </a:tcPr>
                </a:tc>
              </a:tr>
              <a:tr h="44608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44" name="TextBox 143"/>
          <p:cNvSpPr txBox="1"/>
          <p:nvPr/>
        </p:nvSpPr>
        <p:spPr>
          <a:xfrm>
            <a:off x="3417621" y="3530600"/>
            <a:ext cx="60695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/>
              <a:t>≈</a:t>
            </a:r>
            <a:endParaRPr lang="en-US" sz="6000" dirty="0"/>
          </a:p>
        </p:txBody>
      </p:sp>
      <p:graphicFrame>
        <p:nvGraphicFramePr>
          <p:cNvPr id="145" name="Table 14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577154"/>
              </p:ext>
            </p:extLst>
          </p:nvPr>
        </p:nvGraphicFramePr>
        <p:xfrm>
          <a:off x="6076950" y="2246890"/>
          <a:ext cx="2705100" cy="133826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50850"/>
                <a:gridCol w="450850"/>
                <a:gridCol w="450850"/>
                <a:gridCol w="450850"/>
                <a:gridCol w="450850"/>
                <a:gridCol w="450850"/>
              </a:tblGrid>
              <a:tr h="446088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?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?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?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?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?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?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46088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?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?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?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?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?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?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46088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?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?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?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?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?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?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146" name="TextBox 145"/>
          <p:cNvSpPr txBox="1"/>
          <p:nvPr/>
        </p:nvSpPr>
        <p:spPr>
          <a:xfrm>
            <a:off x="5570271" y="2540337"/>
            <a:ext cx="48410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/>
              <a:t>*</a:t>
            </a:r>
          </a:p>
        </p:txBody>
      </p:sp>
      <p:sp>
        <p:nvSpPr>
          <p:cNvPr id="148" name="TextBox 147"/>
          <p:cNvSpPr txBox="1"/>
          <p:nvPr/>
        </p:nvSpPr>
        <p:spPr>
          <a:xfrm>
            <a:off x="4298950" y="5853694"/>
            <a:ext cx="11216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Loadings</a:t>
            </a:r>
            <a:endParaRPr lang="en-US" dirty="0"/>
          </a:p>
        </p:txBody>
      </p:sp>
      <p:sp>
        <p:nvSpPr>
          <p:cNvPr id="149" name="TextBox 148"/>
          <p:cNvSpPr txBox="1"/>
          <p:nvPr/>
        </p:nvSpPr>
        <p:spPr>
          <a:xfrm rot="16200000">
            <a:off x="8489588" y="2721643"/>
            <a:ext cx="954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Factors</a:t>
            </a:r>
            <a:endParaRPr lang="en-US" dirty="0"/>
          </a:p>
        </p:txBody>
      </p:sp>
      <p:graphicFrame>
        <p:nvGraphicFramePr>
          <p:cNvPr id="153" name="Object 15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6464786"/>
              </p:ext>
            </p:extLst>
          </p:nvPr>
        </p:nvGraphicFramePr>
        <p:xfrm>
          <a:off x="1689101" y="1733730"/>
          <a:ext cx="392956" cy="4286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00" name="Equation" r:id="rId3" imgW="139700" imgH="152400" progId="Equation.3">
                  <p:embed/>
                </p:oleObj>
              </mc:Choice>
              <mc:Fallback>
                <p:oleObj name="Equation" r:id="rId3" imgW="139700" imgH="152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689101" y="1733730"/>
                        <a:ext cx="392956" cy="42867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4" name="Object 15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90857925"/>
              </p:ext>
            </p:extLst>
          </p:nvPr>
        </p:nvGraphicFramePr>
        <p:xfrm>
          <a:off x="4652963" y="1716088"/>
          <a:ext cx="428625" cy="465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01" name="Equation" r:id="rId5" imgW="152400" imgH="165100" progId="Equation.3">
                  <p:embed/>
                </p:oleObj>
              </mc:Choice>
              <mc:Fallback>
                <p:oleObj name="Equation" r:id="rId5" imgW="152400" imgH="165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652963" y="1716088"/>
                        <a:ext cx="428625" cy="465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5" name="Object 15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71238828"/>
              </p:ext>
            </p:extLst>
          </p:nvPr>
        </p:nvGraphicFramePr>
        <p:xfrm>
          <a:off x="7205663" y="1697272"/>
          <a:ext cx="428625" cy="465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02" name="Equation" r:id="rId7" imgW="152400" imgH="165100" progId="Equation.3">
                  <p:embed/>
                </p:oleObj>
              </mc:Choice>
              <mc:Fallback>
                <p:oleObj name="Equation" r:id="rId7" imgW="152400" imgH="165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7205663" y="1697272"/>
                        <a:ext cx="428625" cy="465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710989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9833432"/>
              </p:ext>
            </p:extLst>
          </p:nvPr>
        </p:nvGraphicFramePr>
        <p:xfrm>
          <a:off x="539750" y="2246890"/>
          <a:ext cx="2705100" cy="356870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50850"/>
                <a:gridCol w="450850"/>
                <a:gridCol w="450850"/>
                <a:gridCol w="450850"/>
                <a:gridCol w="450850"/>
                <a:gridCol w="450850"/>
              </a:tblGrid>
              <a:tr h="44608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DA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608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DAFF"/>
                    </a:solidFill>
                  </a:tcPr>
                </a:tc>
              </a:tr>
              <a:tr h="44608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3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608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05C"/>
                    </a:solidFill>
                  </a:tcPr>
                </a:tc>
              </a:tr>
              <a:tr h="44608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608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608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9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608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Matrix factorization</a:t>
            </a:r>
            <a:endParaRPr lang="en-US" dirty="0"/>
          </a:p>
        </p:txBody>
      </p:sp>
      <p:sp>
        <p:nvSpPr>
          <p:cNvPr id="147" name="Content Placeholder 14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Only observed values are used in regressions</a:t>
            </a:r>
            <a:endParaRPr lang="en-US" dirty="0"/>
          </a:p>
        </p:txBody>
      </p:sp>
      <p:graphicFrame>
        <p:nvGraphicFramePr>
          <p:cNvPr id="143" name="Table 14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9201395"/>
              </p:ext>
            </p:extLst>
          </p:nvPr>
        </p:nvGraphicFramePr>
        <p:xfrm>
          <a:off x="4184650" y="2246890"/>
          <a:ext cx="1352550" cy="356870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50850"/>
                <a:gridCol w="450850"/>
                <a:gridCol w="450850"/>
              </a:tblGrid>
              <a:tr h="44608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DA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05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DAFF"/>
                    </a:solidFill>
                  </a:tcPr>
                </a:tc>
              </a:tr>
              <a:tr h="44608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05C"/>
                    </a:solidFill>
                  </a:tcPr>
                </a:tc>
              </a:tr>
              <a:tr h="44608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DA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4B5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40000"/>
                        <a:lumOff val="60000"/>
                      </a:schemeClr>
                    </a:solidFill>
                  </a:tcPr>
                </a:tc>
              </a:tr>
              <a:tr h="44608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05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3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DAFF"/>
                    </a:solidFill>
                  </a:tcPr>
                </a:tc>
              </a:tr>
              <a:tr h="44608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DA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4B5FF"/>
                    </a:solidFill>
                  </a:tcPr>
                </a:tc>
              </a:tr>
              <a:tr h="44608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3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9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DAFF"/>
                    </a:solidFill>
                  </a:tcPr>
                </a:tc>
              </a:tr>
              <a:tr h="44608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DA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DA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05C"/>
                    </a:solidFill>
                  </a:tcPr>
                </a:tc>
              </a:tr>
              <a:tr h="44608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44" name="TextBox 143"/>
          <p:cNvSpPr txBox="1"/>
          <p:nvPr/>
        </p:nvSpPr>
        <p:spPr>
          <a:xfrm>
            <a:off x="3417621" y="3530600"/>
            <a:ext cx="60695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/>
              <a:t>≈</a:t>
            </a:r>
            <a:endParaRPr lang="en-US" sz="6000" dirty="0"/>
          </a:p>
        </p:txBody>
      </p:sp>
      <p:graphicFrame>
        <p:nvGraphicFramePr>
          <p:cNvPr id="145" name="Table 14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7048343"/>
              </p:ext>
            </p:extLst>
          </p:nvPr>
        </p:nvGraphicFramePr>
        <p:xfrm>
          <a:off x="6076950" y="2246890"/>
          <a:ext cx="2705100" cy="133826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50850"/>
                <a:gridCol w="450850"/>
                <a:gridCol w="450850"/>
                <a:gridCol w="450850"/>
                <a:gridCol w="450850"/>
                <a:gridCol w="450850"/>
              </a:tblGrid>
              <a:tr h="44608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05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</a:schemeClr>
                    </a:solidFill>
                  </a:tcPr>
                </a:tc>
              </a:tr>
              <a:tr h="44608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3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05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05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9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DAFF"/>
                    </a:solidFill>
                  </a:tcPr>
                </a:tc>
              </a:tr>
              <a:tr h="44608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4B5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46" name="TextBox 145"/>
          <p:cNvSpPr txBox="1"/>
          <p:nvPr/>
        </p:nvSpPr>
        <p:spPr>
          <a:xfrm>
            <a:off x="5570271" y="2540337"/>
            <a:ext cx="48410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/>
              <a:t>*</a:t>
            </a:r>
          </a:p>
        </p:txBody>
      </p:sp>
      <p:sp>
        <p:nvSpPr>
          <p:cNvPr id="148" name="TextBox 147"/>
          <p:cNvSpPr txBox="1"/>
          <p:nvPr/>
        </p:nvSpPr>
        <p:spPr>
          <a:xfrm>
            <a:off x="4298950" y="5853694"/>
            <a:ext cx="11216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Loadings</a:t>
            </a:r>
            <a:endParaRPr lang="en-US" dirty="0"/>
          </a:p>
        </p:txBody>
      </p:sp>
      <p:sp>
        <p:nvSpPr>
          <p:cNvPr id="149" name="TextBox 148"/>
          <p:cNvSpPr txBox="1"/>
          <p:nvPr/>
        </p:nvSpPr>
        <p:spPr>
          <a:xfrm rot="16200000">
            <a:off x="8489588" y="2721643"/>
            <a:ext cx="954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Factors</a:t>
            </a:r>
            <a:endParaRPr lang="en-US" dirty="0"/>
          </a:p>
        </p:txBody>
      </p:sp>
      <p:graphicFrame>
        <p:nvGraphicFramePr>
          <p:cNvPr id="154" name="Object 15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45853939"/>
              </p:ext>
            </p:extLst>
          </p:nvPr>
        </p:nvGraphicFramePr>
        <p:xfrm>
          <a:off x="4581525" y="1662113"/>
          <a:ext cx="571500" cy="5730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12" name="Equation" r:id="rId3" imgW="203200" imgH="203200" progId="Equation.3">
                  <p:embed/>
                </p:oleObj>
              </mc:Choice>
              <mc:Fallback>
                <p:oleObj name="Equation" r:id="rId3" imgW="203200" imgH="203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581525" y="1662113"/>
                        <a:ext cx="571500" cy="5730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5" name="Object 15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8744827"/>
              </p:ext>
            </p:extLst>
          </p:nvPr>
        </p:nvGraphicFramePr>
        <p:xfrm>
          <a:off x="7153275" y="1644650"/>
          <a:ext cx="534988" cy="571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13" name="Equation" r:id="rId5" imgW="190500" imgH="203200" progId="Equation.3">
                  <p:embed/>
                </p:oleObj>
              </mc:Choice>
              <mc:Fallback>
                <p:oleObj name="Equation" r:id="rId5" imgW="190500" imgH="203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7153275" y="1644650"/>
                        <a:ext cx="534988" cy="571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25462573"/>
              </p:ext>
            </p:extLst>
          </p:nvPr>
        </p:nvGraphicFramePr>
        <p:xfrm>
          <a:off x="1671638" y="1698625"/>
          <a:ext cx="428625" cy="500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14" name="Equation" r:id="rId7" imgW="152400" imgH="177800" progId="Equation.3">
                  <p:embed/>
                </p:oleObj>
              </mc:Choice>
              <mc:Fallback>
                <p:oleObj name="Equation" r:id="rId7" imgW="152400" imgH="177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671638" y="1698625"/>
                        <a:ext cx="428625" cy="5000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46542419"/>
              </p:ext>
            </p:extLst>
          </p:nvPr>
        </p:nvGraphicFramePr>
        <p:xfrm>
          <a:off x="6076951" y="4613291"/>
          <a:ext cx="2705100" cy="6284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15" name="Equation" r:id="rId9" imgW="1257300" imgH="292100" progId="Equation.3">
                  <p:embed/>
                </p:oleObj>
              </mc:Choice>
              <mc:Fallback>
                <p:oleObj name="Equation" r:id="rId9" imgW="1257300" imgH="292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6076951" y="4613291"/>
                        <a:ext cx="2705100" cy="62845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123134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Sparsely observed m</a:t>
            </a:r>
            <a:r>
              <a:rPr lang="en-US" dirty="0" smtClean="0"/>
              <a:t>atrix </a:t>
            </a:r>
            <a:r>
              <a:rPr lang="en-US" dirty="0" smtClean="0"/>
              <a:t>factorization</a:t>
            </a:r>
            <a:endParaRPr lang="en-US" dirty="0"/>
          </a:p>
        </p:txBody>
      </p:sp>
      <p:sp>
        <p:nvSpPr>
          <p:cNvPr id="147" name="Content Placeholder 14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Once factors are obtained, other entries can be predicted</a:t>
            </a:r>
            <a:endParaRPr lang="en-US" dirty="0"/>
          </a:p>
        </p:txBody>
      </p:sp>
      <p:graphicFrame>
        <p:nvGraphicFramePr>
          <p:cNvPr id="143" name="Table 14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327037"/>
              </p:ext>
            </p:extLst>
          </p:nvPr>
        </p:nvGraphicFramePr>
        <p:xfrm>
          <a:off x="4184650" y="2246890"/>
          <a:ext cx="1352550" cy="356870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50850"/>
                <a:gridCol w="450850"/>
                <a:gridCol w="450850"/>
              </a:tblGrid>
              <a:tr h="44608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DA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05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DAFF"/>
                    </a:solidFill>
                  </a:tcPr>
                </a:tc>
              </a:tr>
              <a:tr h="44608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05C"/>
                    </a:solidFill>
                  </a:tcPr>
                </a:tc>
              </a:tr>
              <a:tr h="44608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DA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4B5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40000"/>
                        <a:lumOff val="60000"/>
                      </a:schemeClr>
                    </a:solidFill>
                  </a:tcPr>
                </a:tc>
              </a:tr>
              <a:tr h="44608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05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3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DAFF"/>
                    </a:solidFill>
                  </a:tcPr>
                </a:tc>
              </a:tr>
              <a:tr h="44608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DA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4B5FF"/>
                    </a:solidFill>
                  </a:tcPr>
                </a:tc>
              </a:tr>
              <a:tr h="44608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3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9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DAFF"/>
                    </a:solidFill>
                  </a:tcPr>
                </a:tc>
              </a:tr>
              <a:tr h="44608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DA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DA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05C"/>
                    </a:solidFill>
                  </a:tcPr>
                </a:tc>
              </a:tr>
              <a:tr h="44608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44" name="TextBox 143"/>
          <p:cNvSpPr txBox="1"/>
          <p:nvPr/>
        </p:nvSpPr>
        <p:spPr>
          <a:xfrm>
            <a:off x="3417621" y="3530600"/>
            <a:ext cx="60695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/>
              <a:t>≈</a:t>
            </a:r>
            <a:endParaRPr lang="en-US" sz="6000" dirty="0"/>
          </a:p>
        </p:txBody>
      </p:sp>
      <p:graphicFrame>
        <p:nvGraphicFramePr>
          <p:cNvPr id="145" name="Table 14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3023529"/>
              </p:ext>
            </p:extLst>
          </p:nvPr>
        </p:nvGraphicFramePr>
        <p:xfrm>
          <a:off x="6076950" y="2246890"/>
          <a:ext cx="2705100" cy="133826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50850"/>
                <a:gridCol w="450850"/>
                <a:gridCol w="450850"/>
                <a:gridCol w="450850"/>
                <a:gridCol w="450850"/>
                <a:gridCol w="450850"/>
              </a:tblGrid>
              <a:tr h="44608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05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</a:schemeClr>
                    </a:solidFill>
                  </a:tcPr>
                </a:tc>
              </a:tr>
              <a:tr h="44608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3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05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05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9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DAFF"/>
                    </a:solidFill>
                  </a:tcPr>
                </a:tc>
              </a:tr>
              <a:tr h="44608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4B5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46" name="TextBox 145"/>
          <p:cNvSpPr txBox="1"/>
          <p:nvPr/>
        </p:nvSpPr>
        <p:spPr>
          <a:xfrm>
            <a:off x="5570271" y="2540337"/>
            <a:ext cx="48410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/>
              <a:t>*</a:t>
            </a:r>
          </a:p>
        </p:txBody>
      </p:sp>
      <p:sp>
        <p:nvSpPr>
          <p:cNvPr id="148" name="TextBox 147"/>
          <p:cNvSpPr txBox="1"/>
          <p:nvPr/>
        </p:nvSpPr>
        <p:spPr>
          <a:xfrm>
            <a:off x="4298950" y="5853694"/>
            <a:ext cx="11216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Loadings</a:t>
            </a:r>
            <a:endParaRPr lang="en-US" dirty="0"/>
          </a:p>
        </p:txBody>
      </p:sp>
      <p:sp>
        <p:nvSpPr>
          <p:cNvPr id="149" name="TextBox 148"/>
          <p:cNvSpPr txBox="1"/>
          <p:nvPr/>
        </p:nvSpPr>
        <p:spPr>
          <a:xfrm rot="16200000">
            <a:off x="8489588" y="2721643"/>
            <a:ext cx="954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Factors</a:t>
            </a:r>
            <a:endParaRPr lang="en-US" dirty="0"/>
          </a:p>
        </p:txBody>
      </p:sp>
      <p:graphicFrame>
        <p:nvGraphicFramePr>
          <p:cNvPr id="153" name="Object 15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98936368"/>
              </p:ext>
            </p:extLst>
          </p:nvPr>
        </p:nvGraphicFramePr>
        <p:xfrm>
          <a:off x="1689100" y="1587500"/>
          <a:ext cx="393700" cy="573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635" name="Equation" r:id="rId3" imgW="139700" imgH="203200" progId="Equation.3">
                  <p:embed/>
                </p:oleObj>
              </mc:Choice>
              <mc:Fallback>
                <p:oleObj name="Equation" r:id="rId3" imgW="139700" imgH="203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689100" y="1587500"/>
                        <a:ext cx="393700" cy="5730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4575907"/>
              </p:ext>
            </p:extLst>
          </p:nvPr>
        </p:nvGraphicFramePr>
        <p:xfrm>
          <a:off x="539750" y="2246890"/>
          <a:ext cx="2705100" cy="356870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50850"/>
                <a:gridCol w="450850"/>
                <a:gridCol w="450850"/>
                <a:gridCol w="450850"/>
                <a:gridCol w="450850"/>
                <a:gridCol w="450850"/>
              </a:tblGrid>
              <a:tr h="44608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DA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80">
                      <a:fgClr>
                        <a:srgbClr val="00305C"/>
                      </a:fgClr>
                      <a:bgClr>
                        <a:prstClr val="white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80">
                      <a:fgClr>
                        <a:srgbClr val="B1DAFF"/>
                      </a:fgClr>
                      <a:bgClr>
                        <a:prstClr val="white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80">
                      <a:fgClr>
                        <a:srgbClr val="00305C"/>
                      </a:fgClr>
                      <a:bgClr>
                        <a:prstClr val="white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80">
                      <a:fgClr>
                        <a:srgbClr val="B1DAFF"/>
                      </a:fgClr>
                      <a:bgClr>
                        <a:prstClr val="white"/>
                      </a:bgClr>
                    </a:pattFill>
                  </a:tcPr>
                </a:tc>
              </a:tr>
              <a:tr h="44608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80">
                      <a:fgClr>
                        <a:srgbClr val="1690FF"/>
                      </a:fgClr>
                      <a:bgClr>
                        <a:prstClr val="white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80">
                      <a:fgClr>
                        <a:srgbClr val="00305C"/>
                      </a:fgClr>
                      <a:bgClr>
                        <a:prstClr val="white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80">
                      <a:fgClr>
                        <a:srgbClr val="00305C"/>
                      </a:fgClr>
                      <a:bgClr>
                        <a:prstClr val="white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80">
                      <a:fgClr>
                        <a:srgbClr val="1690FF"/>
                      </a:fgClr>
                      <a:bgClr>
                        <a:prstClr val="white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80">
                      <a:fgClr>
                        <a:srgbClr val="00203D"/>
                      </a:fgClr>
                      <a:bgClr>
                        <a:prstClr val="white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DAFF"/>
                    </a:solidFill>
                  </a:tcPr>
                </a:tc>
              </a:tr>
              <a:tr h="44608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80">
                      <a:fgClr>
                        <a:srgbClr val="00305C"/>
                      </a:fgClr>
                      <a:bgClr>
                        <a:prstClr val="white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80">
                      <a:fgClr>
                        <a:srgbClr val="64B5FF"/>
                      </a:fgClr>
                      <a:bgClr>
                        <a:prstClr val="white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80">
                      <a:fgClr>
                        <a:srgbClr val="64B5FF"/>
                      </a:fgClr>
                      <a:bgClr>
                        <a:prstClr val="white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80">
                      <a:fgClr>
                        <a:srgbClr val="1690FF"/>
                      </a:fgClr>
                      <a:bgClr>
                        <a:prstClr val="white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80">
                      <a:fgClr>
                        <a:schemeClr val="tx1">
                          <a:lumMod val="50000"/>
                        </a:schemeClr>
                      </a:fgClr>
                      <a:bgClr>
                        <a:prstClr val="white"/>
                      </a:bgClr>
                    </a:pattFill>
                  </a:tcPr>
                </a:tc>
              </a:tr>
              <a:tr h="44608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80">
                      <a:fgClr>
                        <a:srgbClr val="1690FF"/>
                      </a:fgClr>
                      <a:bgClr>
                        <a:prstClr val="white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80">
                      <a:fgClr>
                        <a:srgbClr val="00203D"/>
                      </a:fgClr>
                      <a:bgClr>
                        <a:prstClr val="white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80">
                      <a:fgClr>
                        <a:srgbClr val="00305C"/>
                      </a:fgClr>
                      <a:bgClr>
                        <a:prstClr val="white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80">
                      <a:fgClr>
                        <a:srgbClr val="B1DAFF"/>
                      </a:fgClr>
                      <a:bgClr>
                        <a:prstClr val="white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80">
                      <a:fgClr>
                        <a:srgbClr val="00305C"/>
                      </a:fgClr>
                      <a:bgClr>
                        <a:prstClr val="white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</a:tr>
              <a:tr h="44608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05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80">
                      <a:fgClr>
                        <a:srgbClr val="64B5FF"/>
                      </a:fgClr>
                      <a:bgClr>
                        <a:prstClr val="white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90">
                      <a:fgClr>
                        <a:srgbClr val="00203D"/>
                      </a:fgClr>
                      <a:bgClr>
                        <a:prstClr val="white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90">
                      <a:fgClr>
                        <a:srgbClr val="00203D"/>
                      </a:fgClr>
                      <a:bgClr>
                        <a:prstClr val="white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80">
                      <a:fgClr>
                        <a:srgbClr val="1690FF"/>
                      </a:fgClr>
                      <a:bgClr>
                        <a:prstClr val="white"/>
                      </a:bgClr>
                    </a:pattFill>
                  </a:tcPr>
                </a:tc>
              </a:tr>
              <a:tr h="44608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90">
                      <a:fgClr>
                        <a:srgbClr val="00203D"/>
                      </a:fgClr>
                      <a:bgClr>
                        <a:prstClr val="white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80">
                      <a:fgClr>
                        <a:srgbClr val="1690FF"/>
                      </a:fgClr>
                      <a:bgClr>
                        <a:prstClr val="white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90">
                      <a:fgClr>
                        <a:srgbClr val="00203D"/>
                      </a:fgClr>
                      <a:bgClr>
                        <a:prstClr val="white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90">
                      <a:fgClr>
                        <a:srgbClr val="00203D"/>
                      </a:fgClr>
                      <a:bgClr>
                        <a:prstClr val="white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90">
                      <a:fgClr>
                        <a:srgbClr val="00203D"/>
                      </a:fgClr>
                      <a:bgClr>
                        <a:prstClr val="white"/>
                      </a:bgClr>
                    </a:pattFill>
                  </a:tcPr>
                </a:tc>
              </a:tr>
              <a:tr h="44608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80">
                      <a:fgClr>
                        <a:srgbClr val="B1DAFF"/>
                      </a:fgClr>
                      <a:bgClr>
                        <a:prstClr val="white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80">
                      <a:fgClr>
                        <a:srgbClr val="B1DAFF"/>
                      </a:fgClr>
                      <a:bgClr>
                        <a:prstClr val="white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9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80">
                      <a:fgClr>
                        <a:srgbClr val="B1DAFF"/>
                      </a:fgClr>
                      <a:bgClr>
                        <a:prstClr val="white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80">
                      <a:fgClr>
                        <a:srgbClr val="64B5FF"/>
                      </a:fgClr>
                      <a:bgClr>
                        <a:prstClr val="white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80">
                      <a:fgClr>
                        <a:srgbClr val="1690FF"/>
                      </a:fgClr>
                      <a:bgClr>
                        <a:prstClr val="white"/>
                      </a:bgClr>
                    </a:pattFill>
                  </a:tcPr>
                </a:tc>
              </a:tr>
              <a:tr h="44608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80">
                      <a:fgClr>
                        <a:srgbClr val="B1DAFF"/>
                      </a:fgClr>
                      <a:bgClr>
                        <a:prstClr val="white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80">
                      <a:fgClr>
                        <a:srgbClr val="B1DAFF"/>
                      </a:fgClr>
                      <a:bgClr>
                        <a:prstClr val="white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90">
                      <a:fgClr>
                        <a:srgbClr val="00203D"/>
                      </a:fgClr>
                      <a:bgClr>
                        <a:prstClr val="white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80">
                      <a:fgClr>
                        <a:srgbClr val="B1DAFF"/>
                      </a:fgClr>
                      <a:bgClr>
                        <a:prstClr val="white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80">
                      <a:fgClr>
                        <a:srgbClr val="00305C"/>
                      </a:fgClr>
                      <a:bgClr>
                        <a:prstClr val="white"/>
                      </a:bgClr>
                    </a:pattFill>
                  </a:tcPr>
                </a:tc>
              </a:tr>
            </a:tbl>
          </a:graphicData>
        </a:graphic>
      </p:graphicFrame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27754587"/>
              </p:ext>
            </p:extLst>
          </p:nvPr>
        </p:nvGraphicFramePr>
        <p:xfrm>
          <a:off x="4581525" y="1662113"/>
          <a:ext cx="571500" cy="5730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636" name="Equation" r:id="rId5" imgW="203200" imgH="203200" progId="Equation.3">
                  <p:embed/>
                </p:oleObj>
              </mc:Choice>
              <mc:Fallback>
                <p:oleObj name="Equation" r:id="rId5" imgW="203200" imgH="203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581525" y="1662113"/>
                        <a:ext cx="571500" cy="5730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97998933"/>
              </p:ext>
            </p:extLst>
          </p:nvPr>
        </p:nvGraphicFramePr>
        <p:xfrm>
          <a:off x="7153275" y="1644650"/>
          <a:ext cx="534988" cy="571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637" name="Equation" r:id="rId7" imgW="190500" imgH="203200" progId="Equation.3">
                  <p:embed/>
                </p:oleObj>
              </mc:Choice>
              <mc:Fallback>
                <p:oleObj name="Equation" r:id="rId7" imgW="190500" imgH="203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7153275" y="1644650"/>
                        <a:ext cx="534988" cy="571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902868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Uncertainty</a:t>
            </a:r>
            <a:endParaRPr lang="en-US" dirty="0"/>
          </a:p>
        </p:txBody>
      </p:sp>
      <p:sp>
        <p:nvSpPr>
          <p:cNvPr id="147" name="Content Placeholder 14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Given </a:t>
            </a:r>
            <a:r>
              <a:rPr lang="en-US" dirty="0" smtClean="0"/>
              <a:t>sparse observations</a:t>
            </a:r>
            <a:r>
              <a:rPr lang="en-US" dirty="0" smtClean="0"/>
              <a:t>, </a:t>
            </a:r>
            <a:r>
              <a:rPr lang="en-US" dirty="0" smtClean="0"/>
              <a:t>can 1 </a:t>
            </a:r>
            <a:r>
              <a:rPr lang="en-US" dirty="0" smtClean="0"/>
              <a:t>solution </a:t>
            </a:r>
            <a:r>
              <a:rPr lang="en-US" dirty="0" smtClean="0"/>
              <a:t>be meaningful?</a:t>
            </a:r>
            <a:endParaRPr lang="en-US" dirty="0"/>
          </a:p>
        </p:txBody>
      </p:sp>
      <p:graphicFrame>
        <p:nvGraphicFramePr>
          <p:cNvPr id="143" name="Table 14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1368841"/>
              </p:ext>
            </p:extLst>
          </p:nvPr>
        </p:nvGraphicFramePr>
        <p:xfrm>
          <a:off x="4184650" y="2246890"/>
          <a:ext cx="1352550" cy="356870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50850"/>
                <a:gridCol w="450850"/>
                <a:gridCol w="450850"/>
              </a:tblGrid>
              <a:tr h="44608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DA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05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DAFF"/>
                    </a:solidFill>
                  </a:tcPr>
                </a:tc>
              </a:tr>
              <a:tr h="44608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05C"/>
                    </a:solidFill>
                  </a:tcPr>
                </a:tc>
              </a:tr>
              <a:tr h="44608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DA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4B5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40000"/>
                        <a:lumOff val="60000"/>
                      </a:schemeClr>
                    </a:solidFill>
                  </a:tcPr>
                </a:tc>
              </a:tr>
              <a:tr h="44608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05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3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DAFF"/>
                    </a:solidFill>
                  </a:tcPr>
                </a:tc>
              </a:tr>
              <a:tr h="44608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DA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4B5FF"/>
                    </a:solidFill>
                  </a:tcPr>
                </a:tc>
              </a:tr>
              <a:tr h="44608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3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9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DAFF"/>
                    </a:solidFill>
                  </a:tcPr>
                </a:tc>
              </a:tr>
              <a:tr h="44608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DA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DA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05C"/>
                    </a:solidFill>
                  </a:tcPr>
                </a:tc>
              </a:tr>
              <a:tr h="44608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44" name="TextBox 143"/>
          <p:cNvSpPr txBox="1"/>
          <p:nvPr/>
        </p:nvSpPr>
        <p:spPr>
          <a:xfrm>
            <a:off x="3417621" y="3530600"/>
            <a:ext cx="60695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/>
              <a:t>≈</a:t>
            </a:r>
            <a:endParaRPr lang="en-US" sz="6000" dirty="0"/>
          </a:p>
        </p:txBody>
      </p:sp>
      <p:graphicFrame>
        <p:nvGraphicFramePr>
          <p:cNvPr id="145" name="Table 14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0098799"/>
              </p:ext>
            </p:extLst>
          </p:nvPr>
        </p:nvGraphicFramePr>
        <p:xfrm>
          <a:off x="6076950" y="2246890"/>
          <a:ext cx="2705100" cy="133826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50850"/>
                <a:gridCol w="450850"/>
                <a:gridCol w="450850"/>
                <a:gridCol w="450850"/>
                <a:gridCol w="450850"/>
                <a:gridCol w="450850"/>
              </a:tblGrid>
              <a:tr h="44608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05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</a:schemeClr>
                    </a:solidFill>
                  </a:tcPr>
                </a:tc>
              </a:tr>
              <a:tr h="44608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3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05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05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9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DAFF"/>
                    </a:solidFill>
                  </a:tcPr>
                </a:tc>
              </a:tr>
              <a:tr h="44608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4B5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46" name="TextBox 145"/>
          <p:cNvSpPr txBox="1"/>
          <p:nvPr/>
        </p:nvSpPr>
        <p:spPr>
          <a:xfrm>
            <a:off x="5570271" y="2540337"/>
            <a:ext cx="48410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/>
              <a:t>*</a:t>
            </a:r>
          </a:p>
        </p:txBody>
      </p:sp>
      <p:sp>
        <p:nvSpPr>
          <p:cNvPr id="148" name="TextBox 147"/>
          <p:cNvSpPr txBox="1"/>
          <p:nvPr/>
        </p:nvSpPr>
        <p:spPr>
          <a:xfrm>
            <a:off x="4298950" y="5853694"/>
            <a:ext cx="11216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Loadings</a:t>
            </a:r>
            <a:endParaRPr lang="en-US" dirty="0"/>
          </a:p>
        </p:txBody>
      </p:sp>
      <p:sp>
        <p:nvSpPr>
          <p:cNvPr id="149" name="TextBox 148"/>
          <p:cNvSpPr txBox="1"/>
          <p:nvPr/>
        </p:nvSpPr>
        <p:spPr>
          <a:xfrm rot="16200000">
            <a:off x="8489588" y="2721643"/>
            <a:ext cx="954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Factors</a:t>
            </a:r>
            <a:endParaRPr lang="en-US" dirty="0"/>
          </a:p>
        </p:txBody>
      </p:sp>
      <p:graphicFrame>
        <p:nvGraphicFramePr>
          <p:cNvPr id="153" name="Object 15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45948069"/>
              </p:ext>
            </p:extLst>
          </p:nvPr>
        </p:nvGraphicFramePr>
        <p:xfrm>
          <a:off x="1689100" y="1587500"/>
          <a:ext cx="393700" cy="573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694" name="Equation" r:id="rId3" imgW="139700" imgH="203200" progId="Equation.3">
                  <p:embed/>
                </p:oleObj>
              </mc:Choice>
              <mc:Fallback>
                <p:oleObj name="Equation" r:id="rId3" imgW="139700" imgH="203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689100" y="1587500"/>
                        <a:ext cx="393700" cy="5730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4710515"/>
              </p:ext>
            </p:extLst>
          </p:nvPr>
        </p:nvGraphicFramePr>
        <p:xfrm>
          <a:off x="539750" y="2246890"/>
          <a:ext cx="2705100" cy="356870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50850"/>
                <a:gridCol w="450850"/>
                <a:gridCol w="450850"/>
                <a:gridCol w="450850"/>
                <a:gridCol w="450850"/>
                <a:gridCol w="450850"/>
              </a:tblGrid>
              <a:tr h="44608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DA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80">
                      <a:fgClr>
                        <a:srgbClr val="00305C"/>
                      </a:fgClr>
                      <a:bgClr>
                        <a:prstClr val="white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80">
                      <a:fgClr>
                        <a:srgbClr val="B1DAFF"/>
                      </a:fgClr>
                      <a:bgClr>
                        <a:prstClr val="white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80">
                      <a:fgClr>
                        <a:srgbClr val="00305C"/>
                      </a:fgClr>
                      <a:bgClr>
                        <a:prstClr val="white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80">
                      <a:fgClr>
                        <a:srgbClr val="B1DAFF"/>
                      </a:fgClr>
                      <a:bgClr>
                        <a:prstClr val="white"/>
                      </a:bgClr>
                    </a:pattFill>
                  </a:tcPr>
                </a:tc>
              </a:tr>
              <a:tr h="44608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80">
                      <a:fgClr>
                        <a:srgbClr val="1690FF"/>
                      </a:fgClr>
                      <a:bgClr>
                        <a:prstClr val="white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80">
                      <a:fgClr>
                        <a:srgbClr val="00305C"/>
                      </a:fgClr>
                      <a:bgClr>
                        <a:prstClr val="white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80">
                      <a:fgClr>
                        <a:srgbClr val="00305C"/>
                      </a:fgClr>
                      <a:bgClr>
                        <a:prstClr val="white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80">
                      <a:fgClr>
                        <a:srgbClr val="1690FF"/>
                      </a:fgClr>
                      <a:bgClr>
                        <a:prstClr val="white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80">
                      <a:fgClr>
                        <a:srgbClr val="00203D"/>
                      </a:fgClr>
                      <a:bgClr>
                        <a:prstClr val="white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DAFF"/>
                    </a:solidFill>
                  </a:tcPr>
                </a:tc>
              </a:tr>
              <a:tr h="44608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80">
                      <a:fgClr>
                        <a:srgbClr val="00305C"/>
                      </a:fgClr>
                      <a:bgClr>
                        <a:prstClr val="white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80">
                      <a:fgClr>
                        <a:srgbClr val="64B5FF"/>
                      </a:fgClr>
                      <a:bgClr>
                        <a:prstClr val="white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80">
                      <a:fgClr>
                        <a:srgbClr val="64B5FF"/>
                      </a:fgClr>
                      <a:bgClr>
                        <a:prstClr val="white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80">
                      <a:fgClr>
                        <a:srgbClr val="1690FF"/>
                      </a:fgClr>
                      <a:bgClr>
                        <a:prstClr val="white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80">
                      <a:fgClr>
                        <a:schemeClr val="tx1">
                          <a:lumMod val="50000"/>
                        </a:schemeClr>
                      </a:fgClr>
                      <a:bgClr>
                        <a:prstClr val="white"/>
                      </a:bgClr>
                    </a:pattFill>
                  </a:tcPr>
                </a:tc>
              </a:tr>
              <a:tr h="44608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80">
                      <a:fgClr>
                        <a:srgbClr val="1690FF"/>
                      </a:fgClr>
                      <a:bgClr>
                        <a:prstClr val="white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80">
                      <a:fgClr>
                        <a:srgbClr val="00203D"/>
                      </a:fgClr>
                      <a:bgClr>
                        <a:prstClr val="white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80">
                      <a:fgClr>
                        <a:srgbClr val="00305C"/>
                      </a:fgClr>
                      <a:bgClr>
                        <a:prstClr val="white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80">
                      <a:fgClr>
                        <a:srgbClr val="B1DAFF"/>
                      </a:fgClr>
                      <a:bgClr>
                        <a:prstClr val="white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80">
                      <a:fgClr>
                        <a:srgbClr val="00305C"/>
                      </a:fgClr>
                      <a:bgClr>
                        <a:prstClr val="white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</a:tr>
              <a:tr h="44608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05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80">
                      <a:fgClr>
                        <a:srgbClr val="64B5FF"/>
                      </a:fgClr>
                      <a:bgClr>
                        <a:prstClr val="white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90">
                      <a:fgClr>
                        <a:srgbClr val="00203D"/>
                      </a:fgClr>
                      <a:bgClr>
                        <a:prstClr val="white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90">
                      <a:fgClr>
                        <a:srgbClr val="00203D"/>
                      </a:fgClr>
                      <a:bgClr>
                        <a:prstClr val="white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80">
                      <a:fgClr>
                        <a:srgbClr val="1690FF"/>
                      </a:fgClr>
                      <a:bgClr>
                        <a:prstClr val="white"/>
                      </a:bgClr>
                    </a:pattFill>
                  </a:tcPr>
                </a:tc>
              </a:tr>
              <a:tr h="44608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90">
                      <a:fgClr>
                        <a:srgbClr val="00203D"/>
                      </a:fgClr>
                      <a:bgClr>
                        <a:prstClr val="white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80">
                      <a:fgClr>
                        <a:srgbClr val="1690FF"/>
                      </a:fgClr>
                      <a:bgClr>
                        <a:prstClr val="white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90">
                      <a:fgClr>
                        <a:srgbClr val="00203D"/>
                      </a:fgClr>
                      <a:bgClr>
                        <a:prstClr val="white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90">
                      <a:fgClr>
                        <a:srgbClr val="00203D"/>
                      </a:fgClr>
                      <a:bgClr>
                        <a:prstClr val="white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90">
                      <a:fgClr>
                        <a:srgbClr val="00203D"/>
                      </a:fgClr>
                      <a:bgClr>
                        <a:prstClr val="white"/>
                      </a:bgClr>
                    </a:pattFill>
                  </a:tcPr>
                </a:tc>
              </a:tr>
              <a:tr h="44608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80">
                      <a:fgClr>
                        <a:srgbClr val="B1DAFF"/>
                      </a:fgClr>
                      <a:bgClr>
                        <a:prstClr val="white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80">
                      <a:fgClr>
                        <a:srgbClr val="B1DAFF"/>
                      </a:fgClr>
                      <a:bgClr>
                        <a:prstClr val="white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9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80">
                      <a:fgClr>
                        <a:srgbClr val="B1DAFF"/>
                      </a:fgClr>
                      <a:bgClr>
                        <a:prstClr val="white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80">
                      <a:fgClr>
                        <a:srgbClr val="64B5FF"/>
                      </a:fgClr>
                      <a:bgClr>
                        <a:prstClr val="white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80">
                      <a:fgClr>
                        <a:srgbClr val="1690FF"/>
                      </a:fgClr>
                      <a:bgClr>
                        <a:prstClr val="white"/>
                      </a:bgClr>
                    </a:pattFill>
                  </a:tcPr>
                </a:tc>
              </a:tr>
              <a:tr h="44608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80">
                      <a:fgClr>
                        <a:srgbClr val="B1DAFF"/>
                      </a:fgClr>
                      <a:bgClr>
                        <a:prstClr val="white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80">
                      <a:fgClr>
                        <a:srgbClr val="B1DAFF"/>
                      </a:fgClr>
                      <a:bgClr>
                        <a:prstClr val="white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90">
                      <a:fgClr>
                        <a:srgbClr val="00203D"/>
                      </a:fgClr>
                      <a:bgClr>
                        <a:prstClr val="white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80">
                      <a:fgClr>
                        <a:srgbClr val="B1DAFF"/>
                      </a:fgClr>
                      <a:bgClr>
                        <a:prstClr val="white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80">
                      <a:fgClr>
                        <a:srgbClr val="00305C"/>
                      </a:fgClr>
                      <a:bgClr>
                        <a:prstClr val="white"/>
                      </a:bgClr>
                    </a:pattFill>
                  </a:tcPr>
                </a:tc>
              </a:tr>
            </a:tbl>
          </a:graphicData>
        </a:graphic>
      </p:graphicFrame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27754587"/>
              </p:ext>
            </p:extLst>
          </p:nvPr>
        </p:nvGraphicFramePr>
        <p:xfrm>
          <a:off x="4581525" y="1662113"/>
          <a:ext cx="571500" cy="5730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695" name="Equation" r:id="rId5" imgW="203200" imgH="203200" progId="Equation.3">
                  <p:embed/>
                </p:oleObj>
              </mc:Choice>
              <mc:Fallback>
                <p:oleObj name="Equation" r:id="rId5" imgW="203200" imgH="203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581525" y="1662113"/>
                        <a:ext cx="571500" cy="5730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97998933"/>
              </p:ext>
            </p:extLst>
          </p:nvPr>
        </p:nvGraphicFramePr>
        <p:xfrm>
          <a:off x="7153275" y="1644650"/>
          <a:ext cx="534988" cy="571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696" name="Equation" r:id="rId7" imgW="190500" imgH="203200" progId="Equation.3">
                  <p:embed/>
                </p:oleObj>
              </mc:Choice>
              <mc:Fallback>
                <p:oleObj name="Equation" r:id="rId7" imgW="190500" imgH="203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7153275" y="1644650"/>
                        <a:ext cx="534988" cy="571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613934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Bayesian modeling</a:t>
            </a:r>
            <a:endParaRPr lang="en-US" dirty="0"/>
          </a:p>
        </p:txBody>
      </p:sp>
      <p:sp>
        <p:nvSpPr>
          <p:cNvPr id="147" name="Content Placeholder 14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Given incomplete data, a probabilistic approach might be more suitable</a:t>
            </a:r>
          </a:p>
          <a:p>
            <a:pPr lvl="1">
              <a:lnSpc>
                <a:spcPct val="120000"/>
              </a:lnSpc>
            </a:pPr>
            <a:r>
              <a:rPr lang="en-US" dirty="0" smtClean="0"/>
              <a:t>Instead </a:t>
            </a:r>
            <a:r>
              <a:rPr lang="en-US" dirty="0" smtClean="0"/>
              <a:t>of                                                 ,       </a:t>
            </a:r>
            <a:br>
              <a:rPr lang="en-US" dirty="0" smtClean="0"/>
            </a:br>
            <a:r>
              <a:rPr lang="en-US" dirty="0" smtClean="0"/>
              <a:t>we </a:t>
            </a:r>
            <a:r>
              <a:rPr lang="en-US" dirty="0" smtClean="0"/>
              <a:t>want to consider the Bayesian posterior distribution</a:t>
            </a:r>
          </a:p>
          <a:p>
            <a:pPr lvl="1"/>
            <a:endParaRPr lang="en-US" dirty="0"/>
          </a:p>
          <a:p>
            <a:pPr lvl="1"/>
            <a:r>
              <a:rPr lang="en-US" dirty="0" smtClean="0"/>
              <a:t>The </a:t>
            </a:r>
            <a:r>
              <a:rPr lang="en-US" dirty="0" smtClean="0"/>
              <a:t>posterior predictive</a:t>
            </a:r>
            <a:r>
              <a:rPr lang="en-US" dirty="0" smtClean="0"/>
              <a:t> </a:t>
            </a:r>
            <a:r>
              <a:rPr lang="en-US" dirty="0" smtClean="0"/>
              <a:t>distribution </a:t>
            </a:r>
            <a:r>
              <a:rPr lang="en-US" dirty="0" smtClean="0"/>
              <a:t>is </a:t>
            </a:r>
            <a:r>
              <a:rPr lang="en-US" dirty="0" smtClean="0"/>
              <a:t>more informative than any optimal estimator </a:t>
            </a:r>
            <a:endParaRPr lang="en-US" dirty="0"/>
          </a:p>
        </p:txBody>
      </p:sp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12738345"/>
              </p:ext>
            </p:extLst>
          </p:nvPr>
        </p:nvGraphicFramePr>
        <p:xfrm>
          <a:off x="2716213" y="2055813"/>
          <a:ext cx="4043362" cy="657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601" name="Equation" r:id="rId3" imgW="1879600" imgH="304800" progId="Equation.3">
                  <p:embed/>
                </p:oleObj>
              </mc:Choice>
              <mc:Fallback>
                <p:oleObj name="Equation" r:id="rId3" imgW="1879600" imgH="304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716213" y="2055813"/>
                        <a:ext cx="4043362" cy="6572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27931097"/>
              </p:ext>
            </p:extLst>
          </p:nvPr>
        </p:nvGraphicFramePr>
        <p:xfrm>
          <a:off x="3973513" y="3078956"/>
          <a:ext cx="1476375" cy="465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602" name="Equation" r:id="rId5" imgW="685800" imgH="215900" progId="Equation.3">
                  <p:embed/>
                </p:oleObj>
              </mc:Choice>
              <mc:Fallback>
                <p:oleObj name="Equation" r:id="rId5" imgW="685800" imgH="215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973513" y="3078956"/>
                        <a:ext cx="1476375" cy="465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714384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Ordinary least squares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ALS involves successive regressions solved by OLS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8488333"/>
              </p:ext>
            </p:extLst>
          </p:nvPr>
        </p:nvGraphicFramePr>
        <p:xfrm>
          <a:off x="539750" y="3585154"/>
          <a:ext cx="2705100" cy="44608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50850"/>
                <a:gridCol w="450850"/>
                <a:gridCol w="450850"/>
                <a:gridCol w="450850"/>
                <a:gridCol w="450850"/>
                <a:gridCol w="450850"/>
              </a:tblGrid>
              <a:tr h="44608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9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3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05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DA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05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05C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1071514"/>
              </p:ext>
            </p:extLst>
          </p:nvPr>
        </p:nvGraphicFramePr>
        <p:xfrm>
          <a:off x="6076950" y="2246890"/>
          <a:ext cx="2705100" cy="133826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50850"/>
                <a:gridCol w="450850"/>
                <a:gridCol w="450850"/>
                <a:gridCol w="450850"/>
                <a:gridCol w="450850"/>
                <a:gridCol w="450850"/>
              </a:tblGrid>
              <a:tr h="44608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05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</a:schemeClr>
                    </a:solidFill>
                  </a:tcPr>
                </a:tc>
              </a:tr>
              <a:tr h="44608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3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05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05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9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DAFF"/>
                    </a:solidFill>
                  </a:tcPr>
                </a:tc>
              </a:tr>
              <a:tr h="44608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4B5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5570271" y="2540337"/>
            <a:ext cx="48410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/>
              <a:t>*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417621" y="3683000"/>
            <a:ext cx="60695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/>
              <a:t>≈</a:t>
            </a:r>
            <a:endParaRPr lang="en-US" sz="6000" dirty="0"/>
          </a:p>
        </p:txBody>
      </p:sp>
      <p:sp>
        <p:nvSpPr>
          <p:cNvPr id="11" name="TextBox 10"/>
          <p:cNvSpPr txBox="1"/>
          <p:nvPr/>
        </p:nvSpPr>
        <p:spPr>
          <a:xfrm rot="16200000">
            <a:off x="8489588" y="2721643"/>
            <a:ext cx="954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Factors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4298950" y="4329331"/>
            <a:ext cx="11216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Loadings</a:t>
            </a:r>
            <a:endParaRPr lang="en-US" dirty="0"/>
          </a:p>
        </p:txBody>
      </p:sp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8899237"/>
              </p:ext>
            </p:extLst>
          </p:nvPr>
        </p:nvGraphicFramePr>
        <p:xfrm>
          <a:off x="1652588" y="1670050"/>
          <a:ext cx="466725" cy="608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753" name="Equation" r:id="rId3" imgW="165100" imgH="215900" progId="Equation.3">
                  <p:embed/>
                </p:oleObj>
              </mc:Choice>
              <mc:Fallback>
                <p:oleObj name="Equation" r:id="rId3" imgW="165100" imgH="215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652588" y="1670050"/>
                        <a:ext cx="466725" cy="6080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75292873"/>
              </p:ext>
            </p:extLst>
          </p:nvPr>
        </p:nvGraphicFramePr>
        <p:xfrm>
          <a:off x="4581525" y="1657350"/>
          <a:ext cx="571500" cy="608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754" name="Equation" r:id="rId5" imgW="203200" imgH="215900" progId="Equation.3">
                  <p:embed/>
                </p:oleObj>
              </mc:Choice>
              <mc:Fallback>
                <p:oleObj name="Equation" r:id="rId5" imgW="203200" imgH="215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581525" y="1657350"/>
                        <a:ext cx="571500" cy="6080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42260224"/>
              </p:ext>
            </p:extLst>
          </p:nvPr>
        </p:nvGraphicFramePr>
        <p:xfrm>
          <a:off x="7205663" y="1697272"/>
          <a:ext cx="428625" cy="465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755" name="Equation" r:id="rId7" imgW="152400" imgH="165100" progId="Equation.3">
                  <p:embed/>
                </p:oleObj>
              </mc:Choice>
              <mc:Fallback>
                <p:oleObj name="Equation" r:id="rId7" imgW="152400" imgH="165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7205663" y="1697272"/>
                        <a:ext cx="428625" cy="465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0026975"/>
              </p:ext>
            </p:extLst>
          </p:nvPr>
        </p:nvGraphicFramePr>
        <p:xfrm>
          <a:off x="4184650" y="3585154"/>
          <a:ext cx="1352550" cy="44608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50850"/>
                <a:gridCol w="450850"/>
                <a:gridCol w="450850"/>
              </a:tblGrid>
              <a:tr h="446088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?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?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?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214779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Ordinary least squares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Model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Solution</a:t>
            </a:r>
            <a:endParaRPr lang="en-US" dirty="0"/>
          </a:p>
          <a:p>
            <a:pPr marL="0" indent="0">
              <a:buNone/>
            </a:pPr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7313" y="2032000"/>
            <a:ext cx="1371600" cy="2413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r="55496"/>
          <a:stretch/>
        </p:blipFill>
        <p:spPr>
          <a:xfrm>
            <a:off x="3529013" y="3987800"/>
            <a:ext cx="2108200" cy="36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5019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Bayesian linear regression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distribution of </a:t>
            </a:r>
            <a:r>
              <a:rPr lang="en-US" i="1" dirty="0" smtClean="0">
                <a:latin typeface="Symbol" charset="2"/>
                <a:cs typeface="Symbol" charset="2"/>
              </a:rPr>
              <a:t>b</a:t>
            </a:r>
            <a:r>
              <a:rPr lang="en-US" dirty="0" smtClean="0">
                <a:latin typeface="Symbol" charset="2"/>
                <a:cs typeface="Symbol" charset="2"/>
              </a:rPr>
              <a:t> </a:t>
            </a:r>
            <a:r>
              <a:rPr lang="en-US" dirty="0" smtClean="0">
                <a:latin typeface="+mj-lt"/>
                <a:cs typeface="Symbol" charset="2"/>
              </a:rPr>
              <a:t>in function of the data </a:t>
            </a:r>
            <a:r>
              <a:rPr lang="en-US" i="1" dirty="0" smtClean="0">
                <a:latin typeface="Times New Roman"/>
                <a:cs typeface="Times New Roman"/>
              </a:rPr>
              <a:t>X</a:t>
            </a:r>
            <a:r>
              <a:rPr lang="en-US" dirty="0" smtClean="0">
                <a:latin typeface="+mj-lt"/>
                <a:cs typeface="Symbol" charset="2"/>
              </a:rPr>
              <a:t> and </a:t>
            </a:r>
            <a:r>
              <a:rPr lang="en-US" i="1" dirty="0" smtClean="0">
                <a:latin typeface="Times New Roman"/>
                <a:cs typeface="Times New Roman"/>
              </a:rPr>
              <a:t>y</a:t>
            </a:r>
            <a:r>
              <a:rPr lang="en-US" dirty="0" smtClean="0">
                <a:cs typeface="Symbol" charset="2"/>
              </a:rPr>
              <a:t> can be modeled as a multivariate Gaussian distribution over </a:t>
            </a:r>
            <a:r>
              <a:rPr lang="en-US" i="1" dirty="0" smtClean="0">
                <a:latin typeface="Symbol" charset="2"/>
                <a:cs typeface="Symbol" charset="2"/>
              </a:rPr>
              <a:t>b</a:t>
            </a:r>
          </a:p>
          <a:p>
            <a:r>
              <a:rPr lang="en-US" dirty="0" smtClean="0">
                <a:cs typeface="Symbol" charset="2"/>
              </a:rPr>
              <a:t>Likelihood</a:t>
            </a:r>
            <a:endParaRPr lang="en-US" dirty="0">
              <a:cs typeface="Symbol" charset="2"/>
            </a:endParaRPr>
          </a:p>
          <a:p>
            <a:pPr marL="0" indent="0">
              <a:buNone/>
            </a:pPr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Prior</a:t>
            </a:r>
            <a:endParaRPr lang="en-US" dirty="0"/>
          </a:p>
          <a:p>
            <a:pPr lvl="1"/>
            <a:r>
              <a:rPr lang="en-US" dirty="0" smtClean="0"/>
              <a:t>Gaussian prior </a:t>
            </a:r>
            <a:r>
              <a:rPr lang="en-US" dirty="0" smtClean="0"/>
              <a:t>for </a:t>
            </a:r>
            <a:r>
              <a:rPr lang="en-US" i="1" dirty="0">
                <a:latin typeface="Symbol" charset="2"/>
                <a:cs typeface="Symbol" charset="2"/>
              </a:rPr>
              <a:t>b</a:t>
            </a:r>
            <a:r>
              <a:rPr lang="en-US" dirty="0" smtClean="0"/>
              <a:t> and an inverse gamma prior </a:t>
            </a:r>
            <a:r>
              <a:rPr lang="en-US" dirty="0"/>
              <a:t>for </a:t>
            </a:r>
            <a:r>
              <a:rPr lang="en-US" i="1" dirty="0" smtClean="0">
                <a:latin typeface="Symbol" charset="2"/>
                <a:cs typeface="Symbol" charset="2"/>
              </a:rPr>
              <a:t>s</a:t>
            </a:r>
            <a:r>
              <a:rPr lang="en-US" dirty="0" smtClean="0"/>
              <a:t> </a:t>
            </a:r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0113" y="2730500"/>
            <a:ext cx="1371600" cy="2413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9413" y="2679700"/>
            <a:ext cx="2108200" cy="2921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4713" y="3148013"/>
            <a:ext cx="64008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9323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Bayesian linear regression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Gaussian posterior </a:t>
            </a:r>
            <a:r>
              <a:rPr lang="en-US" dirty="0" smtClean="0"/>
              <a:t>distribution </a:t>
            </a:r>
            <a:r>
              <a:rPr lang="en-US" dirty="0" smtClean="0"/>
              <a:t>for</a:t>
            </a:r>
            <a:r>
              <a:rPr lang="en-US" dirty="0" smtClean="0"/>
              <a:t> </a:t>
            </a:r>
            <a:r>
              <a:rPr lang="en-US" i="1" dirty="0" smtClean="0">
                <a:latin typeface="Symbol" charset="2"/>
                <a:cs typeface="Symbol" charset="2"/>
              </a:rPr>
              <a:t>b</a:t>
            </a:r>
            <a:endParaRPr lang="en-US" i="1" dirty="0">
              <a:latin typeface="Symbol" charset="2"/>
              <a:cs typeface="Symbol" charset="2"/>
            </a:endParaRPr>
          </a:p>
          <a:p>
            <a:endParaRPr lang="en-US" i="1" dirty="0" smtClean="0">
              <a:latin typeface="Symbol" charset="2"/>
              <a:cs typeface="Symbol" charset="2"/>
            </a:endParaRPr>
          </a:p>
          <a:p>
            <a:endParaRPr lang="en-US" i="1" dirty="0">
              <a:latin typeface="Symbol" charset="2"/>
              <a:cs typeface="Symbol" charset="2"/>
            </a:endParaRPr>
          </a:p>
          <a:p>
            <a:endParaRPr lang="en-US" i="1" dirty="0" smtClean="0">
              <a:latin typeface="Symbol" charset="2"/>
              <a:cs typeface="Symbol" charset="2"/>
            </a:endParaRPr>
          </a:p>
          <a:p>
            <a:pPr marL="0" indent="0">
              <a:buNone/>
            </a:pPr>
            <a:endParaRPr lang="en-US" i="1" dirty="0">
              <a:latin typeface="Symbol" charset="2"/>
              <a:cs typeface="Symbol" charset="2"/>
            </a:endParaRPr>
          </a:p>
          <a:p>
            <a:r>
              <a:rPr lang="en-US" i="1" dirty="0" smtClean="0">
                <a:latin typeface="+mj-lt"/>
                <a:cs typeface="Symbol" charset="2"/>
              </a:rPr>
              <a:t>If </a:t>
            </a:r>
            <a:r>
              <a:rPr lang="en-US" i="1" dirty="0" smtClean="0">
                <a:latin typeface="Symbol" charset="2"/>
                <a:cs typeface="Symbol" charset="2"/>
              </a:rPr>
              <a:t>L</a:t>
            </a:r>
            <a:r>
              <a:rPr lang="en-US" baseline="-25000" dirty="0" smtClean="0">
                <a:latin typeface="Times New Roman"/>
                <a:cs typeface="Times New Roman"/>
              </a:rPr>
              <a:t>0</a:t>
            </a:r>
            <a:r>
              <a:rPr lang="en-US" i="1" dirty="0" smtClean="0">
                <a:latin typeface="Times New Roman"/>
                <a:cs typeface="Times New Roman"/>
              </a:rPr>
              <a:t>=</a:t>
            </a:r>
            <a:r>
              <a:rPr lang="en-US" dirty="0" smtClean="0">
                <a:latin typeface="Times New Roman"/>
                <a:cs typeface="Times New Roman"/>
              </a:rPr>
              <a:t>0</a:t>
            </a:r>
            <a:r>
              <a:rPr lang="en-US" i="1" dirty="0" smtClean="0">
                <a:latin typeface="+mj-lt"/>
                <a:cs typeface="Symbol" charset="2"/>
              </a:rPr>
              <a:t> </a:t>
            </a:r>
            <a:r>
              <a:rPr lang="en-US" dirty="0" smtClean="0">
                <a:latin typeface="+mj-lt"/>
                <a:cs typeface="Symbol" charset="2"/>
              </a:rPr>
              <a:t>and </a:t>
            </a:r>
            <a:r>
              <a:rPr lang="en-US" i="1" dirty="0" smtClean="0">
                <a:latin typeface="Symbol" charset="2"/>
                <a:cs typeface="Symbol" charset="2"/>
              </a:rPr>
              <a:t>m</a:t>
            </a:r>
            <a:r>
              <a:rPr lang="en-US" baseline="-25000" dirty="0" smtClean="0">
                <a:latin typeface="Times New Roman"/>
                <a:cs typeface="Times New Roman"/>
              </a:rPr>
              <a:t>0</a:t>
            </a:r>
            <a:r>
              <a:rPr lang="en-US" i="1" dirty="0" smtClean="0">
                <a:latin typeface="Times New Roman"/>
                <a:cs typeface="Times New Roman"/>
              </a:rPr>
              <a:t>=</a:t>
            </a:r>
            <a:r>
              <a:rPr lang="en-US" dirty="0" smtClean="0">
                <a:latin typeface="Times New Roman"/>
                <a:cs typeface="Times New Roman"/>
              </a:rPr>
              <a:t>0</a:t>
            </a:r>
            <a:r>
              <a:rPr lang="en-US" dirty="0" smtClean="0">
                <a:latin typeface="+mj-lt"/>
                <a:cs typeface="Symbol" charset="2"/>
              </a:rPr>
              <a:t>, then solution for </a:t>
            </a:r>
            <a:r>
              <a:rPr lang="en-US" i="1" dirty="0" err="1" smtClean="0">
                <a:latin typeface="Symbol" charset="2"/>
                <a:cs typeface="Symbol" charset="2"/>
              </a:rPr>
              <a:t>m</a:t>
            </a:r>
            <a:r>
              <a:rPr lang="en-US" i="1" baseline="-25000" dirty="0" err="1" smtClean="0">
                <a:latin typeface="Times New Roman"/>
                <a:cs typeface="Times New Roman"/>
              </a:rPr>
              <a:t>n</a:t>
            </a:r>
            <a:r>
              <a:rPr lang="en-US" dirty="0" smtClean="0">
                <a:latin typeface="+mj-lt"/>
                <a:cs typeface="Symbol" charset="2"/>
              </a:rPr>
              <a:t> is identical to OLS!</a:t>
            </a:r>
          </a:p>
          <a:p>
            <a:r>
              <a:rPr lang="en-US" dirty="0" smtClean="0">
                <a:latin typeface="+mj-lt"/>
                <a:cs typeface="Symbol" charset="2"/>
              </a:rPr>
              <a:t>Mean</a:t>
            </a:r>
            <a:r>
              <a:rPr lang="en-US" dirty="0" smtClean="0">
                <a:latin typeface="+mj-lt"/>
                <a:cs typeface="Symbol" charset="2"/>
              </a:rPr>
              <a:t> </a:t>
            </a:r>
            <a:r>
              <a:rPr lang="en-US" i="1" dirty="0" err="1">
                <a:latin typeface="Symbol" charset="2"/>
                <a:cs typeface="Symbol" charset="2"/>
              </a:rPr>
              <a:t>m</a:t>
            </a:r>
            <a:r>
              <a:rPr lang="en-US" i="1" baseline="-25000" dirty="0" err="1">
                <a:latin typeface="Times New Roman"/>
                <a:cs typeface="Times New Roman"/>
              </a:rPr>
              <a:t>n</a:t>
            </a:r>
            <a:r>
              <a:rPr lang="en-US" dirty="0">
                <a:cs typeface="Symbol" charset="2"/>
              </a:rPr>
              <a:t> </a:t>
            </a:r>
            <a:r>
              <a:rPr lang="en-US" dirty="0" smtClean="0">
                <a:cs typeface="Symbol" charset="2"/>
              </a:rPr>
              <a:t>(= MAP solution) is </a:t>
            </a:r>
            <a:r>
              <a:rPr lang="en-US" dirty="0" smtClean="0">
                <a:cs typeface="Symbol" charset="2"/>
              </a:rPr>
              <a:t>similar to ridge </a:t>
            </a:r>
            <a:r>
              <a:rPr lang="en-US" dirty="0" smtClean="0">
                <a:cs typeface="Symbol" charset="2"/>
              </a:rPr>
              <a:t>regression</a:t>
            </a:r>
            <a:endParaRPr lang="en-US" dirty="0" smtClean="0">
              <a:cs typeface="Symbol" charset="2"/>
            </a:endParaRPr>
          </a:p>
          <a:p>
            <a:r>
              <a:rPr lang="en-US" dirty="0" smtClean="0">
                <a:cs typeface="Symbol" charset="2"/>
              </a:rPr>
              <a:t>Precision matrix </a:t>
            </a:r>
            <a:r>
              <a:rPr lang="en-US" i="1" dirty="0" smtClean="0">
                <a:latin typeface="Symbol" charset="2"/>
                <a:cs typeface="Symbol" charset="2"/>
              </a:rPr>
              <a:t>L</a:t>
            </a:r>
            <a:r>
              <a:rPr lang="en-US" i="1" baseline="-25000" dirty="0" smtClean="0">
                <a:latin typeface="Times New Roman"/>
                <a:cs typeface="Times New Roman"/>
              </a:rPr>
              <a:t>n</a:t>
            </a:r>
            <a:r>
              <a:rPr lang="en-US" i="1" dirty="0" smtClean="0">
                <a:cs typeface="Symbol" charset="2"/>
              </a:rPr>
              <a:t> </a:t>
            </a:r>
            <a:r>
              <a:rPr lang="en-US" dirty="0" smtClean="0">
                <a:cs typeface="Symbol" charset="2"/>
              </a:rPr>
              <a:t>characterizes variance of solution</a:t>
            </a:r>
            <a:endParaRPr lang="en-US" dirty="0" smtClean="0">
              <a:latin typeface="+mj-lt"/>
              <a:cs typeface="Symbol" charset="2"/>
            </a:endParaRP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4313" y="1852613"/>
            <a:ext cx="1600200" cy="3302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/>
          <a:srcRect r="64161"/>
          <a:stretch/>
        </p:blipFill>
        <p:spPr>
          <a:xfrm>
            <a:off x="1382713" y="2457450"/>
            <a:ext cx="2020887" cy="3175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/>
          <a:srcRect l="39333" r="27529"/>
          <a:stretch/>
        </p:blipFill>
        <p:spPr>
          <a:xfrm>
            <a:off x="912813" y="1852613"/>
            <a:ext cx="1435101" cy="2921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396745" y="1813481"/>
            <a:ext cx="319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=</a:t>
            </a:r>
            <a:endParaRPr lang="en-US" dirty="0">
              <a:latin typeface="Times New Roman"/>
              <a:cs typeface="Times New Roman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5"/>
          <a:srcRect r="91414"/>
          <a:stretch/>
        </p:blipFill>
        <p:spPr>
          <a:xfrm>
            <a:off x="1408113" y="2825750"/>
            <a:ext cx="656464" cy="3175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5"/>
          <a:srcRect l="57662"/>
          <a:stretch/>
        </p:blipFill>
        <p:spPr>
          <a:xfrm>
            <a:off x="2044700" y="2825750"/>
            <a:ext cx="3236913" cy="3175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206500" y="2432050"/>
            <a:ext cx="4203700" cy="792718"/>
          </a:xfrm>
          <a:prstGeom prst="rect">
            <a:avLst/>
          </a:prstGeom>
          <a:noFill/>
          <a:ln w="38100"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5424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GAMBLR trick for Gibbs sampler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0000" y="1349999"/>
            <a:ext cx="8604000" cy="4428000"/>
          </a:xfrm>
        </p:spPr>
        <p:txBody>
          <a:bodyPr/>
          <a:lstStyle/>
          <a:p>
            <a:r>
              <a:rPr lang="en-US" dirty="0" smtClean="0"/>
              <a:t>MCMC for Bayesian inference by</a:t>
            </a:r>
            <a:r>
              <a:rPr lang="en-US" dirty="0" smtClean="0"/>
              <a:t> </a:t>
            </a:r>
            <a:r>
              <a:rPr lang="en-US" dirty="0" smtClean="0"/>
              <a:t>Gibbs </a:t>
            </a:r>
            <a:r>
              <a:rPr lang="en-US" dirty="0" smtClean="0"/>
              <a:t>sampler</a:t>
            </a:r>
          </a:p>
          <a:p>
            <a:pPr lvl="1"/>
            <a:r>
              <a:rPr lang="en-US" dirty="0"/>
              <a:t>S</a:t>
            </a:r>
            <a:r>
              <a:rPr lang="en-US" dirty="0" smtClean="0"/>
              <a:t>ampling </a:t>
            </a:r>
            <a:r>
              <a:rPr lang="en-US" dirty="0" smtClean="0"/>
              <a:t>repeatedly from posterior Gaussian distributions (which change every time </a:t>
            </a:r>
            <a:r>
              <a:rPr lang="en-US" i="1" dirty="0" smtClean="0">
                <a:latin typeface="Times New Roman"/>
                <a:cs typeface="Times New Roman"/>
              </a:rPr>
              <a:t>U</a:t>
            </a:r>
            <a:r>
              <a:rPr lang="en-US" dirty="0" smtClean="0"/>
              <a:t> and </a:t>
            </a:r>
            <a:r>
              <a:rPr lang="en-US" i="1" dirty="0" smtClean="0">
                <a:latin typeface="Times New Roman"/>
                <a:cs typeface="Times New Roman"/>
              </a:rPr>
              <a:t>V</a:t>
            </a:r>
            <a:r>
              <a:rPr lang="en-US" dirty="0" smtClean="0"/>
              <a:t> change</a:t>
            </a:r>
            <a:r>
              <a:rPr lang="en-US" dirty="0" smtClean="0"/>
              <a:t>)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Sampling from multivariate Gaussian distribution</a:t>
            </a:r>
          </a:p>
          <a:p>
            <a:pPr marL="0" indent="0">
              <a:buNone/>
            </a:pPr>
            <a:endParaRPr lang="en-US" dirty="0" smtClean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77488058"/>
              </p:ext>
            </p:extLst>
          </p:nvPr>
        </p:nvGraphicFramePr>
        <p:xfrm>
          <a:off x="877888" y="3463925"/>
          <a:ext cx="6754812" cy="377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710" name="Equation" r:id="rId3" imgW="3644900" imgH="203200" progId="Equation.3">
                  <p:embed/>
                </p:oleObj>
              </mc:Choice>
              <mc:Fallback>
                <p:oleObj name="Equation" r:id="rId3" imgW="3644900" imgH="203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77888" y="3463925"/>
                        <a:ext cx="6754812" cy="3778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12576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 dirty="0" smtClean="0"/>
              <a:t>Chemo</a:t>
            </a:r>
            <a:r>
              <a:rPr lang="nl-BE" dirty="0" smtClean="0"/>
              <a:t>g</a:t>
            </a:r>
            <a:r>
              <a:rPr lang="en" dirty="0" smtClean="0"/>
              <a:t>enomics</a:t>
            </a:r>
            <a:endParaRPr lang="en" dirty="0"/>
          </a:p>
        </p:txBody>
      </p:sp>
      <p:sp>
        <p:nvSpPr>
          <p:cNvPr id="38" name="Shape 38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419100" rtl="0">
              <a:lnSpc>
                <a:spcPct val="120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nl-BE" dirty="0" smtClean="0">
                <a:solidFill>
                  <a:srgbClr val="333399"/>
                </a:solidFill>
              </a:rPr>
              <a:t>Hit discovery in early drug discovery</a:t>
            </a:r>
          </a:p>
          <a:p>
            <a:pPr marL="817563" lvl="1" indent="-419100">
              <a:lnSpc>
                <a:spcPct val="120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nl-BE" sz="2000" dirty="0">
                <a:solidFill>
                  <a:srgbClr val="333399"/>
                </a:solidFill>
              </a:rPr>
              <a:t>I</a:t>
            </a:r>
            <a:r>
              <a:rPr lang="nl-BE" sz="2000" dirty="0" smtClean="0">
                <a:solidFill>
                  <a:srgbClr val="333399"/>
                </a:solidFill>
              </a:rPr>
              <a:t>dentify compounds active against </a:t>
            </a:r>
            <a:br>
              <a:rPr lang="nl-BE" sz="2000" dirty="0" smtClean="0">
                <a:solidFill>
                  <a:srgbClr val="333399"/>
                </a:solidFill>
              </a:rPr>
            </a:br>
            <a:r>
              <a:rPr lang="nl-BE" sz="2000" dirty="0" smtClean="0">
                <a:solidFill>
                  <a:srgbClr val="333399"/>
                </a:solidFill>
              </a:rPr>
              <a:t>a protein drug target of interest</a:t>
            </a:r>
          </a:p>
          <a:p>
            <a:pPr marL="457200" indent="-419100">
              <a:lnSpc>
                <a:spcPct val="120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 dirty="0">
                <a:solidFill>
                  <a:srgbClr val="333399"/>
                </a:solidFill>
              </a:rPr>
              <a:t>Activity measured </a:t>
            </a:r>
            <a:r>
              <a:rPr lang="nl-BE" dirty="0" smtClean="0">
                <a:solidFill>
                  <a:srgbClr val="333399"/>
                </a:solidFill>
              </a:rPr>
              <a:t>by </a:t>
            </a:r>
            <a:br>
              <a:rPr lang="nl-BE" dirty="0" smtClean="0">
                <a:solidFill>
                  <a:srgbClr val="333399"/>
                </a:solidFill>
              </a:rPr>
            </a:br>
            <a:r>
              <a:rPr lang="nl-BE" dirty="0" smtClean="0">
                <a:solidFill>
                  <a:srgbClr val="333399"/>
                </a:solidFill>
              </a:rPr>
              <a:t>high</a:t>
            </a:r>
            <a:r>
              <a:rPr lang="nl-BE" dirty="0">
                <a:solidFill>
                  <a:srgbClr val="333399"/>
                </a:solidFill>
              </a:rPr>
              <a:t>-throughput </a:t>
            </a:r>
            <a:r>
              <a:rPr lang="nl-BE" dirty="0" smtClean="0">
                <a:solidFill>
                  <a:srgbClr val="333399"/>
                </a:solidFill>
              </a:rPr>
              <a:t>screening</a:t>
            </a:r>
            <a:endParaRPr lang="en" dirty="0">
              <a:solidFill>
                <a:srgbClr val="333399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061708" y="3490523"/>
            <a:ext cx="4008518" cy="3181567"/>
            <a:chOff x="3931908" y="3363523"/>
            <a:chExt cx="4008518" cy="3181567"/>
          </a:xfrm>
        </p:grpSpPr>
        <p:pic>
          <p:nvPicPr>
            <p:cNvPr id="39" name="Shape 39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4099628" y="3363523"/>
              <a:ext cx="1191075" cy="158806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0" name="Shape 40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5632902" y="3363524"/>
              <a:ext cx="2307524" cy="2404665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41" name="Shape 41"/>
            <p:cNvCxnSpPr/>
            <p:nvPr/>
          </p:nvCxnSpPr>
          <p:spPr>
            <a:xfrm>
              <a:off x="5290702" y="4157555"/>
              <a:ext cx="547500" cy="131200"/>
            </a:xfrm>
            <a:prstGeom prst="straightConnector1">
              <a:avLst/>
            </a:prstGeom>
            <a:noFill/>
            <a:ln w="19050" cap="flat">
              <a:solidFill>
                <a:schemeClr val="dk2"/>
              </a:solidFill>
              <a:prstDash val="solid"/>
              <a:round/>
              <a:headEnd type="triangle" w="lg" len="lg"/>
              <a:tailEnd type="triangle" w="lg" len="lg"/>
            </a:ln>
          </p:spPr>
        </p:cxnSp>
        <p:sp>
          <p:nvSpPr>
            <p:cNvPr id="42" name="Shape 42"/>
            <p:cNvSpPr txBox="1"/>
            <p:nvPr/>
          </p:nvSpPr>
          <p:spPr>
            <a:xfrm>
              <a:off x="5366902" y="3409157"/>
              <a:ext cx="389100" cy="646799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t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rPr lang="en" sz="3000" b="1">
                  <a:solidFill>
                    <a:srgbClr val="333399"/>
                  </a:solidFill>
                </a:rPr>
                <a:t>?</a:t>
              </a:r>
            </a:p>
          </p:txBody>
        </p:sp>
        <p:sp>
          <p:nvSpPr>
            <p:cNvPr id="43" name="Shape 43"/>
            <p:cNvSpPr txBox="1"/>
            <p:nvPr/>
          </p:nvSpPr>
          <p:spPr>
            <a:xfrm>
              <a:off x="3931908" y="5225324"/>
              <a:ext cx="1545788" cy="967999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t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rPr lang="en" dirty="0">
                  <a:solidFill>
                    <a:srgbClr val="333399"/>
                  </a:solidFill>
                  <a:latin typeface="Calibri"/>
                  <a:cs typeface="Calibri"/>
                </a:rPr>
                <a:t>Compound</a:t>
              </a:r>
              <a:br>
                <a:rPr lang="en" dirty="0">
                  <a:solidFill>
                    <a:srgbClr val="333399"/>
                  </a:solidFill>
                  <a:latin typeface="Calibri"/>
                  <a:cs typeface="Calibri"/>
                </a:rPr>
              </a:br>
              <a:r>
                <a:rPr lang="en" dirty="0">
                  <a:solidFill>
                    <a:srgbClr val="333399"/>
                  </a:solidFill>
                  <a:latin typeface="Calibri"/>
                  <a:cs typeface="Calibri"/>
                </a:rPr>
                <a:t>(ex: </a:t>
              </a:r>
              <a:r>
                <a:rPr lang="nl-BE" dirty="0" smtClean="0">
                  <a:solidFill>
                    <a:srgbClr val="333399"/>
                  </a:solidFill>
                  <a:latin typeface="Calibri"/>
                  <a:cs typeface="Calibri"/>
                </a:rPr>
                <a:t>V</a:t>
              </a:r>
              <a:r>
                <a:rPr lang="en" dirty="0" smtClean="0">
                  <a:solidFill>
                    <a:srgbClr val="333399"/>
                  </a:solidFill>
                  <a:latin typeface="Calibri"/>
                  <a:cs typeface="Calibri"/>
                </a:rPr>
                <a:t>iagra</a:t>
              </a:r>
              <a:r>
                <a:rPr lang="en" dirty="0">
                  <a:solidFill>
                    <a:srgbClr val="333399"/>
                  </a:solidFill>
                  <a:latin typeface="Calibri"/>
                  <a:cs typeface="Calibri"/>
                </a:rPr>
                <a:t>)</a:t>
              </a:r>
            </a:p>
          </p:txBody>
        </p:sp>
        <p:sp>
          <p:nvSpPr>
            <p:cNvPr id="44" name="Shape 44"/>
            <p:cNvSpPr txBox="1"/>
            <p:nvPr/>
          </p:nvSpPr>
          <p:spPr>
            <a:xfrm>
              <a:off x="6151577" y="5680690"/>
              <a:ext cx="1588500" cy="86440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t" anchorCtr="0">
              <a:noAutofit/>
            </a:bodyPr>
            <a:lstStyle/>
            <a:p>
              <a:pPr rtl="0">
                <a:spcBef>
                  <a:spcPts val="0"/>
                </a:spcBef>
                <a:buNone/>
              </a:pPr>
              <a:r>
                <a:rPr lang="en" dirty="0">
                  <a:solidFill>
                    <a:srgbClr val="333399"/>
                  </a:solidFill>
                  <a:latin typeface="Calibri"/>
                  <a:cs typeface="Calibri"/>
                </a:rPr>
                <a:t>Enzyme</a:t>
              </a:r>
            </a:p>
            <a:p>
              <a:pPr>
                <a:spcBef>
                  <a:spcPts val="0"/>
                </a:spcBef>
                <a:buNone/>
              </a:pPr>
              <a:r>
                <a:rPr lang="en" dirty="0">
                  <a:solidFill>
                    <a:srgbClr val="333399"/>
                  </a:solidFill>
                  <a:latin typeface="Calibri"/>
                  <a:cs typeface="Calibri"/>
                </a:rPr>
                <a:t>(ex: </a:t>
              </a:r>
              <a:r>
                <a:rPr lang="en" dirty="0" smtClean="0">
                  <a:solidFill>
                    <a:srgbClr val="333399"/>
                  </a:solidFill>
                  <a:latin typeface="Calibri"/>
                  <a:cs typeface="Calibri"/>
                </a:rPr>
                <a:t>ACE2</a:t>
              </a:r>
              <a:r>
                <a:rPr lang="en" dirty="0">
                  <a:solidFill>
                    <a:srgbClr val="333399"/>
                  </a:solidFill>
                  <a:latin typeface="Calibri"/>
                  <a:cs typeface="Calibri"/>
                </a:rPr>
                <a:t>)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5792749" y="1762233"/>
            <a:ext cx="3266043" cy="4864677"/>
            <a:chOff x="5792749" y="1762233"/>
            <a:chExt cx="3266043" cy="4864677"/>
          </a:xfrm>
        </p:grpSpPr>
        <p:sp>
          <p:nvSpPr>
            <p:cNvPr id="12" name="Shape 58"/>
            <p:cNvSpPr/>
            <p:nvPr/>
          </p:nvSpPr>
          <p:spPr>
            <a:xfrm>
              <a:off x="6722025" y="2221767"/>
              <a:ext cx="1977600" cy="3987999"/>
            </a:xfrm>
            <a:prstGeom prst="rect">
              <a:avLst/>
            </a:prstGeom>
            <a:noFill/>
            <a:ln w="19050" cap="flat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>
                <a:solidFill>
                  <a:srgbClr val="333399"/>
                </a:solidFill>
                <a:latin typeface="Calibri"/>
                <a:cs typeface="Calibri"/>
              </a:endParaRPr>
            </a:p>
          </p:txBody>
        </p:sp>
        <p:sp>
          <p:nvSpPr>
            <p:cNvPr id="13" name="Shape 59"/>
            <p:cNvSpPr txBox="1"/>
            <p:nvPr/>
          </p:nvSpPr>
          <p:spPr>
            <a:xfrm>
              <a:off x="5792750" y="2221767"/>
              <a:ext cx="842700" cy="38920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t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rPr lang="en">
                  <a:solidFill>
                    <a:srgbClr val="333399"/>
                  </a:solidFill>
                  <a:latin typeface="Calibri"/>
                  <a:cs typeface="Calibri"/>
                </a:rPr>
                <a:t>Comp1</a:t>
              </a:r>
            </a:p>
          </p:txBody>
        </p:sp>
        <p:sp>
          <p:nvSpPr>
            <p:cNvPr id="14" name="Shape 60"/>
            <p:cNvSpPr txBox="1"/>
            <p:nvPr/>
          </p:nvSpPr>
          <p:spPr>
            <a:xfrm>
              <a:off x="5792750" y="2628167"/>
              <a:ext cx="842700" cy="38920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t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rPr lang="en">
                  <a:solidFill>
                    <a:srgbClr val="333399"/>
                  </a:solidFill>
                  <a:latin typeface="Calibri"/>
                  <a:cs typeface="Calibri"/>
                </a:rPr>
                <a:t>Comp2</a:t>
              </a:r>
            </a:p>
          </p:txBody>
        </p:sp>
        <p:cxnSp>
          <p:nvCxnSpPr>
            <p:cNvPr id="15" name="Shape 61"/>
            <p:cNvCxnSpPr/>
            <p:nvPr/>
          </p:nvCxnSpPr>
          <p:spPr>
            <a:xfrm>
              <a:off x="6722455" y="2677944"/>
              <a:ext cx="1977600" cy="0"/>
            </a:xfrm>
            <a:prstGeom prst="straightConnector1">
              <a:avLst/>
            </a:prstGeom>
            <a:noFill/>
            <a:ln w="19050" cap="flat">
              <a:solidFill>
                <a:schemeClr val="dk2"/>
              </a:solidFill>
              <a:prstDash val="dash"/>
              <a:round/>
              <a:headEnd type="none" w="lg" len="lg"/>
              <a:tailEnd type="none" w="lg" len="lg"/>
            </a:ln>
          </p:spPr>
        </p:cxnSp>
        <p:cxnSp>
          <p:nvCxnSpPr>
            <p:cNvPr id="16" name="Shape 62"/>
            <p:cNvCxnSpPr/>
            <p:nvPr/>
          </p:nvCxnSpPr>
          <p:spPr>
            <a:xfrm>
              <a:off x="6722455" y="3097257"/>
              <a:ext cx="1977600" cy="0"/>
            </a:xfrm>
            <a:prstGeom prst="straightConnector1">
              <a:avLst/>
            </a:prstGeom>
            <a:noFill/>
            <a:ln w="19050" cap="flat">
              <a:solidFill>
                <a:schemeClr val="dk2"/>
              </a:solidFill>
              <a:prstDash val="dash"/>
              <a:round/>
              <a:headEnd type="none" w="lg" len="lg"/>
              <a:tailEnd type="none" w="lg" len="lg"/>
            </a:ln>
          </p:spPr>
        </p:cxnSp>
        <p:sp>
          <p:nvSpPr>
            <p:cNvPr id="17" name="Shape 63"/>
            <p:cNvSpPr txBox="1"/>
            <p:nvPr/>
          </p:nvSpPr>
          <p:spPr>
            <a:xfrm>
              <a:off x="6084500" y="3590467"/>
              <a:ext cx="291900" cy="1065999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t" anchorCtr="0">
              <a:noAutofit/>
            </a:bodyPr>
            <a:lstStyle/>
            <a:p>
              <a:pPr rtl="0">
                <a:spcBef>
                  <a:spcPts val="0"/>
                </a:spcBef>
                <a:buNone/>
              </a:pPr>
              <a:r>
                <a:rPr lang="en" b="1">
                  <a:solidFill>
                    <a:srgbClr val="333399"/>
                  </a:solidFill>
                  <a:latin typeface="Calibri"/>
                  <a:cs typeface="Calibri"/>
                </a:rPr>
                <a:t>.</a:t>
              </a:r>
            </a:p>
            <a:p>
              <a:pPr rtl="0">
                <a:spcBef>
                  <a:spcPts val="0"/>
                </a:spcBef>
                <a:buNone/>
              </a:pPr>
              <a:r>
                <a:rPr lang="en" b="1">
                  <a:solidFill>
                    <a:srgbClr val="333399"/>
                  </a:solidFill>
                  <a:latin typeface="Calibri"/>
                  <a:cs typeface="Calibri"/>
                </a:rPr>
                <a:t>.</a:t>
              </a:r>
            </a:p>
            <a:p>
              <a:pPr>
                <a:spcBef>
                  <a:spcPts val="0"/>
                </a:spcBef>
                <a:buNone/>
              </a:pPr>
              <a:r>
                <a:rPr lang="en" b="1">
                  <a:solidFill>
                    <a:srgbClr val="333399"/>
                  </a:solidFill>
                  <a:latin typeface="Calibri"/>
                  <a:cs typeface="Calibri"/>
                </a:rPr>
                <a:t>.</a:t>
              </a:r>
            </a:p>
          </p:txBody>
        </p:sp>
        <p:sp>
          <p:nvSpPr>
            <p:cNvPr id="18" name="Shape 64"/>
            <p:cNvSpPr txBox="1"/>
            <p:nvPr/>
          </p:nvSpPr>
          <p:spPr>
            <a:xfrm>
              <a:off x="5792749" y="5658338"/>
              <a:ext cx="929275" cy="337599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t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rPr lang="en" dirty="0">
                  <a:solidFill>
                    <a:srgbClr val="333399"/>
                  </a:solidFill>
                  <a:latin typeface="Calibri"/>
                  <a:cs typeface="Calibri"/>
                </a:rPr>
                <a:t>CompN</a:t>
              </a:r>
            </a:p>
          </p:txBody>
        </p:sp>
        <p:sp>
          <p:nvSpPr>
            <p:cNvPr id="19" name="Shape 65"/>
            <p:cNvSpPr txBox="1"/>
            <p:nvPr/>
          </p:nvSpPr>
          <p:spPr>
            <a:xfrm>
              <a:off x="6722450" y="1762233"/>
              <a:ext cx="842700" cy="38920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t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rPr lang="en">
                  <a:solidFill>
                    <a:srgbClr val="333399"/>
                  </a:solidFill>
                  <a:latin typeface="Calibri"/>
                  <a:cs typeface="Calibri"/>
                </a:rPr>
                <a:t>Pr_1</a:t>
              </a:r>
            </a:p>
          </p:txBody>
        </p:sp>
        <p:sp>
          <p:nvSpPr>
            <p:cNvPr id="20" name="Shape 66"/>
            <p:cNvSpPr txBox="1"/>
            <p:nvPr/>
          </p:nvSpPr>
          <p:spPr>
            <a:xfrm>
              <a:off x="8126775" y="1762233"/>
              <a:ext cx="851490" cy="38920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t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rPr lang="en" dirty="0">
                  <a:solidFill>
                    <a:srgbClr val="333399"/>
                  </a:solidFill>
                  <a:latin typeface="Calibri"/>
                  <a:cs typeface="Calibri"/>
                </a:rPr>
                <a:t>Pr_M</a:t>
              </a:r>
            </a:p>
          </p:txBody>
        </p:sp>
        <p:sp>
          <p:nvSpPr>
            <p:cNvPr id="21" name="Shape 67"/>
            <p:cNvSpPr/>
            <p:nvPr/>
          </p:nvSpPr>
          <p:spPr>
            <a:xfrm>
              <a:off x="6861382" y="2276400"/>
              <a:ext cx="259200" cy="331200"/>
            </a:xfrm>
            <a:prstGeom prst="rect">
              <a:avLst/>
            </a:prstGeom>
            <a:solidFill>
              <a:srgbClr val="C9DAF8"/>
            </a:solidFill>
            <a:ln w="19050" cap="flat">
              <a:solidFill>
                <a:srgbClr val="4A86E8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rPr lang="en">
                  <a:solidFill>
                    <a:srgbClr val="333399"/>
                  </a:solidFill>
                  <a:latin typeface="Calibri"/>
                  <a:cs typeface="Calibri"/>
                </a:rPr>
                <a:t>7</a:t>
              </a:r>
            </a:p>
          </p:txBody>
        </p:sp>
        <p:sp>
          <p:nvSpPr>
            <p:cNvPr id="22" name="Shape 68"/>
            <p:cNvSpPr/>
            <p:nvPr/>
          </p:nvSpPr>
          <p:spPr>
            <a:xfrm>
              <a:off x="6861382" y="3698800"/>
              <a:ext cx="259200" cy="331200"/>
            </a:xfrm>
            <a:prstGeom prst="rect">
              <a:avLst/>
            </a:prstGeom>
            <a:solidFill>
              <a:srgbClr val="C9DAF8"/>
            </a:solidFill>
            <a:ln w="19050" cap="flat">
              <a:solidFill>
                <a:srgbClr val="4A86E8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rPr lang="en">
                  <a:solidFill>
                    <a:srgbClr val="333399"/>
                  </a:solidFill>
                  <a:latin typeface="Calibri"/>
                  <a:cs typeface="Calibri"/>
                </a:rPr>
                <a:t>3</a:t>
              </a:r>
            </a:p>
          </p:txBody>
        </p:sp>
        <p:sp>
          <p:nvSpPr>
            <p:cNvPr id="23" name="Shape 69"/>
            <p:cNvSpPr/>
            <p:nvPr/>
          </p:nvSpPr>
          <p:spPr>
            <a:xfrm>
              <a:off x="8321332" y="2722000"/>
              <a:ext cx="259200" cy="331200"/>
            </a:xfrm>
            <a:prstGeom prst="rect">
              <a:avLst/>
            </a:prstGeom>
            <a:solidFill>
              <a:srgbClr val="C9DAF8"/>
            </a:solidFill>
            <a:ln w="19050" cap="flat">
              <a:solidFill>
                <a:srgbClr val="4A86E8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rPr lang="en">
                  <a:solidFill>
                    <a:srgbClr val="333399"/>
                  </a:solidFill>
                  <a:latin typeface="Calibri"/>
                  <a:cs typeface="Calibri"/>
                </a:rPr>
                <a:t>8</a:t>
              </a:r>
            </a:p>
          </p:txBody>
        </p:sp>
        <p:sp>
          <p:nvSpPr>
            <p:cNvPr id="24" name="Shape 70"/>
            <p:cNvSpPr/>
            <p:nvPr/>
          </p:nvSpPr>
          <p:spPr>
            <a:xfrm>
              <a:off x="7547182" y="2276400"/>
              <a:ext cx="259200" cy="331200"/>
            </a:xfrm>
            <a:prstGeom prst="rect">
              <a:avLst/>
            </a:prstGeom>
            <a:solidFill>
              <a:srgbClr val="C9DAF8"/>
            </a:solidFill>
            <a:ln w="19050" cap="flat">
              <a:solidFill>
                <a:srgbClr val="4A86E8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rPr lang="en">
                  <a:solidFill>
                    <a:srgbClr val="333399"/>
                  </a:solidFill>
                  <a:latin typeface="Calibri"/>
                  <a:cs typeface="Calibri"/>
                </a:rPr>
                <a:t>2</a:t>
              </a:r>
            </a:p>
          </p:txBody>
        </p:sp>
        <p:sp>
          <p:nvSpPr>
            <p:cNvPr id="25" name="Shape 71"/>
            <p:cNvSpPr/>
            <p:nvPr/>
          </p:nvSpPr>
          <p:spPr>
            <a:xfrm>
              <a:off x="7547182" y="5763133"/>
              <a:ext cx="259200" cy="331200"/>
            </a:xfrm>
            <a:prstGeom prst="rect">
              <a:avLst/>
            </a:prstGeom>
            <a:solidFill>
              <a:srgbClr val="C9DAF8"/>
            </a:solidFill>
            <a:ln w="19050" cap="flat">
              <a:solidFill>
                <a:srgbClr val="4A86E8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rPr lang="en">
                  <a:solidFill>
                    <a:srgbClr val="333399"/>
                  </a:solidFill>
                  <a:latin typeface="Calibri"/>
                  <a:cs typeface="Calibri"/>
                </a:rPr>
                <a:t>9</a:t>
              </a:r>
            </a:p>
          </p:txBody>
        </p:sp>
        <p:sp>
          <p:nvSpPr>
            <p:cNvPr id="26" name="Shape 72"/>
            <p:cNvSpPr txBox="1"/>
            <p:nvPr/>
          </p:nvSpPr>
          <p:spPr>
            <a:xfrm>
              <a:off x="7270875" y="3901467"/>
              <a:ext cx="842700" cy="734799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t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rPr lang="en" sz="2000" b="1" dirty="0">
                  <a:solidFill>
                    <a:srgbClr val="333399"/>
                  </a:solidFill>
                  <a:latin typeface="Calibri"/>
                  <a:cs typeface="Calibri"/>
                </a:rPr>
                <a:t>IC50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 rot="16200000">
              <a:off x="7992702" y="3984278"/>
              <a:ext cx="176284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3M compounds</a:t>
              </a:r>
              <a:endParaRPr lang="en-US" dirty="0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7012508" y="4471800"/>
              <a:ext cx="14675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1-2% fill rate</a:t>
              </a:r>
              <a:endParaRPr lang="en-US" dirty="0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6950282" y="6257578"/>
              <a:ext cx="146799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1500 targets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4174213008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GAMBLR trick for Gibbs sampler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0000" y="1349999"/>
            <a:ext cx="8604000" cy="4428000"/>
          </a:xfrm>
        </p:spPr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For Bayesian linear regression</a:t>
            </a:r>
          </a:p>
          <a:p>
            <a:endParaRPr lang="en-US" dirty="0"/>
          </a:p>
          <a:p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Sampling </a:t>
            </a:r>
            <a:r>
              <a:rPr lang="en-US" i="1" dirty="0" smtClean="0">
                <a:latin typeface="Times New Roman"/>
                <a:cs typeface="Times New Roman"/>
              </a:rPr>
              <a:t>z</a:t>
            </a:r>
            <a:r>
              <a:rPr lang="en-US" dirty="0" smtClean="0"/>
              <a:t> has same form as OLS</a:t>
            </a:r>
          </a:p>
          <a:p>
            <a:pPr lvl="1"/>
            <a:r>
              <a:rPr lang="en-US" dirty="0"/>
              <a:t>S</a:t>
            </a:r>
            <a:r>
              <a:rPr lang="en-US" dirty="0" smtClean="0"/>
              <a:t>ample can be obtained by regression!</a:t>
            </a:r>
            <a:endParaRPr lang="en-US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31861005"/>
              </p:ext>
            </p:extLst>
          </p:nvPr>
        </p:nvGraphicFramePr>
        <p:xfrm>
          <a:off x="293687" y="2259013"/>
          <a:ext cx="8521151" cy="1576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82" name="Equation" r:id="rId3" imgW="5080000" imgH="939800" progId="Equation.3">
                  <p:embed/>
                </p:oleObj>
              </mc:Choice>
              <mc:Fallback>
                <p:oleObj name="Equation" r:id="rId3" imgW="5080000" imgH="939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93687" y="2259013"/>
                        <a:ext cx="8521151" cy="15763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66179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GAMBLR trick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0000" y="1349999"/>
            <a:ext cx="8451600" cy="4428000"/>
          </a:xfrm>
        </p:spPr>
        <p:txBody>
          <a:bodyPr/>
          <a:lstStyle/>
          <a:p>
            <a:r>
              <a:rPr lang="en-US" dirty="0" smtClean="0"/>
              <a:t>This means that we can sample from the posterior Gaussian distribution by solving a linear regression on the original data plus injected </a:t>
            </a:r>
            <a:r>
              <a:rPr lang="en-US" dirty="0" smtClean="0"/>
              <a:t>noise.</a:t>
            </a:r>
            <a:endParaRPr lang="en-US" dirty="0" smtClean="0"/>
          </a:p>
          <a:p>
            <a:r>
              <a:rPr lang="en-US" dirty="0" smtClean="0"/>
              <a:t>Running the Gibbs sampler then only amounts to solving a sequence of linear regressions with variable noise injection!</a:t>
            </a:r>
          </a:p>
          <a:p>
            <a:r>
              <a:rPr lang="en-US" dirty="0" smtClean="0"/>
              <a:t>Linear regression is one of the best studied problems in numerical analysis</a:t>
            </a:r>
          </a:p>
          <a:p>
            <a:pPr lvl="1"/>
            <a:r>
              <a:rPr lang="en-US" dirty="0" smtClean="0"/>
              <a:t>Fast algorithms</a:t>
            </a:r>
          </a:p>
          <a:p>
            <a:pPr lvl="1"/>
            <a:r>
              <a:rPr lang="en-US" dirty="0" smtClean="0"/>
              <a:t>Scalable code</a:t>
            </a:r>
          </a:p>
          <a:p>
            <a:pPr lvl="1"/>
            <a:r>
              <a:rPr lang="en-US" dirty="0" smtClean="0"/>
              <a:t>One multivariate regression per row or column of </a:t>
            </a:r>
            <a:r>
              <a:rPr lang="en-US" i="1" dirty="0" smtClean="0">
                <a:latin typeface="Times New Roman"/>
                <a:cs typeface="Times New Roman"/>
              </a:rPr>
              <a:t>Y</a:t>
            </a:r>
            <a:r>
              <a:rPr lang="en-US" dirty="0" smtClean="0"/>
              <a:t> at each iteration step, hence easy parallelization</a:t>
            </a:r>
          </a:p>
        </p:txBody>
      </p:sp>
    </p:spTree>
    <p:extLst>
      <p:ext uri="{BB962C8B-B14F-4D97-AF65-F5344CB8AC3E}">
        <p14:creationId xmlns:p14="http://schemas.microsoft.com/office/powerpoint/2010/main" val="27448930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Shape 22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nl-BE" dirty="0" smtClean="0"/>
              <a:t>ChEMBL</a:t>
            </a:r>
            <a:r>
              <a:rPr lang="en" dirty="0" smtClean="0"/>
              <a:t>: </a:t>
            </a:r>
            <a:r>
              <a:rPr lang="en" dirty="0"/>
              <a:t>PMF </a:t>
            </a:r>
            <a:r>
              <a:rPr lang="nl-BE" dirty="0" smtClean="0"/>
              <a:t>vs.</a:t>
            </a:r>
            <a:r>
              <a:rPr lang="en" dirty="0" smtClean="0"/>
              <a:t> </a:t>
            </a:r>
            <a:r>
              <a:rPr lang="en" dirty="0"/>
              <a:t>Bayesian PMF</a:t>
            </a:r>
          </a:p>
        </p:txBody>
      </p:sp>
      <p:sp>
        <p:nvSpPr>
          <p:cNvPr id="223" name="Shape 223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381000" rtl="0">
              <a:lnSpc>
                <a:spcPct val="120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nl-BE" dirty="0" smtClean="0">
                <a:solidFill>
                  <a:srgbClr val="333399"/>
                </a:solidFill>
              </a:rPr>
              <a:t>ChEMBL public data set of assay activities</a:t>
            </a:r>
          </a:p>
          <a:p>
            <a:pPr marL="457200" lvl="0" indent="-381000" rtl="0">
              <a:lnSpc>
                <a:spcPct val="120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 dirty="0" smtClean="0">
                <a:solidFill>
                  <a:srgbClr val="333399"/>
                </a:solidFill>
              </a:rPr>
              <a:t>Classified </a:t>
            </a:r>
            <a:r>
              <a:rPr lang="en" dirty="0">
                <a:solidFill>
                  <a:srgbClr val="333399"/>
                </a:solidFill>
              </a:rPr>
              <a:t>IC50</a:t>
            </a:r>
          </a:p>
          <a:p>
            <a:pPr marL="914400" lvl="1" indent="-381000" rtl="0">
              <a:lnSpc>
                <a:spcPct val="120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Courier New"/>
              <a:buChar char="o"/>
            </a:pPr>
            <a:r>
              <a:rPr lang="en" sz="2400" dirty="0">
                <a:solidFill>
                  <a:srgbClr val="333399"/>
                </a:solidFill>
              </a:rPr>
              <a:t>level 200nM</a:t>
            </a:r>
          </a:p>
          <a:p>
            <a:pPr marL="914400" lvl="1" indent="-381000" rtl="0">
              <a:lnSpc>
                <a:spcPct val="120000"/>
              </a:lnSpc>
              <a:spcBef>
                <a:spcPts val="0"/>
              </a:spcBef>
              <a:buClr>
                <a:schemeClr val="dk1"/>
              </a:buClr>
              <a:buSzPct val="80000"/>
              <a:buFont typeface="Courier New"/>
              <a:buChar char="o"/>
            </a:pPr>
            <a:r>
              <a:rPr lang="en" sz="2000" dirty="0">
                <a:solidFill>
                  <a:srgbClr val="333399"/>
                </a:solidFill>
              </a:rPr>
              <a:t>15 118 compounds</a:t>
            </a:r>
          </a:p>
          <a:p>
            <a:pPr marL="914400" lvl="1" indent="-381000" rtl="0">
              <a:lnSpc>
                <a:spcPct val="120000"/>
              </a:lnSpc>
              <a:spcBef>
                <a:spcPts val="0"/>
              </a:spcBef>
              <a:buClr>
                <a:schemeClr val="dk1"/>
              </a:buClr>
              <a:buSzPct val="80000"/>
              <a:buFont typeface="Courier New"/>
              <a:buChar char="o"/>
            </a:pPr>
            <a:r>
              <a:rPr lang="en" sz="2000" dirty="0">
                <a:solidFill>
                  <a:srgbClr val="333399"/>
                </a:solidFill>
              </a:rPr>
              <a:t>344 proteins</a:t>
            </a:r>
          </a:p>
          <a:p>
            <a:pPr marL="914400" lvl="1" indent="-381000" rtl="0">
              <a:lnSpc>
                <a:spcPct val="120000"/>
              </a:lnSpc>
              <a:spcBef>
                <a:spcPts val="0"/>
              </a:spcBef>
              <a:buClr>
                <a:schemeClr val="dk1"/>
              </a:buClr>
              <a:buSzPct val="80000"/>
              <a:buFont typeface="Courier New"/>
              <a:buChar char="o"/>
            </a:pPr>
            <a:r>
              <a:rPr lang="en" sz="2000" dirty="0">
                <a:solidFill>
                  <a:srgbClr val="333399"/>
                </a:solidFill>
              </a:rPr>
              <a:t>20% test</a:t>
            </a:r>
          </a:p>
          <a:p>
            <a:pPr marL="914400" lvl="1" indent="-381000" rtl="0">
              <a:lnSpc>
                <a:spcPct val="120000"/>
              </a:lnSpc>
              <a:spcBef>
                <a:spcPts val="0"/>
              </a:spcBef>
              <a:buClr>
                <a:schemeClr val="dk1"/>
              </a:buClr>
              <a:buSzPct val="80000"/>
              <a:buFont typeface="Courier New"/>
              <a:buChar char="o"/>
            </a:pPr>
            <a:r>
              <a:rPr lang="en" sz="2000" dirty="0">
                <a:solidFill>
                  <a:srgbClr val="333399"/>
                </a:solidFill>
              </a:rPr>
              <a:t>59 451 values</a:t>
            </a:r>
          </a:p>
          <a:p>
            <a:pPr marL="457200" lvl="0" indent="-381000">
              <a:lnSpc>
                <a:spcPct val="120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 dirty="0">
                <a:solidFill>
                  <a:srgbClr val="333399"/>
                </a:solidFill>
              </a:rPr>
              <a:t>BPMF outperforms PMF</a:t>
            </a:r>
          </a:p>
        </p:txBody>
      </p:sp>
      <p:pic>
        <p:nvPicPr>
          <p:cNvPr id="224" name="Shape 2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11133" y="2370802"/>
            <a:ext cx="4725667" cy="3600508"/>
          </a:xfrm>
          <a:prstGeom prst="rect">
            <a:avLst/>
          </a:prstGeom>
          <a:noFill/>
          <a:ln>
            <a:noFill/>
          </a:ln>
        </p:spPr>
      </p:pic>
      <p:sp>
        <p:nvSpPr>
          <p:cNvPr id="225" name="Shape 225"/>
          <p:cNvSpPr txBox="1"/>
          <p:nvPr/>
        </p:nvSpPr>
        <p:spPr>
          <a:xfrm>
            <a:off x="5179241" y="1820567"/>
            <a:ext cx="3084724" cy="550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 sz="2200" dirty="0">
                <a:solidFill>
                  <a:srgbClr val="333399"/>
                </a:solidFill>
                <a:latin typeface="Calibri"/>
                <a:cs typeface="Calibri"/>
              </a:rPr>
              <a:t>Test classification error</a:t>
            </a:r>
          </a:p>
        </p:txBody>
      </p:sp>
    </p:spTree>
    <p:extLst>
      <p:ext uri="{BB962C8B-B14F-4D97-AF65-F5344CB8AC3E}">
        <p14:creationId xmlns:p14="http://schemas.microsoft.com/office/powerpoint/2010/main" val="133446614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" name="Shape 3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8600" y="1640968"/>
            <a:ext cx="3828749" cy="4084018"/>
          </a:xfrm>
          <a:prstGeom prst="rect">
            <a:avLst/>
          </a:prstGeom>
          <a:noFill/>
          <a:ln>
            <a:noFill/>
          </a:ln>
        </p:spPr>
      </p:pic>
      <p:pic>
        <p:nvPicPr>
          <p:cNvPr id="369" name="Shape 36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09927" y="1607668"/>
            <a:ext cx="3858538" cy="4115800"/>
          </a:xfrm>
          <a:prstGeom prst="rect">
            <a:avLst/>
          </a:prstGeom>
          <a:solidFill>
            <a:srgbClr val="D5D5D5"/>
          </a:solidFill>
          <a:ln>
            <a:noFill/>
          </a:ln>
        </p:spPr>
      </p:pic>
      <p:sp>
        <p:nvSpPr>
          <p:cNvPr id="370" name="Shape 37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nl-BE" dirty="0" smtClean="0"/>
              <a:t>ChEMBL: BPMF vs. </a:t>
            </a:r>
            <a:r>
              <a:rPr lang="nl-BE" dirty="0"/>
              <a:t>r</a:t>
            </a:r>
            <a:r>
              <a:rPr lang="nl-BE" dirty="0" smtClean="0"/>
              <a:t>idge regression</a:t>
            </a:r>
            <a:endParaRPr lang="en" dirty="0"/>
          </a:p>
        </p:txBody>
      </p:sp>
      <p:sp>
        <p:nvSpPr>
          <p:cNvPr id="371" name="Shape 371"/>
          <p:cNvSpPr txBox="1">
            <a:spLocks noGrp="1"/>
          </p:cNvSpPr>
          <p:nvPr>
            <p:ph idx="1"/>
          </p:nvPr>
        </p:nvSpPr>
        <p:spPr>
          <a:xfrm>
            <a:off x="6723528" y="1299882"/>
            <a:ext cx="2150597" cy="519953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rtl="0">
              <a:lnSpc>
                <a:spcPct val="120000"/>
              </a:lnSpc>
              <a:spcBef>
                <a:spcPts val="0"/>
              </a:spcBef>
              <a:buNone/>
            </a:pPr>
            <a:r>
              <a:rPr lang="en" sz="2000" dirty="0" smtClean="0">
                <a:solidFill>
                  <a:srgbClr val="333399"/>
                </a:solidFill>
              </a:rPr>
              <a:t>15</a:t>
            </a:r>
            <a:r>
              <a:rPr lang="nl-BE" sz="2000" dirty="0" smtClean="0">
                <a:solidFill>
                  <a:srgbClr val="333399"/>
                </a:solidFill>
              </a:rPr>
              <a:t>K</a:t>
            </a:r>
            <a:r>
              <a:rPr lang="en" sz="2000" dirty="0" smtClean="0">
                <a:solidFill>
                  <a:srgbClr val="333399"/>
                </a:solidFill>
              </a:rPr>
              <a:t> comp</a:t>
            </a:r>
            <a:r>
              <a:rPr lang="nl-BE" sz="2000" dirty="0" smtClean="0">
                <a:solidFill>
                  <a:srgbClr val="333399"/>
                </a:solidFill>
              </a:rPr>
              <a:t>ounds</a:t>
            </a:r>
            <a:endParaRPr lang="en" sz="2000" dirty="0">
              <a:solidFill>
                <a:srgbClr val="333399"/>
              </a:solidFill>
            </a:endParaRPr>
          </a:p>
          <a:p>
            <a:pPr rtl="0">
              <a:lnSpc>
                <a:spcPct val="120000"/>
              </a:lnSpc>
              <a:spcBef>
                <a:spcPts val="0"/>
              </a:spcBef>
              <a:buNone/>
            </a:pPr>
            <a:r>
              <a:rPr lang="en" sz="2000" dirty="0">
                <a:solidFill>
                  <a:srgbClr val="333399"/>
                </a:solidFill>
              </a:rPr>
              <a:t>344 protein</a:t>
            </a:r>
          </a:p>
          <a:p>
            <a:pPr lvl="0" rtl="0">
              <a:lnSpc>
                <a:spcPct val="120000"/>
              </a:lnSpc>
              <a:spcBef>
                <a:spcPts val="0"/>
              </a:spcBef>
              <a:buNone/>
            </a:pPr>
            <a:r>
              <a:rPr lang="en" sz="2000" dirty="0" smtClean="0">
                <a:solidFill>
                  <a:srgbClr val="333399"/>
                </a:solidFill>
              </a:rPr>
              <a:t>200</a:t>
            </a:r>
            <a:r>
              <a:rPr lang="nl-BE" sz="2000" dirty="0" smtClean="0">
                <a:solidFill>
                  <a:srgbClr val="333399"/>
                </a:solidFill>
              </a:rPr>
              <a:t> </a:t>
            </a:r>
            <a:r>
              <a:rPr lang="en" sz="2000" dirty="0" smtClean="0">
                <a:solidFill>
                  <a:srgbClr val="333399"/>
                </a:solidFill>
              </a:rPr>
              <a:t>nM </a:t>
            </a:r>
            <a:r>
              <a:rPr lang="en" sz="2000" dirty="0">
                <a:solidFill>
                  <a:srgbClr val="333399"/>
                </a:solidFill>
              </a:rPr>
              <a:t>threshold</a:t>
            </a:r>
          </a:p>
          <a:p>
            <a:pPr rtl="0">
              <a:lnSpc>
                <a:spcPct val="120000"/>
              </a:lnSpc>
              <a:spcBef>
                <a:spcPts val="0"/>
              </a:spcBef>
              <a:buNone/>
            </a:pPr>
            <a:endParaRPr sz="2000" dirty="0">
              <a:solidFill>
                <a:srgbClr val="333399"/>
              </a:solidFill>
            </a:endParaRPr>
          </a:p>
          <a:p>
            <a:pPr>
              <a:lnSpc>
                <a:spcPct val="120000"/>
              </a:lnSpc>
              <a:spcBef>
                <a:spcPts val="0"/>
              </a:spcBef>
              <a:buNone/>
            </a:pPr>
            <a:r>
              <a:rPr lang="en" sz="2000" dirty="0">
                <a:solidFill>
                  <a:srgbClr val="333399"/>
                </a:solidFill>
              </a:rPr>
              <a:t>20% for test </a:t>
            </a:r>
            <a:r>
              <a:rPr lang="en" sz="2000" dirty="0" smtClean="0">
                <a:solidFill>
                  <a:srgbClr val="333399"/>
                </a:solidFill>
              </a:rPr>
              <a:t>set</a:t>
            </a:r>
            <a:endParaRPr lang="nl-BE" sz="2000" dirty="0" smtClean="0">
              <a:solidFill>
                <a:srgbClr val="333399"/>
              </a:solidFill>
            </a:endParaRPr>
          </a:p>
          <a:p>
            <a:pPr>
              <a:lnSpc>
                <a:spcPct val="120000"/>
              </a:lnSpc>
              <a:spcBef>
                <a:spcPts val="0"/>
              </a:spcBef>
              <a:buNone/>
            </a:pPr>
            <a:endParaRPr lang="nl-BE" sz="2000" dirty="0">
              <a:solidFill>
                <a:srgbClr val="333399"/>
              </a:solidFill>
            </a:endParaRPr>
          </a:p>
          <a:p>
            <a:pPr>
              <a:lnSpc>
                <a:spcPct val="120000"/>
              </a:lnSpc>
              <a:spcBef>
                <a:spcPts val="0"/>
              </a:spcBef>
              <a:buNone/>
            </a:pPr>
            <a:r>
              <a:rPr lang="nl-BE" sz="2000" dirty="0" smtClean="0">
                <a:solidFill>
                  <a:srgbClr val="333399"/>
                </a:solidFill>
              </a:rPr>
              <a:t>Vary number of dimensions</a:t>
            </a:r>
            <a:endParaRPr lang="en" sz="2000" dirty="0">
              <a:solidFill>
                <a:srgbClr val="333399"/>
              </a:solidFill>
            </a:endParaRPr>
          </a:p>
        </p:txBody>
      </p:sp>
      <p:sp>
        <p:nvSpPr>
          <p:cNvPr id="372" name="Shape 372"/>
          <p:cNvSpPr txBox="1"/>
          <p:nvPr/>
        </p:nvSpPr>
        <p:spPr>
          <a:xfrm>
            <a:off x="732692" y="5625187"/>
            <a:ext cx="8309708" cy="5475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nl-BE" sz="2000" dirty="0" smtClean="0">
                <a:latin typeface="+mj-lt"/>
                <a:cs typeface="Calibri"/>
              </a:rPr>
              <a:t>Matrix factorization not as good as QSAR, but does capture information.</a:t>
            </a:r>
            <a:endParaRPr lang="nl-BE" sz="2000" dirty="0" smtClean="0">
              <a:latin typeface="+mj-lt"/>
              <a:cs typeface="Calibri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69900" y="1299882"/>
            <a:ext cx="2413000" cy="13435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880100" y="3458882"/>
            <a:ext cx="647700" cy="2368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467100" y="1299882"/>
            <a:ext cx="2413000" cy="10128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016000" y="2787650"/>
            <a:ext cx="133350" cy="374650"/>
          </a:xfrm>
          <a:prstGeom prst="rect">
            <a:avLst/>
          </a:prstGeom>
          <a:solidFill>
            <a:srgbClr val="DDDD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857250" y="3206750"/>
            <a:ext cx="133350" cy="374650"/>
          </a:xfrm>
          <a:prstGeom prst="rect">
            <a:avLst/>
          </a:prstGeom>
          <a:solidFill>
            <a:srgbClr val="DDDD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857250" y="3613150"/>
            <a:ext cx="133350" cy="374650"/>
          </a:xfrm>
          <a:prstGeom prst="rect">
            <a:avLst/>
          </a:prstGeom>
          <a:solidFill>
            <a:srgbClr val="DDDD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790575" y="4044950"/>
            <a:ext cx="133350" cy="374650"/>
          </a:xfrm>
          <a:prstGeom prst="rect">
            <a:avLst/>
          </a:prstGeom>
          <a:solidFill>
            <a:srgbClr val="DDDD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803275" y="4470400"/>
            <a:ext cx="66675" cy="304800"/>
          </a:xfrm>
          <a:prstGeom prst="rect">
            <a:avLst/>
          </a:prstGeom>
          <a:solidFill>
            <a:srgbClr val="DDDD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3930349" y="2393950"/>
            <a:ext cx="127000" cy="349250"/>
          </a:xfrm>
          <a:prstGeom prst="rect">
            <a:avLst/>
          </a:prstGeom>
          <a:solidFill>
            <a:srgbClr val="DDDD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3796699" y="2813050"/>
            <a:ext cx="120650" cy="438150"/>
          </a:xfrm>
          <a:prstGeom prst="rect">
            <a:avLst/>
          </a:prstGeom>
          <a:solidFill>
            <a:srgbClr val="DDDD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3720499" y="3295650"/>
            <a:ext cx="127000" cy="473075"/>
          </a:xfrm>
          <a:prstGeom prst="rect">
            <a:avLst/>
          </a:prstGeom>
          <a:solidFill>
            <a:srgbClr val="DDDD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3669699" y="3835400"/>
            <a:ext cx="127000" cy="476250"/>
          </a:xfrm>
          <a:prstGeom prst="rect">
            <a:avLst/>
          </a:prstGeom>
          <a:solidFill>
            <a:srgbClr val="DDDD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3704323" y="4362450"/>
            <a:ext cx="63500" cy="304800"/>
          </a:xfrm>
          <a:prstGeom prst="rect">
            <a:avLst/>
          </a:prstGeom>
          <a:solidFill>
            <a:srgbClr val="DDDD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3911299" y="2781300"/>
            <a:ext cx="127000" cy="349250"/>
          </a:xfrm>
          <a:prstGeom prst="rect">
            <a:avLst/>
          </a:prstGeom>
          <a:solidFill>
            <a:srgbClr val="DDDD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687359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Shape 25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dirty="0" smtClean="0"/>
              <a:t>BPMF </a:t>
            </a:r>
            <a:r>
              <a:rPr lang="en" dirty="0"/>
              <a:t>(relation view)</a:t>
            </a:r>
          </a:p>
        </p:txBody>
      </p:sp>
      <p:sp>
        <p:nvSpPr>
          <p:cNvPr id="270" name="Shape 270"/>
          <p:cNvSpPr txBox="1">
            <a:spLocks noGrp="1"/>
          </p:cNvSpPr>
          <p:nvPr>
            <p:ph idx="1"/>
          </p:nvPr>
        </p:nvSpPr>
        <p:spPr>
          <a:xfrm>
            <a:off x="4510575" y="1299882"/>
            <a:ext cx="4080976" cy="519953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rtl="0">
              <a:lnSpc>
                <a:spcPct val="120000"/>
              </a:lnSpc>
              <a:spcBef>
                <a:spcPts val="0"/>
              </a:spcBef>
              <a:buNone/>
            </a:pPr>
            <a:r>
              <a:rPr lang="en" sz="2400" b="1" dirty="0">
                <a:solidFill>
                  <a:srgbClr val="333399"/>
                </a:solidFill>
              </a:rPr>
              <a:t>Model</a:t>
            </a:r>
          </a:p>
          <a:p>
            <a:pPr rtl="0">
              <a:lnSpc>
                <a:spcPct val="120000"/>
              </a:lnSpc>
              <a:spcBef>
                <a:spcPts val="0"/>
              </a:spcBef>
              <a:buNone/>
            </a:pPr>
            <a:r>
              <a:rPr lang="en" sz="2400" dirty="0">
                <a:solidFill>
                  <a:srgbClr val="333399"/>
                </a:solidFill>
              </a:rPr>
              <a:t>2 entities, 1 </a:t>
            </a:r>
            <a:r>
              <a:rPr lang="en" sz="2400" dirty="0" smtClean="0">
                <a:solidFill>
                  <a:srgbClr val="333399"/>
                </a:solidFill>
              </a:rPr>
              <a:t>relation</a:t>
            </a:r>
          </a:p>
          <a:p>
            <a:pPr rtl="0">
              <a:lnSpc>
                <a:spcPct val="120000"/>
              </a:lnSpc>
              <a:spcBef>
                <a:spcPts val="0"/>
              </a:spcBef>
              <a:buNone/>
            </a:pPr>
            <a:endParaRPr sz="2400" dirty="0" smtClean="0">
              <a:solidFill>
                <a:srgbClr val="333399"/>
              </a:solidFill>
            </a:endParaRPr>
          </a:p>
          <a:p>
            <a:pPr rtl="0">
              <a:lnSpc>
                <a:spcPct val="120000"/>
              </a:lnSpc>
              <a:spcBef>
                <a:spcPts val="0"/>
              </a:spcBef>
              <a:buNone/>
            </a:pPr>
            <a:r>
              <a:rPr lang="en" sz="2400" dirty="0" smtClean="0">
                <a:solidFill>
                  <a:srgbClr val="333399"/>
                </a:solidFill>
              </a:rPr>
              <a:t>Latent </a:t>
            </a:r>
            <a:r>
              <a:rPr lang="en" sz="2400" dirty="0">
                <a:solidFill>
                  <a:srgbClr val="333399"/>
                </a:solidFill>
              </a:rPr>
              <a:t>variables (green) are learned from the </a:t>
            </a:r>
            <a:r>
              <a:rPr lang="en" sz="2400" b="1" dirty="0">
                <a:solidFill>
                  <a:srgbClr val="333399"/>
                </a:solidFill>
              </a:rPr>
              <a:t>IC50 </a:t>
            </a:r>
            <a:r>
              <a:rPr lang="en" sz="2400" dirty="0">
                <a:solidFill>
                  <a:srgbClr val="333399"/>
                </a:solidFill>
              </a:rPr>
              <a:t>data.</a:t>
            </a:r>
          </a:p>
          <a:p>
            <a:pPr rtl="0">
              <a:lnSpc>
                <a:spcPct val="120000"/>
              </a:lnSpc>
              <a:spcBef>
                <a:spcPts val="0"/>
              </a:spcBef>
              <a:buNone/>
            </a:pPr>
            <a:endParaRPr sz="2400" dirty="0">
              <a:solidFill>
                <a:srgbClr val="333399"/>
              </a:solidFill>
            </a:endParaRPr>
          </a:p>
          <a:p>
            <a:pPr lvl="0" rtl="0">
              <a:lnSpc>
                <a:spcPct val="120000"/>
              </a:lnSpc>
              <a:spcBef>
                <a:spcPts val="0"/>
              </a:spcBef>
              <a:buNone/>
            </a:pPr>
            <a:endParaRPr sz="2400" dirty="0">
              <a:solidFill>
                <a:srgbClr val="333399"/>
              </a:solidFill>
            </a:endParaRPr>
          </a:p>
        </p:txBody>
      </p:sp>
      <p:sp>
        <p:nvSpPr>
          <p:cNvPr id="257" name="Shape 257"/>
          <p:cNvSpPr/>
          <p:nvPr/>
        </p:nvSpPr>
        <p:spPr>
          <a:xfrm>
            <a:off x="1702187" y="3203517"/>
            <a:ext cx="1515899" cy="1928400"/>
          </a:xfrm>
          <a:prstGeom prst="rect">
            <a:avLst/>
          </a:prstGeom>
          <a:noFill/>
          <a:ln w="19050" cap="flat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58" name="Shape 258"/>
          <p:cNvSpPr/>
          <p:nvPr/>
        </p:nvSpPr>
        <p:spPr>
          <a:xfrm>
            <a:off x="1699939" y="3200520"/>
            <a:ext cx="259200" cy="331200"/>
          </a:xfrm>
          <a:prstGeom prst="rect">
            <a:avLst/>
          </a:prstGeom>
          <a:solidFill>
            <a:srgbClr val="C9DAF8"/>
          </a:solidFill>
          <a:ln w="19050" cap="flat">
            <a:solidFill>
              <a:srgbClr val="4A86E8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259" name="Shape 259"/>
          <p:cNvSpPr/>
          <p:nvPr/>
        </p:nvSpPr>
        <p:spPr>
          <a:xfrm>
            <a:off x="1949590" y="3534134"/>
            <a:ext cx="259200" cy="331200"/>
          </a:xfrm>
          <a:prstGeom prst="rect">
            <a:avLst/>
          </a:prstGeom>
          <a:solidFill>
            <a:srgbClr val="C9DAF8"/>
          </a:solidFill>
          <a:ln w="19050" cap="flat">
            <a:solidFill>
              <a:srgbClr val="4A86E8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260" name="Shape 260"/>
          <p:cNvSpPr/>
          <p:nvPr/>
        </p:nvSpPr>
        <p:spPr>
          <a:xfrm>
            <a:off x="2952560" y="3534141"/>
            <a:ext cx="259200" cy="331200"/>
          </a:xfrm>
          <a:prstGeom prst="rect">
            <a:avLst/>
          </a:prstGeom>
          <a:solidFill>
            <a:srgbClr val="C9DAF8"/>
          </a:solidFill>
          <a:ln w="19050" cap="flat">
            <a:solidFill>
              <a:srgbClr val="4A86E8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261" name="Shape 261"/>
          <p:cNvSpPr/>
          <p:nvPr/>
        </p:nvSpPr>
        <p:spPr>
          <a:xfrm>
            <a:off x="2527334" y="3199773"/>
            <a:ext cx="259200" cy="331200"/>
          </a:xfrm>
          <a:prstGeom prst="rect">
            <a:avLst/>
          </a:prstGeom>
          <a:solidFill>
            <a:srgbClr val="C9DAF8"/>
          </a:solidFill>
          <a:ln w="19050" cap="flat">
            <a:solidFill>
              <a:srgbClr val="4A86E8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262" name="Shape 262"/>
          <p:cNvSpPr/>
          <p:nvPr/>
        </p:nvSpPr>
        <p:spPr>
          <a:xfrm>
            <a:off x="1699959" y="4800717"/>
            <a:ext cx="259200" cy="331200"/>
          </a:xfrm>
          <a:prstGeom prst="rect">
            <a:avLst/>
          </a:prstGeom>
          <a:solidFill>
            <a:srgbClr val="C9DAF8"/>
          </a:solidFill>
          <a:ln w="19050" cap="flat">
            <a:solidFill>
              <a:srgbClr val="4A86E8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263" name="Shape 263"/>
          <p:cNvSpPr txBox="1"/>
          <p:nvPr/>
        </p:nvSpPr>
        <p:spPr>
          <a:xfrm>
            <a:off x="2038776" y="3865351"/>
            <a:ext cx="842700" cy="734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000" b="1" dirty="0">
                <a:solidFill>
                  <a:srgbClr val="B7B7B7"/>
                </a:solidFill>
              </a:rPr>
              <a:t>IC50</a:t>
            </a:r>
          </a:p>
        </p:txBody>
      </p:sp>
      <p:sp>
        <p:nvSpPr>
          <p:cNvPr id="264" name="Shape 264"/>
          <p:cNvSpPr/>
          <p:nvPr/>
        </p:nvSpPr>
        <p:spPr>
          <a:xfrm>
            <a:off x="2952560" y="4486933"/>
            <a:ext cx="259200" cy="331200"/>
          </a:xfrm>
          <a:prstGeom prst="rect">
            <a:avLst/>
          </a:prstGeom>
          <a:solidFill>
            <a:srgbClr val="C9DAF8"/>
          </a:solidFill>
          <a:ln w="19050" cap="flat">
            <a:solidFill>
              <a:srgbClr val="4A86E8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265" name="Shape 265"/>
          <p:cNvSpPr/>
          <p:nvPr/>
        </p:nvSpPr>
        <p:spPr>
          <a:xfrm>
            <a:off x="2684227" y="4486942"/>
            <a:ext cx="259200" cy="331200"/>
          </a:xfrm>
          <a:prstGeom prst="rect">
            <a:avLst/>
          </a:prstGeom>
          <a:solidFill>
            <a:srgbClr val="C9DAF8"/>
          </a:solidFill>
          <a:ln w="19050" cap="flat">
            <a:solidFill>
              <a:srgbClr val="4A86E8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266" name="Shape 266"/>
          <p:cNvSpPr/>
          <p:nvPr/>
        </p:nvSpPr>
        <p:spPr>
          <a:xfrm>
            <a:off x="935334" y="1572468"/>
            <a:ext cx="756299" cy="1143200"/>
          </a:xfrm>
          <a:prstGeom prst="rect">
            <a:avLst/>
          </a:prstGeom>
          <a:solidFill>
            <a:srgbClr val="D9EAD3"/>
          </a:solidFill>
          <a:ln w="19050" cap="flat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 sz="1600" dirty="0">
                <a:latin typeface="Calibri"/>
                <a:cs typeface="Calibri"/>
              </a:rPr>
              <a:t>Comp.</a:t>
            </a:r>
          </a:p>
        </p:txBody>
      </p:sp>
      <p:sp>
        <p:nvSpPr>
          <p:cNvPr id="267" name="Shape 267"/>
          <p:cNvSpPr/>
          <p:nvPr/>
        </p:nvSpPr>
        <p:spPr>
          <a:xfrm>
            <a:off x="3211760" y="1601284"/>
            <a:ext cx="788279" cy="1143200"/>
          </a:xfrm>
          <a:prstGeom prst="rect">
            <a:avLst/>
          </a:prstGeom>
          <a:solidFill>
            <a:srgbClr val="D9EAD3"/>
          </a:solidFill>
          <a:ln w="19050" cap="flat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600" dirty="0">
                <a:latin typeface="Calibri"/>
                <a:cs typeface="Calibri"/>
              </a:rPr>
              <a:t>Protein</a:t>
            </a:r>
          </a:p>
        </p:txBody>
      </p:sp>
      <p:cxnSp>
        <p:nvCxnSpPr>
          <p:cNvPr id="268" name="Shape 268"/>
          <p:cNvCxnSpPr/>
          <p:nvPr/>
        </p:nvCxnSpPr>
        <p:spPr>
          <a:xfrm>
            <a:off x="1694531" y="2724318"/>
            <a:ext cx="464699" cy="432399"/>
          </a:xfrm>
          <a:prstGeom prst="straightConnector1">
            <a:avLst/>
          </a:prstGeom>
          <a:noFill/>
          <a:ln w="19050" cap="flat">
            <a:solidFill>
              <a:schemeClr val="accent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269" name="Shape 269"/>
          <p:cNvCxnSpPr/>
          <p:nvPr/>
        </p:nvCxnSpPr>
        <p:spPr>
          <a:xfrm flipH="1">
            <a:off x="2721134" y="2752211"/>
            <a:ext cx="518700" cy="404399"/>
          </a:xfrm>
          <a:prstGeom prst="straightConnector1">
            <a:avLst/>
          </a:prstGeom>
          <a:noFill/>
          <a:ln w="19050" cap="flat">
            <a:solidFill>
              <a:schemeClr val="accent6"/>
            </a:solidFill>
            <a:prstDash val="solid"/>
            <a:round/>
            <a:headEnd type="none" w="lg" len="lg"/>
            <a:tailEnd type="triangle" w="lg" len="lg"/>
          </a:ln>
        </p:spPr>
      </p:cxnSp>
    </p:spTree>
    <p:extLst>
      <p:ext uri="{BB962C8B-B14F-4D97-AF65-F5344CB8AC3E}">
        <p14:creationId xmlns:p14="http://schemas.microsoft.com/office/powerpoint/2010/main" val="4193172107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nl-BE" dirty="0" smtClean="0"/>
              <a:t>MACAU</a:t>
            </a:r>
            <a:endParaRPr lang="en" dirty="0"/>
          </a:p>
        </p:txBody>
      </p:sp>
      <p:sp>
        <p:nvSpPr>
          <p:cNvPr id="276" name="Shape 276"/>
          <p:cNvSpPr txBox="1">
            <a:spLocks noGrp="1"/>
          </p:cNvSpPr>
          <p:nvPr>
            <p:ph idx="1"/>
          </p:nvPr>
        </p:nvSpPr>
        <p:spPr>
          <a:xfrm>
            <a:off x="4915647" y="1299882"/>
            <a:ext cx="3958478" cy="519953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lnSpc>
                <a:spcPct val="120000"/>
              </a:lnSpc>
              <a:spcBef>
                <a:spcPts val="0"/>
              </a:spcBef>
              <a:buClr>
                <a:schemeClr val="dk1"/>
              </a:buClr>
              <a:buSzPct val="45833"/>
              <a:buFont typeface="Arial"/>
              <a:buNone/>
            </a:pPr>
            <a:r>
              <a:rPr lang="en" sz="2400" b="1" dirty="0">
                <a:solidFill>
                  <a:srgbClr val="333399"/>
                </a:solidFill>
              </a:rPr>
              <a:t>Model</a:t>
            </a:r>
          </a:p>
          <a:p>
            <a:pPr lvl="0" rtl="0">
              <a:lnSpc>
                <a:spcPct val="120000"/>
              </a:lnSpc>
              <a:spcBef>
                <a:spcPts val="0"/>
              </a:spcBef>
              <a:buNone/>
            </a:pPr>
            <a:r>
              <a:rPr lang="en" sz="2400" dirty="0">
                <a:solidFill>
                  <a:srgbClr val="333399"/>
                </a:solidFill>
              </a:rPr>
              <a:t>2 entities, 1 relation, features for </a:t>
            </a:r>
            <a:r>
              <a:rPr lang="nl-BE" sz="2400" dirty="0" smtClean="0">
                <a:solidFill>
                  <a:srgbClr val="333399"/>
                </a:solidFill>
              </a:rPr>
              <a:t>compounds</a:t>
            </a:r>
            <a:endParaRPr lang="en" sz="2400" dirty="0">
              <a:solidFill>
                <a:srgbClr val="333399"/>
              </a:solidFill>
            </a:endParaRPr>
          </a:p>
          <a:p>
            <a:pPr lvl="0" rtl="0">
              <a:lnSpc>
                <a:spcPct val="120000"/>
              </a:lnSpc>
              <a:spcBef>
                <a:spcPts val="0"/>
              </a:spcBef>
              <a:buNone/>
            </a:pPr>
            <a:endParaRPr sz="2400" dirty="0">
              <a:solidFill>
                <a:srgbClr val="333399"/>
              </a:solidFill>
            </a:endParaRPr>
          </a:p>
          <a:p>
            <a:pPr lvl="0" rtl="0">
              <a:lnSpc>
                <a:spcPct val="120000"/>
              </a:lnSpc>
              <a:spcBef>
                <a:spcPts val="0"/>
              </a:spcBef>
              <a:buNone/>
            </a:pPr>
            <a:r>
              <a:rPr lang="en" sz="2400" dirty="0">
                <a:solidFill>
                  <a:srgbClr val="333399"/>
                </a:solidFill>
              </a:rPr>
              <a:t>Latent variables are learned together with </a:t>
            </a:r>
            <a:r>
              <a:rPr lang="en" sz="2400" i="1" dirty="0" smtClean="0">
                <a:solidFill>
                  <a:srgbClr val="333399"/>
                </a:solidFill>
                <a:latin typeface="Symbol" charset="2"/>
                <a:cs typeface="Symbol" charset="2"/>
              </a:rPr>
              <a:t>β</a:t>
            </a:r>
            <a:r>
              <a:rPr lang="en" sz="2400" i="1" baseline="-25000" dirty="0" smtClean="0">
                <a:solidFill>
                  <a:srgbClr val="333399"/>
                </a:solidFill>
              </a:rPr>
              <a:t>comp</a:t>
            </a:r>
            <a:endParaRPr sz="2400" dirty="0">
              <a:solidFill>
                <a:srgbClr val="333399"/>
              </a:solidFill>
            </a:endParaRPr>
          </a:p>
          <a:p>
            <a:pPr>
              <a:lnSpc>
                <a:spcPct val="120000"/>
              </a:lnSpc>
              <a:spcBef>
                <a:spcPts val="0"/>
              </a:spcBef>
              <a:buNone/>
            </a:pPr>
            <a:endParaRPr dirty="0">
              <a:solidFill>
                <a:srgbClr val="333399"/>
              </a:solidFill>
            </a:endParaRPr>
          </a:p>
        </p:txBody>
      </p:sp>
      <p:sp>
        <p:nvSpPr>
          <p:cNvPr id="277" name="Shape 277"/>
          <p:cNvSpPr/>
          <p:nvPr/>
        </p:nvSpPr>
        <p:spPr>
          <a:xfrm>
            <a:off x="2212723" y="4356866"/>
            <a:ext cx="1515899" cy="1928400"/>
          </a:xfrm>
          <a:prstGeom prst="rect">
            <a:avLst/>
          </a:prstGeom>
          <a:noFill/>
          <a:ln w="19050" cap="flat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78" name="Shape 278"/>
          <p:cNvSpPr/>
          <p:nvPr/>
        </p:nvSpPr>
        <p:spPr>
          <a:xfrm>
            <a:off x="2210475" y="4353869"/>
            <a:ext cx="259200" cy="331200"/>
          </a:xfrm>
          <a:prstGeom prst="rect">
            <a:avLst/>
          </a:prstGeom>
          <a:solidFill>
            <a:srgbClr val="C9DAF8"/>
          </a:solidFill>
          <a:ln w="19050" cap="flat">
            <a:solidFill>
              <a:srgbClr val="4A86E8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279" name="Shape 279"/>
          <p:cNvSpPr/>
          <p:nvPr/>
        </p:nvSpPr>
        <p:spPr>
          <a:xfrm>
            <a:off x="2460126" y="4687483"/>
            <a:ext cx="259200" cy="331200"/>
          </a:xfrm>
          <a:prstGeom prst="rect">
            <a:avLst/>
          </a:prstGeom>
          <a:solidFill>
            <a:srgbClr val="C9DAF8"/>
          </a:solidFill>
          <a:ln w="19050" cap="flat">
            <a:solidFill>
              <a:srgbClr val="4A86E8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/>
          <p:nvPr/>
        </p:nvSpPr>
        <p:spPr>
          <a:xfrm>
            <a:off x="3463096" y="4687490"/>
            <a:ext cx="259200" cy="331200"/>
          </a:xfrm>
          <a:prstGeom prst="rect">
            <a:avLst/>
          </a:prstGeom>
          <a:solidFill>
            <a:srgbClr val="C9DAF8"/>
          </a:solidFill>
          <a:ln w="19050" cap="flat">
            <a:solidFill>
              <a:srgbClr val="4A86E8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281" name="Shape 281"/>
          <p:cNvSpPr/>
          <p:nvPr/>
        </p:nvSpPr>
        <p:spPr>
          <a:xfrm>
            <a:off x="3037870" y="4353122"/>
            <a:ext cx="259200" cy="331200"/>
          </a:xfrm>
          <a:prstGeom prst="rect">
            <a:avLst/>
          </a:prstGeom>
          <a:solidFill>
            <a:srgbClr val="C9DAF8"/>
          </a:solidFill>
          <a:ln w="19050" cap="flat">
            <a:solidFill>
              <a:srgbClr val="4A86E8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282" name="Shape 282"/>
          <p:cNvSpPr/>
          <p:nvPr/>
        </p:nvSpPr>
        <p:spPr>
          <a:xfrm>
            <a:off x="2210495" y="5954066"/>
            <a:ext cx="259200" cy="331200"/>
          </a:xfrm>
          <a:prstGeom prst="rect">
            <a:avLst/>
          </a:prstGeom>
          <a:solidFill>
            <a:srgbClr val="C9DAF8"/>
          </a:solidFill>
          <a:ln w="19050" cap="flat">
            <a:solidFill>
              <a:srgbClr val="4A86E8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283" name="Shape 283"/>
          <p:cNvSpPr txBox="1"/>
          <p:nvPr/>
        </p:nvSpPr>
        <p:spPr>
          <a:xfrm>
            <a:off x="2549312" y="5018700"/>
            <a:ext cx="842700" cy="734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000" b="1" dirty="0">
                <a:solidFill>
                  <a:srgbClr val="B7B7B7"/>
                </a:solidFill>
              </a:rPr>
              <a:t>IC50</a:t>
            </a:r>
          </a:p>
        </p:txBody>
      </p:sp>
      <p:sp>
        <p:nvSpPr>
          <p:cNvPr id="284" name="Shape 284"/>
          <p:cNvSpPr/>
          <p:nvPr/>
        </p:nvSpPr>
        <p:spPr>
          <a:xfrm>
            <a:off x="3463096" y="5640282"/>
            <a:ext cx="259200" cy="331200"/>
          </a:xfrm>
          <a:prstGeom prst="rect">
            <a:avLst/>
          </a:prstGeom>
          <a:solidFill>
            <a:srgbClr val="C9DAF8"/>
          </a:solidFill>
          <a:ln w="19050" cap="flat">
            <a:solidFill>
              <a:srgbClr val="4A86E8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285" name="Shape 285"/>
          <p:cNvSpPr/>
          <p:nvPr/>
        </p:nvSpPr>
        <p:spPr>
          <a:xfrm>
            <a:off x="3194763" y="5640291"/>
            <a:ext cx="259200" cy="331200"/>
          </a:xfrm>
          <a:prstGeom prst="rect">
            <a:avLst/>
          </a:prstGeom>
          <a:solidFill>
            <a:srgbClr val="C9DAF8"/>
          </a:solidFill>
          <a:ln w="19050" cap="flat">
            <a:solidFill>
              <a:srgbClr val="4A86E8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286" name="Shape 286"/>
          <p:cNvSpPr/>
          <p:nvPr/>
        </p:nvSpPr>
        <p:spPr>
          <a:xfrm>
            <a:off x="1445870" y="2725817"/>
            <a:ext cx="756299" cy="1143200"/>
          </a:xfrm>
          <a:prstGeom prst="rect">
            <a:avLst/>
          </a:prstGeom>
          <a:solidFill>
            <a:srgbClr val="D9EAD3"/>
          </a:solidFill>
          <a:ln w="19050" cap="flat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400" dirty="0"/>
              <a:t>Comp.</a:t>
            </a:r>
          </a:p>
        </p:txBody>
      </p:sp>
      <p:sp>
        <p:nvSpPr>
          <p:cNvPr id="287" name="Shape 287"/>
          <p:cNvSpPr/>
          <p:nvPr/>
        </p:nvSpPr>
        <p:spPr>
          <a:xfrm>
            <a:off x="3754276" y="2754633"/>
            <a:ext cx="756299" cy="1143200"/>
          </a:xfrm>
          <a:prstGeom prst="rect">
            <a:avLst/>
          </a:prstGeom>
          <a:solidFill>
            <a:srgbClr val="D9EAD3"/>
          </a:solidFill>
          <a:ln w="19050" cap="flat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200" dirty="0"/>
              <a:t>Protein</a:t>
            </a:r>
          </a:p>
        </p:txBody>
      </p:sp>
      <p:cxnSp>
        <p:nvCxnSpPr>
          <p:cNvPr id="288" name="Shape 288"/>
          <p:cNvCxnSpPr/>
          <p:nvPr/>
        </p:nvCxnSpPr>
        <p:spPr>
          <a:xfrm>
            <a:off x="2205067" y="3877667"/>
            <a:ext cx="464699" cy="432399"/>
          </a:xfrm>
          <a:prstGeom prst="straightConnector1">
            <a:avLst/>
          </a:prstGeom>
          <a:noFill/>
          <a:ln w="19050" cap="flat">
            <a:solidFill>
              <a:schemeClr val="accent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289" name="Shape 289"/>
          <p:cNvCxnSpPr/>
          <p:nvPr/>
        </p:nvCxnSpPr>
        <p:spPr>
          <a:xfrm flipH="1">
            <a:off x="3231670" y="3905560"/>
            <a:ext cx="518700" cy="404399"/>
          </a:xfrm>
          <a:prstGeom prst="straightConnector1">
            <a:avLst/>
          </a:prstGeom>
          <a:noFill/>
          <a:ln w="19050" cap="flat">
            <a:solidFill>
              <a:schemeClr val="accent6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290" name="Shape 290"/>
          <p:cNvSpPr/>
          <p:nvPr/>
        </p:nvSpPr>
        <p:spPr>
          <a:xfrm>
            <a:off x="1256690" y="1500417"/>
            <a:ext cx="1152635" cy="734799"/>
          </a:xfrm>
          <a:prstGeom prst="rect">
            <a:avLst/>
          </a:prstGeom>
          <a:solidFill>
            <a:srgbClr val="C9DAF8"/>
          </a:solidFill>
          <a:ln w="19050" cap="flat">
            <a:solidFill>
              <a:srgbClr val="4A86E8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 sz="1200"/>
              <a:t>Fingerprints</a:t>
            </a:r>
          </a:p>
        </p:txBody>
      </p:sp>
      <p:cxnSp>
        <p:nvCxnSpPr>
          <p:cNvPr id="292" name="Shape 292"/>
          <p:cNvCxnSpPr>
            <a:stCxn id="290" idx="2"/>
            <a:endCxn id="286" idx="0"/>
          </p:cNvCxnSpPr>
          <p:nvPr/>
        </p:nvCxnSpPr>
        <p:spPr>
          <a:xfrm flipH="1">
            <a:off x="1824020" y="2235216"/>
            <a:ext cx="8988" cy="490601"/>
          </a:xfrm>
          <a:prstGeom prst="straightConnector1">
            <a:avLst/>
          </a:prstGeom>
          <a:noFill/>
          <a:ln w="19050" cap="flat">
            <a:solidFill>
              <a:schemeClr val="accent6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294" name="Shape 294"/>
          <p:cNvSpPr txBox="1"/>
          <p:nvPr/>
        </p:nvSpPr>
        <p:spPr>
          <a:xfrm>
            <a:off x="1825600" y="2175667"/>
            <a:ext cx="844166" cy="404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 i="1" dirty="0">
                <a:solidFill>
                  <a:schemeClr val="accent6"/>
                </a:solidFill>
              </a:rPr>
              <a:t>β</a:t>
            </a:r>
            <a:r>
              <a:rPr lang="en" i="1" baseline="-25000" dirty="0">
                <a:solidFill>
                  <a:schemeClr val="accent6"/>
                </a:solidFill>
              </a:rPr>
              <a:t>comp</a:t>
            </a:r>
          </a:p>
        </p:txBody>
      </p:sp>
    </p:spTree>
    <p:extLst>
      <p:ext uri="{BB962C8B-B14F-4D97-AF65-F5344CB8AC3E}">
        <p14:creationId xmlns:p14="http://schemas.microsoft.com/office/powerpoint/2010/main" val="3913252713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0900"/>
            <a:ext cx="9144000" cy="5140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530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0900"/>
            <a:ext cx="9144000" cy="5140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0994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0900"/>
            <a:ext cx="9144000" cy="5136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3997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" name="Shape 3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8600" y="1640968"/>
            <a:ext cx="3828749" cy="4084018"/>
          </a:xfrm>
          <a:prstGeom prst="rect">
            <a:avLst/>
          </a:prstGeom>
          <a:noFill/>
          <a:ln>
            <a:noFill/>
          </a:ln>
        </p:spPr>
      </p:pic>
      <p:pic>
        <p:nvPicPr>
          <p:cNvPr id="369" name="Shape 36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09927" y="1607668"/>
            <a:ext cx="3858538" cy="4115800"/>
          </a:xfrm>
          <a:prstGeom prst="rect">
            <a:avLst/>
          </a:prstGeom>
          <a:noFill/>
          <a:ln>
            <a:noFill/>
          </a:ln>
        </p:spPr>
      </p:pic>
      <p:sp>
        <p:nvSpPr>
          <p:cNvPr id="370" name="Shape 37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 dirty="0" smtClean="0"/>
              <a:t>Results </a:t>
            </a:r>
            <a:r>
              <a:rPr lang="en" dirty="0"/>
              <a:t>on </a:t>
            </a:r>
            <a:r>
              <a:rPr lang="en" dirty="0" smtClean="0"/>
              <a:t>C</a:t>
            </a:r>
            <a:r>
              <a:rPr lang="nl-BE" dirty="0" smtClean="0"/>
              <a:t>h</a:t>
            </a:r>
            <a:r>
              <a:rPr lang="en" dirty="0" smtClean="0"/>
              <a:t>EMBL</a:t>
            </a:r>
            <a:endParaRPr lang="en" dirty="0"/>
          </a:p>
        </p:txBody>
      </p:sp>
      <p:sp>
        <p:nvSpPr>
          <p:cNvPr id="371" name="Shape 371"/>
          <p:cNvSpPr txBox="1">
            <a:spLocks noGrp="1"/>
          </p:cNvSpPr>
          <p:nvPr>
            <p:ph idx="1"/>
          </p:nvPr>
        </p:nvSpPr>
        <p:spPr>
          <a:xfrm>
            <a:off x="6723528" y="1299882"/>
            <a:ext cx="2150597" cy="519953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rtl="0">
              <a:lnSpc>
                <a:spcPct val="120000"/>
              </a:lnSpc>
              <a:spcBef>
                <a:spcPts val="0"/>
              </a:spcBef>
              <a:buNone/>
            </a:pPr>
            <a:r>
              <a:rPr lang="en" sz="2000" dirty="0" smtClean="0">
                <a:solidFill>
                  <a:srgbClr val="333399"/>
                </a:solidFill>
              </a:rPr>
              <a:t>15</a:t>
            </a:r>
            <a:r>
              <a:rPr lang="nl-BE" sz="2000" dirty="0" smtClean="0">
                <a:solidFill>
                  <a:srgbClr val="333399"/>
                </a:solidFill>
              </a:rPr>
              <a:t>K</a:t>
            </a:r>
            <a:r>
              <a:rPr lang="en" sz="2000" dirty="0" smtClean="0">
                <a:solidFill>
                  <a:srgbClr val="333399"/>
                </a:solidFill>
              </a:rPr>
              <a:t> comp</a:t>
            </a:r>
            <a:r>
              <a:rPr lang="nl-BE" sz="2000" dirty="0" smtClean="0">
                <a:solidFill>
                  <a:srgbClr val="333399"/>
                </a:solidFill>
              </a:rPr>
              <a:t>ounds</a:t>
            </a:r>
            <a:endParaRPr lang="en" sz="2000" dirty="0">
              <a:solidFill>
                <a:srgbClr val="333399"/>
              </a:solidFill>
            </a:endParaRPr>
          </a:p>
          <a:p>
            <a:pPr rtl="0">
              <a:lnSpc>
                <a:spcPct val="120000"/>
              </a:lnSpc>
              <a:spcBef>
                <a:spcPts val="0"/>
              </a:spcBef>
              <a:buNone/>
            </a:pPr>
            <a:r>
              <a:rPr lang="en" sz="2000" dirty="0">
                <a:solidFill>
                  <a:srgbClr val="333399"/>
                </a:solidFill>
              </a:rPr>
              <a:t>344 protein</a:t>
            </a:r>
          </a:p>
          <a:p>
            <a:pPr lvl="0" rtl="0">
              <a:lnSpc>
                <a:spcPct val="120000"/>
              </a:lnSpc>
              <a:spcBef>
                <a:spcPts val="0"/>
              </a:spcBef>
              <a:buNone/>
            </a:pPr>
            <a:r>
              <a:rPr lang="en" sz="2000" dirty="0" smtClean="0">
                <a:solidFill>
                  <a:srgbClr val="333399"/>
                </a:solidFill>
              </a:rPr>
              <a:t>200</a:t>
            </a:r>
            <a:r>
              <a:rPr lang="nl-BE" sz="2000" dirty="0" smtClean="0">
                <a:solidFill>
                  <a:srgbClr val="333399"/>
                </a:solidFill>
              </a:rPr>
              <a:t> </a:t>
            </a:r>
            <a:r>
              <a:rPr lang="en" sz="2000" dirty="0" smtClean="0">
                <a:solidFill>
                  <a:srgbClr val="333399"/>
                </a:solidFill>
              </a:rPr>
              <a:t>nM </a:t>
            </a:r>
            <a:r>
              <a:rPr lang="en" sz="2000" dirty="0">
                <a:solidFill>
                  <a:srgbClr val="333399"/>
                </a:solidFill>
              </a:rPr>
              <a:t>threshold</a:t>
            </a:r>
          </a:p>
          <a:p>
            <a:pPr rtl="0">
              <a:lnSpc>
                <a:spcPct val="120000"/>
              </a:lnSpc>
              <a:spcBef>
                <a:spcPts val="0"/>
              </a:spcBef>
              <a:buNone/>
            </a:pPr>
            <a:endParaRPr sz="2000" dirty="0">
              <a:solidFill>
                <a:srgbClr val="333399"/>
              </a:solidFill>
            </a:endParaRPr>
          </a:p>
          <a:p>
            <a:pPr>
              <a:lnSpc>
                <a:spcPct val="120000"/>
              </a:lnSpc>
              <a:spcBef>
                <a:spcPts val="0"/>
              </a:spcBef>
              <a:buNone/>
            </a:pPr>
            <a:r>
              <a:rPr lang="en" sz="2000" dirty="0">
                <a:solidFill>
                  <a:srgbClr val="333399"/>
                </a:solidFill>
              </a:rPr>
              <a:t>20% for test set</a:t>
            </a:r>
          </a:p>
        </p:txBody>
      </p:sp>
      <p:sp>
        <p:nvSpPr>
          <p:cNvPr id="372" name="Shape 372"/>
          <p:cNvSpPr txBox="1"/>
          <p:nvPr/>
        </p:nvSpPr>
        <p:spPr>
          <a:xfrm>
            <a:off x="732692" y="5625187"/>
            <a:ext cx="6094500" cy="5475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 sz="2000" dirty="0">
                <a:latin typeface="+mj-lt"/>
                <a:cs typeface="Calibri"/>
              </a:rPr>
              <a:t>Compound features improve </a:t>
            </a:r>
            <a:r>
              <a:rPr lang="en" sz="2000" dirty="0" smtClean="0">
                <a:latin typeface="+mj-lt"/>
                <a:cs typeface="Calibri"/>
              </a:rPr>
              <a:t>performance</a:t>
            </a:r>
            <a:endParaRPr lang="nl-BE" sz="2000" dirty="0" smtClean="0">
              <a:latin typeface="+mj-lt"/>
              <a:cs typeface="Calibri"/>
            </a:endParaRPr>
          </a:p>
          <a:p>
            <a:pPr>
              <a:spcBef>
                <a:spcPts val="0"/>
              </a:spcBef>
              <a:buNone/>
            </a:pPr>
            <a:r>
              <a:rPr lang="nl-BE" sz="2000" dirty="0" smtClean="0">
                <a:latin typeface="+mj-lt"/>
                <a:cs typeface="Calibri"/>
              </a:rPr>
              <a:t>Multitask modeling improves performance</a:t>
            </a:r>
            <a:endParaRPr lang="en" sz="2000" dirty="0">
              <a:latin typeface="+mj-lt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96798696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nl-BE" dirty="0" smtClean="0"/>
              <a:t>Drug–target activities</a:t>
            </a:r>
            <a:endParaRPr lang="en" dirty="0"/>
          </a:p>
        </p:txBody>
      </p:sp>
      <p:sp>
        <p:nvSpPr>
          <p:cNvPr id="50" name="Shape 50"/>
          <p:cNvSpPr txBox="1">
            <a:spLocks noGrp="1"/>
          </p:cNvSpPr>
          <p:nvPr>
            <p:ph idx="1"/>
          </p:nvPr>
        </p:nvSpPr>
        <p:spPr>
          <a:xfrm>
            <a:off x="549275" y="1284941"/>
            <a:ext cx="4725025" cy="519953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419100" rtl="0">
              <a:lnSpc>
                <a:spcPct val="120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 dirty="0">
                <a:solidFill>
                  <a:srgbClr val="333399"/>
                </a:solidFill>
              </a:rPr>
              <a:t>IC50 - amount of compound needed for half </a:t>
            </a:r>
            <a:r>
              <a:rPr lang="en" b="1" dirty="0" smtClean="0">
                <a:solidFill>
                  <a:srgbClr val="333399"/>
                </a:solidFill>
              </a:rPr>
              <a:t>inhibition</a:t>
            </a:r>
            <a:endParaRPr lang="nl-BE" b="1" dirty="0" smtClean="0">
              <a:solidFill>
                <a:srgbClr val="333399"/>
              </a:solidFill>
            </a:endParaRPr>
          </a:p>
          <a:p>
            <a:pPr marL="817563" lvl="1" indent="-419100">
              <a:lnSpc>
                <a:spcPct val="120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nl-BE" dirty="0" smtClean="0">
                <a:solidFill>
                  <a:srgbClr val="333399"/>
                </a:solidFill>
              </a:rPr>
              <a:t>pIC50 = -log10(IC50)</a:t>
            </a:r>
            <a:endParaRPr lang="en" dirty="0">
              <a:solidFill>
                <a:srgbClr val="333399"/>
              </a:solidFill>
            </a:endParaRPr>
          </a:p>
          <a:p>
            <a:pPr marL="457200" lvl="0" indent="-419100" rtl="0">
              <a:lnSpc>
                <a:spcPct val="120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 dirty="0">
                <a:solidFill>
                  <a:srgbClr val="333399"/>
                </a:solidFill>
              </a:rPr>
              <a:t>EC50 - amount of compound needed for half </a:t>
            </a:r>
            <a:r>
              <a:rPr lang="en" b="1" dirty="0">
                <a:solidFill>
                  <a:srgbClr val="333399"/>
                </a:solidFill>
              </a:rPr>
              <a:t>effect</a:t>
            </a:r>
          </a:p>
        </p:txBody>
      </p:sp>
      <p:pic>
        <p:nvPicPr>
          <p:cNvPr id="51" name="Shape 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74300" y="2018534"/>
            <a:ext cx="3143250" cy="41529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05915883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Variational</a:t>
            </a:r>
            <a:r>
              <a:rPr lang="en-US" dirty="0" smtClean="0"/>
              <a:t> Bayes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Hierarchical blindness</a:t>
            </a:r>
          </a:p>
          <a:p>
            <a:pPr lvl="1"/>
            <a:r>
              <a:rPr lang="en" sz="2000" dirty="0"/>
              <a:t>Ignored covariance </a:t>
            </a:r>
            <a:r>
              <a:rPr lang="nl-BE" sz="2000" dirty="0" smtClean="0"/>
              <a:t/>
            </a:r>
            <a:br>
              <a:rPr lang="nl-BE" sz="2000" dirty="0" smtClean="0"/>
            </a:br>
            <a:r>
              <a:rPr lang="en" sz="2000" dirty="0" smtClean="0"/>
              <a:t>between </a:t>
            </a:r>
            <a:r>
              <a:rPr lang="en" sz="2000" dirty="0"/>
              <a:t>𝛽 and latents </a:t>
            </a:r>
            <a:r>
              <a:rPr lang="en" sz="2000" b="1" dirty="0" smtClean="0"/>
              <a:t>u</a:t>
            </a:r>
            <a:endParaRPr lang="nl-BE" sz="2000" b="1" dirty="0" smtClean="0"/>
          </a:p>
          <a:p>
            <a:pPr lvl="1"/>
            <a:r>
              <a:rPr lang="nl-BE" sz="2000" dirty="0" smtClean="0"/>
              <a:t>Poor variance estimates</a:t>
            </a:r>
          </a:p>
          <a:p>
            <a:pPr marL="358775" lvl="1" indent="-358775">
              <a:buSzPct val="110000"/>
              <a:buFont typeface="Arial" charset="0"/>
              <a:buChar char="•"/>
            </a:pPr>
            <a:r>
              <a:rPr lang="en" dirty="0" smtClean="0"/>
              <a:t>u</a:t>
            </a:r>
            <a:r>
              <a:rPr lang="en" baseline="-25000" dirty="0" smtClean="0"/>
              <a:t>i</a:t>
            </a:r>
            <a:r>
              <a:rPr lang="en" dirty="0" smtClean="0"/>
              <a:t> covariance</a:t>
            </a:r>
            <a:r>
              <a:rPr lang="nl-BE" dirty="0"/>
              <a:t> </a:t>
            </a:r>
            <a:r>
              <a:rPr lang="en" dirty="0" smtClean="0"/>
              <a:t>increase</a:t>
            </a:r>
            <a:r>
              <a:rPr lang="nl-BE" dirty="0" smtClean="0"/>
              <a:t>s</a:t>
            </a:r>
            <a:br>
              <a:rPr lang="nl-BE" dirty="0" smtClean="0"/>
            </a:br>
            <a:r>
              <a:rPr lang="en" dirty="0" smtClean="0"/>
              <a:t>if </a:t>
            </a:r>
            <a:r>
              <a:rPr lang="en" dirty="0"/>
              <a:t>side </a:t>
            </a:r>
            <a:r>
              <a:rPr lang="en" dirty="0" smtClean="0"/>
              <a:t>information</a:t>
            </a:r>
            <a:r>
              <a:rPr lang="en" sz="2000" dirty="0" smtClean="0"/>
              <a:t> </a:t>
            </a: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49861"/>
          <a:stretch/>
        </p:blipFill>
        <p:spPr>
          <a:xfrm>
            <a:off x="4559300" y="850900"/>
            <a:ext cx="4584700" cy="5140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03507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Shape 180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Empirical comparison: ChEMBL</a:t>
            </a:r>
          </a:p>
        </p:txBody>
      </p:sp>
      <p:sp>
        <p:nvSpPr>
          <p:cNvPr id="181" name="Shape 181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4032600" cy="4555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 rtl="0">
              <a:spcBef>
                <a:spcPts val="0"/>
              </a:spcBef>
            </a:pPr>
            <a:r>
              <a:rPr lang="en" dirty="0"/>
              <a:t>15k compounds</a:t>
            </a:r>
          </a:p>
          <a:p>
            <a:pPr marL="457200" lvl="0" indent="-228600" rtl="0">
              <a:spcBef>
                <a:spcPts val="0"/>
              </a:spcBef>
            </a:pPr>
            <a:r>
              <a:rPr lang="en" dirty="0"/>
              <a:t>346 proteins</a:t>
            </a:r>
          </a:p>
          <a:p>
            <a:pPr marL="457200" lvl="0" indent="-228600" rtl="0">
              <a:spcBef>
                <a:spcPts val="0"/>
              </a:spcBef>
            </a:pPr>
            <a:r>
              <a:rPr lang="en" dirty="0"/>
              <a:t>~60k activity measurements</a:t>
            </a:r>
          </a:p>
          <a:p>
            <a:pPr marL="914400" lvl="1" indent="-228600" rtl="0">
              <a:spcBef>
                <a:spcPts val="0"/>
              </a:spcBef>
            </a:pPr>
            <a:r>
              <a:rPr lang="en" dirty="0"/>
              <a:t>pIC50</a:t>
            </a:r>
          </a:p>
          <a:p>
            <a:pPr marL="914400" lvl="1" indent="-228600" rtl="0">
              <a:spcBef>
                <a:spcPts val="0"/>
              </a:spcBef>
            </a:pPr>
            <a:r>
              <a:rPr lang="en" dirty="0"/>
              <a:t>20</a:t>
            </a:r>
            <a:r>
              <a:rPr lang="en" dirty="0" smtClean="0"/>
              <a:t>% </a:t>
            </a:r>
            <a:r>
              <a:rPr lang="en" dirty="0"/>
              <a:t>test set</a:t>
            </a:r>
          </a:p>
          <a:p>
            <a:pPr marL="457200" lvl="0" indent="-228600" rtl="0">
              <a:spcBef>
                <a:spcPts val="0"/>
              </a:spcBef>
            </a:pPr>
            <a:r>
              <a:rPr lang="en" dirty="0"/>
              <a:t>Sparse high-dimensional </a:t>
            </a:r>
            <a:r>
              <a:rPr lang="en" b="1" dirty="0"/>
              <a:t>side information </a:t>
            </a:r>
            <a:r>
              <a:rPr lang="en" dirty="0"/>
              <a:t>(#feat is ~100k)</a:t>
            </a:r>
          </a:p>
          <a:p>
            <a:pPr marL="457200" lvl="0" indent="-228600" rtl="0">
              <a:spcBef>
                <a:spcPts val="0"/>
              </a:spcBef>
            </a:pPr>
            <a:r>
              <a:rPr lang="en" dirty="0"/>
              <a:t>Macau drastically outperforms </a:t>
            </a:r>
            <a:r>
              <a:rPr lang="en" dirty="0" smtClean="0"/>
              <a:t>VBMFS</a:t>
            </a:r>
            <a:r>
              <a:rPr lang="nl-BE" dirty="0" smtClean="0"/>
              <a:t>I</a:t>
            </a:r>
            <a:endParaRPr lang="en" dirty="0"/>
          </a:p>
        </p:txBody>
      </p:sp>
      <p:pic>
        <p:nvPicPr>
          <p:cNvPr id="183" name="Shape 18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41324" y="1517665"/>
            <a:ext cx="4394699" cy="2781385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Shape 184"/>
          <p:cNvSpPr/>
          <p:nvPr/>
        </p:nvSpPr>
        <p:spPr>
          <a:xfrm>
            <a:off x="4341325" y="3387033"/>
            <a:ext cx="4314900" cy="552400"/>
          </a:xfrm>
          <a:prstGeom prst="rect">
            <a:avLst/>
          </a:prstGeom>
          <a:solidFill>
            <a:srgbClr val="EA9999">
              <a:alpha val="41540"/>
            </a:srgbClr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308142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Shape 229"/>
          <p:cNvSpPr txBox="1">
            <a:spLocks noGrp="1"/>
          </p:cNvSpPr>
          <p:nvPr>
            <p:ph type="title"/>
          </p:nvPr>
        </p:nvSpPr>
        <p:spPr>
          <a:xfrm>
            <a:off x="457200" y="584200"/>
            <a:ext cx="8229600" cy="56356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rgbClr val="3E484F"/>
              </a:buClr>
              <a:buSzPct val="25000"/>
              <a:buFont typeface="Helvetica Neue"/>
              <a:buNone/>
            </a:pPr>
            <a:r>
              <a:rPr lang="en-US"/>
              <a:t>Deep Macau</a:t>
            </a:r>
          </a:p>
        </p:txBody>
      </p:sp>
      <p:sp>
        <p:nvSpPr>
          <p:cNvPr id="230" name="Shape 230"/>
          <p:cNvSpPr txBox="1">
            <a:spLocks noGrp="1"/>
          </p:cNvSpPr>
          <p:nvPr>
            <p:ph type="body" idx="1"/>
          </p:nvPr>
        </p:nvSpPr>
        <p:spPr>
          <a:xfrm>
            <a:off x="457200" y="1371600"/>
            <a:ext cx="8229600" cy="1547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285750" marR="0" lvl="0" indent="-285750" algn="l" rtl="0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SzPct val="100000"/>
              <a:buFont typeface="Arial"/>
              <a:buChar char="•"/>
            </a:pPr>
            <a:r>
              <a:rPr lang="en-US" b="0" i="0" u="none" strike="noStrike" cap="none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Combine deep learning and matrix factorization</a:t>
            </a:r>
          </a:p>
          <a:p>
            <a:pPr marR="0" lvl="1" algn="l" rtl="0">
              <a:lnSpc>
                <a:spcPct val="110000"/>
              </a:lnSpc>
              <a:spcBef>
                <a:spcPts val="0"/>
              </a:spcBef>
            </a:pPr>
            <a:r>
              <a:rPr lang="en-US" sz="2000" dirty="0"/>
              <a:t>Deep learning allows to capture </a:t>
            </a:r>
            <a:r>
              <a:rPr lang="en-US" sz="2000" b="1" dirty="0"/>
              <a:t>nonlinear effects</a:t>
            </a:r>
          </a:p>
          <a:p>
            <a:pPr marR="0" lvl="1" algn="l" rtl="0">
              <a:lnSpc>
                <a:spcPct val="110000"/>
              </a:lnSpc>
              <a:spcBef>
                <a:spcPts val="0"/>
              </a:spcBef>
            </a:pPr>
            <a:r>
              <a:rPr lang="en-US" sz="2000" dirty="0"/>
              <a:t>Matrix factorization allows </a:t>
            </a:r>
            <a:r>
              <a:rPr lang="en-US" sz="2000" b="1" dirty="0"/>
              <a:t>item level reasoning</a:t>
            </a:r>
          </a:p>
        </p:txBody>
      </p:sp>
      <p:grpSp>
        <p:nvGrpSpPr>
          <p:cNvPr id="45" name="Group 44"/>
          <p:cNvGrpSpPr/>
          <p:nvPr/>
        </p:nvGrpSpPr>
        <p:grpSpPr>
          <a:xfrm>
            <a:off x="1983020" y="2721700"/>
            <a:ext cx="5213155" cy="3271450"/>
            <a:chOff x="3686020" y="1085975"/>
            <a:chExt cx="5213155" cy="3271450"/>
          </a:xfrm>
        </p:grpSpPr>
        <p:pic>
          <p:nvPicPr>
            <p:cNvPr id="46" name="Shape 176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7959575" y="2111325"/>
              <a:ext cx="939600" cy="93018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7" name="Shape 178" descr="175px-Aspirin-skeletal.svg.png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3686020" y="2346436"/>
              <a:ext cx="785225" cy="6506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8" name="Shape 179"/>
            <p:cNvSpPr txBox="1"/>
            <p:nvPr/>
          </p:nvSpPr>
          <p:spPr>
            <a:xfrm>
              <a:off x="3735462" y="3041492"/>
              <a:ext cx="651900" cy="254999"/>
            </a:xfrm>
            <a:prstGeom prst="rect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t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rPr lang="en-US" sz="1000"/>
                <a:t>ID:1234</a:t>
              </a:r>
            </a:p>
          </p:txBody>
        </p:sp>
        <p:sp>
          <p:nvSpPr>
            <p:cNvPr id="49" name="Shape 180"/>
            <p:cNvSpPr/>
            <p:nvPr/>
          </p:nvSpPr>
          <p:spPr>
            <a:xfrm>
              <a:off x="5315700" y="3090225"/>
              <a:ext cx="600900" cy="12672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cxnSp>
          <p:nvCxnSpPr>
            <p:cNvPr id="50" name="Shape 181"/>
            <p:cNvCxnSpPr>
              <a:endCxn id="51" idx="1"/>
            </p:cNvCxnSpPr>
            <p:nvPr/>
          </p:nvCxnSpPr>
          <p:spPr>
            <a:xfrm>
              <a:off x="4387450" y="3149575"/>
              <a:ext cx="939600" cy="582600"/>
            </a:xfrm>
            <a:prstGeom prst="bentConnector3">
              <a:avLst>
                <a:gd name="adj1" fmla="val 50000"/>
              </a:avLst>
            </a:prstGeom>
            <a:noFill/>
            <a:ln w="9525" cap="flat" cmpd="sng">
              <a:solidFill>
                <a:srgbClr val="434343"/>
              </a:solidFill>
              <a:prstDash val="solid"/>
              <a:round/>
              <a:headEnd type="none" w="lg" len="lg"/>
              <a:tailEnd type="triangle" w="lg" len="lg"/>
            </a:ln>
          </p:spPr>
        </p:cxnSp>
        <p:sp>
          <p:nvSpPr>
            <p:cNvPr id="51" name="Shape 182"/>
            <p:cNvSpPr/>
            <p:nvPr/>
          </p:nvSpPr>
          <p:spPr>
            <a:xfrm>
              <a:off x="5327050" y="3655675"/>
              <a:ext cx="589500" cy="153000"/>
            </a:xfrm>
            <a:prstGeom prst="rect">
              <a:avLst/>
            </a:prstGeom>
            <a:solidFill>
              <a:srgbClr val="EA9999"/>
            </a:solidFill>
            <a:ln w="9525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2" name="Shape 183"/>
            <p:cNvSpPr/>
            <p:nvPr/>
          </p:nvSpPr>
          <p:spPr>
            <a:xfrm rot="-5400000">
              <a:off x="5010675" y="1268800"/>
              <a:ext cx="289200" cy="1621200"/>
            </a:xfrm>
            <a:prstGeom prst="roundRect">
              <a:avLst>
                <a:gd name="adj" fmla="val 35287"/>
              </a:avLst>
            </a:prstGeom>
            <a:solidFill>
              <a:srgbClr val="6D9EEB"/>
            </a:solidFill>
            <a:ln w="9525" cap="flat" cmpd="sng">
              <a:solidFill>
                <a:srgbClr val="3C78D8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3" name="Shape 184"/>
            <p:cNvSpPr/>
            <p:nvPr/>
          </p:nvSpPr>
          <p:spPr>
            <a:xfrm rot="-5400000">
              <a:off x="4438037" y="1963568"/>
              <a:ext cx="226800" cy="226800"/>
            </a:xfrm>
            <a:prstGeom prst="ellipse">
              <a:avLst/>
            </a:prstGeom>
            <a:solidFill>
              <a:srgbClr val="CFE2F3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4" name="Shape 185"/>
            <p:cNvSpPr/>
            <p:nvPr/>
          </p:nvSpPr>
          <p:spPr>
            <a:xfrm rot="-5400000">
              <a:off x="4742837" y="1963568"/>
              <a:ext cx="226800" cy="226800"/>
            </a:xfrm>
            <a:prstGeom prst="ellipse">
              <a:avLst/>
            </a:prstGeom>
            <a:solidFill>
              <a:srgbClr val="CFE2F3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5" name="Shape 186"/>
            <p:cNvSpPr/>
            <p:nvPr/>
          </p:nvSpPr>
          <p:spPr>
            <a:xfrm rot="-5400000">
              <a:off x="5047637" y="1963568"/>
              <a:ext cx="226800" cy="226800"/>
            </a:xfrm>
            <a:prstGeom prst="ellipse">
              <a:avLst/>
            </a:prstGeom>
            <a:solidFill>
              <a:srgbClr val="CFE2F3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6" name="Shape 187"/>
            <p:cNvSpPr/>
            <p:nvPr/>
          </p:nvSpPr>
          <p:spPr>
            <a:xfrm rot="-5400000">
              <a:off x="5352437" y="1963568"/>
              <a:ext cx="226800" cy="226800"/>
            </a:xfrm>
            <a:prstGeom prst="ellipse">
              <a:avLst/>
            </a:prstGeom>
            <a:solidFill>
              <a:srgbClr val="CFE2F3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7" name="Shape 188"/>
            <p:cNvSpPr/>
            <p:nvPr/>
          </p:nvSpPr>
          <p:spPr>
            <a:xfrm rot="-5400000">
              <a:off x="5657237" y="1963568"/>
              <a:ext cx="226800" cy="226800"/>
            </a:xfrm>
            <a:prstGeom prst="ellipse">
              <a:avLst/>
            </a:prstGeom>
            <a:solidFill>
              <a:srgbClr val="CFE2F3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cxnSp>
          <p:nvCxnSpPr>
            <p:cNvPr id="58" name="Shape 189"/>
            <p:cNvCxnSpPr>
              <a:endCxn id="52" idx="1"/>
            </p:cNvCxnSpPr>
            <p:nvPr/>
          </p:nvCxnSpPr>
          <p:spPr>
            <a:xfrm rot="5400000" flipH="1">
              <a:off x="4675575" y="2703700"/>
              <a:ext cx="1431600" cy="472200"/>
            </a:xfrm>
            <a:prstGeom prst="curvedConnector3">
              <a:avLst>
                <a:gd name="adj1" fmla="val 50000"/>
              </a:avLst>
            </a:prstGeom>
            <a:noFill/>
            <a:ln w="9525" cap="flat" cmpd="sng">
              <a:solidFill>
                <a:srgbClr val="FF0000"/>
              </a:solidFill>
              <a:prstDash val="dash"/>
              <a:round/>
              <a:headEnd type="none" w="lg" len="lg"/>
              <a:tailEnd type="triangle" w="lg" len="lg"/>
            </a:ln>
          </p:spPr>
        </p:cxnSp>
        <p:cxnSp>
          <p:nvCxnSpPr>
            <p:cNvPr id="59" name="Shape 190"/>
            <p:cNvCxnSpPr>
              <a:endCxn id="52" idx="1"/>
            </p:cNvCxnSpPr>
            <p:nvPr/>
          </p:nvCxnSpPr>
          <p:spPr>
            <a:xfrm rot="10800000" flipH="1">
              <a:off x="4556175" y="2224000"/>
              <a:ext cx="599100" cy="361800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dash"/>
              <a:round/>
              <a:headEnd type="none" w="lg" len="lg"/>
              <a:tailEnd type="triangle" w="lg" len="lg"/>
            </a:ln>
          </p:spPr>
        </p:cxnSp>
        <p:cxnSp>
          <p:nvCxnSpPr>
            <p:cNvPr id="60" name="Shape 191"/>
            <p:cNvCxnSpPr>
              <a:stCxn id="52" idx="3"/>
              <a:endCxn id="61" idx="1"/>
            </p:cNvCxnSpPr>
            <p:nvPr/>
          </p:nvCxnSpPr>
          <p:spPr>
            <a:xfrm rot="10800000" flipH="1">
              <a:off x="5155275" y="1416100"/>
              <a:ext cx="1109700" cy="518700"/>
            </a:xfrm>
            <a:prstGeom prst="straightConnector1">
              <a:avLst/>
            </a:prstGeom>
            <a:noFill/>
            <a:ln w="9525" cap="flat" cmpd="sng">
              <a:solidFill>
                <a:srgbClr val="4A86E8"/>
              </a:solidFill>
              <a:prstDash val="solid"/>
              <a:round/>
              <a:headEnd type="none" w="lg" len="lg"/>
              <a:tailEnd type="triangle" w="lg" len="lg"/>
            </a:ln>
          </p:spPr>
        </p:cxnSp>
        <p:sp>
          <p:nvSpPr>
            <p:cNvPr id="61" name="Shape 192"/>
            <p:cNvSpPr/>
            <p:nvPr/>
          </p:nvSpPr>
          <p:spPr>
            <a:xfrm rot="-5400000">
              <a:off x="6120404" y="1081525"/>
              <a:ext cx="289200" cy="380100"/>
            </a:xfrm>
            <a:prstGeom prst="roundRect">
              <a:avLst>
                <a:gd name="adj" fmla="val 35287"/>
              </a:avLst>
            </a:prstGeom>
            <a:solidFill>
              <a:srgbClr val="F1C232"/>
            </a:solidFill>
            <a:ln w="9525" cap="flat" cmpd="sng">
              <a:solidFill>
                <a:srgbClr val="FFD966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2" name="Shape 193"/>
            <p:cNvSpPr/>
            <p:nvPr/>
          </p:nvSpPr>
          <p:spPr>
            <a:xfrm rot="-5400000">
              <a:off x="6146419" y="1155744"/>
              <a:ext cx="226800" cy="226800"/>
            </a:xfrm>
            <a:prstGeom prst="ellipse">
              <a:avLst/>
            </a:prstGeom>
            <a:solidFill>
              <a:srgbClr val="CFE2F3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3" name="Shape 194"/>
            <p:cNvSpPr txBox="1"/>
            <p:nvPr/>
          </p:nvSpPr>
          <p:spPr>
            <a:xfrm flipH="1">
              <a:off x="8137211" y="3041492"/>
              <a:ext cx="651900" cy="254999"/>
            </a:xfrm>
            <a:prstGeom prst="rect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t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rPr lang="en-US" sz="1000"/>
                <a:t>ID:5478</a:t>
              </a:r>
            </a:p>
          </p:txBody>
        </p:sp>
        <p:sp>
          <p:nvSpPr>
            <p:cNvPr id="64" name="Shape 195"/>
            <p:cNvSpPr/>
            <p:nvPr/>
          </p:nvSpPr>
          <p:spPr>
            <a:xfrm flipH="1">
              <a:off x="6607975" y="3228750"/>
              <a:ext cx="600900" cy="8724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cxnSp>
          <p:nvCxnSpPr>
            <p:cNvPr id="65" name="Shape 196"/>
            <p:cNvCxnSpPr>
              <a:endCxn id="66" idx="1"/>
            </p:cNvCxnSpPr>
            <p:nvPr/>
          </p:nvCxnSpPr>
          <p:spPr>
            <a:xfrm flipH="1">
              <a:off x="7197523" y="3149575"/>
              <a:ext cx="939600" cy="582600"/>
            </a:xfrm>
            <a:prstGeom prst="bentConnector3">
              <a:avLst>
                <a:gd name="adj1" fmla="val 50000"/>
              </a:avLst>
            </a:prstGeom>
            <a:noFill/>
            <a:ln w="9525" cap="flat" cmpd="sng">
              <a:solidFill>
                <a:srgbClr val="434343"/>
              </a:solidFill>
              <a:prstDash val="solid"/>
              <a:round/>
              <a:headEnd type="none" w="lg" len="lg"/>
              <a:tailEnd type="triangle" w="lg" len="lg"/>
            </a:ln>
          </p:spPr>
        </p:cxnSp>
        <p:sp>
          <p:nvSpPr>
            <p:cNvPr id="66" name="Shape 197"/>
            <p:cNvSpPr/>
            <p:nvPr/>
          </p:nvSpPr>
          <p:spPr>
            <a:xfrm flipH="1">
              <a:off x="6608023" y="3655675"/>
              <a:ext cx="589500" cy="153000"/>
            </a:xfrm>
            <a:prstGeom prst="rect">
              <a:avLst/>
            </a:prstGeom>
            <a:solidFill>
              <a:srgbClr val="B6D7A8"/>
            </a:solidFill>
            <a:ln w="9525" cap="flat" cmpd="sng">
              <a:solidFill>
                <a:srgbClr val="38761D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7" name="Shape 198"/>
            <p:cNvSpPr/>
            <p:nvPr/>
          </p:nvSpPr>
          <p:spPr>
            <a:xfrm rot="5400000" flipH="1">
              <a:off x="7224698" y="1268800"/>
              <a:ext cx="289200" cy="1621200"/>
            </a:xfrm>
            <a:prstGeom prst="roundRect">
              <a:avLst>
                <a:gd name="adj" fmla="val 35287"/>
              </a:avLst>
            </a:prstGeom>
            <a:solidFill>
              <a:srgbClr val="6D9EEB"/>
            </a:solidFill>
            <a:ln w="9525" cap="flat" cmpd="sng">
              <a:solidFill>
                <a:srgbClr val="3C78D8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8" name="Shape 199"/>
            <p:cNvSpPr/>
            <p:nvPr/>
          </p:nvSpPr>
          <p:spPr>
            <a:xfrm rot="5400000" flipH="1">
              <a:off x="7859736" y="1963568"/>
              <a:ext cx="226800" cy="226800"/>
            </a:xfrm>
            <a:prstGeom prst="ellipse">
              <a:avLst/>
            </a:prstGeom>
            <a:solidFill>
              <a:srgbClr val="CFE2F3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9" name="Shape 200"/>
            <p:cNvSpPr/>
            <p:nvPr/>
          </p:nvSpPr>
          <p:spPr>
            <a:xfrm rot="5400000" flipH="1">
              <a:off x="7554936" y="1963568"/>
              <a:ext cx="226800" cy="226800"/>
            </a:xfrm>
            <a:prstGeom prst="ellipse">
              <a:avLst/>
            </a:prstGeom>
            <a:solidFill>
              <a:srgbClr val="CFE2F3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70" name="Shape 201"/>
            <p:cNvSpPr/>
            <p:nvPr/>
          </p:nvSpPr>
          <p:spPr>
            <a:xfrm rot="5400000" flipH="1">
              <a:off x="7250136" y="1963568"/>
              <a:ext cx="226800" cy="226800"/>
            </a:xfrm>
            <a:prstGeom prst="ellipse">
              <a:avLst/>
            </a:prstGeom>
            <a:solidFill>
              <a:srgbClr val="CFE2F3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71" name="Shape 202"/>
            <p:cNvSpPr/>
            <p:nvPr/>
          </p:nvSpPr>
          <p:spPr>
            <a:xfrm rot="5400000" flipH="1">
              <a:off x="6945336" y="1963568"/>
              <a:ext cx="226800" cy="226800"/>
            </a:xfrm>
            <a:prstGeom prst="ellipse">
              <a:avLst/>
            </a:prstGeom>
            <a:solidFill>
              <a:srgbClr val="CFE2F3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72" name="Shape 203"/>
            <p:cNvSpPr/>
            <p:nvPr/>
          </p:nvSpPr>
          <p:spPr>
            <a:xfrm rot="5400000" flipH="1">
              <a:off x="6640536" y="1963568"/>
              <a:ext cx="226800" cy="226800"/>
            </a:xfrm>
            <a:prstGeom prst="ellipse">
              <a:avLst/>
            </a:prstGeom>
            <a:solidFill>
              <a:srgbClr val="CFE2F3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cxnSp>
          <p:nvCxnSpPr>
            <p:cNvPr id="73" name="Shape 204"/>
            <p:cNvCxnSpPr>
              <a:endCxn id="67" idx="1"/>
            </p:cNvCxnSpPr>
            <p:nvPr/>
          </p:nvCxnSpPr>
          <p:spPr>
            <a:xfrm rot="-5400000">
              <a:off x="6417398" y="2703700"/>
              <a:ext cx="1431600" cy="472200"/>
            </a:xfrm>
            <a:prstGeom prst="curvedConnector3">
              <a:avLst>
                <a:gd name="adj1" fmla="val 50000"/>
              </a:avLst>
            </a:prstGeom>
            <a:noFill/>
            <a:ln w="9525" cap="flat" cmpd="sng">
              <a:solidFill>
                <a:srgbClr val="38761D"/>
              </a:solidFill>
              <a:prstDash val="dash"/>
              <a:round/>
              <a:headEnd type="none" w="lg" len="lg"/>
              <a:tailEnd type="triangle" w="lg" len="lg"/>
            </a:ln>
          </p:spPr>
        </p:cxnSp>
        <p:cxnSp>
          <p:nvCxnSpPr>
            <p:cNvPr id="74" name="Shape 205"/>
            <p:cNvCxnSpPr>
              <a:endCxn id="67" idx="1"/>
            </p:cNvCxnSpPr>
            <p:nvPr/>
          </p:nvCxnSpPr>
          <p:spPr>
            <a:xfrm rot="10800000">
              <a:off x="7369298" y="2224000"/>
              <a:ext cx="599100" cy="361800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dash"/>
              <a:round/>
              <a:headEnd type="none" w="lg" len="lg"/>
              <a:tailEnd type="triangle" w="lg" len="lg"/>
            </a:ln>
          </p:spPr>
        </p:cxnSp>
        <p:cxnSp>
          <p:nvCxnSpPr>
            <p:cNvPr id="75" name="Shape 206"/>
            <p:cNvCxnSpPr>
              <a:stCxn id="67" idx="3"/>
            </p:cNvCxnSpPr>
            <p:nvPr/>
          </p:nvCxnSpPr>
          <p:spPr>
            <a:xfrm rot="10800000">
              <a:off x="6259598" y="1416100"/>
              <a:ext cx="1109700" cy="518700"/>
            </a:xfrm>
            <a:prstGeom prst="straightConnector1">
              <a:avLst/>
            </a:prstGeom>
            <a:noFill/>
            <a:ln w="9525" cap="flat" cmpd="sng">
              <a:solidFill>
                <a:srgbClr val="4A86E8"/>
              </a:solidFill>
              <a:prstDash val="solid"/>
              <a:round/>
              <a:headEnd type="none" w="lg" len="lg"/>
              <a:tailEnd type="triangle" w="lg" len="lg"/>
            </a:ln>
          </p:spPr>
        </p:cxnSp>
        <p:sp>
          <p:nvSpPr>
            <p:cNvPr id="76" name="Shape 207"/>
            <p:cNvSpPr txBox="1"/>
            <p:nvPr/>
          </p:nvSpPr>
          <p:spPr>
            <a:xfrm>
              <a:off x="6494825" y="1085975"/>
              <a:ext cx="755400" cy="38580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t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rPr lang="en-US" sz="1100"/>
                <a:t>Activity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5851775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Repurposing imaging assays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 smtClean="0"/>
              <a:t>500K compounds, 600 drug targets, 10M activities (30% fill rate)</a:t>
            </a:r>
          </a:p>
          <a:p>
            <a:r>
              <a:rPr lang="en-US" sz="2000" dirty="0" smtClean="0"/>
              <a:t>Glucocorticoid receptor assay phenotypic screen</a:t>
            </a:r>
          </a:p>
          <a:p>
            <a:pPr lvl="1"/>
            <a:r>
              <a:rPr lang="en-US" sz="2000" dirty="0" smtClean="0"/>
              <a:t>Feature extraction from images with </a:t>
            </a:r>
            <a:r>
              <a:rPr lang="en-US" sz="2000" dirty="0" err="1" smtClean="0"/>
              <a:t>CellProfiler</a:t>
            </a:r>
            <a:endParaRPr lang="en-US" sz="2000" dirty="0" smtClean="0"/>
          </a:p>
          <a:p>
            <a:r>
              <a:rPr lang="en-US" sz="2000" dirty="0" smtClean="0"/>
              <a:t>Macau predictive for 37% of assays (CV AUC&gt;0.7), highly predictive for 5% of assays </a:t>
            </a:r>
            <a:r>
              <a:rPr lang="en-US" sz="2000" dirty="0"/>
              <a:t>(CV AUC&gt;</a:t>
            </a:r>
            <a:r>
              <a:rPr lang="en-US" sz="2000" dirty="0" smtClean="0"/>
              <a:t>0.9); assays not related to original screen</a:t>
            </a:r>
          </a:p>
          <a:p>
            <a:pPr lvl="1"/>
            <a:r>
              <a:rPr lang="en-US" sz="2000" dirty="0" smtClean="0"/>
              <a:t>Validated on 1 enzyme target: 250x enrichment over baseline HTS</a:t>
            </a:r>
          </a:p>
          <a:p>
            <a:pPr lvl="1"/>
            <a:endParaRPr lang="en-US" sz="2000" dirty="0" smtClean="0"/>
          </a:p>
          <a:p>
            <a:endParaRPr lang="en-US" dirty="0" smtClean="0"/>
          </a:p>
        </p:txBody>
      </p:sp>
      <p:pic>
        <p:nvPicPr>
          <p:cNvPr id="4" name="picture"/>
          <p:cNvPicPr/>
          <p:nvPr/>
        </p:nvPicPr>
        <p:blipFill>
          <a:blip r:embed="rId2"/>
          <a:stretch>
            <a:fillRect/>
          </a:stretch>
        </p:blipFill>
        <p:spPr bwMode="auto">
          <a:xfrm>
            <a:off x="539750" y="3299142"/>
            <a:ext cx="8334375" cy="3559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586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Macau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Generic package</a:t>
            </a:r>
          </a:p>
          <a:p>
            <a:r>
              <a:rPr lang="en-US" dirty="0" smtClean="0"/>
              <a:t>Open source</a:t>
            </a:r>
          </a:p>
          <a:p>
            <a:endParaRPr lang="en-US" dirty="0" smtClean="0"/>
          </a:p>
          <a:p>
            <a:r>
              <a:rPr lang="en-US" dirty="0" err="1" smtClean="0"/>
              <a:t>OpenMP</a:t>
            </a:r>
            <a:r>
              <a:rPr lang="en-US" dirty="0" smtClean="0"/>
              <a:t>/C++ with Python wrapper library</a:t>
            </a:r>
          </a:p>
          <a:p>
            <a:pPr lvl="1"/>
            <a:r>
              <a:rPr lang="en-US" sz="2000" dirty="0">
                <a:hlinkClick r:id="rId2"/>
              </a:rPr>
              <a:t>https://github.com/jaak-s/</a:t>
            </a:r>
            <a:r>
              <a:rPr lang="en-US" sz="2000" dirty="0" smtClean="0">
                <a:hlinkClick r:id="rId2"/>
              </a:rPr>
              <a:t>macau</a:t>
            </a:r>
            <a:endParaRPr lang="en-US" sz="2000" dirty="0" smtClean="0"/>
          </a:p>
          <a:p>
            <a:pPr lvl="1"/>
            <a:r>
              <a:rPr lang="en-US" sz="2000" dirty="0"/>
              <a:t>Factorization with and without side information</a:t>
            </a:r>
          </a:p>
          <a:p>
            <a:pPr lvl="1"/>
            <a:r>
              <a:rPr lang="en-US" sz="2000" dirty="0" smtClean="0"/>
              <a:t>Real </a:t>
            </a:r>
            <a:r>
              <a:rPr lang="en-US" sz="2000" dirty="0"/>
              <a:t>valued and binary matrices (normal and </a:t>
            </a:r>
            <a:r>
              <a:rPr lang="en-US" sz="2000" dirty="0" err="1"/>
              <a:t>probit</a:t>
            </a:r>
            <a:r>
              <a:rPr lang="en-US" sz="2000" dirty="0"/>
              <a:t> noise)</a:t>
            </a:r>
          </a:p>
          <a:p>
            <a:pPr lvl="1"/>
            <a:r>
              <a:rPr lang="en-US" sz="2000" dirty="0" err="1"/>
              <a:t>Univariate</a:t>
            </a:r>
            <a:r>
              <a:rPr lang="en-US" sz="2000" dirty="0"/>
              <a:t> and multivariate Gibbs sampler</a:t>
            </a:r>
          </a:p>
          <a:p>
            <a:pPr lvl="1"/>
            <a:r>
              <a:rPr lang="en-US" sz="2000" dirty="0"/>
              <a:t>(Tensors soon …)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marL="358775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62669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Fully Bayesian matrix factorization with side </a:t>
            </a:r>
            <a:r>
              <a:rPr lang="en-US" dirty="0" smtClean="0"/>
              <a:t>information</a:t>
            </a:r>
          </a:p>
          <a:p>
            <a:pPr lvl="1"/>
            <a:r>
              <a:rPr lang="en-US" dirty="0" smtClean="0"/>
              <a:t>Multitask learning with tasks tied by matrix factorization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Scalable, parallelizable</a:t>
            </a:r>
          </a:p>
          <a:p>
            <a:endParaRPr lang="en-US" dirty="0" smtClean="0"/>
          </a:p>
          <a:p>
            <a:r>
              <a:rPr lang="en-US" dirty="0" smtClean="0"/>
              <a:t>Not only predictions, but also characterization of uncertainty</a:t>
            </a:r>
          </a:p>
          <a:p>
            <a:endParaRPr lang="en-US" dirty="0"/>
          </a:p>
          <a:p>
            <a:r>
              <a:rPr lang="en-US" dirty="0" smtClean="0"/>
              <a:t>State-of-the-art performance on </a:t>
            </a:r>
            <a:r>
              <a:rPr lang="en-US" dirty="0" err="1" smtClean="0"/>
              <a:t>chemogenomic</a:t>
            </a:r>
            <a:r>
              <a:rPr lang="en-US" dirty="0" smtClean="0"/>
              <a:t> </a:t>
            </a:r>
            <a:r>
              <a:rPr lang="en-US" dirty="0" smtClean="0"/>
              <a:t>tasks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893142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lum bright="11000" contrast="11000"/>
          </a:blip>
          <a:srcRect l="2716" r="2183"/>
          <a:stretch>
            <a:fillRect/>
          </a:stretch>
        </p:blipFill>
        <p:spPr>
          <a:xfrm>
            <a:off x="0" y="0"/>
            <a:ext cx="6300985" cy="6381328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1236" y="3075177"/>
            <a:ext cx="2028329" cy="95898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1236" y="4187121"/>
            <a:ext cx="2028329" cy="949004"/>
          </a:xfrm>
          <a:prstGeom prst="rect">
            <a:avLst/>
          </a:prstGeom>
          <a:noFill/>
          <a:ln w="9525">
            <a:solidFill>
              <a:srgbClr val="00407A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41" t="30159" r="7117" b="30688"/>
          <a:stretch>
            <a:fillRect/>
          </a:stretch>
        </p:blipFill>
        <p:spPr bwMode="auto">
          <a:xfrm>
            <a:off x="6701236" y="5292576"/>
            <a:ext cx="2028329" cy="648072"/>
          </a:xfrm>
          <a:prstGeom prst="rect">
            <a:avLst/>
          </a:prstGeom>
          <a:noFill/>
          <a:ln w="9525">
            <a:solidFill>
              <a:srgbClr val="00407A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 descr="Pilt0137.jpg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64" t="10809" r="16163" b="26196"/>
          <a:stretch/>
        </p:blipFill>
        <p:spPr>
          <a:xfrm>
            <a:off x="6402585" y="0"/>
            <a:ext cx="1257300" cy="140970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/>
          <a:srcRect l="27614" t="25341" r="56210" b="53022"/>
          <a:stretch/>
        </p:blipFill>
        <p:spPr>
          <a:xfrm>
            <a:off x="7791450" y="0"/>
            <a:ext cx="1257300" cy="140970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690770" y="1435101"/>
            <a:ext cx="14548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Adam </a:t>
            </a:r>
            <a:r>
              <a:rPr lang="en-US" dirty="0" err="1" smtClean="0"/>
              <a:t>Arany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396216" y="1435102"/>
            <a:ext cx="13262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 smtClean="0"/>
              <a:t>Jaak</a:t>
            </a:r>
            <a:r>
              <a:rPr lang="en-US" dirty="0"/>
              <a:t> </a:t>
            </a:r>
            <a:r>
              <a:rPr lang="en-US" dirty="0" err="1" smtClean="0"/>
              <a:t>Simm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36880" y="1754312"/>
            <a:ext cx="1573010" cy="760288"/>
          </a:xfrm>
          <a:prstGeom prst="rect">
            <a:avLst/>
          </a:prstGeom>
          <a:ln>
            <a:noFill/>
          </a:ln>
        </p:spPr>
      </p:pic>
      <p:sp>
        <p:nvSpPr>
          <p:cNvPr id="12" name="TextBox 11"/>
          <p:cNvSpPr txBox="1"/>
          <p:nvPr/>
        </p:nvSpPr>
        <p:spPr>
          <a:xfrm>
            <a:off x="6738638" y="2329934"/>
            <a:ext cx="19682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Hugo </a:t>
            </a:r>
            <a:r>
              <a:rPr lang="en-US" dirty="0" err="1" smtClean="0"/>
              <a:t>Ceulemans</a:t>
            </a:r>
            <a:endParaRPr lang="en-US" dirty="0" smtClean="0"/>
          </a:p>
          <a:p>
            <a:pPr algn="ctr"/>
            <a:r>
              <a:rPr lang="en-US" dirty="0" err="1" smtClean="0"/>
              <a:t>Jörg</a:t>
            </a:r>
            <a:r>
              <a:rPr lang="en-US" dirty="0" smtClean="0"/>
              <a:t> Wegner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63245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1027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US" dirty="0">
              <a:latin typeface="Tahoma" charset="0"/>
              <a:ea typeface="ＭＳ Ｐゴシック" charset="0"/>
              <a:cs typeface="ＭＳ Ｐゴシック" charset="0"/>
            </a:endParaRPr>
          </a:p>
          <a:p>
            <a:endParaRPr lang="en-US" dirty="0">
              <a:latin typeface="Tahoma" charset="0"/>
              <a:ea typeface="ＭＳ Ｐゴシック" charset="0"/>
              <a:cs typeface="ＭＳ Ｐゴシック" charset="0"/>
            </a:endParaRPr>
          </a:p>
          <a:p>
            <a:pPr marL="0" indent="0">
              <a:buNone/>
            </a:pPr>
            <a:endParaRPr lang="en-US" dirty="0">
              <a:latin typeface="Tahoma" charset="0"/>
              <a:ea typeface="ＭＳ Ｐゴシック" charset="0"/>
              <a:cs typeface="ＭＳ Ｐゴシック" charset="0"/>
            </a:endParaRPr>
          </a:p>
          <a:p>
            <a:pPr algn="ctr">
              <a:buFont typeface="Wingdings" charset="0"/>
              <a:buNone/>
            </a:pPr>
            <a:r>
              <a:rPr lang="en-US" sz="4000" dirty="0" err="1" smtClean="0">
                <a:solidFill>
                  <a:srgbClr val="333399"/>
                </a:solidFill>
                <a:ea typeface="ＭＳ Ｐゴシック" charset="0"/>
                <a:cs typeface="Calibri"/>
              </a:rPr>
              <a:t>Chemogenomics</a:t>
            </a:r>
            <a:endParaRPr lang="nl-NL" sz="4000" dirty="0">
              <a:solidFill>
                <a:srgbClr val="333399"/>
              </a:solidFill>
              <a:ea typeface="ＭＳ Ｐゴシック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93945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0900"/>
            <a:ext cx="9144000" cy="5136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5684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44671" y="-7147"/>
            <a:ext cx="8508051" cy="6347834"/>
            <a:chOff x="91076" y="-7147"/>
            <a:chExt cx="8961646" cy="6887452"/>
          </a:xfrm>
        </p:grpSpPr>
        <p:grpSp>
          <p:nvGrpSpPr>
            <p:cNvPr id="4" name="Group 3"/>
            <p:cNvGrpSpPr/>
            <p:nvPr/>
          </p:nvGrpSpPr>
          <p:grpSpPr>
            <a:xfrm>
              <a:off x="723546" y="-7147"/>
              <a:ext cx="8329176" cy="6887452"/>
              <a:chOff x="549799" y="-150820"/>
              <a:chExt cx="8676671" cy="7174798"/>
            </a:xfrm>
          </p:grpSpPr>
          <p:graphicFrame>
            <p:nvGraphicFramePr>
              <p:cNvPr id="6" name="Chart 5"/>
              <p:cNvGraphicFramePr/>
              <p:nvPr>
                <p:extLst>
                  <p:ext uri="{D42A27DB-BD31-4B8C-83A1-F6EECF244321}">
                    <p14:modId xmlns:p14="http://schemas.microsoft.com/office/powerpoint/2010/main" val="1988000635"/>
                  </p:ext>
                </p:extLst>
              </p:nvPr>
            </p:nvGraphicFramePr>
            <p:xfrm>
              <a:off x="872714" y="-150820"/>
              <a:ext cx="7984197" cy="7174798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3"/>
              </a:graphicData>
            </a:graphic>
          </p:graphicFrame>
          <p:sp>
            <p:nvSpPr>
              <p:cNvPr id="13" name="TextBox 12"/>
              <p:cNvSpPr txBox="1"/>
              <p:nvPr/>
            </p:nvSpPr>
            <p:spPr>
              <a:xfrm>
                <a:off x="549799" y="2077904"/>
                <a:ext cx="100410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 smtClean="0">
                    <a:solidFill>
                      <a:srgbClr val="7EABCC"/>
                    </a:solidFill>
                    <a:latin typeface="Futura Condensed"/>
                    <a:cs typeface="Futura Condensed"/>
                  </a:rPr>
                  <a:t>1950</a:t>
                </a:r>
                <a:endParaRPr lang="en-US" sz="2400" b="1" dirty="0">
                  <a:solidFill>
                    <a:srgbClr val="7EABCC"/>
                  </a:solidFill>
                  <a:latin typeface="Futura Condensed"/>
                  <a:cs typeface="Futura Condensed"/>
                </a:endParaRPr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>
                <a:off x="8222365" y="5578602"/>
                <a:ext cx="100410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 smtClean="0">
                    <a:solidFill>
                      <a:srgbClr val="7EABCC"/>
                    </a:solidFill>
                    <a:latin typeface="Futura Condensed"/>
                    <a:cs typeface="Futura Condensed"/>
                  </a:rPr>
                  <a:t>2010</a:t>
                </a:r>
                <a:endParaRPr lang="en-US" sz="2400" b="1" dirty="0">
                  <a:solidFill>
                    <a:srgbClr val="7EABCC"/>
                  </a:solidFill>
                  <a:latin typeface="Futura Condensed"/>
                  <a:cs typeface="Futura Condensed"/>
                </a:endParaRPr>
              </a:p>
            </p:txBody>
          </p:sp>
        </p:grpSp>
        <p:grpSp>
          <p:nvGrpSpPr>
            <p:cNvPr id="38" name="Group 37"/>
            <p:cNvGrpSpPr/>
            <p:nvPr/>
          </p:nvGrpSpPr>
          <p:grpSpPr>
            <a:xfrm>
              <a:off x="91076" y="1228985"/>
              <a:ext cx="826682" cy="5421924"/>
              <a:chOff x="73831" y="15603"/>
              <a:chExt cx="861173" cy="6734245"/>
            </a:xfrm>
          </p:grpSpPr>
          <p:sp>
            <p:nvSpPr>
              <p:cNvPr id="39" name="TextBox 38"/>
              <p:cNvSpPr txBox="1"/>
              <p:nvPr/>
            </p:nvSpPr>
            <p:spPr>
              <a:xfrm>
                <a:off x="162427" y="2181817"/>
                <a:ext cx="649715" cy="3853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500" dirty="0" smtClean="0">
                    <a:solidFill>
                      <a:srgbClr val="000000"/>
                    </a:solidFill>
                    <a:latin typeface="Arial"/>
                    <a:cs typeface="Arial"/>
                  </a:rPr>
                  <a:t>10</a:t>
                </a:r>
                <a:endParaRPr lang="en-US" sz="1500" dirty="0">
                  <a:solidFill>
                    <a:srgbClr val="000000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40" name="TextBox 39"/>
              <p:cNvSpPr txBox="1"/>
              <p:nvPr/>
            </p:nvSpPr>
            <p:spPr>
              <a:xfrm>
                <a:off x="285289" y="4346976"/>
                <a:ext cx="649715" cy="3853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500" dirty="0" smtClean="0">
                    <a:solidFill>
                      <a:srgbClr val="000000"/>
                    </a:solidFill>
                    <a:latin typeface="Arial"/>
                    <a:cs typeface="Arial"/>
                  </a:rPr>
                  <a:t>1</a:t>
                </a:r>
                <a:endParaRPr lang="en-US" sz="1500" dirty="0">
                  <a:solidFill>
                    <a:srgbClr val="000000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41" name="TextBox 40"/>
              <p:cNvSpPr txBox="1"/>
              <p:nvPr/>
            </p:nvSpPr>
            <p:spPr>
              <a:xfrm>
                <a:off x="137626" y="6364540"/>
                <a:ext cx="649715" cy="3853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500" dirty="0" smtClean="0">
                    <a:solidFill>
                      <a:srgbClr val="000000"/>
                    </a:solidFill>
                    <a:latin typeface="Arial"/>
                    <a:cs typeface="Arial"/>
                  </a:rPr>
                  <a:t>0.1</a:t>
                </a:r>
                <a:endParaRPr lang="en-US" sz="1500" dirty="0">
                  <a:solidFill>
                    <a:srgbClr val="000000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42" name="TextBox 41"/>
              <p:cNvSpPr txBox="1"/>
              <p:nvPr/>
            </p:nvSpPr>
            <p:spPr>
              <a:xfrm>
                <a:off x="73831" y="15603"/>
                <a:ext cx="649715" cy="3853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500" dirty="0" smtClean="0">
                    <a:solidFill>
                      <a:srgbClr val="000000"/>
                    </a:solidFill>
                    <a:latin typeface="Arial"/>
                    <a:cs typeface="Arial"/>
                  </a:rPr>
                  <a:t>100</a:t>
                </a:r>
                <a:endParaRPr lang="en-US" sz="1500" dirty="0">
                  <a:solidFill>
                    <a:srgbClr val="000000"/>
                  </a:solidFill>
                  <a:latin typeface="Arial"/>
                  <a:cs typeface="Arial"/>
                </a:endParaRPr>
              </a:p>
            </p:txBody>
          </p:sp>
          <p:cxnSp>
            <p:nvCxnSpPr>
              <p:cNvPr id="43" name="Straight Connector 42"/>
              <p:cNvCxnSpPr/>
              <p:nvPr/>
            </p:nvCxnSpPr>
            <p:spPr>
              <a:xfrm>
                <a:off x="546351" y="191247"/>
                <a:ext cx="0" cy="6512793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65" name="TextBox 64"/>
          <p:cNvSpPr txBox="1"/>
          <p:nvPr/>
        </p:nvSpPr>
        <p:spPr>
          <a:xfrm>
            <a:off x="1728694" y="5843347"/>
            <a:ext cx="46070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>
                <a:solidFill>
                  <a:srgbClr val="000000"/>
                </a:solidFill>
                <a:latin typeface="+mj-lt"/>
                <a:cs typeface="Arial"/>
              </a:rPr>
              <a:t>Scannell</a:t>
            </a:r>
            <a:r>
              <a:rPr lang="en-US" sz="1600" dirty="0" smtClean="0">
                <a:solidFill>
                  <a:srgbClr val="000000"/>
                </a:solidFill>
                <a:latin typeface="+mj-lt"/>
                <a:cs typeface="Arial"/>
              </a:rPr>
              <a:t> </a:t>
            </a:r>
            <a:r>
              <a:rPr lang="en-US" sz="1600" i="1" dirty="0" smtClean="0">
                <a:solidFill>
                  <a:srgbClr val="000000"/>
                </a:solidFill>
                <a:latin typeface="+mj-lt"/>
                <a:cs typeface="Arial"/>
              </a:rPr>
              <a:t>et al</a:t>
            </a:r>
            <a:r>
              <a:rPr lang="en-US" sz="1600" dirty="0" smtClean="0">
                <a:solidFill>
                  <a:srgbClr val="000000"/>
                </a:solidFill>
                <a:latin typeface="+mj-lt"/>
                <a:cs typeface="Arial"/>
              </a:rPr>
              <a:t>. 2012</a:t>
            </a:r>
            <a:endParaRPr lang="en-US" sz="1600" dirty="0">
              <a:solidFill>
                <a:srgbClr val="000000"/>
              </a:solidFill>
              <a:latin typeface="+mj-lt"/>
              <a:cs typeface="Arial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Number of new drugs per billion US$</a:t>
            </a:r>
          </a:p>
        </p:txBody>
      </p:sp>
    </p:spTree>
    <p:extLst>
      <p:ext uri="{BB962C8B-B14F-4D97-AF65-F5344CB8AC3E}">
        <p14:creationId xmlns:p14="http://schemas.microsoft.com/office/powerpoint/2010/main" val="1849021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8393" y="2418504"/>
            <a:ext cx="3386667" cy="15578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2921" y="2390868"/>
            <a:ext cx="2282257" cy="221826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981774" y="1490161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dirty="0">
                <a:solidFill>
                  <a:srgbClr val="333399"/>
                </a:solidFill>
                <a:latin typeface="Calibri"/>
                <a:cs typeface="Calibri"/>
              </a:rPr>
              <a:t>Circular </a:t>
            </a:r>
            <a:r>
              <a:rPr lang="en-US" sz="2400" dirty="0" smtClean="0">
                <a:solidFill>
                  <a:srgbClr val="333399"/>
                </a:solidFill>
                <a:latin typeface="Calibri"/>
                <a:cs typeface="Calibri"/>
              </a:rPr>
              <a:t>fingerprints</a:t>
            </a:r>
            <a:endParaRPr lang="en-US" sz="2400" dirty="0">
              <a:solidFill>
                <a:srgbClr val="333399"/>
              </a:solidFill>
              <a:latin typeface="Calibri"/>
              <a:cs typeface="Calibri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143165" y="3946995"/>
            <a:ext cx="266624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rgbClr val="333399"/>
                </a:solidFill>
                <a:latin typeface="Calibri"/>
                <a:cs typeface="Calibri"/>
              </a:rPr>
              <a:t>each </a:t>
            </a:r>
            <a:r>
              <a:rPr lang="en-US" sz="2000" dirty="0">
                <a:solidFill>
                  <a:srgbClr val="333399"/>
                </a:solidFill>
                <a:latin typeface="Calibri"/>
                <a:cs typeface="Calibri"/>
              </a:rPr>
              <a:t>fingerprint represents a central atom and its neighbors</a:t>
            </a:r>
          </a:p>
        </p:txBody>
      </p:sp>
      <p:sp>
        <p:nvSpPr>
          <p:cNvPr id="9" name="Rectangle 8"/>
          <p:cNvSpPr/>
          <p:nvPr/>
        </p:nvSpPr>
        <p:spPr>
          <a:xfrm>
            <a:off x="4688588" y="4843963"/>
            <a:ext cx="384386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i="1" dirty="0" smtClean="0">
                <a:solidFill>
                  <a:srgbClr val="333399"/>
                </a:solidFill>
                <a:latin typeface="Calibri"/>
                <a:cs typeface="Calibri"/>
              </a:rPr>
              <a:t>for </a:t>
            </a:r>
            <a:r>
              <a:rPr lang="en-US" sz="2000" i="1" dirty="0">
                <a:solidFill>
                  <a:srgbClr val="333399"/>
                </a:solidFill>
                <a:latin typeface="Calibri"/>
                <a:cs typeface="Calibri"/>
              </a:rPr>
              <a:t>each molecule, there are as many fingerprints as </a:t>
            </a:r>
            <a:r>
              <a:rPr lang="en-US" sz="2000" i="1" dirty="0" smtClean="0">
                <a:solidFill>
                  <a:srgbClr val="333399"/>
                </a:solidFill>
                <a:latin typeface="Calibri"/>
                <a:cs typeface="Calibri"/>
              </a:rPr>
              <a:t>(heavy) </a:t>
            </a:r>
            <a:r>
              <a:rPr lang="en-US" sz="2000" i="1" dirty="0">
                <a:solidFill>
                  <a:srgbClr val="333399"/>
                </a:solidFill>
                <a:latin typeface="Calibri"/>
                <a:cs typeface="Calibri"/>
              </a:rPr>
              <a:t>atoms in the molecule</a:t>
            </a:r>
          </a:p>
        </p:txBody>
      </p:sp>
      <p:sp>
        <p:nvSpPr>
          <p:cNvPr id="10" name="Rectangle 9"/>
          <p:cNvSpPr/>
          <p:nvPr/>
        </p:nvSpPr>
        <p:spPr>
          <a:xfrm>
            <a:off x="1021550" y="3925572"/>
            <a:ext cx="294085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rgbClr val="333399"/>
                </a:solidFill>
                <a:latin typeface="Calibri"/>
                <a:cs typeface="Calibri"/>
              </a:rPr>
              <a:t>A bit string represents the </a:t>
            </a:r>
            <a:r>
              <a:rPr lang="en-US" sz="2000" dirty="0" smtClean="0">
                <a:solidFill>
                  <a:srgbClr val="333399"/>
                </a:solidFill>
                <a:latin typeface="Calibri"/>
                <a:cs typeface="Calibri"/>
              </a:rPr>
              <a:t>presence </a:t>
            </a:r>
            <a:r>
              <a:rPr lang="en-US" sz="2000" dirty="0">
                <a:solidFill>
                  <a:srgbClr val="333399"/>
                </a:solidFill>
                <a:latin typeface="Calibri"/>
                <a:cs typeface="Calibri"/>
              </a:rPr>
              <a:t>or absence </a:t>
            </a:r>
            <a:r>
              <a:rPr lang="en-US" sz="2000" dirty="0" smtClean="0">
                <a:solidFill>
                  <a:srgbClr val="333399"/>
                </a:solidFill>
                <a:latin typeface="Calibri"/>
                <a:cs typeface="Calibri"/>
              </a:rPr>
              <a:t>of </a:t>
            </a:r>
            <a:r>
              <a:rPr lang="en-US" sz="2000" dirty="0">
                <a:solidFill>
                  <a:srgbClr val="333399"/>
                </a:solidFill>
                <a:latin typeface="Calibri"/>
                <a:cs typeface="Calibri"/>
              </a:rPr>
              <a:t>particular substructures</a:t>
            </a:r>
          </a:p>
        </p:txBody>
      </p:sp>
      <p:sp>
        <p:nvSpPr>
          <p:cNvPr id="14" name="Rectangle 13"/>
          <p:cNvSpPr/>
          <p:nvPr/>
        </p:nvSpPr>
        <p:spPr>
          <a:xfrm>
            <a:off x="964626" y="1498370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dirty="0" smtClean="0">
                <a:solidFill>
                  <a:srgbClr val="333399"/>
                </a:solidFill>
                <a:latin typeface="Calibri"/>
                <a:cs typeface="Calibri"/>
              </a:rPr>
              <a:t>Path/key-based fingerprints</a:t>
            </a:r>
            <a:endParaRPr lang="en-US" sz="2400" dirty="0">
              <a:solidFill>
                <a:srgbClr val="333399"/>
              </a:solidFill>
              <a:latin typeface="Calibri"/>
              <a:cs typeface="Calibri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537299" y="1884094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dirty="0" smtClean="0">
                <a:solidFill>
                  <a:srgbClr val="333399"/>
                </a:solidFill>
                <a:latin typeface="Calibri"/>
                <a:cs typeface="Calibri"/>
              </a:rPr>
              <a:t>FP2 &amp; MACCS</a:t>
            </a:r>
            <a:endParaRPr lang="en-US" sz="2400" b="1" dirty="0">
              <a:solidFill>
                <a:srgbClr val="333399"/>
              </a:solidFill>
              <a:latin typeface="Calibri"/>
              <a:cs typeface="Calibri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559843" y="4845097"/>
            <a:ext cx="260751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i="1" dirty="0">
                <a:solidFill>
                  <a:srgbClr val="333399"/>
                </a:solidFill>
                <a:latin typeface="Calibri"/>
                <a:cs typeface="Calibri"/>
              </a:rPr>
              <a:t>for each molecule, </a:t>
            </a:r>
            <a:r>
              <a:rPr lang="en-US" sz="2000" i="1" dirty="0" smtClean="0">
                <a:solidFill>
                  <a:srgbClr val="333399"/>
                </a:solidFill>
                <a:latin typeface="Calibri"/>
                <a:cs typeface="Calibri"/>
              </a:rPr>
              <a:t>there is only one fingerprint</a:t>
            </a:r>
            <a:endParaRPr lang="en-US" sz="2000" i="1" dirty="0">
              <a:solidFill>
                <a:srgbClr val="333399"/>
              </a:solidFill>
              <a:latin typeface="Calibri"/>
              <a:cs typeface="Calibri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265685" y="1872174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dirty="0" smtClean="0">
                <a:solidFill>
                  <a:srgbClr val="333399"/>
                </a:solidFill>
                <a:latin typeface="Calibri"/>
                <a:cs typeface="Calibri"/>
              </a:rPr>
              <a:t>MNA </a:t>
            </a:r>
            <a:r>
              <a:rPr lang="en-US" sz="2400" b="1" dirty="0" smtClean="0">
                <a:solidFill>
                  <a:srgbClr val="333399"/>
                </a:solidFill>
                <a:latin typeface="Calibri"/>
                <a:cs typeface="Calibri"/>
              </a:rPr>
              <a:t>&amp; MPD &amp; ECFP</a:t>
            </a:r>
            <a:endParaRPr lang="en-US" sz="2400" b="1" dirty="0">
              <a:solidFill>
                <a:srgbClr val="333399"/>
              </a:solidFill>
              <a:latin typeface="Calibri"/>
              <a:cs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Molecular </a:t>
            </a:r>
            <a:r>
              <a:rPr lang="en-US" dirty="0" smtClean="0"/>
              <a:t>fingerprints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941376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curse of attrition…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79512" y="5875798"/>
            <a:ext cx="1763688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rgbClr val="000000"/>
                </a:solidFill>
                <a:cs typeface="Gill Sans"/>
              </a:rPr>
              <a:t>Hay </a:t>
            </a:r>
            <a:r>
              <a:rPr lang="en-US" sz="1600" i="1" dirty="0" smtClean="0">
                <a:solidFill>
                  <a:srgbClr val="000000"/>
                </a:solidFill>
                <a:cs typeface="Gill Sans"/>
              </a:rPr>
              <a:t>et al.</a:t>
            </a:r>
            <a:r>
              <a:rPr lang="en-US" sz="1600" dirty="0" smtClean="0">
                <a:solidFill>
                  <a:srgbClr val="000000"/>
                </a:solidFill>
                <a:cs typeface="Gill Sans"/>
              </a:rPr>
              <a:t> 2014 </a:t>
            </a:r>
            <a:endParaRPr lang="en-US" sz="1600" dirty="0">
              <a:solidFill>
                <a:srgbClr val="000000"/>
              </a:solidFill>
              <a:cs typeface="Gill Sans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591883" y="1148222"/>
            <a:ext cx="7450604" cy="5022628"/>
            <a:chOff x="591883" y="1148222"/>
            <a:chExt cx="7450604" cy="5022628"/>
          </a:xfrm>
        </p:grpSpPr>
        <p:graphicFrame>
          <p:nvGraphicFramePr>
            <p:cNvPr id="4" name="Chart 3"/>
            <p:cNvGraphicFramePr/>
            <p:nvPr>
              <p:extLst>
                <p:ext uri="{D42A27DB-BD31-4B8C-83A1-F6EECF244321}">
                  <p14:modId xmlns:p14="http://schemas.microsoft.com/office/powerpoint/2010/main" val="2682233567"/>
                </p:ext>
              </p:extLst>
            </p:nvPr>
          </p:nvGraphicFramePr>
          <p:xfrm>
            <a:off x="1855287" y="1148222"/>
            <a:ext cx="6187200" cy="5022628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sp>
          <p:nvSpPr>
            <p:cNvPr id="8" name="TextBox 7"/>
            <p:cNvSpPr txBox="1"/>
            <p:nvPr/>
          </p:nvSpPr>
          <p:spPr>
            <a:xfrm>
              <a:off x="591883" y="3059764"/>
              <a:ext cx="1676739" cy="1200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solidFill>
                    <a:srgbClr val="000000"/>
                  </a:solidFill>
                  <a:latin typeface="+mj-lt"/>
                  <a:cs typeface="Gill Sans Light"/>
                </a:rPr>
                <a:t>Phase success rates</a:t>
              </a:r>
              <a:endParaRPr lang="en-US" sz="2400" dirty="0">
                <a:solidFill>
                  <a:srgbClr val="000000"/>
                </a:solidFill>
                <a:latin typeface="+mj-lt"/>
                <a:cs typeface="Gill Sans Ligh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114067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hart 7"/>
          <p:cNvGraphicFramePr/>
          <p:nvPr>
            <p:extLst>
              <p:ext uri="{D42A27DB-BD31-4B8C-83A1-F6EECF244321}">
                <p14:modId xmlns:p14="http://schemas.microsoft.com/office/powerpoint/2010/main" val="3733408633"/>
              </p:ext>
            </p:extLst>
          </p:nvPr>
        </p:nvGraphicFramePr>
        <p:xfrm>
          <a:off x="1490427" y="838971"/>
          <a:ext cx="6061546" cy="56933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261849" y="5935938"/>
            <a:ext cx="46070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>
                <a:solidFill>
                  <a:srgbClr val="000000"/>
                </a:solidFill>
                <a:latin typeface="+mj-lt"/>
                <a:cs typeface="Arial"/>
              </a:rPr>
              <a:t>Arrowsmith</a:t>
            </a:r>
            <a:r>
              <a:rPr lang="en-US" sz="1600" dirty="0" smtClean="0">
                <a:solidFill>
                  <a:srgbClr val="000000"/>
                </a:solidFill>
                <a:latin typeface="+mj-lt"/>
                <a:cs typeface="Arial"/>
              </a:rPr>
              <a:t> &amp; Miller 2013</a:t>
            </a:r>
            <a:endParaRPr lang="en-US" sz="1600" dirty="0">
              <a:solidFill>
                <a:srgbClr val="000000"/>
              </a:solidFill>
              <a:latin typeface="+mj-lt"/>
              <a:cs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421467" y="5104941"/>
            <a:ext cx="47410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0000"/>
                </a:solidFill>
                <a:latin typeface="+mj-lt"/>
                <a:cs typeface="Gill Sans Light"/>
              </a:rPr>
              <a:t>Causes of failure between Phase 2 and submission in 2011 and 2012</a:t>
            </a:r>
            <a:endParaRPr lang="en-US" sz="2000" dirty="0">
              <a:solidFill>
                <a:srgbClr val="000000"/>
              </a:solidFill>
              <a:latin typeface="+mj-lt"/>
              <a:cs typeface="Gill Sans Ligh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868920" y="3034009"/>
            <a:ext cx="27262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00"/>
                </a:solidFill>
                <a:latin typeface="Arial"/>
                <a:cs typeface="Arial"/>
              </a:rPr>
              <a:t>Efficacy</a:t>
            </a:r>
            <a:endParaRPr lang="en-US" sz="2800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539750" y="179388"/>
            <a:ext cx="8604250" cy="900112"/>
          </a:xfrm>
        </p:spPr>
        <p:txBody>
          <a:bodyPr/>
          <a:lstStyle/>
          <a:p>
            <a:r>
              <a:rPr lang="en-US" dirty="0" smtClean="0"/>
              <a:t>…mainly </a:t>
            </a:r>
            <a:r>
              <a:rPr lang="en-US" dirty="0"/>
              <a:t>due to safety and efficacy issues</a:t>
            </a:r>
          </a:p>
        </p:txBody>
      </p:sp>
    </p:spTree>
    <p:extLst>
      <p:ext uri="{BB962C8B-B14F-4D97-AF65-F5344CB8AC3E}">
        <p14:creationId xmlns:p14="http://schemas.microsoft.com/office/powerpoint/2010/main" val="1096757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Picture 9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773" y="-236698"/>
            <a:ext cx="2630786" cy="175385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009990" y="157071"/>
            <a:ext cx="59367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116E8A"/>
                </a:solidFill>
                <a:latin typeface="+mj-lt"/>
                <a:cs typeface="Arial"/>
              </a:rPr>
              <a:t>Need for a better knowledge of drugs’ MECHANISM OF ACTION</a:t>
            </a:r>
            <a:r>
              <a:rPr lang="en-US" sz="2800" dirty="0" smtClean="0">
                <a:solidFill>
                  <a:srgbClr val="116E8A"/>
                </a:solidFill>
                <a:latin typeface="+mj-lt"/>
                <a:cs typeface="Arial"/>
              </a:rPr>
              <a:t> </a:t>
            </a:r>
            <a:endParaRPr lang="en-US" sz="2800" dirty="0">
              <a:solidFill>
                <a:srgbClr val="116E8A"/>
              </a:solidFill>
              <a:latin typeface="+mj-lt"/>
              <a:cs typeface="Arial"/>
            </a:endParaRPr>
          </a:p>
        </p:txBody>
      </p:sp>
      <p:grpSp>
        <p:nvGrpSpPr>
          <p:cNvPr id="112" name="Group 111"/>
          <p:cNvGrpSpPr/>
          <p:nvPr/>
        </p:nvGrpSpPr>
        <p:grpSpPr>
          <a:xfrm>
            <a:off x="721710" y="2056841"/>
            <a:ext cx="8535261" cy="2981520"/>
            <a:chOff x="721710" y="2056841"/>
            <a:chExt cx="8535261" cy="2981520"/>
          </a:xfrm>
        </p:grpSpPr>
        <p:sp>
          <p:nvSpPr>
            <p:cNvPr id="107" name="Rounded Rectangle 106"/>
            <p:cNvSpPr/>
            <p:nvPr/>
          </p:nvSpPr>
          <p:spPr>
            <a:xfrm>
              <a:off x="721710" y="2056841"/>
              <a:ext cx="5768780" cy="2981520"/>
            </a:xfrm>
            <a:prstGeom prst="roundRect">
              <a:avLst>
                <a:gd name="adj" fmla="val 8649"/>
              </a:avLst>
            </a:prstGeom>
            <a:solidFill>
              <a:srgbClr val="7EABCC">
                <a:alpha val="25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90" name="Group 189"/>
            <p:cNvGrpSpPr/>
            <p:nvPr/>
          </p:nvGrpSpPr>
          <p:grpSpPr>
            <a:xfrm>
              <a:off x="1083332" y="2631466"/>
              <a:ext cx="5113004" cy="2248032"/>
              <a:chOff x="1179532" y="2516002"/>
              <a:chExt cx="5113004" cy="2248032"/>
            </a:xfrm>
            <a:solidFill>
              <a:schemeClr val="accent1"/>
            </a:solidFill>
          </p:grpSpPr>
          <p:cxnSp>
            <p:nvCxnSpPr>
              <p:cNvPr id="54" name="Straight Arrow Connector 53"/>
              <p:cNvCxnSpPr>
                <a:stCxn id="17" idx="2"/>
                <a:endCxn id="32" idx="3"/>
              </p:cNvCxnSpPr>
              <p:nvPr/>
            </p:nvCxnSpPr>
            <p:spPr>
              <a:xfrm flipH="1">
                <a:off x="3412595" y="2516002"/>
                <a:ext cx="1033827" cy="788700"/>
              </a:xfrm>
              <a:prstGeom prst="straightConnector1">
                <a:avLst/>
              </a:prstGeom>
              <a:grpFill/>
              <a:ln>
                <a:solidFill>
                  <a:srgbClr val="7EABCC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Arrow Connector 56"/>
              <p:cNvCxnSpPr>
                <a:stCxn id="20" idx="2"/>
                <a:endCxn id="58" idx="0"/>
              </p:cNvCxnSpPr>
              <p:nvPr/>
            </p:nvCxnSpPr>
            <p:spPr>
              <a:xfrm>
                <a:off x="5882856" y="2516002"/>
                <a:ext cx="0" cy="661264"/>
              </a:xfrm>
              <a:prstGeom prst="straightConnector1">
                <a:avLst/>
              </a:prstGeom>
              <a:grpFill/>
              <a:ln>
                <a:solidFill>
                  <a:srgbClr val="7EABCC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87" name="Group 186"/>
              <p:cNvGrpSpPr/>
              <p:nvPr/>
            </p:nvGrpSpPr>
            <p:grpSpPr>
              <a:xfrm>
                <a:off x="1179532" y="2516002"/>
                <a:ext cx="5113004" cy="2248032"/>
                <a:chOff x="1179532" y="2516002"/>
                <a:chExt cx="5113004" cy="2248032"/>
              </a:xfrm>
              <a:grpFill/>
            </p:grpSpPr>
            <p:grpSp>
              <p:nvGrpSpPr>
                <p:cNvPr id="22" name="Group 21"/>
                <p:cNvGrpSpPr/>
                <p:nvPr/>
              </p:nvGrpSpPr>
              <p:grpSpPr>
                <a:xfrm>
                  <a:off x="1179532" y="2516002"/>
                  <a:ext cx="3671189" cy="2104764"/>
                  <a:chOff x="1094867" y="2532935"/>
                  <a:chExt cx="3671189" cy="2104764"/>
                </a:xfrm>
                <a:grpFill/>
              </p:grpSpPr>
              <p:cxnSp>
                <p:nvCxnSpPr>
                  <p:cNvPr id="23" name="Straight Arrow Connector 22"/>
                  <p:cNvCxnSpPr>
                    <a:stCxn id="17" idx="2"/>
                    <a:endCxn id="24" idx="0"/>
                  </p:cNvCxnSpPr>
                  <p:nvPr/>
                </p:nvCxnSpPr>
                <p:spPr>
                  <a:xfrm>
                    <a:off x="4361757" y="2532935"/>
                    <a:ext cx="6730" cy="661264"/>
                  </a:xfrm>
                  <a:prstGeom prst="straightConnector1">
                    <a:avLst/>
                  </a:prstGeom>
                  <a:grpFill/>
                  <a:ln>
                    <a:solidFill>
                      <a:srgbClr val="7EABCC"/>
                    </a:solidFill>
                    <a:tailEnd type="arrow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4" name="Rounded Rectangle 23"/>
                  <p:cNvSpPr/>
                  <p:nvPr/>
                </p:nvSpPr>
                <p:spPr>
                  <a:xfrm>
                    <a:off x="3970918" y="3194199"/>
                    <a:ext cx="795138" cy="254871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rgbClr val="7EABCC"/>
                  </a:solidFill>
                  <a:ln>
                    <a:solidFill>
                      <a:srgbClr val="7EABCC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600" dirty="0">
                      <a:solidFill>
                        <a:schemeClr val="tx1"/>
                      </a:solidFill>
                      <a:latin typeface="Gill Sans"/>
                      <a:cs typeface="Gill Sans"/>
                    </a:endParaRPr>
                  </a:p>
                </p:txBody>
              </p:sp>
              <p:sp>
                <p:nvSpPr>
                  <p:cNvPr id="25" name="Rounded Rectangle 24"/>
                  <p:cNvSpPr/>
                  <p:nvPr/>
                </p:nvSpPr>
                <p:spPr>
                  <a:xfrm>
                    <a:off x="3967717" y="3916067"/>
                    <a:ext cx="795138" cy="254871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rgbClr val="7EABCC"/>
                  </a:solidFill>
                  <a:ln>
                    <a:solidFill>
                      <a:srgbClr val="7EABCC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600" dirty="0">
                      <a:solidFill>
                        <a:schemeClr val="tx1"/>
                      </a:solidFill>
                      <a:latin typeface="Gill Sans"/>
                      <a:cs typeface="Gill Sans"/>
                    </a:endParaRPr>
                  </a:p>
                </p:txBody>
              </p:sp>
              <p:cxnSp>
                <p:nvCxnSpPr>
                  <p:cNvPr id="26" name="Straight Arrow Connector 25"/>
                  <p:cNvCxnSpPr>
                    <a:stCxn id="24" idx="2"/>
                    <a:endCxn id="25" idx="0"/>
                  </p:cNvCxnSpPr>
                  <p:nvPr/>
                </p:nvCxnSpPr>
                <p:spPr>
                  <a:xfrm flipH="1">
                    <a:off x="4365286" y="3449070"/>
                    <a:ext cx="3201" cy="466997"/>
                  </a:xfrm>
                  <a:prstGeom prst="straightConnector1">
                    <a:avLst/>
                  </a:prstGeom>
                  <a:grpFill/>
                  <a:ln>
                    <a:solidFill>
                      <a:srgbClr val="7EABCC"/>
                    </a:solidFill>
                    <a:tailEnd type="arrow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27" name="Group 26"/>
                  <p:cNvGrpSpPr/>
                  <p:nvPr/>
                </p:nvGrpSpPr>
                <p:grpSpPr>
                  <a:xfrm>
                    <a:off x="1094867" y="2532935"/>
                    <a:ext cx="2233063" cy="2104764"/>
                    <a:chOff x="1094867" y="2532935"/>
                    <a:chExt cx="2233063" cy="2104764"/>
                  </a:xfrm>
                  <a:grpFill/>
                </p:grpSpPr>
                <p:cxnSp>
                  <p:nvCxnSpPr>
                    <p:cNvPr id="29" name="Straight Arrow Connector 28"/>
                    <p:cNvCxnSpPr>
                      <a:stCxn id="12" idx="2"/>
                      <a:endCxn id="30" idx="0"/>
                    </p:cNvCxnSpPr>
                    <p:nvPr/>
                  </p:nvCxnSpPr>
                  <p:spPr>
                    <a:xfrm>
                      <a:off x="1488891" y="2532935"/>
                      <a:ext cx="3545" cy="423331"/>
                    </a:xfrm>
                    <a:prstGeom prst="straightConnector1">
                      <a:avLst/>
                    </a:prstGeom>
                    <a:grpFill/>
                    <a:ln>
                      <a:solidFill>
                        <a:srgbClr val="7EABCC"/>
                      </a:solidFill>
                      <a:tailEnd type="arrow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30" name="Rounded Rectangle 29"/>
                    <p:cNvSpPr/>
                    <p:nvPr/>
                  </p:nvSpPr>
                  <p:spPr>
                    <a:xfrm>
                      <a:off x="1094867" y="2956266"/>
                      <a:ext cx="795138" cy="254871"/>
                    </a:xfrm>
                    <a:prstGeom prst="roundRect">
                      <a:avLst>
                        <a:gd name="adj" fmla="val 50000"/>
                      </a:avLst>
                    </a:prstGeom>
                    <a:solidFill>
                      <a:srgbClr val="7EABCC"/>
                    </a:solidFill>
                    <a:ln>
                      <a:solidFill>
                        <a:srgbClr val="7EABCC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600" dirty="0">
                        <a:solidFill>
                          <a:schemeClr val="tx1"/>
                        </a:solidFill>
                        <a:latin typeface="Gill Sans"/>
                        <a:cs typeface="Gill Sans"/>
                      </a:endParaRPr>
                    </a:p>
                  </p:txBody>
                </p:sp>
                <p:cxnSp>
                  <p:nvCxnSpPr>
                    <p:cNvPr id="31" name="Straight Arrow Connector 30"/>
                    <p:cNvCxnSpPr>
                      <a:stCxn id="13" idx="2"/>
                      <a:endCxn id="32" idx="0"/>
                    </p:cNvCxnSpPr>
                    <p:nvPr/>
                  </p:nvCxnSpPr>
                  <p:spPr>
                    <a:xfrm>
                      <a:off x="2925324" y="2532935"/>
                      <a:ext cx="5037" cy="661264"/>
                    </a:xfrm>
                    <a:prstGeom prst="straightConnector1">
                      <a:avLst/>
                    </a:prstGeom>
                    <a:grpFill/>
                    <a:ln>
                      <a:solidFill>
                        <a:srgbClr val="7EABCC"/>
                      </a:solidFill>
                      <a:tailEnd type="arrow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32" name="Rounded Rectangle 31"/>
                    <p:cNvSpPr/>
                    <p:nvPr/>
                  </p:nvSpPr>
                  <p:spPr>
                    <a:xfrm>
                      <a:off x="2532792" y="3194199"/>
                      <a:ext cx="795138" cy="254871"/>
                    </a:xfrm>
                    <a:prstGeom prst="roundRect">
                      <a:avLst>
                        <a:gd name="adj" fmla="val 50000"/>
                      </a:avLst>
                    </a:prstGeom>
                    <a:solidFill>
                      <a:srgbClr val="7EABCC"/>
                    </a:solidFill>
                    <a:ln>
                      <a:solidFill>
                        <a:srgbClr val="7EABCC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600" dirty="0">
                        <a:solidFill>
                          <a:schemeClr val="tx1"/>
                        </a:solidFill>
                        <a:latin typeface="Gill Sans"/>
                        <a:cs typeface="Gill Sans"/>
                      </a:endParaRPr>
                    </a:p>
                  </p:txBody>
                </p:sp>
                <p:sp>
                  <p:nvSpPr>
                    <p:cNvPr id="33" name="Rounded Rectangle 32"/>
                    <p:cNvSpPr/>
                    <p:nvPr/>
                  </p:nvSpPr>
                  <p:spPr>
                    <a:xfrm>
                      <a:off x="1101217" y="3679412"/>
                      <a:ext cx="795138" cy="254871"/>
                    </a:xfrm>
                    <a:prstGeom prst="roundRect">
                      <a:avLst>
                        <a:gd name="adj" fmla="val 50000"/>
                      </a:avLst>
                    </a:prstGeom>
                    <a:solidFill>
                      <a:srgbClr val="7EABCC"/>
                    </a:solidFill>
                    <a:ln>
                      <a:solidFill>
                        <a:srgbClr val="7EABCC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600" dirty="0">
                        <a:solidFill>
                          <a:schemeClr val="tx1"/>
                        </a:solidFill>
                        <a:latin typeface="Gill Sans"/>
                        <a:cs typeface="Gill Sans"/>
                      </a:endParaRPr>
                    </a:p>
                  </p:txBody>
                </p:sp>
                <p:cxnSp>
                  <p:nvCxnSpPr>
                    <p:cNvPr id="34" name="Straight Arrow Connector 33"/>
                    <p:cNvCxnSpPr>
                      <a:stCxn id="30" idx="2"/>
                      <a:endCxn id="33" idx="0"/>
                    </p:cNvCxnSpPr>
                    <p:nvPr/>
                  </p:nvCxnSpPr>
                  <p:spPr>
                    <a:xfrm>
                      <a:off x="1492436" y="3211137"/>
                      <a:ext cx="6350" cy="468275"/>
                    </a:xfrm>
                    <a:prstGeom prst="straightConnector1">
                      <a:avLst/>
                    </a:prstGeom>
                    <a:grpFill/>
                    <a:ln>
                      <a:solidFill>
                        <a:srgbClr val="7EABCC"/>
                      </a:solidFill>
                      <a:tailEnd type="arrow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5" name="Straight Arrow Connector 34"/>
                    <p:cNvCxnSpPr>
                      <a:stCxn id="13" idx="2"/>
                      <a:endCxn id="30" idx="3"/>
                    </p:cNvCxnSpPr>
                    <p:nvPr/>
                  </p:nvCxnSpPr>
                  <p:spPr>
                    <a:xfrm flipH="1">
                      <a:off x="1890005" y="2532935"/>
                      <a:ext cx="1035319" cy="550767"/>
                    </a:xfrm>
                    <a:prstGeom prst="straightConnector1">
                      <a:avLst/>
                    </a:prstGeom>
                    <a:grpFill/>
                    <a:ln>
                      <a:solidFill>
                        <a:srgbClr val="7EABCC"/>
                      </a:solidFill>
                      <a:tailEnd type="arrow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36" name="Rounded Rectangle 35"/>
                    <p:cNvSpPr/>
                    <p:nvPr/>
                  </p:nvSpPr>
                  <p:spPr>
                    <a:xfrm>
                      <a:off x="2532792" y="3912474"/>
                      <a:ext cx="795138" cy="254871"/>
                    </a:xfrm>
                    <a:prstGeom prst="roundRect">
                      <a:avLst>
                        <a:gd name="adj" fmla="val 50000"/>
                      </a:avLst>
                    </a:prstGeom>
                    <a:solidFill>
                      <a:srgbClr val="7EABCC"/>
                    </a:solidFill>
                    <a:ln>
                      <a:solidFill>
                        <a:srgbClr val="7EABCC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600" dirty="0">
                        <a:solidFill>
                          <a:schemeClr val="tx1"/>
                        </a:solidFill>
                        <a:latin typeface="Gill Sans"/>
                        <a:cs typeface="Gill Sans"/>
                      </a:endParaRPr>
                    </a:p>
                  </p:txBody>
                </p:sp>
                <p:cxnSp>
                  <p:nvCxnSpPr>
                    <p:cNvPr id="37" name="Straight Arrow Connector 36"/>
                    <p:cNvCxnSpPr>
                      <a:stCxn id="32" idx="2"/>
                      <a:endCxn id="36" idx="0"/>
                    </p:cNvCxnSpPr>
                    <p:nvPr/>
                  </p:nvCxnSpPr>
                  <p:spPr>
                    <a:xfrm>
                      <a:off x="2930361" y="3449070"/>
                      <a:ext cx="0" cy="463404"/>
                    </a:xfrm>
                    <a:prstGeom prst="straightConnector1">
                      <a:avLst/>
                    </a:prstGeom>
                    <a:grpFill/>
                    <a:ln>
                      <a:solidFill>
                        <a:srgbClr val="7EABCC"/>
                      </a:solidFill>
                      <a:tailEnd type="arrow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8" name="Straight Arrow Connector 37"/>
                    <p:cNvCxnSpPr>
                      <a:stCxn id="33" idx="3"/>
                      <a:endCxn id="36" idx="1"/>
                    </p:cNvCxnSpPr>
                    <p:nvPr/>
                  </p:nvCxnSpPr>
                  <p:spPr>
                    <a:xfrm>
                      <a:off x="1896355" y="3806848"/>
                      <a:ext cx="636437" cy="233062"/>
                    </a:xfrm>
                    <a:prstGeom prst="straightConnector1">
                      <a:avLst/>
                    </a:prstGeom>
                    <a:grpFill/>
                    <a:ln>
                      <a:solidFill>
                        <a:srgbClr val="7EABCC"/>
                      </a:solidFill>
                      <a:tailEnd type="arrow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39" name="Rounded Rectangle 38"/>
                    <p:cNvSpPr/>
                    <p:nvPr/>
                  </p:nvSpPr>
                  <p:spPr>
                    <a:xfrm>
                      <a:off x="1107567" y="4382828"/>
                      <a:ext cx="795138" cy="254871"/>
                    </a:xfrm>
                    <a:prstGeom prst="roundRect">
                      <a:avLst>
                        <a:gd name="adj" fmla="val 50000"/>
                      </a:avLst>
                    </a:prstGeom>
                    <a:solidFill>
                      <a:srgbClr val="7EABCC"/>
                    </a:solidFill>
                    <a:ln>
                      <a:solidFill>
                        <a:srgbClr val="7EABCC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600" dirty="0">
                        <a:solidFill>
                          <a:schemeClr val="tx1"/>
                        </a:solidFill>
                        <a:latin typeface="Gill Sans"/>
                        <a:cs typeface="Gill Sans"/>
                      </a:endParaRPr>
                    </a:p>
                  </p:txBody>
                </p:sp>
                <p:cxnSp>
                  <p:nvCxnSpPr>
                    <p:cNvPr id="40" name="Straight Arrow Connector 39"/>
                    <p:cNvCxnSpPr>
                      <a:stCxn id="33" idx="2"/>
                      <a:endCxn id="39" idx="0"/>
                    </p:cNvCxnSpPr>
                    <p:nvPr/>
                  </p:nvCxnSpPr>
                  <p:spPr>
                    <a:xfrm>
                      <a:off x="1498786" y="3934283"/>
                      <a:ext cx="6350" cy="448545"/>
                    </a:xfrm>
                    <a:prstGeom prst="straightConnector1">
                      <a:avLst/>
                    </a:prstGeom>
                    <a:grpFill/>
                    <a:ln>
                      <a:solidFill>
                        <a:srgbClr val="7EABCC"/>
                      </a:solidFill>
                      <a:tailEnd type="arrow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cxnSp>
              <p:nvCxnSpPr>
                <p:cNvPr id="55" name="Straight Arrow Connector 54"/>
                <p:cNvCxnSpPr>
                  <a:stCxn id="24" idx="3"/>
                  <a:endCxn id="58" idx="1"/>
                </p:cNvCxnSpPr>
                <p:nvPr/>
              </p:nvCxnSpPr>
              <p:spPr>
                <a:xfrm>
                  <a:off x="4850721" y="3304702"/>
                  <a:ext cx="634566" cy="0"/>
                </a:xfrm>
                <a:prstGeom prst="straightConnector1">
                  <a:avLst/>
                </a:prstGeom>
                <a:grpFill/>
                <a:ln>
                  <a:solidFill>
                    <a:srgbClr val="7EABCC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8" name="Rounded Rectangle 57"/>
                <p:cNvSpPr/>
                <p:nvPr/>
              </p:nvSpPr>
              <p:spPr>
                <a:xfrm>
                  <a:off x="5485287" y="3177266"/>
                  <a:ext cx="795138" cy="254871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7EABCC"/>
                </a:solidFill>
                <a:ln>
                  <a:solidFill>
                    <a:srgbClr val="7EABCC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600" dirty="0">
                    <a:solidFill>
                      <a:schemeClr val="tx1"/>
                    </a:solidFill>
                    <a:latin typeface="Gill Sans"/>
                    <a:cs typeface="Gill Sans"/>
                  </a:endParaRPr>
                </a:p>
              </p:txBody>
            </p:sp>
            <p:sp>
              <p:nvSpPr>
                <p:cNvPr id="59" name="Rounded Rectangle 58"/>
                <p:cNvSpPr/>
                <p:nvPr/>
              </p:nvSpPr>
              <p:spPr>
                <a:xfrm>
                  <a:off x="5497398" y="3895541"/>
                  <a:ext cx="795138" cy="254871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7EABCC"/>
                </a:solidFill>
                <a:ln>
                  <a:solidFill>
                    <a:srgbClr val="7EABCC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600" dirty="0">
                    <a:solidFill>
                      <a:schemeClr val="tx1"/>
                    </a:solidFill>
                    <a:latin typeface="Gill Sans"/>
                    <a:cs typeface="Gill Sans"/>
                  </a:endParaRPr>
                </a:p>
              </p:txBody>
            </p:sp>
            <p:cxnSp>
              <p:nvCxnSpPr>
                <p:cNvPr id="60" name="Straight Arrow Connector 59"/>
                <p:cNvCxnSpPr>
                  <a:stCxn id="58" idx="2"/>
                  <a:endCxn id="59" idx="0"/>
                </p:cNvCxnSpPr>
                <p:nvPr/>
              </p:nvCxnSpPr>
              <p:spPr>
                <a:xfrm>
                  <a:off x="5882856" y="3432137"/>
                  <a:ext cx="12111" cy="463404"/>
                </a:xfrm>
                <a:prstGeom prst="straightConnector1">
                  <a:avLst/>
                </a:prstGeom>
                <a:grpFill/>
                <a:ln>
                  <a:solidFill>
                    <a:srgbClr val="7EABCC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3" name="Rounded Rectangle 62"/>
                <p:cNvSpPr/>
                <p:nvPr/>
              </p:nvSpPr>
              <p:spPr>
                <a:xfrm>
                  <a:off x="4691377" y="4509163"/>
                  <a:ext cx="795138" cy="254871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7EABCC"/>
                </a:solidFill>
                <a:ln>
                  <a:solidFill>
                    <a:srgbClr val="7EABCC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600" dirty="0">
                    <a:solidFill>
                      <a:schemeClr val="tx1"/>
                    </a:solidFill>
                    <a:latin typeface="Gill Sans"/>
                    <a:cs typeface="Gill Sans"/>
                  </a:endParaRPr>
                </a:p>
              </p:txBody>
            </p:sp>
            <p:sp>
              <p:nvSpPr>
                <p:cNvPr id="64" name="Rounded Rectangle 63"/>
                <p:cNvSpPr/>
                <p:nvPr/>
              </p:nvSpPr>
              <p:spPr>
                <a:xfrm>
                  <a:off x="3460157" y="4509163"/>
                  <a:ext cx="795138" cy="254871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7EABCC"/>
                </a:solidFill>
                <a:ln>
                  <a:solidFill>
                    <a:srgbClr val="7EABCC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600" dirty="0">
                    <a:solidFill>
                      <a:schemeClr val="tx1"/>
                    </a:solidFill>
                    <a:latin typeface="Gill Sans"/>
                    <a:cs typeface="Gill Sans"/>
                  </a:endParaRPr>
                </a:p>
              </p:txBody>
            </p:sp>
            <p:cxnSp>
              <p:nvCxnSpPr>
                <p:cNvPr id="65" name="Straight Arrow Connector 64"/>
                <p:cNvCxnSpPr/>
                <p:nvPr/>
              </p:nvCxnSpPr>
              <p:spPr>
                <a:xfrm flipH="1">
                  <a:off x="3996353" y="4181491"/>
                  <a:ext cx="453598" cy="312856"/>
                </a:xfrm>
                <a:prstGeom prst="straightConnector1">
                  <a:avLst/>
                </a:prstGeom>
                <a:grpFill/>
                <a:ln>
                  <a:solidFill>
                    <a:srgbClr val="7EABCC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Arrow Connector 65"/>
                <p:cNvCxnSpPr/>
                <p:nvPr/>
              </p:nvCxnSpPr>
              <p:spPr>
                <a:xfrm>
                  <a:off x="4440453" y="4181491"/>
                  <a:ext cx="468097" cy="312856"/>
                </a:xfrm>
                <a:prstGeom prst="straightConnector1">
                  <a:avLst/>
                </a:prstGeom>
                <a:grpFill/>
                <a:ln>
                  <a:solidFill>
                    <a:srgbClr val="7EABCC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Straight Arrow Connector 72"/>
                <p:cNvCxnSpPr>
                  <a:stCxn id="64" idx="3"/>
                  <a:endCxn id="63" idx="1"/>
                </p:cNvCxnSpPr>
                <p:nvPr/>
              </p:nvCxnSpPr>
              <p:spPr>
                <a:xfrm>
                  <a:off x="4255295" y="4636599"/>
                  <a:ext cx="436082" cy="0"/>
                </a:xfrm>
                <a:prstGeom prst="straightConnector1">
                  <a:avLst/>
                </a:prstGeom>
                <a:grpFill/>
                <a:ln>
                  <a:solidFill>
                    <a:srgbClr val="7EABCC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191" name="TextBox 190"/>
            <p:cNvSpPr txBox="1"/>
            <p:nvPr/>
          </p:nvSpPr>
          <p:spPr>
            <a:xfrm>
              <a:off x="6886305" y="3781119"/>
              <a:ext cx="237066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smtClean="0">
                  <a:solidFill>
                    <a:srgbClr val="000000"/>
                  </a:solidFill>
                  <a:latin typeface="+mj-lt"/>
                  <a:cs typeface="Abadi MT Condensed Extra Bold"/>
                </a:rPr>
                <a:t>Pathways?</a:t>
              </a:r>
            </a:p>
          </p:txBody>
        </p:sp>
      </p:grpSp>
      <p:grpSp>
        <p:nvGrpSpPr>
          <p:cNvPr id="111" name="Group 110"/>
          <p:cNvGrpSpPr/>
          <p:nvPr/>
        </p:nvGrpSpPr>
        <p:grpSpPr>
          <a:xfrm>
            <a:off x="834832" y="1234289"/>
            <a:ext cx="8422139" cy="1377933"/>
            <a:chOff x="834832" y="1234289"/>
            <a:chExt cx="8422139" cy="1377933"/>
          </a:xfrm>
        </p:grpSpPr>
        <p:sp>
          <p:nvSpPr>
            <p:cNvPr id="9" name="TextBox 8"/>
            <p:cNvSpPr txBox="1"/>
            <p:nvPr/>
          </p:nvSpPr>
          <p:spPr>
            <a:xfrm>
              <a:off x="6886305" y="2018549"/>
              <a:ext cx="237066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smtClean="0">
                  <a:solidFill>
                    <a:srgbClr val="000000"/>
                  </a:solidFill>
                  <a:latin typeface="+mj-lt"/>
                  <a:cs typeface="Abadi MT Condensed Extra Bold"/>
                </a:rPr>
                <a:t>Targets?</a:t>
              </a:r>
            </a:p>
          </p:txBody>
        </p:sp>
        <p:grpSp>
          <p:nvGrpSpPr>
            <p:cNvPr id="110" name="Group 109"/>
            <p:cNvGrpSpPr/>
            <p:nvPr/>
          </p:nvGrpSpPr>
          <p:grpSpPr>
            <a:xfrm>
              <a:off x="834832" y="1234289"/>
              <a:ext cx="5594348" cy="1377933"/>
              <a:chOff x="834832" y="1234289"/>
              <a:chExt cx="5594348" cy="1377933"/>
            </a:xfrm>
          </p:grpSpPr>
          <p:grpSp>
            <p:nvGrpSpPr>
              <p:cNvPr id="11" name="Group 10"/>
              <p:cNvGrpSpPr/>
              <p:nvPr/>
            </p:nvGrpSpPr>
            <p:grpSpPr>
              <a:xfrm>
                <a:off x="834832" y="2149647"/>
                <a:ext cx="5594348" cy="462575"/>
                <a:chOff x="2305726" y="2403193"/>
                <a:chExt cx="5594348" cy="462575"/>
              </a:xfrm>
            </p:grpSpPr>
            <p:sp>
              <p:nvSpPr>
                <p:cNvPr id="12" name="Rounded Rectangle 11"/>
                <p:cNvSpPr/>
                <p:nvPr/>
              </p:nvSpPr>
              <p:spPr>
                <a:xfrm>
                  <a:off x="2305726" y="2403193"/>
                  <a:ext cx="1285048" cy="462575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7EABCC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dirty="0" smtClean="0">
                      <a:solidFill>
                        <a:srgbClr val="FFFFFF"/>
                      </a:solidFill>
                      <a:latin typeface="Arial"/>
                      <a:cs typeface="Arial"/>
                    </a:rPr>
                    <a:t>Protein</a:t>
                  </a:r>
                </a:p>
                <a:p>
                  <a:pPr algn="ctr"/>
                  <a:endParaRPr lang="en-US" sz="600" dirty="0">
                    <a:solidFill>
                      <a:schemeClr val="tx1"/>
                    </a:solidFill>
                    <a:latin typeface="Gill Sans"/>
                    <a:cs typeface="Gill Sans"/>
                  </a:endParaRPr>
                </a:p>
              </p:txBody>
            </p:sp>
            <p:sp>
              <p:nvSpPr>
                <p:cNvPr id="13" name="Rounded Rectangle 12"/>
                <p:cNvSpPr/>
                <p:nvPr/>
              </p:nvSpPr>
              <p:spPr>
                <a:xfrm>
                  <a:off x="3742159" y="2403193"/>
                  <a:ext cx="1285048" cy="462575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7EABCC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dirty="0" smtClean="0">
                      <a:solidFill>
                        <a:srgbClr val="FFFFFF"/>
                      </a:solidFill>
                      <a:latin typeface="Arial"/>
                      <a:cs typeface="Arial"/>
                    </a:rPr>
                    <a:t>Protein</a:t>
                  </a:r>
                </a:p>
                <a:p>
                  <a:pPr algn="ctr"/>
                  <a:endParaRPr lang="en-US" sz="600" dirty="0">
                    <a:solidFill>
                      <a:schemeClr val="tx1"/>
                    </a:solidFill>
                    <a:latin typeface="Gill Sans"/>
                    <a:cs typeface="Gill Sans"/>
                  </a:endParaRPr>
                </a:p>
              </p:txBody>
            </p:sp>
            <p:sp>
              <p:nvSpPr>
                <p:cNvPr id="17" name="Rounded Rectangle 16"/>
                <p:cNvSpPr/>
                <p:nvPr/>
              </p:nvSpPr>
              <p:spPr>
                <a:xfrm>
                  <a:off x="5178592" y="2403193"/>
                  <a:ext cx="1285048" cy="462575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7EABCC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dirty="0" smtClean="0">
                      <a:solidFill>
                        <a:srgbClr val="FFFFFF"/>
                      </a:solidFill>
                      <a:latin typeface="Arial"/>
                      <a:cs typeface="Arial"/>
                    </a:rPr>
                    <a:t>Protein</a:t>
                  </a:r>
                </a:p>
                <a:p>
                  <a:pPr algn="ctr"/>
                  <a:endParaRPr lang="en-US" sz="600" dirty="0">
                    <a:solidFill>
                      <a:schemeClr val="tx1"/>
                    </a:solidFill>
                    <a:latin typeface="Gill Sans"/>
                    <a:cs typeface="Gill Sans"/>
                  </a:endParaRPr>
                </a:p>
              </p:txBody>
            </p:sp>
            <p:sp>
              <p:nvSpPr>
                <p:cNvPr id="20" name="Rounded Rectangle 19"/>
                <p:cNvSpPr/>
                <p:nvPr/>
              </p:nvSpPr>
              <p:spPr>
                <a:xfrm>
                  <a:off x="6615026" y="2403193"/>
                  <a:ext cx="1285048" cy="462575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7EABCC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dirty="0" smtClean="0">
                      <a:solidFill>
                        <a:srgbClr val="FFFFFF"/>
                      </a:solidFill>
                      <a:latin typeface="Arial"/>
                      <a:cs typeface="Arial"/>
                    </a:rPr>
                    <a:t>Protein</a:t>
                  </a:r>
                </a:p>
                <a:p>
                  <a:pPr algn="ctr"/>
                  <a:endParaRPr lang="en-US" sz="600" dirty="0">
                    <a:solidFill>
                      <a:schemeClr val="tx1"/>
                    </a:solidFill>
                    <a:latin typeface="Gill Sans"/>
                    <a:cs typeface="Gill Sans"/>
                  </a:endParaRPr>
                </a:p>
              </p:txBody>
            </p:sp>
          </p:grpSp>
          <p:grpSp>
            <p:nvGrpSpPr>
              <p:cNvPr id="109" name="Group 108"/>
              <p:cNvGrpSpPr/>
              <p:nvPr/>
            </p:nvGrpSpPr>
            <p:grpSpPr>
              <a:xfrm>
                <a:off x="1480901" y="1234289"/>
                <a:ext cx="4305755" cy="682662"/>
                <a:chOff x="1480901" y="1234289"/>
                <a:chExt cx="4305755" cy="682662"/>
              </a:xfrm>
            </p:grpSpPr>
            <p:cxnSp>
              <p:nvCxnSpPr>
                <p:cNvPr id="87" name="Straight Arrow Connector 86"/>
                <p:cNvCxnSpPr/>
                <p:nvPr/>
              </p:nvCxnSpPr>
              <p:spPr>
                <a:xfrm flipH="1">
                  <a:off x="1480901" y="1234289"/>
                  <a:ext cx="12701" cy="682662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arrow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1" name="Straight Arrow Connector 90"/>
                <p:cNvCxnSpPr/>
                <p:nvPr/>
              </p:nvCxnSpPr>
              <p:spPr>
                <a:xfrm>
                  <a:off x="1635434" y="1234289"/>
                  <a:ext cx="1183480" cy="682662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arrow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4" name="Straight Arrow Connector 93"/>
                <p:cNvCxnSpPr/>
                <p:nvPr/>
              </p:nvCxnSpPr>
              <p:spPr>
                <a:xfrm>
                  <a:off x="1891170" y="1234289"/>
                  <a:ext cx="2453083" cy="682662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arrow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7" name="Straight Arrow Connector 96"/>
                <p:cNvCxnSpPr/>
                <p:nvPr/>
              </p:nvCxnSpPr>
              <p:spPr>
                <a:xfrm>
                  <a:off x="2271265" y="1234289"/>
                  <a:ext cx="3515391" cy="682662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arrow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113" name="Group 112"/>
          <p:cNvGrpSpPr/>
          <p:nvPr/>
        </p:nvGrpSpPr>
        <p:grpSpPr>
          <a:xfrm>
            <a:off x="1425972" y="5164667"/>
            <a:ext cx="7830999" cy="1491157"/>
            <a:chOff x="1425972" y="5164667"/>
            <a:chExt cx="7830999" cy="1491157"/>
          </a:xfrm>
        </p:grpSpPr>
        <p:sp>
          <p:nvSpPr>
            <p:cNvPr id="153" name="Oval 152"/>
            <p:cNvSpPr/>
            <p:nvPr/>
          </p:nvSpPr>
          <p:spPr>
            <a:xfrm>
              <a:off x="3725883" y="5652553"/>
              <a:ext cx="2149844" cy="1003271"/>
            </a:xfrm>
            <a:prstGeom prst="ellipse">
              <a:avLst/>
            </a:prstGeom>
            <a:solidFill>
              <a:srgbClr val="CCFFCC"/>
            </a:solidFill>
            <a:ln w="1905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 smtClean="0">
                  <a:solidFill>
                    <a:srgbClr val="000000"/>
                  </a:solidFill>
                  <a:latin typeface="Arial"/>
                  <a:cs typeface="Arial"/>
                </a:rPr>
                <a:t>Off-target effects</a:t>
              </a:r>
              <a:endParaRPr lang="en-US" sz="2000" dirty="0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sp>
          <p:nvSpPr>
            <p:cNvPr id="154" name="Oval 153"/>
            <p:cNvSpPr/>
            <p:nvPr/>
          </p:nvSpPr>
          <p:spPr>
            <a:xfrm>
              <a:off x="1425972" y="5652553"/>
              <a:ext cx="2193447" cy="1003271"/>
            </a:xfrm>
            <a:prstGeom prst="ellipse">
              <a:avLst/>
            </a:prstGeom>
            <a:solidFill>
              <a:srgbClr val="CCFFCC"/>
            </a:solidFill>
            <a:ln w="1905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 smtClean="0">
                  <a:solidFill>
                    <a:schemeClr val="tx1"/>
                  </a:solidFill>
                  <a:latin typeface="Arial"/>
                  <a:cs typeface="Arial"/>
                </a:rPr>
                <a:t>Therapeutic effects</a:t>
              </a:r>
            </a:p>
          </p:txBody>
        </p:sp>
        <p:cxnSp>
          <p:nvCxnSpPr>
            <p:cNvPr id="164" name="Straight Arrow Connector 163"/>
            <p:cNvCxnSpPr/>
            <p:nvPr/>
          </p:nvCxnSpPr>
          <p:spPr>
            <a:xfrm>
              <a:off x="2534798" y="5164667"/>
              <a:ext cx="0" cy="389661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2" name="TextBox 191"/>
            <p:cNvSpPr txBox="1"/>
            <p:nvPr/>
          </p:nvSpPr>
          <p:spPr>
            <a:xfrm>
              <a:off x="6886305" y="5229200"/>
              <a:ext cx="2370666" cy="7961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sz="2800" dirty="0" smtClean="0">
                  <a:solidFill>
                    <a:srgbClr val="000000"/>
                  </a:solidFill>
                  <a:latin typeface="+mj-lt"/>
                  <a:cs typeface="Abadi MT Condensed Extra Bold"/>
                </a:rPr>
                <a:t>Phenotypic effects?</a:t>
              </a:r>
              <a:endParaRPr lang="en-US" sz="2800" dirty="0">
                <a:solidFill>
                  <a:srgbClr val="000000"/>
                </a:solidFill>
                <a:latin typeface="+mj-lt"/>
                <a:cs typeface="Abadi MT Condensed Extra Bold"/>
              </a:endParaRPr>
            </a:p>
          </p:txBody>
        </p:sp>
        <p:cxnSp>
          <p:nvCxnSpPr>
            <p:cNvPr id="121" name="Straight Arrow Connector 120"/>
            <p:cNvCxnSpPr/>
            <p:nvPr/>
          </p:nvCxnSpPr>
          <p:spPr>
            <a:xfrm>
              <a:off x="4812350" y="5164667"/>
              <a:ext cx="0" cy="389661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8" name="Rectangle 107"/>
          <p:cNvSpPr/>
          <p:nvPr/>
        </p:nvSpPr>
        <p:spPr>
          <a:xfrm>
            <a:off x="2970748" y="1476032"/>
            <a:ext cx="173733" cy="4571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46751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1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9851" y="630182"/>
            <a:ext cx="3811083" cy="24883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3387" y="453574"/>
            <a:ext cx="3340770" cy="918360"/>
          </a:xfrm>
        </p:spPr>
        <p:txBody>
          <a:bodyPr>
            <a:noAutofit/>
          </a:bodyPr>
          <a:lstStyle/>
          <a:p>
            <a:pPr algn="l">
              <a:lnSpc>
                <a:spcPct val="80000"/>
              </a:lnSpc>
            </a:pPr>
            <a:r>
              <a:rPr lang="en-US" sz="2800" dirty="0" smtClean="0">
                <a:cs typeface="Arial"/>
              </a:rPr>
              <a:t>Side effect and efficacy prediction</a:t>
            </a:r>
            <a:endParaRPr lang="en-US" sz="2800" dirty="0">
              <a:cs typeface="Arial"/>
            </a:endParaRPr>
          </a:p>
        </p:txBody>
      </p:sp>
      <p:sp>
        <p:nvSpPr>
          <p:cNvPr id="13" name="Content Placeholder 12"/>
          <p:cNvSpPr>
            <a:spLocks noGrp="1"/>
          </p:cNvSpPr>
          <p:nvPr>
            <p:ph sz="half" idx="1"/>
          </p:nvPr>
        </p:nvSpPr>
        <p:spPr>
          <a:xfrm>
            <a:off x="353387" y="1371934"/>
            <a:ext cx="3658107" cy="1881261"/>
          </a:xfrm>
        </p:spPr>
        <p:txBody>
          <a:bodyPr>
            <a:noAutofit/>
          </a:bodyPr>
          <a:lstStyle/>
          <a:p>
            <a:pPr marL="365125" indent="0">
              <a:buNone/>
            </a:pPr>
            <a:r>
              <a:rPr lang="en-US" sz="2200" dirty="0" smtClean="0">
                <a:solidFill>
                  <a:srgbClr val="000000"/>
                </a:solidFill>
                <a:latin typeface="+mj-lt"/>
                <a:cs typeface="Gill Sans Light"/>
              </a:rPr>
              <a:t>allow </a:t>
            </a:r>
            <a:r>
              <a:rPr lang="en-US" sz="2200" dirty="0">
                <a:solidFill>
                  <a:srgbClr val="000000"/>
                </a:solidFill>
                <a:latin typeface="+mj-lt"/>
                <a:cs typeface="Gill Sans Light"/>
              </a:rPr>
              <a:t>safer </a:t>
            </a:r>
            <a:r>
              <a:rPr lang="en-US" sz="2200" dirty="0" smtClean="0">
                <a:solidFill>
                  <a:srgbClr val="000000"/>
                </a:solidFill>
                <a:latin typeface="+mj-lt"/>
                <a:cs typeface="Gill Sans Light"/>
              </a:rPr>
              <a:t>and more efficacious drug candidates to be </a:t>
            </a:r>
            <a:r>
              <a:rPr lang="en-US" sz="2200" dirty="0">
                <a:solidFill>
                  <a:srgbClr val="000000"/>
                </a:solidFill>
                <a:latin typeface="+mj-lt"/>
                <a:cs typeface="Gill Sans Light"/>
              </a:rPr>
              <a:t>prioritized </a:t>
            </a:r>
            <a:r>
              <a:rPr lang="en-US" sz="2200" dirty="0" smtClean="0">
                <a:solidFill>
                  <a:srgbClr val="000000"/>
                </a:solidFill>
                <a:latin typeface="+mj-lt"/>
                <a:cs typeface="Gill Sans Light"/>
              </a:rPr>
              <a:t>for further development</a:t>
            </a:r>
            <a:r>
              <a:rPr lang="en-US" sz="2200" dirty="0" smtClean="0">
                <a:solidFill>
                  <a:srgbClr val="000000"/>
                </a:solidFill>
                <a:effectLst/>
                <a:latin typeface="+mj-lt"/>
                <a:cs typeface="Gill Sans Ligh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784073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 dirty="0" smtClean="0"/>
              <a:t>Chemo</a:t>
            </a:r>
            <a:r>
              <a:rPr lang="nl-BE" dirty="0" smtClean="0"/>
              <a:t>g</a:t>
            </a:r>
            <a:r>
              <a:rPr lang="en" dirty="0" smtClean="0"/>
              <a:t>enomics</a:t>
            </a:r>
            <a:endParaRPr lang="en" dirty="0"/>
          </a:p>
        </p:txBody>
      </p:sp>
      <p:sp>
        <p:nvSpPr>
          <p:cNvPr id="38" name="Shape 38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419100" rtl="0">
              <a:lnSpc>
                <a:spcPct val="120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 dirty="0">
                <a:solidFill>
                  <a:srgbClr val="333399"/>
                </a:solidFill>
              </a:rPr>
              <a:t>Goal: estimate interaction between </a:t>
            </a:r>
            <a:r>
              <a:rPr lang="en" b="1" dirty="0">
                <a:solidFill>
                  <a:srgbClr val="333399"/>
                </a:solidFill>
              </a:rPr>
              <a:t>compounds</a:t>
            </a:r>
            <a:r>
              <a:rPr lang="en" dirty="0">
                <a:solidFill>
                  <a:srgbClr val="333399"/>
                </a:solidFill>
              </a:rPr>
              <a:t> and </a:t>
            </a:r>
            <a:r>
              <a:rPr lang="en" b="1" dirty="0" smtClean="0">
                <a:solidFill>
                  <a:srgbClr val="333399"/>
                </a:solidFill>
              </a:rPr>
              <a:t>protein</a:t>
            </a:r>
            <a:r>
              <a:rPr lang="nl-BE" b="1" dirty="0" smtClean="0">
                <a:solidFill>
                  <a:srgbClr val="333399"/>
                </a:solidFill>
              </a:rPr>
              <a:t> target</a:t>
            </a:r>
            <a:r>
              <a:rPr lang="en" b="1" dirty="0" smtClean="0">
                <a:solidFill>
                  <a:srgbClr val="333399"/>
                </a:solidFill>
              </a:rPr>
              <a:t>s</a:t>
            </a:r>
            <a:endParaRPr lang="en" b="1" dirty="0">
              <a:solidFill>
                <a:srgbClr val="333399"/>
              </a:solidFill>
            </a:endParaRPr>
          </a:p>
          <a:p>
            <a:pPr marL="457200" lvl="0" indent="-419100">
              <a:lnSpc>
                <a:spcPct val="120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 dirty="0" smtClean="0">
                <a:solidFill>
                  <a:srgbClr val="333399"/>
                </a:solidFill>
              </a:rPr>
              <a:t>Activity </a:t>
            </a:r>
            <a:r>
              <a:rPr lang="en" dirty="0">
                <a:solidFill>
                  <a:srgbClr val="333399"/>
                </a:solidFill>
              </a:rPr>
              <a:t>measured </a:t>
            </a:r>
            <a:r>
              <a:rPr lang="nl-BE" dirty="0" smtClean="0">
                <a:solidFill>
                  <a:srgbClr val="333399"/>
                </a:solidFill>
              </a:rPr>
              <a:t>by high-throughput screening</a:t>
            </a:r>
          </a:p>
          <a:p>
            <a:pPr marL="457200" lvl="0" indent="-419100">
              <a:lnSpc>
                <a:spcPct val="120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nl-BE" dirty="0" smtClean="0">
                <a:solidFill>
                  <a:srgbClr val="333399"/>
                </a:solidFill>
              </a:rPr>
              <a:t>Early drug development: hit discovery</a:t>
            </a:r>
            <a:endParaRPr lang="nl-BE" dirty="0" smtClean="0">
              <a:solidFill>
                <a:srgbClr val="333399"/>
              </a:solidFill>
            </a:endParaRPr>
          </a:p>
          <a:p>
            <a:pPr marL="457200" lvl="0" indent="-419100">
              <a:lnSpc>
                <a:spcPct val="120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nl-BE" dirty="0" smtClean="0">
                <a:solidFill>
                  <a:srgbClr val="333399"/>
                </a:solidFill>
              </a:rPr>
              <a:t>Activity </a:t>
            </a:r>
            <a:r>
              <a:rPr lang="nl-BE" dirty="0" smtClean="0">
                <a:solidFill>
                  <a:srgbClr val="333399"/>
                </a:solidFill>
              </a:rPr>
              <a:t>depends on </a:t>
            </a:r>
            <a:r>
              <a:rPr lang="nl-BE" dirty="0" smtClean="0">
                <a:solidFill>
                  <a:srgbClr val="333399"/>
                </a:solidFill>
              </a:rPr>
              <a:t/>
            </a:r>
            <a:br>
              <a:rPr lang="nl-BE" dirty="0" smtClean="0">
                <a:solidFill>
                  <a:srgbClr val="333399"/>
                </a:solidFill>
              </a:rPr>
            </a:br>
            <a:r>
              <a:rPr lang="nl-BE" dirty="0" smtClean="0">
                <a:solidFill>
                  <a:srgbClr val="333399"/>
                </a:solidFill>
              </a:rPr>
              <a:t>match </a:t>
            </a:r>
            <a:r>
              <a:rPr lang="nl-BE" dirty="0" smtClean="0">
                <a:solidFill>
                  <a:srgbClr val="333399"/>
                </a:solidFill>
              </a:rPr>
              <a:t>between shape </a:t>
            </a:r>
            <a:r>
              <a:rPr lang="nl-BE" dirty="0" smtClean="0">
                <a:solidFill>
                  <a:srgbClr val="333399"/>
                </a:solidFill>
              </a:rPr>
              <a:t/>
            </a:r>
            <a:br>
              <a:rPr lang="nl-BE" dirty="0" smtClean="0">
                <a:solidFill>
                  <a:srgbClr val="333399"/>
                </a:solidFill>
              </a:rPr>
            </a:br>
            <a:r>
              <a:rPr lang="nl-BE" dirty="0" smtClean="0">
                <a:solidFill>
                  <a:srgbClr val="333399"/>
                </a:solidFill>
              </a:rPr>
              <a:t>of </a:t>
            </a:r>
            <a:r>
              <a:rPr lang="nl-BE" dirty="0" smtClean="0">
                <a:solidFill>
                  <a:srgbClr val="333399"/>
                </a:solidFill>
              </a:rPr>
              <a:t>compound and </a:t>
            </a:r>
            <a:r>
              <a:rPr lang="nl-BE" dirty="0" smtClean="0">
                <a:solidFill>
                  <a:srgbClr val="333399"/>
                </a:solidFill>
              </a:rPr>
              <a:t/>
            </a:r>
            <a:br>
              <a:rPr lang="nl-BE" dirty="0" smtClean="0">
                <a:solidFill>
                  <a:srgbClr val="333399"/>
                </a:solidFill>
              </a:rPr>
            </a:br>
            <a:r>
              <a:rPr lang="nl-BE" dirty="0" smtClean="0">
                <a:solidFill>
                  <a:srgbClr val="333399"/>
                </a:solidFill>
              </a:rPr>
              <a:t>shape </a:t>
            </a:r>
            <a:r>
              <a:rPr lang="nl-BE" dirty="0" smtClean="0">
                <a:solidFill>
                  <a:srgbClr val="333399"/>
                </a:solidFill>
              </a:rPr>
              <a:t>of protein</a:t>
            </a:r>
            <a:endParaRPr lang="en" dirty="0">
              <a:solidFill>
                <a:srgbClr val="333399"/>
              </a:solidFill>
            </a:endParaRPr>
          </a:p>
        </p:txBody>
      </p:sp>
      <p:pic>
        <p:nvPicPr>
          <p:cNvPr id="39" name="Shape 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99628" y="3363523"/>
            <a:ext cx="1191075" cy="158806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Shape 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32902" y="3363524"/>
            <a:ext cx="2307524" cy="240466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1" name="Shape 41"/>
          <p:cNvCxnSpPr/>
          <p:nvPr/>
        </p:nvCxnSpPr>
        <p:spPr>
          <a:xfrm>
            <a:off x="5290702" y="4157555"/>
            <a:ext cx="547500" cy="131200"/>
          </a:xfrm>
          <a:prstGeom prst="straightConnector1">
            <a:avLst/>
          </a:prstGeom>
          <a:noFill/>
          <a:ln w="19050" cap="flat">
            <a:solidFill>
              <a:schemeClr val="dk2"/>
            </a:solidFill>
            <a:prstDash val="solid"/>
            <a:round/>
            <a:headEnd type="triangle" w="lg" len="lg"/>
            <a:tailEnd type="triangle" w="lg" len="lg"/>
          </a:ln>
        </p:spPr>
      </p:cxnSp>
      <p:sp>
        <p:nvSpPr>
          <p:cNvPr id="42" name="Shape 42"/>
          <p:cNvSpPr txBox="1"/>
          <p:nvPr/>
        </p:nvSpPr>
        <p:spPr>
          <a:xfrm>
            <a:off x="5366902" y="3409157"/>
            <a:ext cx="389100" cy="646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 sz="3000" b="1">
                <a:solidFill>
                  <a:srgbClr val="333399"/>
                </a:solidFill>
              </a:rPr>
              <a:t>?</a:t>
            </a:r>
          </a:p>
        </p:txBody>
      </p:sp>
      <p:sp>
        <p:nvSpPr>
          <p:cNvPr id="43" name="Shape 43"/>
          <p:cNvSpPr txBox="1"/>
          <p:nvPr/>
        </p:nvSpPr>
        <p:spPr>
          <a:xfrm>
            <a:off x="3931908" y="5225324"/>
            <a:ext cx="1545788" cy="9679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 dirty="0">
                <a:solidFill>
                  <a:srgbClr val="333399"/>
                </a:solidFill>
                <a:latin typeface="Calibri"/>
                <a:cs typeface="Calibri"/>
              </a:rPr>
              <a:t>Compound</a:t>
            </a:r>
            <a:br>
              <a:rPr lang="en" dirty="0">
                <a:solidFill>
                  <a:srgbClr val="333399"/>
                </a:solidFill>
                <a:latin typeface="Calibri"/>
                <a:cs typeface="Calibri"/>
              </a:rPr>
            </a:br>
            <a:r>
              <a:rPr lang="en" dirty="0">
                <a:solidFill>
                  <a:srgbClr val="333399"/>
                </a:solidFill>
                <a:latin typeface="Calibri"/>
                <a:cs typeface="Calibri"/>
              </a:rPr>
              <a:t>(ex: </a:t>
            </a:r>
            <a:r>
              <a:rPr lang="nl-BE" dirty="0" smtClean="0">
                <a:solidFill>
                  <a:srgbClr val="333399"/>
                </a:solidFill>
                <a:latin typeface="Calibri"/>
                <a:cs typeface="Calibri"/>
              </a:rPr>
              <a:t>V</a:t>
            </a:r>
            <a:r>
              <a:rPr lang="en" dirty="0" smtClean="0">
                <a:solidFill>
                  <a:srgbClr val="333399"/>
                </a:solidFill>
                <a:latin typeface="Calibri"/>
                <a:cs typeface="Calibri"/>
              </a:rPr>
              <a:t>iagra</a:t>
            </a:r>
            <a:r>
              <a:rPr lang="en" dirty="0">
                <a:solidFill>
                  <a:srgbClr val="333399"/>
                </a:solidFill>
                <a:latin typeface="Calibri"/>
                <a:cs typeface="Calibri"/>
              </a:rPr>
              <a:t>)</a:t>
            </a:r>
          </a:p>
        </p:txBody>
      </p:sp>
      <p:sp>
        <p:nvSpPr>
          <p:cNvPr id="44" name="Shape 44"/>
          <p:cNvSpPr txBox="1"/>
          <p:nvPr/>
        </p:nvSpPr>
        <p:spPr>
          <a:xfrm>
            <a:off x="6151577" y="5680690"/>
            <a:ext cx="1588500" cy="864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 dirty="0">
                <a:solidFill>
                  <a:srgbClr val="333399"/>
                </a:solidFill>
                <a:latin typeface="Calibri"/>
                <a:cs typeface="Calibri"/>
              </a:rPr>
              <a:t>Enzyme</a:t>
            </a:r>
          </a:p>
          <a:p>
            <a:pPr>
              <a:spcBef>
                <a:spcPts val="0"/>
              </a:spcBef>
              <a:buNone/>
            </a:pPr>
            <a:r>
              <a:rPr lang="en" dirty="0">
                <a:solidFill>
                  <a:srgbClr val="333399"/>
                </a:solidFill>
                <a:latin typeface="Calibri"/>
                <a:cs typeface="Calibri"/>
              </a:rPr>
              <a:t>(ex: </a:t>
            </a:r>
            <a:r>
              <a:rPr lang="en" dirty="0" smtClean="0">
                <a:solidFill>
                  <a:srgbClr val="333399"/>
                </a:solidFill>
                <a:latin typeface="Calibri"/>
                <a:cs typeface="Calibri"/>
              </a:rPr>
              <a:t>ACE2</a:t>
            </a:r>
            <a:r>
              <a:rPr lang="en" dirty="0">
                <a:solidFill>
                  <a:srgbClr val="333399"/>
                </a:solidFill>
                <a:latin typeface="Calibri"/>
                <a:cs typeface="Calibri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776779393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Different types of activities</a:t>
            </a:r>
          </a:p>
        </p:txBody>
      </p:sp>
      <p:sp>
        <p:nvSpPr>
          <p:cNvPr id="50" name="Shape 50"/>
          <p:cNvSpPr txBox="1">
            <a:spLocks noGrp="1"/>
          </p:cNvSpPr>
          <p:nvPr>
            <p:ph idx="1"/>
          </p:nvPr>
        </p:nvSpPr>
        <p:spPr>
          <a:xfrm>
            <a:off x="549275" y="1284941"/>
            <a:ext cx="4725025" cy="519953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419100" rtl="0">
              <a:lnSpc>
                <a:spcPct val="120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 dirty="0">
                <a:solidFill>
                  <a:srgbClr val="333399"/>
                </a:solidFill>
              </a:rPr>
              <a:t>IC50 - amount of compound needed for half </a:t>
            </a:r>
            <a:r>
              <a:rPr lang="en" b="1" dirty="0">
                <a:solidFill>
                  <a:srgbClr val="333399"/>
                </a:solidFill>
              </a:rPr>
              <a:t>inhibition</a:t>
            </a:r>
          </a:p>
          <a:p>
            <a:pPr marL="457200" lvl="0" indent="-419100" rtl="0">
              <a:lnSpc>
                <a:spcPct val="120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 dirty="0">
                <a:solidFill>
                  <a:srgbClr val="333399"/>
                </a:solidFill>
              </a:rPr>
              <a:t>EC50 - amount of compound needed for half </a:t>
            </a:r>
            <a:r>
              <a:rPr lang="en" b="1" dirty="0">
                <a:solidFill>
                  <a:srgbClr val="333399"/>
                </a:solidFill>
              </a:rPr>
              <a:t>effect</a:t>
            </a:r>
          </a:p>
        </p:txBody>
      </p:sp>
      <p:pic>
        <p:nvPicPr>
          <p:cNvPr id="51" name="Shape 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74300" y="2018534"/>
            <a:ext cx="3143250" cy="41529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35023364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8393" y="2418504"/>
            <a:ext cx="3386667" cy="15578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2921" y="2390868"/>
            <a:ext cx="2282257" cy="221826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981774" y="1490161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dirty="0">
                <a:solidFill>
                  <a:srgbClr val="333399"/>
                </a:solidFill>
                <a:latin typeface="Gill Sans Light"/>
                <a:cs typeface="Gill Sans Light"/>
              </a:rPr>
              <a:t>Circular </a:t>
            </a:r>
            <a:r>
              <a:rPr lang="en-US" sz="2400" dirty="0" smtClean="0">
                <a:solidFill>
                  <a:srgbClr val="333399"/>
                </a:solidFill>
                <a:latin typeface="Gill Sans Light"/>
                <a:cs typeface="Gill Sans Light"/>
              </a:rPr>
              <a:t>fingerprints</a:t>
            </a:r>
            <a:endParaRPr lang="en-US" sz="2400" dirty="0">
              <a:solidFill>
                <a:srgbClr val="333399"/>
              </a:solidFill>
              <a:latin typeface="Gill Sans Light"/>
              <a:cs typeface="Gill Sans Ligh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143165" y="3946995"/>
            <a:ext cx="266624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rgbClr val="333399"/>
                </a:solidFill>
                <a:latin typeface="Calibri"/>
                <a:cs typeface="Calibri"/>
              </a:rPr>
              <a:t>each </a:t>
            </a:r>
            <a:r>
              <a:rPr lang="en-US" sz="2000" dirty="0">
                <a:solidFill>
                  <a:srgbClr val="333399"/>
                </a:solidFill>
                <a:latin typeface="Calibri"/>
                <a:cs typeface="Calibri"/>
              </a:rPr>
              <a:t>fingerprint represents a central atom and its neighbors</a:t>
            </a:r>
          </a:p>
        </p:txBody>
      </p:sp>
      <p:sp>
        <p:nvSpPr>
          <p:cNvPr id="9" name="Rectangle 8"/>
          <p:cNvSpPr/>
          <p:nvPr/>
        </p:nvSpPr>
        <p:spPr>
          <a:xfrm>
            <a:off x="4688588" y="4843963"/>
            <a:ext cx="384386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rgbClr val="333399"/>
                </a:solidFill>
                <a:latin typeface="Calibri"/>
                <a:cs typeface="Calibri"/>
              </a:rPr>
              <a:t>for </a:t>
            </a:r>
            <a:r>
              <a:rPr lang="en-US" sz="2000" dirty="0">
                <a:solidFill>
                  <a:srgbClr val="333399"/>
                </a:solidFill>
                <a:latin typeface="Calibri"/>
                <a:cs typeface="Calibri"/>
              </a:rPr>
              <a:t>each molecule, there are as many fingerprints as </a:t>
            </a:r>
            <a:r>
              <a:rPr lang="en-US" sz="2000" dirty="0" smtClean="0">
                <a:solidFill>
                  <a:srgbClr val="333399"/>
                </a:solidFill>
                <a:latin typeface="Calibri"/>
                <a:cs typeface="Calibri"/>
              </a:rPr>
              <a:t>(heavy) </a:t>
            </a:r>
            <a:r>
              <a:rPr lang="en-US" sz="2000" dirty="0">
                <a:solidFill>
                  <a:srgbClr val="333399"/>
                </a:solidFill>
                <a:latin typeface="Calibri"/>
                <a:cs typeface="Calibri"/>
              </a:rPr>
              <a:t>atoms in the molecule</a:t>
            </a:r>
          </a:p>
        </p:txBody>
      </p:sp>
      <p:sp>
        <p:nvSpPr>
          <p:cNvPr id="10" name="Rectangle 9"/>
          <p:cNvSpPr/>
          <p:nvPr/>
        </p:nvSpPr>
        <p:spPr>
          <a:xfrm>
            <a:off x="1021550" y="3925572"/>
            <a:ext cx="278652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err="1" smtClean="0">
                <a:solidFill>
                  <a:srgbClr val="333399"/>
                </a:solidFill>
                <a:latin typeface="Calibri"/>
                <a:cs typeface="Calibri"/>
              </a:rPr>
              <a:t>bitstrings</a:t>
            </a:r>
            <a:r>
              <a:rPr lang="en-US" sz="2000" dirty="0" smtClean="0">
                <a:solidFill>
                  <a:srgbClr val="333399"/>
                </a:solidFill>
                <a:latin typeface="Calibri"/>
                <a:cs typeface="Calibri"/>
              </a:rPr>
              <a:t> </a:t>
            </a:r>
            <a:r>
              <a:rPr lang="en-US" sz="2000" dirty="0">
                <a:solidFill>
                  <a:srgbClr val="333399"/>
                </a:solidFill>
                <a:latin typeface="Calibri"/>
                <a:cs typeface="Calibri"/>
              </a:rPr>
              <a:t>representing </a:t>
            </a:r>
            <a:r>
              <a:rPr lang="en-US" sz="2000" dirty="0" smtClean="0">
                <a:solidFill>
                  <a:srgbClr val="333399"/>
                </a:solidFill>
                <a:latin typeface="Calibri"/>
                <a:cs typeface="Calibri"/>
              </a:rPr>
              <a:t>presence </a:t>
            </a:r>
            <a:r>
              <a:rPr lang="en-US" sz="2000" dirty="0">
                <a:solidFill>
                  <a:srgbClr val="333399"/>
                </a:solidFill>
                <a:latin typeface="Calibri"/>
                <a:cs typeface="Calibri"/>
              </a:rPr>
              <a:t>or absence </a:t>
            </a:r>
            <a:r>
              <a:rPr lang="en-US" sz="2000" dirty="0" smtClean="0">
                <a:solidFill>
                  <a:srgbClr val="333399"/>
                </a:solidFill>
                <a:latin typeface="Calibri"/>
                <a:cs typeface="Calibri"/>
              </a:rPr>
              <a:t>of </a:t>
            </a:r>
            <a:r>
              <a:rPr lang="en-US" sz="2000" dirty="0">
                <a:solidFill>
                  <a:srgbClr val="333399"/>
                </a:solidFill>
                <a:latin typeface="Calibri"/>
                <a:cs typeface="Calibri"/>
              </a:rPr>
              <a:t>particular substructures</a:t>
            </a:r>
          </a:p>
        </p:txBody>
      </p:sp>
      <p:sp>
        <p:nvSpPr>
          <p:cNvPr id="14" name="Rectangle 13"/>
          <p:cNvSpPr/>
          <p:nvPr/>
        </p:nvSpPr>
        <p:spPr>
          <a:xfrm>
            <a:off x="964626" y="1498370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dirty="0" smtClean="0">
                <a:solidFill>
                  <a:srgbClr val="333399"/>
                </a:solidFill>
                <a:latin typeface="Calibri"/>
                <a:cs typeface="Calibri"/>
              </a:rPr>
              <a:t>Path/key-based fingerprints</a:t>
            </a:r>
            <a:endParaRPr lang="en-US" sz="2400" dirty="0">
              <a:solidFill>
                <a:srgbClr val="333399"/>
              </a:solidFill>
              <a:latin typeface="Calibri"/>
              <a:cs typeface="Calibri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537299" y="1884094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dirty="0" smtClean="0">
                <a:solidFill>
                  <a:srgbClr val="333399"/>
                </a:solidFill>
                <a:latin typeface="Calibri"/>
                <a:cs typeface="Calibri"/>
              </a:rPr>
              <a:t>FP2 &amp; MACCS</a:t>
            </a:r>
            <a:endParaRPr lang="en-US" sz="2400" b="1" dirty="0">
              <a:solidFill>
                <a:srgbClr val="333399"/>
              </a:solidFill>
              <a:latin typeface="Calibri"/>
              <a:cs typeface="Calibri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559843" y="4845097"/>
            <a:ext cx="260751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333399"/>
                </a:solidFill>
                <a:latin typeface="Calibri"/>
                <a:cs typeface="Calibri"/>
              </a:rPr>
              <a:t>for each molecule, </a:t>
            </a:r>
            <a:r>
              <a:rPr lang="en-US" sz="2000" dirty="0" smtClean="0">
                <a:solidFill>
                  <a:srgbClr val="333399"/>
                </a:solidFill>
                <a:latin typeface="Calibri"/>
                <a:cs typeface="Calibri"/>
              </a:rPr>
              <a:t>there is only one fingerprint</a:t>
            </a:r>
            <a:endParaRPr lang="en-US" sz="2000" dirty="0">
              <a:solidFill>
                <a:srgbClr val="333399"/>
              </a:solidFill>
              <a:latin typeface="Calibri"/>
              <a:cs typeface="Calibri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265685" y="1872174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dirty="0" smtClean="0">
                <a:solidFill>
                  <a:srgbClr val="333399"/>
                </a:solidFill>
                <a:latin typeface="Arial"/>
                <a:cs typeface="Arial"/>
              </a:rPr>
              <a:t>MNA &amp; MPD</a:t>
            </a:r>
            <a:endParaRPr lang="en-US" sz="2400" b="1" dirty="0">
              <a:solidFill>
                <a:srgbClr val="333399"/>
              </a:solidFill>
              <a:latin typeface="Arial"/>
              <a:cs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Molecular </a:t>
            </a:r>
            <a:r>
              <a:rPr lang="en-US" dirty="0" smtClean="0"/>
              <a:t>fingerprints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132659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Predicting activities</a:t>
            </a:r>
          </a:p>
        </p:txBody>
      </p:sp>
      <p:sp>
        <p:nvSpPr>
          <p:cNvPr id="57" name="Shape 57"/>
          <p:cNvSpPr txBox="1">
            <a:spLocks noGrp="1"/>
          </p:cNvSpPr>
          <p:nvPr>
            <p:ph idx="1"/>
          </p:nvPr>
        </p:nvSpPr>
        <p:spPr>
          <a:xfrm>
            <a:off x="549275" y="1299882"/>
            <a:ext cx="4365625" cy="519953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419100" rtl="0">
              <a:lnSpc>
                <a:spcPct val="120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 dirty="0">
                <a:solidFill>
                  <a:srgbClr val="333399"/>
                </a:solidFill>
                <a:cs typeface="Calibri"/>
              </a:rPr>
              <a:t>From </a:t>
            </a:r>
            <a:r>
              <a:rPr lang="nl-BE" dirty="0" smtClean="0">
                <a:solidFill>
                  <a:srgbClr val="333399"/>
                </a:solidFill>
                <a:cs typeface="Calibri"/>
              </a:rPr>
              <a:t>fingerprints and already available assay measurements, predict missing measurements</a:t>
            </a:r>
            <a:endParaRPr lang="en" dirty="0">
              <a:solidFill>
                <a:srgbClr val="333399"/>
              </a:solidFill>
              <a:cs typeface="Calibri"/>
            </a:endParaRPr>
          </a:p>
          <a:p>
            <a:pPr marL="457200" lvl="0" indent="-419100" rtl="0">
              <a:lnSpc>
                <a:spcPct val="120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 dirty="0">
                <a:solidFill>
                  <a:srgbClr val="333399"/>
                </a:solidFill>
                <a:cs typeface="Calibri"/>
              </a:rPr>
              <a:t>Approaches</a:t>
            </a:r>
          </a:p>
          <a:p>
            <a:pPr marL="914400" lvl="1" indent="-381000" rtl="0">
              <a:lnSpc>
                <a:spcPct val="120000"/>
              </a:lnSpc>
              <a:spcBef>
                <a:spcPts val="0"/>
              </a:spcBef>
              <a:buClr>
                <a:schemeClr val="dk1"/>
              </a:buClr>
              <a:buSzPct val="80000"/>
              <a:buFont typeface="Arial"/>
              <a:buAutoNum type="alphaLcPeriod"/>
            </a:pPr>
            <a:r>
              <a:rPr lang="en" dirty="0">
                <a:solidFill>
                  <a:srgbClr val="333399"/>
                </a:solidFill>
                <a:cs typeface="Calibri"/>
              </a:rPr>
              <a:t>Supervised learning for each protein </a:t>
            </a:r>
            <a:r>
              <a:rPr lang="nl-BE" dirty="0" smtClean="0">
                <a:solidFill>
                  <a:srgbClr val="333399"/>
                </a:solidFill>
                <a:cs typeface="Calibri"/>
              </a:rPr>
              <a:t>(QSAR)</a:t>
            </a:r>
            <a:endParaRPr lang="en" dirty="0">
              <a:solidFill>
                <a:srgbClr val="333399"/>
              </a:solidFill>
              <a:cs typeface="Calibri"/>
            </a:endParaRPr>
          </a:p>
          <a:p>
            <a:pPr marL="914400" lvl="1" indent="-381000" rtl="0">
              <a:lnSpc>
                <a:spcPct val="120000"/>
              </a:lnSpc>
              <a:spcBef>
                <a:spcPts val="0"/>
              </a:spcBef>
              <a:buClr>
                <a:schemeClr val="dk1"/>
              </a:buClr>
              <a:buSzPct val="80000"/>
              <a:buFont typeface="Arial"/>
              <a:buAutoNum type="alphaLcPeriod"/>
            </a:pPr>
            <a:r>
              <a:rPr lang="en" dirty="0">
                <a:solidFill>
                  <a:srgbClr val="333399"/>
                </a:solidFill>
                <a:cs typeface="Calibri"/>
              </a:rPr>
              <a:t>Matrix factorization - </a:t>
            </a:r>
            <a:r>
              <a:rPr lang="en" i="1" dirty="0">
                <a:solidFill>
                  <a:srgbClr val="333399"/>
                </a:solidFill>
                <a:cs typeface="Calibri"/>
              </a:rPr>
              <a:t>Netflix style</a:t>
            </a:r>
          </a:p>
          <a:p>
            <a:pPr marL="914400" lvl="1" indent="-381000">
              <a:lnSpc>
                <a:spcPct val="120000"/>
              </a:lnSpc>
              <a:spcBef>
                <a:spcPts val="0"/>
              </a:spcBef>
              <a:buClr>
                <a:schemeClr val="dk1"/>
              </a:buClr>
              <a:buSzPct val="80000"/>
              <a:buFont typeface="Arial"/>
              <a:buAutoNum type="alphaLcPeriod"/>
            </a:pPr>
            <a:r>
              <a:rPr lang="en" dirty="0">
                <a:solidFill>
                  <a:srgbClr val="333399"/>
                </a:solidFill>
                <a:cs typeface="Calibri"/>
              </a:rPr>
              <a:t>MF + supervised</a:t>
            </a:r>
          </a:p>
        </p:txBody>
      </p:sp>
      <p:sp>
        <p:nvSpPr>
          <p:cNvPr id="58" name="Shape 58"/>
          <p:cNvSpPr/>
          <p:nvPr/>
        </p:nvSpPr>
        <p:spPr>
          <a:xfrm>
            <a:off x="6722025" y="2221767"/>
            <a:ext cx="1977600" cy="3987999"/>
          </a:xfrm>
          <a:prstGeom prst="rect">
            <a:avLst/>
          </a:prstGeom>
          <a:noFill/>
          <a:ln w="19050" cap="flat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>
              <a:solidFill>
                <a:srgbClr val="333399"/>
              </a:solidFill>
              <a:latin typeface="Calibri"/>
              <a:cs typeface="Calibri"/>
            </a:endParaRPr>
          </a:p>
        </p:txBody>
      </p:sp>
      <p:sp>
        <p:nvSpPr>
          <p:cNvPr id="59" name="Shape 59"/>
          <p:cNvSpPr txBox="1"/>
          <p:nvPr/>
        </p:nvSpPr>
        <p:spPr>
          <a:xfrm>
            <a:off x="5792750" y="2221767"/>
            <a:ext cx="842700" cy="389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>
                <a:solidFill>
                  <a:srgbClr val="333399"/>
                </a:solidFill>
                <a:latin typeface="Calibri"/>
                <a:cs typeface="Calibri"/>
              </a:rPr>
              <a:t>Comp1</a:t>
            </a:r>
          </a:p>
        </p:txBody>
      </p:sp>
      <p:sp>
        <p:nvSpPr>
          <p:cNvPr id="60" name="Shape 60"/>
          <p:cNvSpPr txBox="1"/>
          <p:nvPr/>
        </p:nvSpPr>
        <p:spPr>
          <a:xfrm>
            <a:off x="5792750" y="2628167"/>
            <a:ext cx="842700" cy="389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solidFill>
                  <a:srgbClr val="333399"/>
                </a:solidFill>
                <a:latin typeface="Calibri"/>
                <a:cs typeface="Calibri"/>
              </a:rPr>
              <a:t>Comp2</a:t>
            </a:r>
          </a:p>
        </p:txBody>
      </p:sp>
      <p:cxnSp>
        <p:nvCxnSpPr>
          <p:cNvPr id="61" name="Shape 61"/>
          <p:cNvCxnSpPr/>
          <p:nvPr/>
        </p:nvCxnSpPr>
        <p:spPr>
          <a:xfrm>
            <a:off x="6722455" y="2677944"/>
            <a:ext cx="1977600" cy="0"/>
          </a:xfrm>
          <a:prstGeom prst="straightConnector1">
            <a:avLst/>
          </a:prstGeom>
          <a:noFill/>
          <a:ln w="19050" cap="flat">
            <a:solidFill>
              <a:schemeClr val="dk2"/>
            </a:solidFill>
            <a:prstDash val="dash"/>
            <a:round/>
            <a:headEnd type="none" w="lg" len="lg"/>
            <a:tailEnd type="none" w="lg" len="lg"/>
          </a:ln>
        </p:spPr>
      </p:cxnSp>
      <p:cxnSp>
        <p:nvCxnSpPr>
          <p:cNvPr id="62" name="Shape 62"/>
          <p:cNvCxnSpPr/>
          <p:nvPr/>
        </p:nvCxnSpPr>
        <p:spPr>
          <a:xfrm>
            <a:off x="6722455" y="3097257"/>
            <a:ext cx="1977600" cy="0"/>
          </a:xfrm>
          <a:prstGeom prst="straightConnector1">
            <a:avLst/>
          </a:prstGeom>
          <a:noFill/>
          <a:ln w="19050" cap="flat">
            <a:solidFill>
              <a:schemeClr val="dk2"/>
            </a:solidFill>
            <a:prstDash val="dash"/>
            <a:round/>
            <a:headEnd type="none" w="lg" len="lg"/>
            <a:tailEnd type="none" w="lg" len="lg"/>
          </a:ln>
        </p:spPr>
      </p:cxnSp>
      <p:sp>
        <p:nvSpPr>
          <p:cNvPr id="63" name="Shape 63"/>
          <p:cNvSpPr txBox="1"/>
          <p:nvPr/>
        </p:nvSpPr>
        <p:spPr>
          <a:xfrm>
            <a:off x="6084500" y="3590467"/>
            <a:ext cx="291900" cy="10659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 b="1">
                <a:solidFill>
                  <a:srgbClr val="333399"/>
                </a:solidFill>
                <a:latin typeface="Calibri"/>
                <a:cs typeface="Calibri"/>
              </a:rPr>
              <a:t>.</a:t>
            </a:r>
          </a:p>
          <a:p>
            <a:pPr rtl="0">
              <a:spcBef>
                <a:spcPts val="0"/>
              </a:spcBef>
              <a:buNone/>
            </a:pPr>
            <a:r>
              <a:rPr lang="en" b="1">
                <a:solidFill>
                  <a:srgbClr val="333399"/>
                </a:solidFill>
                <a:latin typeface="Calibri"/>
                <a:cs typeface="Calibri"/>
              </a:rPr>
              <a:t>.</a:t>
            </a:r>
          </a:p>
          <a:p>
            <a:pPr>
              <a:spcBef>
                <a:spcPts val="0"/>
              </a:spcBef>
              <a:buNone/>
            </a:pPr>
            <a:r>
              <a:rPr lang="en" b="1">
                <a:solidFill>
                  <a:srgbClr val="333399"/>
                </a:solidFill>
                <a:latin typeface="Calibri"/>
                <a:cs typeface="Calibri"/>
              </a:rPr>
              <a:t>.</a:t>
            </a:r>
          </a:p>
        </p:txBody>
      </p:sp>
      <p:sp>
        <p:nvSpPr>
          <p:cNvPr id="64" name="Shape 64"/>
          <p:cNvSpPr txBox="1"/>
          <p:nvPr/>
        </p:nvSpPr>
        <p:spPr>
          <a:xfrm>
            <a:off x="5792749" y="5658338"/>
            <a:ext cx="929275" cy="3375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dirty="0">
                <a:solidFill>
                  <a:srgbClr val="333399"/>
                </a:solidFill>
                <a:latin typeface="Calibri"/>
                <a:cs typeface="Calibri"/>
              </a:rPr>
              <a:t>CompN</a:t>
            </a:r>
          </a:p>
        </p:txBody>
      </p:sp>
      <p:sp>
        <p:nvSpPr>
          <p:cNvPr id="65" name="Shape 65"/>
          <p:cNvSpPr txBox="1"/>
          <p:nvPr/>
        </p:nvSpPr>
        <p:spPr>
          <a:xfrm>
            <a:off x="6722450" y="1762233"/>
            <a:ext cx="842700" cy="389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solidFill>
                  <a:srgbClr val="333399"/>
                </a:solidFill>
                <a:latin typeface="Calibri"/>
                <a:cs typeface="Calibri"/>
              </a:rPr>
              <a:t>Pr_1</a:t>
            </a:r>
          </a:p>
        </p:txBody>
      </p:sp>
      <p:sp>
        <p:nvSpPr>
          <p:cNvPr id="66" name="Shape 66"/>
          <p:cNvSpPr txBox="1"/>
          <p:nvPr/>
        </p:nvSpPr>
        <p:spPr>
          <a:xfrm>
            <a:off x="8126775" y="1762233"/>
            <a:ext cx="851490" cy="389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dirty="0">
                <a:solidFill>
                  <a:srgbClr val="333399"/>
                </a:solidFill>
                <a:latin typeface="Calibri"/>
                <a:cs typeface="Calibri"/>
              </a:rPr>
              <a:t>Pr_M</a:t>
            </a:r>
          </a:p>
        </p:txBody>
      </p:sp>
      <p:sp>
        <p:nvSpPr>
          <p:cNvPr id="67" name="Shape 67"/>
          <p:cNvSpPr/>
          <p:nvPr/>
        </p:nvSpPr>
        <p:spPr>
          <a:xfrm>
            <a:off x="6861382" y="2276400"/>
            <a:ext cx="259200" cy="331200"/>
          </a:xfrm>
          <a:prstGeom prst="rect">
            <a:avLst/>
          </a:prstGeom>
          <a:solidFill>
            <a:srgbClr val="C9DAF8"/>
          </a:solidFill>
          <a:ln w="19050" cap="flat">
            <a:solidFill>
              <a:srgbClr val="4A86E8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>
                <a:solidFill>
                  <a:srgbClr val="333399"/>
                </a:solidFill>
                <a:latin typeface="Calibri"/>
                <a:cs typeface="Calibri"/>
              </a:rPr>
              <a:t>7</a:t>
            </a:r>
          </a:p>
        </p:txBody>
      </p:sp>
      <p:sp>
        <p:nvSpPr>
          <p:cNvPr id="68" name="Shape 68"/>
          <p:cNvSpPr/>
          <p:nvPr/>
        </p:nvSpPr>
        <p:spPr>
          <a:xfrm>
            <a:off x="6861382" y="3698800"/>
            <a:ext cx="259200" cy="331200"/>
          </a:xfrm>
          <a:prstGeom prst="rect">
            <a:avLst/>
          </a:prstGeom>
          <a:solidFill>
            <a:srgbClr val="C9DAF8"/>
          </a:solidFill>
          <a:ln w="19050" cap="flat">
            <a:solidFill>
              <a:srgbClr val="4A86E8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solidFill>
                  <a:srgbClr val="333399"/>
                </a:solidFill>
                <a:latin typeface="Calibri"/>
                <a:cs typeface="Calibri"/>
              </a:rPr>
              <a:t>3</a:t>
            </a:r>
          </a:p>
        </p:txBody>
      </p:sp>
      <p:sp>
        <p:nvSpPr>
          <p:cNvPr id="69" name="Shape 69"/>
          <p:cNvSpPr/>
          <p:nvPr/>
        </p:nvSpPr>
        <p:spPr>
          <a:xfrm>
            <a:off x="8321332" y="2722000"/>
            <a:ext cx="259200" cy="331200"/>
          </a:xfrm>
          <a:prstGeom prst="rect">
            <a:avLst/>
          </a:prstGeom>
          <a:solidFill>
            <a:srgbClr val="C9DAF8"/>
          </a:solidFill>
          <a:ln w="19050" cap="flat">
            <a:solidFill>
              <a:srgbClr val="4A86E8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solidFill>
                  <a:srgbClr val="333399"/>
                </a:solidFill>
                <a:latin typeface="Calibri"/>
                <a:cs typeface="Calibri"/>
              </a:rPr>
              <a:t>8</a:t>
            </a:r>
          </a:p>
        </p:txBody>
      </p:sp>
      <p:sp>
        <p:nvSpPr>
          <p:cNvPr id="70" name="Shape 70"/>
          <p:cNvSpPr/>
          <p:nvPr/>
        </p:nvSpPr>
        <p:spPr>
          <a:xfrm>
            <a:off x="7547182" y="2276400"/>
            <a:ext cx="259200" cy="331200"/>
          </a:xfrm>
          <a:prstGeom prst="rect">
            <a:avLst/>
          </a:prstGeom>
          <a:solidFill>
            <a:srgbClr val="C9DAF8"/>
          </a:solidFill>
          <a:ln w="19050" cap="flat">
            <a:solidFill>
              <a:srgbClr val="4A86E8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solidFill>
                  <a:srgbClr val="333399"/>
                </a:solidFill>
                <a:latin typeface="Calibri"/>
                <a:cs typeface="Calibri"/>
              </a:rPr>
              <a:t>2</a:t>
            </a:r>
          </a:p>
        </p:txBody>
      </p:sp>
      <p:sp>
        <p:nvSpPr>
          <p:cNvPr id="71" name="Shape 71"/>
          <p:cNvSpPr/>
          <p:nvPr/>
        </p:nvSpPr>
        <p:spPr>
          <a:xfrm>
            <a:off x="7547182" y="5763133"/>
            <a:ext cx="259200" cy="331200"/>
          </a:xfrm>
          <a:prstGeom prst="rect">
            <a:avLst/>
          </a:prstGeom>
          <a:solidFill>
            <a:srgbClr val="C9DAF8"/>
          </a:solidFill>
          <a:ln w="19050" cap="flat">
            <a:solidFill>
              <a:srgbClr val="4A86E8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solidFill>
                  <a:srgbClr val="333399"/>
                </a:solidFill>
                <a:latin typeface="Calibri"/>
                <a:cs typeface="Calibri"/>
              </a:rPr>
              <a:t>9</a:t>
            </a:r>
          </a:p>
        </p:txBody>
      </p:sp>
      <p:sp>
        <p:nvSpPr>
          <p:cNvPr id="72" name="Shape 72"/>
          <p:cNvSpPr txBox="1"/>
          <p:nvPr/>
        </p:nvSpPr>
        <p:spPr>
          <a:xfrm>
            <a:off x="7270875" y="3901467"/>
            <a:ext cx="842700" cy="734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 sz="2000" b="1" dirty="0">
                <a:solidFill>
                  <a:srgbClr val="333399"/>
                </a:solidFill>
                <a:latin typeface="Calibri"/>
                <a:cs typeface="Calibri"/>
              </a:rPr>
              <a:t>IC50</a:t>
            </a:r>
          </a:p>
        </p:txBody>
      </p:sp>
      <p:sp>
        <p:nvSpPr>
          <p:cNvPr id="73" name="Shape 73"/>
          <p:cNvSpPr/>
          <p:nvPr/>
        </p:nvSpPr>
        <p:spPr>
          <a:xfrm>
            <a:off x="4600100" y="2247567"/>
            <a:ext cx="1192500" cy="389200"/>
          </a:xfrm>
          <a:prstGeom prst="rect">
            <a:avLst/>
          </a:prstGeom>
          <a:solidFill>
            <a:srgbClr val="F4CCCC"/>
          </a:solidFill>
          <a:ln w="19050" cap="flat">
            <a:solidFill>
              <a:srgbClr val="E0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 dirty="0" smtClean="0">
                <a:solidFill>
                  <a:srgbClr val="333399"/>
                </a:solidFill>
                <a:latin typeface="Calibri"/>
                <a:cs typeface="Calibri"/>
              </a:rPr>
              <a:t>Features1</a:t>
            </a:r>
            <a:endParaRPr lang="en" dirty="0">
              <a:solidFill>
                <a:srgbClr val="333399"/>
              </a:solidFill>
              <a:latin typeface="Calibri"/>
              <a:cs typeface="Calibri"/>
            </a:endParaRPr>
          </a:p>
        </p:txBody>
      </p:sp>
      <p:sp>
        <p:nvSpPr>
          <p:cNvPr id="74" name="Shape 74"/>
          <p:cNvSpPr/>
          <p:nvPr/>
        </p:nvSpPr>
        <p:spPr>
          <a:xfrm>
            <a:off x="4600100" y="2653967"/>
            <a:ext cx="1192500" cy="389200"/>
          </a:xfrm>
          <a:prstGeom prst="rect">
            <a:avLst/>
          </a:prstGeom>
          <a:solidFill>
            <a:srgbClr val="F4CCCC"/>
          </a:solidFill>
          <a:ln w="19050" cap="flat">
            <a:solidFill>
              <a:srgbClr val="E0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r>
              <a:rPr lang="en-US" dirty="0" smtClean="0">
                <a:latin typeface="Calibri"/>
                <a:cs typeface="Calibri"/>
              </a:rPr>
              <a:t>00100010</a:t>
            </a:r>
            <a:endParaRPr lang="en-US" dirty="0">
              <a:latin typeface="Calibri"/>
              <a:cs typeface="Calibri"/>
            </a:endParaRPr>
          </a:p>
        </p:txBody>
      </p:sp>
      <p:sp>
        <p:nvSpPr>
          <p:cNvPr id="75" name="Shape 75"/>
          <p:cNvSpPr/>
          <p:nvPr/>
        </p:nvSpPr>
        <p:spPr>
          <a:xfrm>
            <a:off x="4600100" y="5734133"/>
            <a:ext cx="1192500" cy="389200"/>
          </a:xfrm>
          <a:prstGeom prst="rect">
            <a:avLst/>
          </a:prstGeom>
          <a:solidFill>
            <a:srgbClr val="F4CCCC"/>
          </a:solidFill>
          <a:ln w="19050" cap="flat">
            <a:solidFill>
              <a:srgbClr val="E0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solidFill>
                  <a:srgbClr val="333399"/>
                </a:solidFill>
                <a:latin typeface="Calibri"/>
                <a:cs typeface="Calibri"/>
              </a:rPr>
              <a:t>FeaturesN</a:t>
            </a:r>
          </a:p>
        </p:txBody>
      </p:sp>
      <p:sp>
        <p:nvSpPr>
          <p:cNvPr id="24" name="Shape 74"/>
          <p:cNvSpPr/>
          <p:nvPr/>
        </p:nvSpPr>
        <p:spPr>
          <a:xfrm>
            <a:off x="4600100" y="3053200"/>
            <a:ext cx="1192500" cy="389200"/>
          </a:xfrm>
          <a:prstGeom prst="rect">
            <a:avLst/>
          </a:prstGeom>
          <a:solidFill>
            <a:srgbClr val="F4CCCC"/>
          </a:solidFill>
          <a:ln w="19050" cap="flat">
            <a:solidFill>
              <a:srgbClr val="E0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r>
              <a:rPr lang="en-US" dirty="0" smtClean="0">
                <a:latin typeface="Calibri"/>
                <a:cs typeface="Calibri"/>
              </a:rPr>
              <a:t>01000001</a:t>
            </a:r>
            <a:endParaRPr lang="en-US" dirty="0">
              <a:latin typeface="Calibri"/>
              <a:cs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950282" y="6257578"/>
            <a:ext cx="14679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1500 targets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 rot="16200000">
            <a:off x="7992702" y="3984278"/>
            <a:ext cx="17628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3M compounds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7012508" y="4471800"/>
            <a:ext cx="14675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1-2% fill rate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4139091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Shape 8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Supervised learning</a:t>
            </a:r>
          </a:p>
        </p:txBody>
      </p:sp>
      <p:sp>
        <p:nvSpPr>
          <p:cNvPr id="81" name="Shape 81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419100" rtl="0">
              <a:lnSpc>
                <a:spcPct val="120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 dirty="0">
                <a:solidFill>
                  <a:srgbClr val="333399"/>
                </a:solidFill>
              </a:rPr>
              <a:t>Finds optimal model </a:t>
            </a:r>
            <a:r>
              <a:rPr lang="en" b="1" dirty="0" smtClean="0">
                <a:solidFill>
                  <a:srgbClr val="333399"/>
                </a:solidFill>
              </a:rPr>
              <a:t>α</a:t>
            </a:r>
            <a:r>
              <a:rPr lang="nl-BE" dirty="0" smtClean="0">
                <a:solidFill>
                  <a:srgbClr val="333399"/>
                </a:solidFill>
              </a:rPr>
              <a:t> based on predictive features</a:t>
            </a:r>
            <a:endParaRPr lang="en" dirty="0">
              <a:solidFill>
                <a:srgbClr val="333399"/>
              </a:solidFill>
            </a:endParaRPr>
          </a:p>
          <a:p>
            <a:pPr marL="914400" lvl="1" indent="-381000" rtl="0">
              <a:lnSpc>
                <a:spcPct val="120000"/>
              </a:lnSpc>
              <a:spcBef>
                <a:spcPts val="0"/>
              </a:spcBef>
              <a:buClr>
                <a:schemeClr val="dk1"/>
              </a:buClr>
              <a:buSzPct val="80000"/>
              <a:buFont typeface="Courier New"/>
              <a:buChar char="o"/>
            </a:pPr>
            <a:r>
              <a:rPr lang="en" dirty="0">
                <a:solidFill>
                  <a:srgbClr val="333399"/>
                </a:solidFill>
              </a:rPr>
              <a:t>IC50(</a:t>
            </a:r>
            <a:r>
              <a:rPr lang="en" b="1" dirty="0">
                <a:solidFill>
                  <a:srgbClr val="333399"/>
                </a:solidFill>
              </a:rPr>
              <a:t>x</a:t>
            </a:r>
            <a:r>
              <a:rPr lang="en" dirty="0">
                <a:solidFill>
                  <a:srgbClr val="333399"/>
                </a:solidFill>
              </a:rPr>
              <a:t>) = α</a:t>
            </a:r>
            <a:r>
              <a:rPr lang="en" baseline="-25000" dirty="0">
                <a:solidFill>
                  <a:srgbClr val="333399"/>
                </a:solidFill>
              </a:rPr>
              <a:t>1</a:t>
            </a:r>
            <a:r>
              <a:rPr lang="en" dirty="0">
                <a:solidFill>
                  <a:srgbClr val="333399"/>
                </a:solidFill>
              </a:rPr>
              <a:t>x</a:t>
            </a:r>
            <a:r>
              <a:rPr lang="en" baseline="-25000" dirty="0">
                <a:solidFill>
                  <a:srgbClr val="333399"/>
                </a:solidFill>
              </a:rPr>
              <a:t>1 </a:t>
            </a:r>
            <a:r>
              <a:rPr lang="en" dirty="0">
                <a:solidFill>
                  <a:srgbClr val="333399"/>
                </a:solidFill>
              </a:rPr>
              <a:t>+ α</a:t>
            </a:r>
            <a:r>
              <a:rPr lang="en" baseline="-25000" dirty="0">
                <a:solidFill>
                  <a:srgbClr val="333399"/>
                </a:solidFill>
              </a:rPr>
              <a:t>2</a:t>
            </a:r>
            <a:r>
              <a:rPr lang="en" dirty="0">
                <a:solidFill>
                  <a:srgbClr val="333399"/>
                </a:solidFill>
              </a:rPr>
              <a:t>x</a:t>
            </a:r>
            <a:r>
              <a:rPr lang="en" baseline="-25000" dirty="0">
                <a:solidFill>
                  <a:srgbClr val="333399"/>
                </a:solidFill>
              </a:rPr>
              <a:t>2 </a:t>
            </a:r>
            <a:r>
              <a:rPr lang="en" dirty="0">
                <a:solidFill>
                  <a:srgbClr val="333399"/>
                </a:solidFill>
              </a:rPr>
              <a:t>+ … + α</a:t>
            </a:r>
            <a:r>
              <a:rPr lang="en" baseline="-25000" dirty="0">
                <a:solidFill>
                  <a:srgbClr val="333399"/>
                </a:solidFill>
              </a:rPr>
              <a:t>F</a:t>
            </a:r>
            <a:r>
              <a:rPr lang="en" dirty="0">
                <a:solidFill>
                  <a:srgbClr val="333399"/>
                </a:solidFill>
              </a:rPr>
              <a:t>x</a:t>
            </a:r>
            <a:r>
              <a:rPr lang="en" baseline="-25000" dirty="0">
                <a:solidFill>
                  <a:srgbClr val="333399"/>
                </a:solidFill>
              </a:rPr>
              <a:t>F</a:t>
            </a:r>
          </a:p>
          <a:p>
            <a:pPr marL="914400" lvl="1" indent="-381000" rtl="0">
              <a:lnSpc>
                <a:spcPct val="120000"/>
              </a:lnSpc>
              <a:spcBef>
                <a:spcPts val="0"/>
              </a:spcBef>
              <a:buClr>
                <a:schemeClr val="dk1"/>
              </a:buClr>
              <a:buSzPct val="80000"/>
              <a:buFont typeface="Courier New"/>
              <a:buChar char="o"/>
            </a:pPr>
            <a:r>
              <a:rPr lang="en" dirty="0">
                <a:solidFill>
                  <a:srgbClr val="333399"/>
                </a:solidFill>
              </a:rPr>
              <a:t>That minimizes squared </a:t>
            </a:r>
            <a:r>
              <a:rPr lang="en" dirty="0" smtClean="0">
                <a:solidFill>
                  <a:srgbClr val="333399"/>
                </a:solidFill>
              </a:rPr>
              <a:t>error</a:t>
            </a:r>
            <a:endParaRPr lang="en" dirty="0">
              <a:solidFill>
                <a:srgbClr val="333399"/>
              </a:solidFill>
            </a:endParaRPr>
          </a:p>
          <a:p>
            <a:pPr marL="457200" lvl="0" indent="-419100" rtl="0">
              <a:lnSpc>
                <a:spcPct val="120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 dirty="0">
                <a:solidFill>
                  <a:srgbClr val="333399"/>
                </a:solidFill>
              </a:rPr>
              <a:t>Will </a:t>
            </a:r>
            <a:r>
              <a:rPr lang="nl-BE" dirty="0" smtClean="0">
                <a:solidFill>
                  <a:srgbClr val="333399"/>
                </a:solidFill>
              </a:rPr>
              <a:t>be</a:t>
            </a:r>
            <a:r>
              <a:rPr lang="en" dirty="0" smtClean="0">
                <a:solidFill>
                  <a:srgbClr val="333399"/>
                </a:solidFill>
              </a:rPr>
              <a:t> </a:t>
            </a:r>
            <a:r>
              <a:rPr lang="en" dirty="0">
                <a:solidFill>
                  <a:srgbClr val="333399"/>
                </a:solidFill>
              </a:rPr>
              <a:t>as good as the features are</a:t>
            </a:r>
          </a:p>
          <a:p>
            <a:pPr marL="457200" lvl="0" indent="-419100" rtl="0">
              <a:lnSpc>
                <a:spcPct val="120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 dirty="0">
                <a:solidFill>
                  <a:srgbClr val="333399"/>
                </a:solidFill>
              </a:rPr>
              <a:t>Examples: SVM, Ridge </a:t>
            </a:r>
            <a:r>
              <a:rPr lang="en" dirty="0" smtClean="0">
                <a:solidFill>
                  <a:srgbClr val="333399"/>
                </a:solidFill>
              </a:rPr>
              <a:t>Regr</a:t>
            </a:r>
            <a:r>
              <a:rPr lang="nl-BE" dirty="0" smtClean="0">
                <a:solidFill>
                  <a:srgbClr val="333399"/>
                </a:solidFill>
              </a:rPr>
              <a:t>ession</a:t>
            </a:r>
          </a:p>
          <a:p>
            <a:pPr marL="457200" lvl="0" indent="-419100" rtl="0">
              <a:lnSpc>
                <a:spcPct val="120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nl-BE" i="1" dirty="0" smtClean="0">
                <a:solidFill>
                  <a:srgbClr val="333399"/>
                </a:solidFill>
              </a:rPr>
              <a:t>Does not share information across tasks</a:t>
            </a:r>
            <a:endParaRPr lang="en" i="1" dirty="0">
              <a:solidFill>
                <a:srgbClr val="333399"/>
              </a:solidFill>
            </a:endParaRPr>
          </a:p>
        </p:txBody>
      </p:sp>
      <p:sp>
        <p:nvSpPr>
          <p:cNvPr id="82" name="Shape 82"/>
          <p:cNvSpPr/>
          <p:nvPr/>
        </p:nvSpPr>
        <p:spPr>
          <a:xfrm>
            <a:off x="6887125" y="2526567"/>
            <a:ext cx="1977600" cy="3987999"/>
          </a:xfrm>
          <a:prstGeom prst="rect">
            <a:avLst/>
          </a:prstGeom>
          <a:noFill/>
          <a:ln w="19050" cap="flat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cxnSp>
        <p:nvCxnSpPr>
          <p:cNvPr id="83" name="Shape 83"/>
          <p:cNvCxnSpPr/>
          <p:nvPr/>
        </p:nvCxnSpPr>
        <p:spPr>
          <a:xfrm>
            <a:off x="8020570" y="2526567"/>
            <a:ext cx="0" cy="3972845"/>
          </a:xfrm>
          <a:prstGeom prst="straightConnector1">
            <a:avLst/>
          </a:prstGeom>
          <a:noFill/>
          <a:ln w="19050" cap="flat">
            <a:solidFill>
              <a:schemeClr val="dk2"/>
            </a:solidFill>
            <a:prstDash val="dash"/>
            <a:round/>
            <a:headEnd type="none" w="lg" len="lg"/>
            <a:tailEnd type="none" w="lg" len="lg"/>
          </a:ln>
        </p:spPr>
      </p:cxnSp>
      <p:cxnSp>
        <p:nvCxnSpPr>
          <p:cNvPr id="84" name="Shape 84"/>
          <p:cNvCxnSpPr/>
          <p:nvPr/>
        </p:nvCxnSpPr>
        <p:spPr>
          <a:xfrm>
            <a:off x="7664823" y="2526567"/>
            <a:ext cx="0" cy="3987999"/>
          </a:xfrm>
          <a:prstGeom prst="straightConnector1">
            <a:avLst/>
          </a:prstGeom>
          <a:noFill/>
          <a:ln w="19050" cap="flat">
            <a:solidFill>
              <a:schemeClr val="dk2"/>
            </a:solidFill>
            <a:prstDash val="dash"/>
            <a:round/>
            <a:headEnd type="none" w="lg" len="lg"/>
            <a:tailEnd type="none" w="lg" len="lg"/>
          </a:ln>
        </p:spPr>
      </p:cxnSp>
      <p:sp>
        <p:nvSpPr>
          <p:cNvPr id="85" name="Shape 85"/>
          <p:cNvSpPr txBox="1"/>
          <p:nvPr/>
        </p:nvSpPr>
        <p:spPr>
          <a:xfrm>
            <a:off x="6887550" y="2067033"/>
            <a:ext cx="842700" cy="389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P1</a:t>
            </a:r>
          </a:p>
        </p:txBody>
      </p:sp>
      <p:sp>
        <p:nvSpPr>
          <p:cNvPr id="86" name="Shape 86"/>
          <p:cNvSpPr txBox="1"/>
          <p:nvPr/>
        </p:nvSpPr>
        <p:spPr>
          <a:xfrm>
            <a:off x="8291875" y="2067033"/>
            <a:ext cx="648300" cy="389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PM</a:t>
            </a:r>
          </a:p>
        </p:txBody>
      </p:sp>
      <p:sp>
        <p:nvSpPr>
          <p:cNvPr id="87" name="Shape 87"/>
          <p:cNvSpPr/>
          <p:nvPr/>
        </p:nvSpPr>
        <p:spPr>
          <a:xfrm>
            <a:off x="7026482" y="2581200"/>
            <a:ext cx="259200" cy="331200"/>
          </a:xfrm>
          <a:prstGeom prst="rect">
            <a:avLst/>
          </a:prstGeom>
          <a:solidFill>
            <a:srgbClr val="C9DAF8"/>
          </a:solidFill>
          <a:ln w="19050" cap="flat">
            <a:solidFill>
              <a:srgbClr val="4A86E8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7</a:t>
            </a:r>
          </a:p>
        </p:txBody>
      </p:sp>
      <p:sp>
        <p:nvSpPr>
          <p:cNvPr id="88" name="Shape 88"/>
          <p:cNvSpPr/>
          <p:nvPr/>
        </p:nvSpPr>
        <p:spPr>
          <a:xfrm>
            <a:off x="7026482" y="4003600"/>
            <a:ext cx="259200" cy="331200"/>
          </a:xfrm>
          <a:prstGeom prst="rect">
            <a:avLst/>
          </a:prstGeom>
          <a:solidFill>
            <a:srgbClr val="C9DAF8"/>
          </a:solidFill>
          <a:ln w="19050" cap="flat">
            <a:solidFill>
              <a:srgbClr val="4A86E8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3</a:t>
            </a:r>
          </a:p>
        </p:txBody>
      </p:sp>
      <p:sp>
        <p:nvSpPr>
          <p:cNvPr id="89" name="Shape 89"/>
          <p:cNvSpPr/>
          <p:nvPr/>
        </p:nvSpPr>
        <p:spPr>
          <a:xfrm>
            <a:off x="8486432" y="3026800"/>
            <a:ext cx="259200" cy="331200"/>
          </a:xfrm>
          <a:prstGeom prst="rect">
            <a:avLst/>
          </a:prstGeom>
          <a:solidFill>
            <a:srgbClr val="C9DAF8"/>
          </a:solidFill>
          <a:ln w="19050" cap="flat">
            <a:solidFill>
              <a:srgbClr val="4A86E8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8</a:t>
            </a:r>
          </a:p>
        </p:txBody>
      </p:sp>
      <p:sp>
        <p:nvSpPr>
          <p:cNvPr id="90" name="Shape 90"/>
          <p:cNvSpPr/>
          <p:nvPr/>
        </p:nvSpPr>
        <p:spPr>
          <a:xfrm>
            <a:off x="7712282" y="2581200"/>
            <a:ext cx="259200" cy="331200"/>
          </a:xfrm>
          <a:prstGeom prst="rect">
            <a:avLst/>
          </a:prstGeom>
          <a:solidFill>
            <a:srgbClr val="C9DAF8"/>
          </a:solidFill>
          <a:ln w="19050" cap="flat">
            <a:solidFill>
              <a:srgbClr val="4A86E8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2</a:t>
            </a:r>
          </a:p>
        </p:txBody>
      </p:sp>
      <p:sp>
        <p:nvSpPr>
          <p:cNvPr id="91" name="Shape 91"/>
          <p:cNvSpPr/>
          <p:nvPr/>
        </p:nvSpPr>
        <p:spPr>
          <a:xfrm>
            <a:off x="7712282" y="6067933"/>
            <a:ext cx="259200" cy="331200"/>
          </a:xfrm>
          <a:prstGeom prst="rect">
            <a:avLst/>
          </a:prstGeom>
          <a:solidFill>
            <a:srgbClr val="C9DAF8"/>
          </a:solidFill>
          <a:ln w="19050" cap="flat">
            <a:solidFill>
              <a:srgbClr val="4A86E8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9</a:t>
            </a:r>
          </a:p>
        </p:txBody>
      </p:sp>
      <p:sp>
        <p:nvSpPr>
          <p:cNvPr id="92" name="Shape 92"/>
          <p:cNvSpPr txBox="1"/>
          <p:nvPr/>
        </p:nvSpPr>
        <p:spPr>
          <a:xfrm>
            <a:off x="7989736" y="4206267"/>
            <a:ext cx="842700" cy="734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000" b="1" dirty="0">
                <a:solidFill>
                  <a:srgbClr val="B7B7B7"/>
                </a:solidFill>
              </a:rPr>
              <a:t>IC50</a:t>
            </a:r>
          </a:p>
        </p:txBody>
      </p:sp>
      <p:sp>
        <p:nvSpPr>
          <p:cNvPr id="93" name="Shape 93"/>
          <p:cNvSpPr txBox="1"/>
          <p:nvPr/>
        </p:nvSpPr>
        <p:spPr>
          <a:xfrm>
            <a:off x="7312339" y="2067040"/>
            <a:ext cx="842700" cy="389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P2</a:t>
            </a:r>
          </a:p>
        </p:txBody>
      </p:sp>
      <p:sp>
        <p:nvSpPr>
          <p:cNvPr id="94" name="Shape 94"/>
          <p:cNvSpPr/>
          <p:nvPr/>
        </p:nvSpPr>
        <p:spPr>
          <a:xfrm>
            <a:off x="7026482" y="3016415"/>
            <a:ext cx="259200" cy="331200"/>
          </a:xfrm>
          <a:prstGeom prst="rect">
            <a:avLst/>
          </a:prstGeom>
          <a:solidFill>
            <a:srgbClr val="C9DAF8"/>
          </a:solidFill>
          <a:ln w="19050" cap="flat">
            <a:solidFill>
              <a:srgbClr val="4A86E8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2</a:t>
            </a:r>
          </a:p>
        </p:txBody>
      </p:sp>
      <p:cxnSp>
        <p:nvCxnSpPr>
          <p:cNvPr id="95" name="Shape 95"/>
          <p:cNvCxnSpPr>
            <a:endCxn id="94" idx="1"/>
          </p:cNvCxnSpPr>
          <p:nvPr/>
        </p:nvCxnSpPr>
        <p:spPr>
          <a:xfrm rot="10800000" flipH="1">
            <a:off x="5899982" y="3182015"/>
            <a:ext cx="1126500" cy="146000"/>
          </a:xfrm>
          <a:prstGeom prst="straightConnector1">
            <a:avLst/>
          </a:prstGeom>
          <a:noFill/>
          <a:ln w="19050" cap="flat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</p:spTree>
    <p:extLst>
      <p:ext uri="{BB962C8B-B14F-4D97-AF65-F5344CB8AC3E}">
        <p14:creationId xmlns:p14="http://schemas.microsoft.com/office/powerpoint/2010/main" val="3940261572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Predicting activities</a:t>
            </a:r>
          </a:p>
        </p:txBody>
      </p:sp>
      <p:sp>
        <p:nvSpPr>
          <p:cNvPr id="57" name="Shape 57"/>
          <p:cNvSpPr txBox="1">
            <a:spLocks noGrp="1"/>
          </p:cNvSpPr>
          <p:nvPr>
            <p:ph idx="1"/>
          </p:nvPr>
        </p:nvSpPr>
        <p:spPr>
          <a:xfrm>
            <a:off x="549275" y="1299882"/>
            <a:ext cx="4215925" cy="519953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419100" rtl="0">
              <a:lnSpc>
                <a:spcPct val="120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 dirty="0">
                <a:solidFill>
                  <a:srgbClr val="333399"/>
                </a:solidFill>
                <a:cs typeface="Calibri"/>
              </a:rPr>
              <a:t>From given data predict new values</a:t>
            </a:r>
          </a:p>
          <a:p>
            <a:pPr marL="457200" lvl="0" indent="-419100" rtl="0">
              <a:lnSpc>
                <a:spcPct val="120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 dirty="0">
                <a:solidFill>
                  <a:srgbClr val="333399"/>
                </a:solidFill>
                <a:cs typeface="Calibri"/>
              </a:rPr>
              <a:t>Approaches</a:t>
            </a:r>
          </a:p>
          <a:p>
            <a:pPr marL="914400" lvl="1" indent="-381000" rtl="0">
              <a:lnSpc>
                <a:spcPct val="120000"/>
              </a:lnSpc>
              <a:spcBef>
                <a:spcPts val="0"/>
              </a:spcBef>
              <a:buClr>
                <a:schemeClr val="dk1"/>
              </a:buClr>
              <a:buSzPct val="80000"/>
              <a:buFont typeface="Arial"/>
              <a:buAutoNum type="alphaLcPeriod"/>
            </a:pPr>
            <a:r>
              <a:rPr lang="en" dirty="0">
                <a:solidFill>
                  <a:srgbClr val="333399"/>
                </a:solidFill>
                <a:cs typeface="Calibri"/>
              </a:rPr>
              <a:t>Supervised learning for each protein </a:t>
            </a:r>
          </a:p>
          <a:p>
            <a:pPr marL="914400" lvl="1" indent="-381000" rtl="0">
              <a:lnSpc>
                <a:spcPct val="120000"/>
              </a:lnSpc>
              <a:spcBef>
                <a:spcPts val="0"/>
              </a:spcBef>
              <a:buClr>
                <a:schemeClr val="dk1"/>
              </a:buClr>
              <a:buSzPct val="80000"/>
              <a:buFont typeface="Arial"/>
              <a:buAutoNum type="alphaLcPeriod"/>
            </a:pPr>
            <a:r>
              <a:rPr lang="en" dirty="0">
                <a:solidFill>
                  <a:srgbClr val="333399"/>
                </a:solidFill>
                <a:cs typeface="Calibri"/>
              </a:rPr>
              <a:t>Matrix factorization - </a:t>
            </a:r>
            <a:r>
              <a:rPr lang="en" i="1" dirty="0">
                <a:solidFill>
                  <a:srgbClr val="333399"/>
                </a:solidFill>
                <a:cs typeface="Calibri"/>
              </a:rPr>
              <a:t>Netflix style</a:t>
            </a:r>
          </a:p>
          <a:p>
            <a:pPr marL="914400" lvl="1" indent="-381000">
              <a:lnSpc>
                <a:spcPct val="120000"/>
              </a:lnSpc>
              <a:spcBef>
                <a:spcPts val="0"/>
              </a:spcBef>
              <a:buClr>
                <a:schemeClr val="dk1"/>
              </a:buClr>
              <a:buSzPct val="80000"/>
              <a:buFont typeface="Arial"/>
              <a:buAutoNum type="alphaLcPeriod"/>
            </a:pPr>
            <a:r>
              <a:rPr lang="en" dirty="0">
                <a:solidFill>
                  <a:srgbClr val="333399"/>
                </a:solidFill>
                <a:cs typeface="Calibri"/>
              </a:rPr>
              <a:t>MF + supervised</a:t>
            </a:r>
          </a:p>
        </p:txBody>
      </p:sp>
      <p:sp>
        <p:nvSpPr>
          <p:cNvPr id="58" name="Shape 58"/>
          <p:cNvSpPr/>
          <p:nvPr/>
        </p:nvSpPr>
        <p:spPr>
          <a:xfrm>
            <a:off x="6722025" y="2221767"/>
            <a:ext cx="1977600" cy="3987999"/>
          </a:xfrm>
          <a:prstGeom prst="rect">
            <a:avLst/>
          </a:prstGeom>
          <a:noFill/>
          <a:ln w="19050" cap="flat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>
              <a:solidFill>
                <a:srgbClr val="333399"/>
              </a:solidFill>
              <a:latin typeface="Calibri"/>
              <a:cs typeface="Calibri"/>
            </a:endParaRPr>
          </a:p>
        </p:txBody>
      </p:sp>
      <p:sp>
        <p:nvSpPr>
          <p:cNvPr id="59" name="Shape 59"/>
          <p:cNvSpPr txBox="1"/>
          <p:nvPr/>
        </p:nvSpPr>
        <p:spPr>
          <a:xfrm>
            <a:off x="5792750" y="2221767"/>
            <a:ext cx="842700" cy="389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>
                <a:solidFill>
                  <a:srgbClr val="333399"/>
                </a:solidFill>
                <a:latin typeface="Calibri"/>
                <a:cs typeface="Calibri"/>
              </a:rPr>
              <a:t>Comp1</a:t>
            </a:r>
          </a:p>
        </p:txBody>
      </p:sp>
      <p:sp>
        <p:nvSpPr>
          <p:cNvPr id="60" name="Shape 60"/>
          <p:cNvSpPr txBox="1"/>
          <p:nvPr/>
        </p:nvSpPr>
        <p:spPr>
          <a:xfrm>
            <a:off x="5792750" y="2628167"/>
            <a:ext cx="842700" cy="389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solidFill>
                  <a:srgbClr val="333399"/>
                </a:solidFill>
                <a:latin typeface="Calibri"/>
                <a:cs typeface="Calibri"/>
              </a:rPr>
              <a:t>Comp2</a:t>
            </a:r>
          </a:p>
        </p:txBody>
      </p:sp>
      <p:cxnSp>
        <p:nvCxnSpPr>
          <p:cNvPr id="61" name="Shape 61"/>
          <p:cNvCxnSpPr/>
          <p:nvPr/>
        </p:nvCxnSpPr>
        <p:spPr>
          <a:xfrm>
            <a:off x="6722455" y="2677944"/>
            <a:ext cx="1977600" cy="0"/>
          </a:xfrm>
          <a:prstGeom prst="straightConnector1">
            <a:avLst/>
          </a:prstGeom>
          <a:noFill/>
          <a:ln w="19050" cap="flat">
            <a:solidFill>
              <a:schemeClr val="dk2"/>
            </a:solidFill>
            <a:prstDash val="dash"/>
            <a:round/>
            <a:headEnd type="none" w="lg" len="lg"/>
            <a:tailEnd type="none" w="lg" len="lg"/>
          </a:ln>
        </p:spPr>
      </p:cxnSp>
      <p:cxnSp>
        <p:nvCxnSpPr>
          <p:cNvPr id="62" name="Shape 62"/>
          <p:cNvCxnSpPr/>
          <p:nvPr/>
        </p:nvCxnSpPr>
        <p:spPr>
          <a:xfrm>
            <a:off x="6722455" y="3097257"/>
            <a:ext cx="1977600" cy="0"/>
          </a:xfrm>
          <a:prstGeom prst="straightConnector1">
            <a:avLst/>
          </a:prstGeom>
          <a:noFill/>
          <a:ln w="19050" cap="flat">
            <a:solidFill>
              <a:schemeClr val="dk2"/>
            </a:solidFill>
            <a:prstDash val="dash"/>
            <a:round/>
            <a:headEnd type="none" w="lg" len="lg"/>
            <a:tailEnd type="none" w="lg" len="lg"/>
          </a:ln>
        </p:spPr>
      </p:cxnSp>
      <p:sp>
        <p:nvSpPr>
          <p:cNvPr id="63" name="Shape 63"/>
          <p:cNvSpPr txBox="1"/>
          <p:nvPr/>
        </p:nvSpPr>
        <p:spPr>
          <a:xfrm>
            <a:off x="6084500" y="3590467"/>
            <a:ext cx="291900" cy="10659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 b="1">
                <a:solidFill>
                  <a:srgbClr val="333399"/>
                </a:solidFill>
                <a:latin typeface="Calibri"/>
                <a:cs typeface="Calibri"/>
              </a:rPr>
              <a:t>.</a:t>
            </a:r>
          </a:p>
          <a:p>
            <a:pPr rtl="0">
              <a:spcBef>
                <a:spcPts val="0"/>
              </a:spcBef>
              <a:buNone/>
            </a:pPr>
            <a:r>
              <a:rPr lang="en" b="1">
                <a:solidFill>
                  <a:srgbClr val="333399"/>
                </a:solidFill>
                <a:latin typeface="Calibri"/>
                <a:cs typeface="Calibri"/>
              </a:rPr>
              <a:t>.</a:t>
            </a:r>
          </a:p>
          <a:p>
            <a:pPr>
              <a:spcBef>
                <a:spcPts val="0"/>
              </a:spcBef>
              <a:buNone/>
            </a:pPr>
            <a:r>
              <a:rPr lang="en" b="1">
                <a:solidFill>
                  <a:srgbClr val="333399"/>
                </a:solidFill>
                <a:latin typeface="Calibri"/>
                <a:cs typeface="Calibri"/>
              </a:rPr>
              <a:t>.</a:t>
            </a:r>
          </a:p>
        </p:txBody>
      </p:sp>
      <p:sp>
        <p:nvSpPr>
          <p:cNvPr id="64" name="Shape 64"/>
          <p:cNvSpPr txBox="1"/>
          <p:nvPr/>
        </p:nvSpPr>
        <p:spPr>
          <a:xfrm>
            <a:off x="5792749" y="5658338"/>
            <a:ext cx="929275" cy="3375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dirty="0">
                <a:solidFill>
                  <a:srgbClr val="333399"/>
                </a:solidFill>
                <a:latin typeface="Calibri"/>
                <a:cs typeface="Calibri"/>
              </a:rPr>
              <a:t>CompN</a:t>
            </a:r>
          </a:p>
        </p:txBody>
      </p:sp>
      <p:sp>
        <p:nvSpPr>
          <p:cNvPr id="65" name="Shape 65"/>
          <p:cNvSpPr txBox="1"/>
          <p:nvPr/>
        </p:nvSpPr>
        <p:spPr>
          <a:xfrm>
            <a:off x="6722450" y="1762233"/>
            <a:ext cx="842700" cy="389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solidFill>
                  <a:srgbClr val="333399"/>
                </a:solidFill>
                <a:latin typeface="Calibri"/>
                <a:cs typeface="Calibri"/>
              </a:rPr>
              <a:t>Pr_1</a:t>
            </a:r>
          </a:p>
        </p:txBody>
      </p:sp>
      <p:sp>
        <p:nvSpPr>
          <p:cNvPr id="66" name="Shape 66"/>
          <p:cNvSpPr txBox="1"/>
          <p:nvPr/>
        </p:nvSpPr>
        <p:spPr>
          <a:xfrm>
            <a:off x="8126775" y="1762233"/>
            <a:ext cx="851490" cy="389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dirty="0">
                <a:solidFill>
                  <a:srgbClr val="333399"/>
                </a:solidFill>
                <a:latin typeface="Calibri"/>
                <a:cs typeface="Calibri"/>
              </a:rPr>
              <a:t>Pr_M</a:t>
            </a:r>
          </a:p>
        </p:txBody>
      </p:sp>
      <p:sp>
        <p:nvSpPr>
          <p:cNvPr id="67" name="Shape 67"/>
          <p:cNvSpPr/>
          <p:nvPr/>
        </p:nvSpPr>
        <p:spPr>
          <a:xfrm>
            <a:off x="6861382" y="2276400"/>
            <a:ext cx="259200" cy="331200"/>
          </a:xfrm>
          <a:prstGeom prst="rect">
            <a:avLst/>
          </a:prstGeom>
          <a:solidFill>
            <a:srgbClr val="C9DAF8"/>
          </a:solidFill>
          <a:ln w="19050" cap="flat">
            <a:solidFill>
              <a:srgbClr val="4A86E8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>
                <a:solidFill>
                  <a:srgbClr val="333399"/>
                </a:solidFill>
                <a:latin typeface="Calibri"/>
                <a:cs typeface="Calibri"/>
              </a:rPr>
              <a:t>7</a:t>
            </a:r>
          </a:p>
        </p:txBody>
      </p:sp>
      <p:sp>
        <p:nvSpPr>
          <p:cNvPr id="68" name="Shape 68"/>
          <p:cNvSpPr/>
          <p:nvPr/>
        </p:nvSpPr>
        <p:spPr>
          <a:xfrm>
            <a:off x="6861382" y="3698800"/>
            <a:ext cx="259200" cy="331200"/>
          </a:xfrm>
          <a:prstGeom prst="rect">
            <a:avLst/>
          </a:prstGeom>
          <a:solidFill>
            <a:srgbClr val="C9DAF8"/>
          </a:solidFill>
          <a:ln w="19050" cap="flat">
            <a:solidFill>
              <a:srgbClr val="4A86E8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solidFill>
                  <a:srgbClr val="333399"/>
                </a:solidFill>
                <a:latin typeface="Calibri"/>
                <a:cs typeface="Calibri"/>
              </a:rPr>
              <a:t>3</a:t>
            </a:r>
          </a:p>
        </p:txBody>
      </p:sp>
      <p:sp>
        <p:nvSpPr>
          <p:cNvPr id="69" name="Shape 69"/>
          <p:cNvSpPr/>
          <p:nvPr/>
        </p:nvSpPr>
        <p:spPr>
          <a:xfrm>
            <a:off x="8321332" y="2722000"/>
            <a:ext cx="259200" cy="331200"/>
          </a:xfrm>
          <a:prstGeom prst="rect">
            <a:avLst/>
          </a:prstGeom>
          <a:solidFill>
            <a:srgbClr val="C9DAF8"/>
          </a:solidFill>
          <a:ln w="19050" cap="flat">
            <a:solidFill>
              <a:srgbClr val="4A86E8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solidFill>
                  <a:srgbClr val="333399"/>
                </a:solidFill>
                <a:latin typeface="Calibri"/>
                <a:cs typeface="Calibri"/>
              </a:rPr>
              <a:t>8</a:t>
            </a:r>
          </a:p>
        </p:txBody>
      </p:sp>
      <p:sp>
        <p:nvSpPr>
          <p:cNvPr id="70" name="Shape 70"/>
          <p:cNvSpPr/>
          <p:nvPr/>
        </p:nvSpPr>
        <p:spPr>
          <a:xfrm>
            <a:off x="7547182" y="2276400"/>
            <a:ext cx="259200" cy="331200"/>
          </a:xfrm>
          <a:prstGeom prst="rect">
            <a:avLst/>
          </a:prstGeom>
          <a:solidFill>
            <a:srgbClr val="C9DAF8"/>
          </a:solidFill>
          <a:ln w="19050" cap="flat">
            <a:solidFill>
              <a:srgbClr val="4A86E8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solidFill>
                  <a:srgbClr val="333399"/>
                </a:solidFill>
                <a:latin typeface="Calibri"/>
                <a:cs typeface="Calibri"/>
              </a:rPr>
              <a:t>2</a:t>
            </a:r>
          </a:p>
        </p:txBody>
      </p:sp>
      <p:sp>
        <p:nvSpPr>
          <p:cNvPr id="71" name="Shape 71"/>
          <p:cNvSpPr/>
          <p:nvPr/>
        </p:nvSpPr>
        <p:spPr>
          <a:xfrm>
            <a:off x="7547182" y="5763133"/>
            <a:ext cx="259200" cy="331200"/>
          </a:xfrm>
          <a:prstGeom prst="rect">
            <a:avLst/>
          </a:prstGeom>
          <a:solidFill>
            <a:srgbClr val="C9DAF8"/>
          </a:solidFill>
          <a:ln w="19050" cap="flat">
            <a:solidFill>
              <a:srgbClr val="4A86E8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solidFill>
                  <a:srgbClr val="333399"/>
                </a:solidFill>
                <a:latin typeface="Calibri"/>
                <a:cs typeface="Calibri"/>
              </a:rPr>
              <a:t>9</a:t>
            </a:r>
          </a:p>
        </p:txBody>
      </p:sp>
      <p:sp>
        <p:nvSpPr>
          <p:cNvPr id="72" name="Shape 72"/>
          <p:cNvSpPr txBox="1"/>
          <p:nvPr/>
        </p:nvSpPr>
        <p:spPr>
          <a:xfrm>
            <a:off x="7270875" y="3901467"/>
            <a:ext cx="842700" cy="734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 sz="2000" b="1" dirty="0">
                <a:solidFill>
                  <a:srgbClr val="333399"/>
                </a:solidFill>
                <a:latin typeface="Calibri"/>
                <a:cs typeface="Calibri"/>
              </a:rPr>
              <a:t>IC50</a:t>
            </a:r>
          </a:p>
        </p:txBody>
      </p:sp>
      <p:sp>
        <p:nvSpPr>
          <p:cNvPr id="73" name="Shape 73"/>
          <p:cNvSpPr/>
          <p:nvPr/>
        </p:nvSpPr>
        <p:spPr>
          <a:xfrm>
            <a:off x="4600100" y="2247567"/>
            <a:ext cx="1192500" cy="389200"/>
          </a:xfrm>
          <a:prstGeom prst="rect">
            <a:avLst/>
          </a:prstGeom>
          <a:solidFill>
            <a:srgbClr val="F4CCCC"/>
          </a:solidFill>
          <a:ln w="19050" cap="flat">
            <a:solidFill>
              <a:srgbClr val="E0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 dirty="0" smtClean="0">
                <a:solidFill>
                  <a:srgbClr val="333399"/>
                </a:solidFill>
                <a:latin typeface="Calibri"/>
                <a:cs typeface="Calibri"/>
              </a:rPr>
              <a:t>Features1</a:t>
            </a:r>
            <a:endParaRPr lang="en" dirty="0">
              <a:solidFill>
                <a:srgbClr val="333399"/>
              </a:solidFill>
              <a:latin typeface="Calibri"/>
              <a:cs typeface="Calibri"/>
            </a:endParaRPr>
          </a:p>
        </p:txBody>
      </p:sp>
      <p:sp>
        <p:nvSpPr>
          <p:cNvPr id="74" name="Shape 74"/>
          <p:cNvSpPr/>
          <p:nvPr/>
        </p:nvSpPr>
        <p:spPr>
          <a:xfrm>
            <a:off x="4600100" y="2653967"/>
            <a:ext cx="1192500" cy="389200"/>
          </a:xfrm>
          <a:prstGeom prst="rect">
            <a:avLst/>
          </a:prstGeom>
          <a:solidFill>
            <a:srgbClr val="F4CCCC"/>
          </a:solidFill>
          <a:ln w="19050" cap="flat">
            <a:solidFill>
              <a:srgbClr val="E0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r>
              <a:rPr lang="en-US" dirty="0" smtClean="0">
                <a:latin typeface="Calibri"/>
                <a:cs typeface="Calibri"/>
              </a:rPr>
              <a:t>00100010</a:t>
            </a:r>
            <a:endParaRPr lang="en-US" dirty="0">
              <a:latin typeface="Calibri"/>
              <a:cs typeface="Calibri"/>
            </a:endParaRPr>
          </a:p>
        </p:txBody>
      </p:sp>
      <p:sp>
        <p:nvSpPr>
          <p:cNvPr id="75" name="Shape 75"/>
          <p:cNvSpPr/>
          <p:nvPr/>
        </p:nvSpPr>
        <p:spPr>
          <a:xfrm>
            <a:off x="4600100" y="5734133"/>
            <a:ext cx="1192500" cy="389200"/>
          </a:xfrm>
          <a:prstGeom prst="rect">
            <a:avLst/>
          </a:prstGeom>
          <a:solidFill>
            <a:srgbClr val="F4CCCC"/>
          </a:solidFill>
          <a:ln w="19050" cap="flat">
            <a:solidFill>
              <a:srgbClr val="E0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solidFill>
                  <a:srgbClr val="333399"/>
                </a:solidFill>
                <a:latin typeface="Calibri"/>
                <a:cs typeface="Calibri"/>
              </a:rPr>
              <a:t>FeaturesN</a:t>
            </a:r>
          </a:p>
        </p:txBody>
      </p:sp>
      <p:sp>
        <p:nvSpPr>
          <p:cNvPr id="24" name="Shape 74"/>
          <p:cNvSpPr/>
          <p:nvPr/>
        </p:nvSpPr>
        <p:spPr>
          <a:xfrm>
            <a:off x="4600100" y="3053200"/>
            <a:ext cx="1192500" cy="389200"/>
          </a:xfrm>
          <a:prstGeom prst="rect">
            <a:avLst/>
          </a:prstGeom>
          <a:solidFill>
            <a:srgbClr val="F4CCCC"/>
          </a:solidFill>
          <a:ln w="19050" cap="flat">
            <a:solidFill>
              <a:srgbClr val="E0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r>
              <a:rPr lang="en-US" dirty="0" smtClean="0">
                <a:latin typeface="Calibri"/>
                <a:cs typeface="Calibri"/>
              </a:rPr>
              <a:t>01000001</a:t>
            </a:r>
            <a:endParaRPr lang="en-US" dirty="0">
              <a:latin typeface="Calibri"/>
              <a:cs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950282" y="6257578"/>
            <a:ext cx="14679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1500 targets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 rot="16200000">
            <a:off x="7992702" y="3984278"/>
            <a:ext cx="17628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3M compounds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7012508" y="4471800"/>
            <a:ext cx="14675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1-2% fill rate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8916798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Predicting activities</a:t>
            </a:r>
          </a:p>
        </p:txBody>
      </p:sp>
      <p:sp>
        <p:nvSpPr>
          <p:cNvPr id="57" name="Shape 57"/>
          <p:cNvSpPr txBox="1">
            <a:spLocks noGrp="1"/>
          </p:cNvSpPr>
          <p:nvPr>
            <p:ph idx="1"/>
          </p:nvPr>
        </p:nvSpPr>
        <p:spPr>
          <a:xfrm>
            <a:off x="549275" y="1299882"/>
            <a:ext cx="4215925" cy="519953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419100" rtl="0">
              <a:lnSpc>
                <a:spcPct val="120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 dirty="0">
                <a:solidFill>
                  <a:srgbClr val="333399"/>
                </a:solidFill>
                <a:cs typeface="Calibri"/>
              </a:rPr>
              <a:t>From </a:t>
            </a:r>
            <a:r>
              <a:rPr lang="nl-BE" dirty="0" smtClean="0">
                <a:solidFill>
                  <a:srgbClr val="333399"/>
                </a:solidFill>
                <a:cs typeface="Calibri"/>
              </a:rPr>
              <a:t>fingerprints and available activities, </a:t>
            </a:r>
            <a:br>
              <a:rPr lang="nl-BE" dirty="0" smtClean="0">
                <a:solidFill>
                  <a:srgbClr val="333399"/>
                </a:solidFill>
                <a:cs typeface="Calibri"/>
              </a:rPr>
            </a:br>
            <a:r>
              <a:rPr lang="nl-BE" dirty="0" smtClean="0">
                <a:solidFill>
                  <a:srgbClr val="333399"/>
                </a:solidFill>
                <a:cs typeface="Calibri"/>
              </a:rPr>
              <a:t>predict missing activities</a:t>
            </a:r>
            <a:endParaRPr lang="en" dirty="0">
              <a:solidFill>
                <a:srgbClr val="333399"/>
              </a:solidFill>
              <a:cs typeface="Calibri"/>
            </a:endParaRPr>
          </a:p>
          <a:p>
            <a:pPr marL="457200" lvl="0" indent="-419100" rtl="0">
              <a:lnSpc>
                <a:spcPct val="120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 dirty="0">
                <a:solidFill>
                  <a:srgbClr val="333399"/>
                </a:solidFill>
                <a:cs typeface="Calibri"/>
              </a:rPr>
              <a:t>Approaches</a:t>
            </a:r>
          </a:p>
          <a:p>
            <a:pPr marL="914400" lvl="1" indent="-381000" rtl="0">
              <a:lnSpc>
                <a:spcPct val="120000"/>
              </a:lnSpc>
              <a:spcBef>
                <a:spcPts val="0"/>
              </a:spcBef>
              <a:buClr>
                <a:schemeClr val="dk1"/>
              </a:buClr>
              <a:buSzPct val="80000"/>
              <a:buFont typeface="Arial"/>
              <a:buAutoNum type="alphaLcPeriod"/>
            </a:pPr>
            <a:r>
              <a:rPr lang="en" dirty="0">
                <a:solidFill>
                  <a:srgbClr val="333399"/>
                </a:solidFill>
                <a:cs typeface="Calibri"/>
              </a:rPr>
              <a:t>Supervised learning </a:t>
            </a:r>
            <a:r>
              <a:rPr lang="nl-BE" dirty="0" smtClean="0">
                <a:solidFill>
                  <a:srgbClr val="333399"/>
                </a:solidFill>
                <a:cs typeface="Calibri"/>
              </a:rPr>
              <a:t>per</a:t>
            </a:r>
            <a:r>
              <a:rPr lang="en" dirty="0" smtClean="0">
                <a:solidFill>
                  <a:srgbClr val="333399"/>
                </a:solidFill>
                <a:cs typeface="Calibri"/>
              </a:rPr>
              <a:t> </a:t>
            </a:r>
            <a:r>
              <a:rPr lang="nl-BE" dirty="0" smtClean="0">
                <a:solidFill>
                  <a:srgbClr val="333399"/>
                </a:solidFill>
                <a:cs typeface="Calibri"/>
              </a:rPr>
              <a:t>target (QSAR)</a:t>
            </a:r>
            <a:r>
              <a:rPr lang="en" dirty="0" smtClean="0">
                <a:solidFill>
                  <a:srgbClr val="333399"/>
                </a:solidFill>
                <a:cs typeface="Calibri"/>
              </a:rPr>
              <a:t> </a:t>
            </a:r>
            <a:endParaRPr lang="en" dirty="0">
              <a:solidFill>
                <a:srgbClr val="333399"/>
              </a:solidFill>
              <a:cs typeface="Calibri"/>
            </a:endParaRPr>
          </a:p>
          <a:p>
            <a:pPr marL="914400" lvl="1" indent="-381000" rtl="0">
              <a:lnSpc>
                <a:spcPct val="120000"/>
              </a:lnSpc>
              <a:spcBef>
                <a:spcPts val="0"/>
              </a:spcBef>
              <a:buClr>
                <a:schemeClr val="dk1"/>
              </a:buClr>
              <a:buSzPct val="80000"/>
              <a:buFont typeface="Arial"/>
              <a:buAutoNum type="alphaLcPeriod"/>
            </a:pPr>
            <a:r>
              <a:rPr lang="en" dirty="0">
                <a:solidFill>
                  <a:srgbClr val="333399"/>
                </a:solidFill>
                <a:cs typeface="Calibri"/>
              </a:rPr>
              <a:t>Matrix factorization - </a:t>
            </a:r>
            <a:r>
              <a:rPr lang="en" i="1" dirty="0">
                <a:solidFill>
                  <a:srgbClr val="333399"/>
                </a:solidFill>
                <a:cs typeface="Calibri"/>
              </a:rPr>
              <a:t>Netflix style</a:t>
            </a:r>
          </a:p>
          <a:p>
            <a:pPr marL="914400" lvl="1" indent="-381000">
              <a:lnSpc>
                <a:spcPct val="120000"/>
              </a:lnSpc>
              <a:spcBef>
                <a:spcPts val="0"/>
              </a:spcBef>
              <a:buClr>
                <a:schemeClr val="dk1"/>
              </a:buClr>
              <a:buSzPct val="80000"/>
              <a:buFont typeface="Arial"/>
              <a:buAutoNum type="alphaLcPeriod"/>
            </a:pPr>
            <a:r>
              <a:rPr lang="en" dirty="0">
                <a:solidFill>
                  <a:srgbClr val="333399"/>
                </a:solidFill>
                <a:cs typeface="Calibri"/>
              </a:rPr>
              <a:t>MF + supervised</a:t>
            </a:r>
          </a:p>
        </p:txBody>
      </p:sp>
      <p:sp>
        <p:nvSpPr>
          <p:cNvPr id="73" name="Shape 73"/>
          <p:cNvSpPr/>
          <p:nvPr/>
        </p:nvSpPr>
        <p:spPr>
          <a:xfrm>
            <a:off x="4600100" y="2247567"/>
            <a:ext cx="1192500" cy="389200"/>
          </a:xfrm>
          <a:prstGeom prst="rect">
            <a:avLst/>
          </a:prstGeom>
          <a:solidFill>
            <a:srgbClr val="F4CCCC"/>
          </a:solidFill>
          <a:ln w="19050" cap="flat">
            <a:solidFill>
              <a:srgbClr val="E0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 dirty="0" smtClean="0">
                <a:solidFill>
                  <a:srgbClr val="333399"/>
                </a:solidFill>
                <a:latin typeface="Calibri"/>
                <a:cs typeface="Calibri"/>
              </a:rPr>
              <a:t>Features1</a:t>
            </a:r>
            <a:endParaRPr lang="en" dirty="0">
              <a:solidFill>
                <a:srgbClr val="333399"/>
              </a:solidFill>
              <a:latin typeface="Calibri"/>
              <a:cs typeface="Calibri"/>
            </a:endParaRPr>
          </a:p>
        </p:txBody>
      </p:sp>
      <p:sp>
        <p:nvSpPr>
          <p:cNvPr id="74" name="Shape 74"/>
          <p:cNvSpPr/>
          <p:nvPr/>
        </p:nvSpPr>
        <p:spPr>
          <a:xfrm>
            <a:off x="4600100" y="2653967"/>
            <a:ext cx="1192500" cy="389200"/>
          </a:xfrm>
          <a:prstGeom prst="rect">
            <a:avLst/>
          </a:prstGeom>
          <a:solidFill>
            <a:srgbClr val="F4CCCC"/>
          </a:solidFill>
          <a:ln w="19050" cap="flat">
            <a:solidFill>
              <a:srgbClr val="E0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r>
              <a:rPr lang="en-US" dirty="0" smtClean="0">
                <a:latin typeface="Calibri"/>
                <a:cs typeface="Calibri"/>
              </a:rPr>
              <a:t>00100010</a:t>
            </a:r>
            <a:endParaRPr lang="en-US" dirty="0">
              <a:latin typeface="Calibri"/>
              <a:cs typeface="Calibri"/>
            </a:endParaRPr>
          </a:p>
        </p:txBody>
      </p:sp>
      <p:sp>
        <p:nvSpPr>
          <p:cNvPr id="75" name="Shape 75"/>
          <p:cNvSpPr/>
          <p:nvPr/>
        </p:nvSpPr>
        <p:spPr>
          <a:xfrm>
            <a:off x="4600100" y="5734133"/>
            <a:ext cx="1192500" cy="389200"/>
          </a:xfrm>
          <a:prstGeom prst="rect">
            <a:avLst/>
          </a:prstGeom>
          <a:solidFill>
            <a:srgbClr val="F4CCCC"/>
          </a:solidFill>
          <a:ln w="19050" cap="flat">
            <a:solidFill>
              <a:srgbClr val="E0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solidFill>
                  <a:srgbClr val="333399"/>
                </a:solidFill>
                <a:latin typeface="Calibri"/>
                <a:cs typeface="Calibri"/>
              </a:rPr>
              <a:t>FeaturesN</a:t>
            </a:r>
          </a:p>
        </p:txBody>
      </p:sp>
      <p:sp>
        <p:nvSpPr>
          <p:cNvPr id="24" name="Shape 74"/>
          <p:cNvSpPr/>
          <p:nvPr/>
        </p:nvSpPr>
        <p:spPr>
          <a:xfrm>
            <a:off x="4600100" y="3053200"/>
            <a:ext cx="1192500" cy="389200"/>
          </a:xfrm>
          <a:prstGeom prst="rect">
            <a:avLst/>
          </a:prstGeom>
          <a:solidFill>
            <a:srgbClr val="F4CCCC"/>
          </a:solidFill>
          <a:ln w="19050" cap="flat">
            <a:solidFill>
              <a:srgbClr val="E0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r>
              <a:rPr lang="en-US" dirty="0" smtClean="0">
                <a:latin typeface="Calibri"/>
                <a:cs typeface="Calibri"/>
              </a:rPr>
              <a:t>01000001</a:t>
            </a:r>
            <a:endParaRPr lang="en-US" dirty="0">
              <a:latin typeface="Calibri"/>
              <a:cs typeface="Calibri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5792749" y="1762233"/>
            <a:ext cx="3266043" cy="4864677"/>
            <a:chOff x="5792749" y="1762233"/>
            <a:chExt cx="3266043" cy="4864677"/>
          </a:xfrm>
        </p:grpSpPr>
        <p:sp>
          <p:nvSpPr>
            <p:cNvPr id="58" name="Shape 58"/>
            <p:cNvSpPr/>
            <p:nvPr/>
          </p:nvSpPr>
          <p:spPr>
            <a:xfrm>
              <a:off x="6722025" y="2221767"/>
              <a:ext cx="1977600" cy="3987999"/>
            </a:xfrm>
            <a:prstGeom prst="rect">
              <a:avLst/>
            </a:prstGeom>
            <a:noFill/>
            <a:ln w="19050" cap="flat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>
                <a:solidFill>
                  <a:srgbClr val="333399"/>
                </a:solidFill>
                <a:latin typeface="Calibri"/>
                <a:cs typeface="Calibri"/>
              </a:endParaRPr>
            </a:p>
          </p:txBody>
        </p:sp>
        <p:sp>
          <p:nvSpPr>
            <p:cNvPr id="59" name="Shape 59"/>
            <p:cNvSpPr txBox="1"/>
            <p:nvPr/>
          </p:nvSpPr>
          <p:spPr>
            <a:xfrm>
              <a:off x="5792750" y="2221767"/>
              <a:ext cx="842700" cy="38920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t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rPr lang="en">
                  <a:solidFill>
                    <a:srgbClr val="333399"/>
                  </a:solidFill>
                  <a:latin typeface="Calibri"/>
                  <a:cs typeface="Calibri"/>
                </a:rPr>
                <a:t>Comp1</a:t>
              </a:r>
            </a:p>
          </p:txBody>
        </p:sp>
        <p:sp>
          <p:nvSpPr>
            <p:cNvPr id="60" name="Shape 60"/>
            <p:cNvSpPr txBox="1"/>
            <p:nvPr/>
          </p:nvSpPr>
          <p:spPr>
            <a:xfrm>
              <a:off x="5792750" y="2628167"/>
              <a:ext cx="842700" cy="38920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t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rPr lang="en">
                  <a:solidFill>
                    <a:srgbClr val="333399"/>
                  </a:solidFill>
                  <a:latin typeface="Calibri"/>
                  <a:cs typeface="Calibri"/>
                </a:rPr>
                <a:t>Comp2</a:t>
              </a:r>
            </a:p>
          </p:txBody>
        </p:sp>
        <p:cxnSp>
          <p:nvCxnSpPr>
            <p:cNvPr id="61" name="Shape 61"/>
            <p:cNvCxnSpPr/>
            <p:nvPr/>
          </p:nvCxnSpPr>
          <p:spPr>
            <a:xfrm>
              <a:off x="6722455" y="2677944"/>
              <a:ext cx="1977600" cy="0"/>
            </a:xfrm>
            <a:prstGeom prst="straightConnector1">
              <a:avLst/>
            </a:prstGeom>
            <a:noFill/>
            <a:ln w="19050" cap="flat">
              <a:solidFill>
                <a:schemeClr val="dk2"/>
              </a:solidFill>
              <a:prstDash val="dash"/>
              <a:round/>
              <a:headEnd type="none" w="lg" len="lg"/>
              <a:tailEnd type="none" w="lg" len="lg"/>
            </a:ln>
          </p:spPr>
        </p:cxnSp>
        <p:cxnSp>
          <p:nvCxnSpPr>
            <p:cNvPr id="62" name="Shape 62"/>
            <p:cNvCxnSpPr/>
            <p:nvPr/>
          </p:nvCxnSpPr>
          <p:spPr>
            <a:xfrm>
              <a:off x="6722455" y="3097257"/>
              <a:ext cx="1977600" cy="0"/>
            </a:xfrm>
            <a:prstGeom prst="straightConnector1">
              <a:avLst/>
            </a:prstGeom>
            <a:noFill/>
            <a:ln w="19050" cap="flat">
              <a:solidFill>
                <a:schemeClr val="dk2"/>
              </a:solidFill>
              <a:prstDash val="dash"/>
              <a:round/>
              <a:headEnd type="none" w="lg" len="lg"/>
              <a:tailEnd type="none" w="lg" len="lg"/>
            </a:ln>
          </p:spPr>
        </p:cxnSp>
        <p:sp>
          <p:nvSpPr>
            <p:cNvPr id="63" name="Shape 63"/>
            <p:cNvSpPr txBox="1"/>
            <p:nvPr/>
          </p:nvSpPr>
          <p:spPr>
            <a:xfrm>
              <a:off x="6084500" y="3590467"/>
              <a:ext cx="291900" cy="1065999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t" anchorCtr="0">
              <a:noAutofit/>
            </a:bodyPr>
            <a:lstStyle/>
            <a:p>
              <a:pPr rtl="0">
                <a:spcBef>
                  <a:spcPts val="0"/>
                </a:spcBef>
                <a:buNone/>
              </a:pPr>
              <a:r>
                <a:rPr lang="en" b="1">
                  <a:solidFill>
                    <a:srgbClr val="333399"/>
                  </a:solidFill>
                  <a:latin typeface="Calibri"/>
                  <a:cs typeface="Calibri"/>
                </a:rPr>
                <a:t>.</a:t>
              </a:r>
            </a:p>
            <a:p>
              <a:pPr rtl="0">
                <a:spcBef>
                  <a:spcPts val="0"/>
                </a:spcBef>
                <a:buNone/>
              </a:pPr>
              <a:r>
                <a:rPr lang="en" b="1">
                  <a:solidFill>
                    <a:srgbClr val="333399"/>
                  </a:solidFill>
                  <a:latin typeface="Calibri"/>
                  <a:cs typeface="Calibri"/>
                </a:rPr>
                <a:t>.</a:t>
              </a:r>
            </a:p>
            <a:p>
              <a:pPr>
                <a:spcBef>
                  <a:spcPts val="0"/>
                </a:spcBef>
                <a:buNone/>
              </a:pPr>
              <a:r>
                <a:rPr lang="en" b="1">
                  <a:solidFill>
                    <a:srgbClr val="333399"/>
                  </a:solidFill>
                  <a:latin typeface="Calibri"/>
                  <a:cs typeface="Calibri"/>
                </a:rPr>
                <a:t>.</a:t>
              </a:r>
            </a:p>
          </p:txBody>
        </p:sp>
        <p:sp>
          <p:nvSpPr>
            <p:cNvPr id="64" name="Shape 64"/>
            <p:cNvSpPr txBox="1"/>
            <p:nvPr/>
          </p:nvSpPr>
          <p:spPr>
            <a:xfrm>
              <a:off x="5792749" y="5658338"/>
              <a:ext cx="929275" cy="337599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t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rPr lang="en" dirty="0">
                  <a:solidFill>
                    <a:srgbClr val="333399"/>
                  </a:solidFill>
                  <a:latin typeface="Calibri"/>
                  <a:cs typeface="Calibri"/>
                </a:rPr>
                <a:t>CompN</a:t>
              </a:r>
            </a:p>
          </p:txBody>
        </p:sp>
        <p:sp>
          <p:nvSpPr>
            <p:cNvPr id="65" name="Shape 65"/>
            <p:cNvSpPr txBox="1"/>
            <p:nvPr/>
          </p:nvSpPr>
          <p:spPr>
            <a:xfrm>
              <a:off x="6722450" y="1762233"/>
              <a:ext cx="842700" cy="38920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t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rPr lang="en">
                  <a:solidFill>
                    <a:srgbClr val="333399"/>
                  </a:solidFill>
                  <a:latin typeface="Calibri"/>
                  <a:cs typeface="Calibri"/>
                </a:rPr>
                <a:t>Pr_1</a:t>
              </a:r>
            </a:p>
          </p:txBody>
        </p:sp>
        <p:sp>
          <p:nvSpPr>
            <p:cNvPr id="66" name="Shape 66"/>
            <p:cNvSpPr txBox="1"/>
            <p:nvPr/>
          </p:nvSpPr>
          <p:spPr>
            <a:xfrm>
              <a:off x="8126775" y="1762233"/>
              <a:ext cx="851490" cy="38920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t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rPr lang="en" dirty="0">
                  <a:solidFill>
                    <a:srgbClr val="333399"/>
                  </a:solidFill>
                  <a:latin typeface="Calibri"/>
                  <a:cs typeface="Calibri"/>
                </a:rPr>
                <a:t>Pr_M</a:t>
              </a:r>
            </a:p>
          </p:txBody>
        </p:sp>
        <p:sp>
          <p:nvSpPr>
            <p:cNvPr id="67" name="Shape 67"/>
            <p:cNvSpPr/>
            <p:nvPr/>
          </p:nvSpPr>
          <p:spPr>
            <a:xfrm>
              <a:off x="6861382" y="2276400"/>
              <a:ext cx="259200" cy="331200"/>
            </a:xfrm>
            <a:prstGeom prst="rect">
              <a:avLst/>
            </a:prstGeom>
            <a:solidFill>
              <a:srgbClr val="C9DAF8"/>
            </a:solidFill>
            <a:ln w="19050" cap="flat">
              <a:solidFill>
                <a:srgbClr val="4A86E8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rPr lang="en">
                  <a:solidFill>
                    <a:srgbClr val="333399"/>
                  </a:solidFill>
                  <a:latin typeface="Calibri"/>
                  <a:cs typeface="Calibri"/>
                </a:rPr>
                <a:t>7</a:t>
              </a:r>
            </a:p>
          </p:txBody>
        </p:sp>
        <p:sp>
          <p:nvSpPr>
            <p:cNvPr id="68" name="Shape 68"/>
            <p:cNvSpPr/>
            <p:nvPr/>
          </p:nvSpPr>
          <p:spPr>
            <a:xfrm>
              <a:off x="6861382" y="3698800"/>
              <a:ext cx="259200" cy="331200"/>
            </a:xfrm>
            <a:prstGeom prst="rect">
              <a:avLst/>
            </a:prstGeom>
            <a:solidFill>
              <a:srgbClr val="C9DAF8"/>
            </a:solidFill>
            <a:ln w="19050" cap="flat">
              <a:solidFill>
                <a:srgbClr val="4A86E8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rPr lang="en">
                  <a:solidFill>
                    <a:srgbClr val="333399"/>
                  </a:solidFill>
                  <a:latin typeface="Calibri"/>
                  <a:cs typeface="Calibri"/>
                </a:rPr>
                <a:t>3</a:t>
              </a:r>
            </a:p>
          </p:txBody>
        </p:sp>
        <p:sp>
          <p:nvSpPr>
            <p:cNvPr id="69" name="Shape 69"/>
            <p:cNvSpPr/>
            <p:nvPr/>
          </p:nvSpPr>
          <p:spPr>
            <a:xfrm>
              <a:off x="8321332" y="2722000"/>
              <a:ext cx="259200" cy="331200"/>
            </a:xfrm>
            <a:prstGeom prst="rect">
              <a:avLst/>
            </a:prstGeom>
            <a:solidFill>
              <a:srgbClr val="C9DAF8"/>
            </a:solidFill>
            <a:ln w="19050" cap="flat">
              <a:solidFill>
                <a:srgbClr val="4A86E8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rPr lang="en">
                  <a:solidFill>
                    <a:srgbClr val="333399"/>
                  </a:solidFill>
                  <a:latin typeface="Calibri"/>
                  <a:cs typeface="Calibri"/>
                </a:rPr>
                <a:t>8</a:t>
              </a:r>
            </a:p>
          </p:txBody>
        </p:sp>
        <p:sp>
          <p:nvSpPr>
            <p:cNvPr id="70" name="Shape 70"/>
            <p:cNvSpPr/>
            <p:nvPr/>
          </p:nvSpPr>
          <p:spPr>
            <a:xfrm>
              <a:off x="7547182" y="2276400"/>
              <a:ext cx="259200" cy="331200"/>
            </a:xfrm>
            <a:prstGeom prst="rect">
              <a:avLst/>
            </a:prstGeom>
            <a:solidFill>
              <a:srgbClr val="C9DAF8"/>
            </a:solidFill>
            <a:ln w="19050" cap="flat">
              <a:solidFill>
                <a:srgbClr val="4A86E8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rPr lang="en">
                  <a:solidFill>
                    <a:srgbClr val="333399"/>
                  </a:solidFill>
                  <a:latin typeface="Calibri"/>
                  <a:cs typeface="Calibri"/>
                </a:rPr>
                <a:t>2</a:t>
              </a:r>
            </a:p>
          </p:txBody>
        </p:sp>
        <p:sp>
          <p:nvSpPr>
            <p:cNvPr id="71" name="Shape 71"/>
            <p:cNvSpPr/>
            <p:nvPr/>
          </p:nvSpPr>
          <p:spPr>
            <a:xfrm>
              <a:off x="7547182" y="5763133"/>
              <a:ext cx="259200" cy="331200"/>
            </a:xfrm>
            <a:prstGeom prst="rect">
              <a:avLst/>
            </a:prstGeom>
            <a:solidFill>
              <a:srgbClr val="C9DAF8"/>
            </a:solidFill>
            <a:ln w="19050" cap="flat">
              <a:solidFill>
                <a:srgbClr val="4A86E8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rPr lang="en">
                  <a:solidFill>
                    <a:srgbClr val="333399"/>
                  </a:solidFill>
                  <a:latin typeface="Calibri"/>
                  <a:cs typeface="Calibri"/>
                </a:rPr>
                <a:t>9</a:t>
              </a:r>
            </a:p>
          </p:txBody>
        </p:sp>
        <p:sp>
          <p:nvSpPr>
            <p:cNvPr id="72" name="Shape 72"/>
            <p:cNvSpPr txBox="1"/>
            <p:nvPr/>
          </p:nvSpPr>
          <p:spPr>
            <a:xfrm>
              <a:off x="7270875" y="3901467"/>
              <a:ext cx="842700" cy="734799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t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rPr lang="en" sz="2000" b="1" dirty="0">
                  <a:solidFill>
                    <a:srgbClr val="333399"/>
                  </a:solidFill>
                  <a:latin typeface="Calibri"/>
                  <a:cs typeface="Calibri"/>
                </a:rPr>
                <a:t>IC50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 rot="16200000">
              <a:off x="7992702" y="3984278"/>
              <a:ext cx="176284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3M compounds</a:t>
              </a:r>
              <a:endParaRPr lang="en-US" dirty="0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7012508" y="4471800"/>
              <a:ext cx="14675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1-2% fill rate</a:t>
              </a:r>
              <a:endParaRPr lang="en-US" dirty="0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6950282" y="6257578"/>
              <a:ext cx="146799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1500 targets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453370537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Shape 8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Supervised learning</a:t>
            </a:r>
          </a:p>
        </p:txBody>
      </p:sp>
      <p:sp>
        <p:nvSpPr>
          <p:cNvPr id="81" name="Shape 81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419100" rtl="0">
              <a:lnSpc>
                <a:spcPct val="120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 dirty="0">
                <a:solidFill>
                  <a:srgbClr val="333399"/>
                </a:solidFill>
              </a:rPr>
              <a:t>Finds optimal model </a:t>
            </a:r>
            <a:r>
              <a:rPr lang="en" b="1" dirty="0" smtClean="0">
                <a:solidFill>
                  <a:srgbClr val="333399"/>
                </a:solidFill>
              </a:rPr>
              <a:t>α</a:t>
            </a:r>
            <a:r>
              <a:rPr lang="nl-BE" dirty="0" smtClean="0">
                <a:solidFill>
                  <a:srgbClr val="333399"/>
                </a:solidFill>
              </a:rPr>
              <a:t> based on predictive features</a:t>
            </a:r>
            <a:endParaRPr lang="en" dirty="0">
              <a:solidFill>
                <a:srgbClr val="333399"/>
              </a:solidFill>
            </a:endParaRPr>
          </a:p>
          <a:p>
            <a:pPr marL="914400" lvl="1" indent="-381000" rtl="0">
              <a:lnSpc>
                <a:spcPct val="120000"/>
              </a:lnSpc>
              <a:spcBef>
                <a:spcPts val="0"/>
              </a:spcBef>
              <a:buClr>
                <a:schemeClr val="dk1"/>
              </a:buClr>
              <a:buSzPct val="80000"/>
              <a:buFont typeface="Courier New"/>
              <a:buChar char="o"/>
            </a:pPr>
            <a:r>
              <a:rPr lang="en" dirty="0">
                <a:solidFill>
                  <a:srgbClr val="333399"/>
                </a:solidFill>
              </a:rPr>
              <a:t>IC50(</a:t>
            </a:r>
            <a:r>
              <a:rPr lang="en" b="1" dirty="0">
                <a:solidFill>
                  <a:srgbClr val="333399"/>
                </a:solidFill>
              </a:rPr>
              <a:t>x</a:t>
            </a:r>
            <a:r>
              <a:rPr lang="en" dirty="0">
                <a:solidFill>
                  <a:srgbClr val="333399"/>
                </a:solidFill>
              </a:rPr>
              <a:t>) = α</a:t>
            </a:r>
            <a:r>
              <a:rPr lang="en" baseline="-25000" dirty="0">
                <a:solidFill>
                  <a:srgbClr val="333399"/>
                </a:solidFill>
              </a:rPr>
              <a:t>1</a:t>
            </a:r>
            <a:r>
              <a:rPr lang="en" dirty="0">
                <a:solidFill>
                  <a:srgbClr val="333399"/>
                </a:solidFill>
              </a:rPr>
              <a:t>x</a:t>
            </a:r>
            <a:r>
              <a:rPr lang="en" baseline="-25000" dirty="0">
                <a:solidFill>
                  <a:srgbClr val="333399"/>
                </a:solidFill>
              </a:rPr>
              <a:t>1 </a:t>
            </a:r>
            <a:r>
              <a:rPr lang="en" dirty="0">
                <a:solidFill>
                  <a:srgbClr val="333399"/>
                </a:solidFill>
              </a:rPr>
              <a:t>+ α</a:t>
            </a:r>
            <a:r>
              <a:rPr lang="en" baseline="-25000" dirty="0">
                <a:solidFill>
                  <a:srgbClr val="333399"/>
                </a:solidFill>
              </a:rPr>
              <a:t>2</a:t>
            </a:r>
            <a:r>
              <a:rPr lang="en" dirty="0">
                <a:solidFill>
                  <a:srgbClr val="333399"/>
                </a:solidFill>
              </a:rPr>
              <a:t>x</a:t>
            </a:r>
            <a:r>
              <a:rPr lang="en" baseline="-25000" dirty="0">
                <a:solidFill>
                  <a:srgbClr val="333399"/>
                </a:solidFill>
              </a:rPr>
              <a:t>2 </a:t>
            </a:r>
            <a:r>
              <a:rPr lang="en" dirty="0">
                <a:solidFill>
                  <a:srgbClr val="333399"/>
                </a:solidFill>
              </a:rPr>
              <a:t>+ … + α</a:t>
            </a:r>
            <a:r>
              <a:rPr lang="en" baseline="-25000" dirty="0">
                <a:solidFill>
                  <a:srgbClr val="333399"/>
                </a:solidFill>
              </a:rPr>
              <a:t>F</a:t>
            </a:r>
            <a:r>
              <a:rPr lang="en" dirty="0">
                <a:solidFill>
                  <a:srgbClr val="333399"/>
                </a:solidFill>
              </a:rPr>
              <a:t>x</a:t>
            </a:r>
            <a:r>
              <a:rPr lang="en" baseline="-25000" dirty="0">
                <a:solidFill>
                  <a:srgbClr val="333399"/>
                </a:solidFill>
              </a:rPr>
              <a:t>F</a:t>
            </a:r>
          </a:p>
          <a:p>
            <a:pPr marL="914400" lvl="1" indent="-381000" rtl="0">
              <a:lnSpc>
                <a:spcPct val="120000"/>
              </a:lnSpc>
              <a:spcBef>
                <a:spcPts val="0"/>
              </a:spcBef>
              <a:buClr>
                <a:schemeClr val="dk1"/>
              </a:buClr>
              <a:buSzPct val="80000"/>
              <a:buFont typeface="Courier New"/>
              <a:buChar char="o"/>
            </a:pPr>
            <a:r>
              <a:rPr lang="en" dirty="0">
                <a:solidFill>
                  <a:srgbClr val="333399"/>
                </a:solidFill>
              </a:rPr>
              <a:t>That minimizes squared </a:t>
            </a:r>
            <a:r>
              <a:rPr lang="en" dirty="0" smtClean="0">
                <a:solidFill>
                  <a:srgbClr val="333399"/>
                </a:solidFill>
              </a:rPr>
              <a:t>error</a:t>
            </a:r>
            <a:endParaRPr lang="en" dirty="0">
              <a:solidFill>
                <a:srgbClr val="333399"/>
              </a:solidFill>
            </a:endParaRPr>
          </a:p>
          <a:p>
            <a:pPr marL="457200" lvl="0" indent="-419100" rtl="0">
              <a:lnSpc>
                <a:spcPct val="120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 dirty="0">
                <a:solidFill>
                  <a:srgbClr val="333399"/>
                </a:solidFill>
              </a:rPr>
              <a:t>Will </a:t>
            </a:r>
            <a:r>
              <a:rPr lang="nl-BE" dirty="0" smtClean="0">
                <a:solidFill>
                  <a:srgbClr val="333399"/>
                </a:solidFill>
              </a:rPr>
              <a:t>be</a:t>
            </a:r>
            <a:r>
              <a:rPr lang="en" dirty="0" smtClean="0">
                <a:solidFill>
                  <a:srgbClr val="333399"/>
                </a:solidFill>
              </a:rPr>
              <a:t> </a:t>
            </a:r>
            <a:r>
              <a:rPr lang="en" dirty="0">
                <a:solidFill>
                  <a:srgbClr val="333399"/>
                </a:solidFill>
              </a:rPr>
              <a:t>as good as the features are</a:t>
            </a:r>
          </a:p>
          <a:p>
            <a:pPr marL="457200" lvl="0" indent="-419100" rtl="0">
              <a:lnSpc>
                <a:spcPct val="120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 dirty="0">
                <a:solidFill>
                  <a:srgbClr val="333399"/>
                </a:solidFill>
              </a:rPr>
              <a:t>Examples: SVM, Ridge </a:t>
            </a:r>
            <a:r>
              <a:rPr lang="en" dirty="0" smtClean="0">
                <a:solidFill>
                  <a:srgbClr val="333399"/>
                </a:solidFill>
              </a:rPr>
              <a:t>Regr</a:t>
            </a:r>
            <a:r>
              <a:rPr lang="nl-BE" dirty="0" smtClean="0">
                <a:solidFill>
                  <a:srgbClr val="333399"/>
                </a:solidFill>
              </a:rPr>
              <a:t>ession</a:t>
            </a:r>
          </a:p>
          <a:p>
            <a:pPr marL="457200" lvl="0" indent="-419100" rtl="0">
              <a:lnSpc>
                <a:spcPct val="120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nl-BE" i="1" dirty="0" smtClean="0">
                <a:solidFill>
                  <a:srgbClr val="333399"/>
                </a:solidFill>
              </a:rPr>
              <a:t>Does not share information across tasks</a:t>
            </a:r>
            <a:endParaRPr lang="en" i="1" dirty="0">
              <a:solidFill>
                <a:srgbClr val="333399"/>
              </a:solidFill>
            </a:endParaRPr>
          </a:p>
        </p:txBody>
      </p:sp>
      <p:sp>
        <p:nvSpPr>
          <p:cNvPr id="82" name="Shape 82"/>
          <p:cNvSpPr/>
          <p:nvPr/>
        </p:nvSpPr>
        <p:spPr>
          <a:xfrm>
            <a:off x="6887125" y="2526567"/>
            <a:ext cx="1977600" cy="3987999"/>
          </a:xfrm>
          <a:prstGeom prst="rect">
            <a:avLst/>
          </a:prstGeom>
          <a:noFill/>
          <a:ln w="19050" cap="flat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cxnSp>
        <p:nvCxnSpPr>
          <p:cNvPr id="83" name="Shape 83"/>
          <p:cNvCxnSpPr/>
          <p:nvPr/>
        </p:nvCxnSpPr>
        <p:spPr>
          <a:xfrm>
            <a:off x="8020570" y="2526567"/>
            <a:ext cx="0" cy="3972845"/>
          </a:xfrm>
          <a:prstGeom prst="straightConnector1">
            <a:avLst/>
          </a:prstGeom>
          <a:noFill/>
          <a:ln w="19050" cap="flat">
            <a:solidFill>
              <a:schemeClr val="dk2"/>
            </a:solidFill>
            <a:prstDash val="dash"/>
            <a:round/>
            <a:headEnd type="none" w="lg" len="lg"/>
            <a:tailEnd type="none" w="lg" len="lg"/>
          </a:ln>
        </p:spPr>
      </p:cxnSp>
      <p:cxnSp>
        <p:nvCxnSpPr>
          <p:cNvPr id="84" name="Shape 84"/>
          <p:cNvCxnSpPr/>
          <p:nvPr/>
        </p:nvCxnSpPr>
        <p:spPr>
          <a:xfrm>
            <a:off x="7664823" y="2526567"/>
            <a:ext cx="0" cy="3987999"/>
          </a:xfrm>
          <a:prstGeom prst="straightConnector1">
            <a:avLst/>
          </a:prstGeom>
          <a:noFill/>
          <a:ln w="19050" cap="flat">
            <a:solidFill>
              <a:schemeClr val="dk2"/>
            </a:solidFill>
            <a:prstDash val="dash"/>
            <a:round/>
            <a:headEnd type="none" w="lg" len="lg"/>
            <a:tailEnd type="none" w="lg" len="lg"/>
          </a:ln>
        </p:spPr>
      </p:cxnSp>
      <p:sp>
        <p:nvSpPr>
          <p:cNvPr id="85" name="Shape 85"/>
          <p:cNvSpPr txBox="1"/>
          <p:nvPr/>
        </p:nvSpPr>
        <p:spPr>
          <a:xfrm>
            <a:off x="6887550" y="2067033"/>
            <a:ext cx="842700" cy="389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P1</a:t>
            </a:r>
          </a:p>
        </p:txBody>
      </p:sp>
      <p:sp>
        <p:nvSpPr>
          <p:cNvPr id="86" name="Shape 86"/>
          <p:cNvSpPr txBox="1"/>
          <p:nvPr/>
        </p:nvSpPr>
        <p:spPr>
          <a:xfrm>
            <a:off x="8291875" y="2067033"/>
            <a:ext cx="648300" cy="389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PM</a:t>
            </a:r>
          </a:p>
        </p:txBody>
      </p:sp>
      <p:sp>
        <p:nvSpPr>
          <p:cNvPr id="87" name="Shape 87"/>
          <p:cNvSpPr/>
          <p:nvPr/>
        </p:nvSpPr>
        <p:spPr>
          <a:xfrm>
            <a:off x="7026482" y="2581200"/>
            <a:ext cx="259200" cy="331200"/>
          </a:xfrm>
          <a:prstGeom prst="rect">
            <a:avLst/>
          </a:prstGeom>
          <a:solidFill>
            <a:srgbClr val="C9DAF8"/>
          </a:solidFill>
          <a:ln w="19050" cap="flat">
            <a:solidFill>
              <a:srgbClr val="4A86E8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7</a:t>
            </a:r>
          </a:p>
        </p:txBody>
      </p:sp>
      <p:sp>
        <p:nvSpPr>
          <p:cNvPr id="88" name="Shape 88"/>
          <p:cNvSpPr/>
          <p:nvPr/>
        </p:nvSpPr>
        <p:spPr>
          <a:xfrm>
            <a:off x="7026482" y="4003600"/>
            <a:ext cx="259200" cy="331200"/>
          </a:xfrm>
          <a:prstGeom prst="rect">
            <a:avLst/>
          </a:prstGeom>
          <a:solidFill>
            <a:srgbClr val="C9DAF8"/>
          </a:solidFill>
          <a:ln w="19050" cap="flat">
            <a:solidFill>
              <a:srgbClr val="4A86E8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3</a:t>
            </a:r>
          </a:p>
        </p:txBody>
      </p:sp>
      <p:sp>
        <p:nvSpPr>
          <p:cNvPr id="89" name="Shape 89"/>
          <p:cNvSpPr/>
          <p:nvPr/>
        </p:nvSpPr>
        <p:spPr>
          <a:xfrm>
            <a:off x="8486432" y="3026800"/>
            <a:ext cx="259200" cy="331200"/>
          </a:xfrm>
          <a:prstGeom prst="rect">
            <a:avLst/>
          </a:prstGeom>
          <a:solidFill>
            <a:srgbClr val="C9DAF8"/>
          </a:solidFill>
          <a:ln w="19050" cap="flat">
            <a:solidFill>
              <a:srgbClr val="4A86E8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8</a:t>
            </a:r>
          </a:p>
        </p:txBody>
      </p:sp>
      <p:sp>
        <p:nvSpPr>
          <p:cNvPr id="90" name="Shape 90"/>
          <p:cNvSpPr/>
          <p:nvPr/>
        </p:nvSpPr>
        <p:spPr>
          <a:xfrm>
            <a:off x="7712282" y="2581200"/>
            <a:ext cx="259200" cy="331200"/>
          </a:xfrm>
          <a:prstGeom prst="rect">
            <a:avLst/>
          </a:prstGeom>
          <a:solidFill>
            <a:srgbClr val="C9DAF8"/>
          </a:solidFill>
          <a:ln w="19050" cap="flat">
            <a:solidFill>
              <a:srgbClr val="4A86E8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2</a:t>
            </a:r>
          </a:p>
        </p:txBody>
      </p:sp>
      <p:sp>
        <p:nvSpPr>
          <p:cNvPr id="91" name="Shape 91"/>
          <p:cNvSpPr/>
          <p:nvPr/>
        </p:nvSpPr>
        <p:spPr>
          <a:xfrm>
            <a:off x="7712282" y="6067933"/>
            <a:ext cx="259200" cy="331200"/>
          </a:xfrm>
          <a:prstGeom prst="rect">
            <a:avLst/>
          </a:prstGeom>
          <a:solidFill>
            <a:srgbClr val="C9DAF8"/>
          </a:solidFill>
          <a:ln w="19050" cap="flat">
            <a:solidFill>
              <a:srgbClr val="4A86E8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9</a:t>
            </a:r>
          </a:p>
        </p:txBody>
      </p:sp>
      <p:sp>
        <p:nvSpPr>
          <p:cNvPr id="92" name="Shape 92"/>
          <p:cNvSpPr txBox="1"/>
          <p:nvPr/>
        </p:nvSpPr>
        <p:spPr>
          <a:xfrm>
            <a:off x="7989736" y="4206267"/>
            <a:ext cx="842700" cy="734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000" b="1" dirty="0">
                <a:solidFill>
                  <a:srgbClr val="B7B7B7"/>
                </a:solidFill>
              </a:rPr>
              <a:t>IC50</a:t>
            </a:r>
          </a:p>
        </p:txBody>
      </p:sp>
      <p:sp>
        <p:nvSpPr>
          <p:cNvPr id="93" name="Shape 93"/>
          <p:cNvSpPr txBox="1"/>
          <p:nvPr/>
        </p:nvSpPr>
        <p:spPr>
          <a:xfrm>
            <a:off x="7312339" y="2067040"/>
            <a:ext cx="842700" cy="389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P2</a:t>
            </a:r>
          </a:p>
        </p:txBody>
      </p:sp>
      <p:sp>
        <p:nvSpPr>
          <p:cNvPr id="94" name="Shape 94"/>
          <p:cNvSpPr/>
          <p:nvPr/>
        </p:nvSpPr>
        <p:spPr>
          <a:xfrm>
            <a:off x="7026482" y="3016415"/>
            <a:ext cx="259200" cy="331200"/>
          </a:xfrm>
          <a:prstGeom prst="rect">
            <a:avLst/>
          </a:prstGeom>
          <a:solidFill>
            <a:srgbClr val="C9DAF8"/>
          </a:solidFill>
          <a:ln w="19050" cap="flat">
            <a:solidFill>
              <a:srgbClr val="4A86E8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2</a:t>
            </a:r>
          </a:p>
        </p:txBody>
      </p:sp>
      <p:cxnSp>
        <p:nvCxnSpPr>
          <p:cNvPr id="95" name="Shape 95"/>
          <p:cNvCxnSpPr>
            <a:endCxn id="94" idx="1"/>
          </p:cNvCxnSpPr>
          <p:nvPr/>
        </p:nvCxnSpPr>
        <p:spPr>
          <a:xfrm rot="10800000" flipH="1">
            <a:off x="5899982" y="3182015"/>
            <a:ext cx="1126500" cy="146000"/>
          </a:xfrm>
          <a:prstGeom prst="straightConnector1">
            <a:avLst/>
          </a:prstGeom>
          <a:noFill/>
          <a:ln w="19050" cap="flat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</p:spTree>
    <p:extLst>
      <p:ext uri="{BB962C8B-B14F-4D97-AF65-F5344CB8AC3E}">
        <p14:creationId xmlns:p14="http://schemas.microsoft.com/office/powerpoint/2010/main" val="2519073480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Matrix factorization</a:t>
            </a:r>
            <a:endParaRPr lang="en-US" dirty="0"/>
          </a:p>
        </p:txBody>
      </p:sp>
      <p:sp>
        <p:nvSpPr>
          <p:cNvPr id="101" name="Shape 101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419100" rtl="0">
              <a:lnSpc>
                <a:spcPct val="120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 dirty="0" smtClean="0">
                <a:solidFill>
                  <a:srgbClr val="333399"/>
                </a:solidFill>
              </a:rPr>
              <a:t>One </a:t>
            </a:r>
            <a:r>
              <a:rPr lang="en" dirty="0">
                <a:solidFill>
                  <a:srgbClr val="333399"/>
                </a:solidFill>
              </a:rPr>
              <a:t>of the best approaches for Netflix</a:t>
            </a:r>
          </a:p>
          <a:p>
            <a:pPr marL="914400" lvl="1" indent="-381000" rtl="0">
              <a:lnSpc>
                <a:spcPct val="120000"/>
              </a:lnSpc>
              <a:spcBef>
                <a:spcPts val="0"/>
              </a:spcBef>
              <a:buClr>
                <a:schemeClr val="dk1"/>
              </a:buClr>
              <a:buSzPct val="80000"/>
              <a:buFont typeface="Courier New"/>
              <a:buChar char="o"/>
            </a:pPr>
            <a:r>
              <a:rPr lang="en" dirty="0">
                <a:solidFill>
                  <a:srgbClr val="333399"/>
                </a:solidFill>
              </a:rPr>
              <a:t>Prediction of ratings for viewer-movie pairs</a:t>
            </a:r>
          </a:p>
          <a:p>
            <a:pPr marL="457200" lvl="0" indent="-419100" rtl="0">
              <a:lnSpc>
                <a:spcPct val="120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 i="1" dirty="0">
                <a:solidFill>
                  <a:srgbClr val="333399"/>
                </a:solidFill>
              </a:rPr>
              <a:t>Does not use features, only matrix values</a:t>
            </a:r>
          </a:p>
          <a:p>
            <a:pPr marL="457200" lvl="0" indent="-419100" rtl="0">
              <a:lnSpc>
                <a:spcPct val="120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 dirty="0">
                <a:solidFill>
                  <a:srgbClr val="333399"/>
                </a:solidFill>
              </a:rPr>
              <a:t>Two popular </a:t>
            </a:r>
            <a:r>
              <a:rPr lang="en" dirty="0" smtClean="0">
                <a:solidFill>
                  <a:srgbClr val="333399"/>
                </a:solidFill>
              </a:rPr>
              <a:t>versions</a:t>
            </a:r>
            <a:endParaRPr lang="en" dirty="0">
              <a:solidFill>
                <a:srgbClr val="333399"/>
              </a:solidFill>
            </a:endParaRPr>
          </a:p>
          <a:p>
            <a:pPr marL="914400" lvl="1" indent="-381000" rtl="0">
              <a:lnSpc>
                <a:spcPct val="120000"/>
              </a:lnSpc>
              <a:spcBef>
                <a:spcPts val="0"/>
              </a:spcBef>
              <a:buClr>
                <a:schemeClr val="dk1"/>
              </a:buClr>
              <a:buSzPct val="80000"/>
              <a:buFont typeface="Courier New"/>
              <a:buChar char="o"/>
            </a:pPr>
            <a:r>
              <a:rPr lang="en" dirty="0">
                <a:solidFill>
                  <a:srgbClr val="333399"/>
                </a:solidFill>
              </a:rPr>
              <a:t>Probabilistic Matrix Factorization (PMF)</a:t>
            </a:r>
          </a:p>
          <a:p>
            <a:pPr marL="914400" lvl="1" indent="-381000">
              <a:lnSpc>
                <a:spcPct val="120000"/>
              </a:lnSpc>
              <a:spcBef>
                <a:spcPts val="0"/>
              </a:spcBef>
              <a:buClr>
                <a:schemeClr val="dk1"/>
              </a:buClr>
              <a:buSzPct val="80000"/>
              <a:buFont typeface="Courier New"/>
              <a:buChar char="o"/>
            </a:pPr>
            <a:r>
              <a:rPr lang="en" dirty="0">
                <a:solidFill>
                  <a:srgbClr val="333399"/>
                </a:solidFill>
              </a:rPr>
              <a:t>Bayesian PMF</a:t>
            </a:r>
          </a:p>
        </p:txBody>
      </p:sp>
    </p:spTree>
    <p:extLst>
      <p:ext uri="{BB962C8B-B14F-4D97-AF65-F5344CB8AC3E}">
        <p14:creationId xmlns:p14="http://schemas.microsoft.com/office/powerpoint/2010/main" val="2488324602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Shape 15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Motivation for Bayesian PMF</a:t>
            </a:r>
          </a:p>
        </p:txBody>
      </p:sp>
      <p:sp>
        <p:nvSpPr>
          <p:cNvPr id="154" name="Shape 154"/>
          <p:cNvSpPr txBox="1">
            <a:spLocks noGrp="1"/>
          </p:cNvSpPr>
          <p:nvPr>
            <p:ph idx="1"/>
          </p:nvPr>
        </p:nvSpPr>
        <p:spPr>
          <a:xfrm>
            <a:off x="549275" y="1299882"/>
            <a:ext cx="4558951" cy="519953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419100" rtl="0">
              <a:lnSpc>
                <a:spcPct val="120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 dirty="0">
                <a:solidFill>
                  <a:srgbClr val="333399"/>
                </a:solidFill>
              </a:rPr>
              <a:t>PMF gives point estimates</a:t>
            </a:r>
          </a:p>
          <a:p>
            <a:pPr marL="914400" lvl="1" indent="-381000" rtl="0">
              <a:lnSpc>
                <a:spcPct val="120000"/>
              </a:lnSpc>
              <a:spcBef>
                <a:spcPts val="0"/>
              </a:spcBef>
              <a:buClr>
                <a:schemeClr val="dk1"/>
              </a:buClr>
              <a:buSzPct val="80000"/>
              <a:buFont typeface="Courier New"/>
              <a:buChar char="o"/>
            </a:pPr>
            <a:r>
              <a:rPr lang="en" dirty="0">
                <a:solidFill>
                  <a:srgbClr val="333399"/>
                </a:solidFill>
              </a:rPr>
              <a:t>Problematic for compounds that have only </a:t>
            </a:r>
            <a:r>
              <a:rPr lang="en" b="1" dirty="0">
                <a:solidFill>
                  <a:srgbClr val="333399"/>
                </a:solidFill>
              </a:rPr>
              <a:t>few samples</a:t>
            </a:r>
          </a:p>
          <a:p>
            <a:pPr marL="914400" lvl="1" indent="-381000" rtl="0">
              <a:lnSpc>
                <a:spcPct val="120000"/>
              </a:lnSpc>
              <a:spcBef>
                <a:spcPts val="0"/>
              </a:spcBef>
              <a:buClr>
                <a:schemeClr val="dk1"/>
              </a:buClr>
              <a:buSzPct val="80000"/>
              <a:buFont typeface="Courier New"/>
              <a:buChar char="o"/>
            </a:pPr>
            <a:r>
              <a:rPr lang="en" dirty="0">
                <a:solidFill>
                  <a:srgbClr val="333399"/>
                </a:solidFill>
              </a:rPr>
              <a:t>We are interested in </a:t>
            </a:r>
            <a:r>
              <a:rPr lang="en" b="1" dirty="0">
                <a:solidFill>
                  <a:srgbClr val="333399"/>
                </a:solidFill>
              </a:rPr>
              <a:t>uncertainty</a:t>
            </a:r>
            <a:r>
              <a:rPr lang="en" dirty="0">
                <a:solidFill>
                  <a:srgbClr val="333399"/>
                </a:solidFill>
              </a:rPr>
              <a:t> of estimates</a:t>
            </a:r>
          </a:p>
        </p:txBody>
      </p:sp>
      <p:sp>
        <p:nvSpPr>
          <p:cNvPr id="155" name="Shape 155"/>
          <p:cNvSpPr txBox="1"/>
          <p:nvPr/>
        </p:nvSpPr>
        <p:spPr>
          <a:xfrm>
            <a:off x="5782801" y="5331967"/>
            <a:ext cx="3017552" cy="792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 dirty="0">
                <a:latin typeface="Calibri"/>
                <a:cs typeface="Calibri"/>
              </a:rPr>
              <a:t>Example </a:t>
            </a:r>
            <a:r>
              <a:rPr lang="en" dirty="0">
                <a:solidFill>
                  <a:schemeClr val="dk1"/>
                </a:solidFill>
                <a:latin typeface="Calibri"/>
                <a:cs typeface="Calibri"/>
              </a:rPr>
              <a:t>IC50 </a:t>
            </a:r>
            <a:r>
              <a:rPr lang="en" dirty="0" smtClean="0">
                <a:latin typeface="Calibri"/>
                <a:cs typeface="Calibri"/>
              </a:rPr>
              <a:t>data</a:t>
            </a:r>
            <a:r>
              <a:rPr lang="nl-BE" dirty="0" smtClean="0">
                <a:latin typeface="Calibri"/>
                <a:cs typeface="Calibri"/>
              </a:rPr>
              <a:t> </a:t>
            </a:r>
            <a:r>
              <a:rPr lang="en" dirty="0" smtClean="0">
                <a:latin typeface="Calibri"/>
                <a:cs typeface="Calibri"/>
              </a:rPr>
              <a:t>set </a:t>
            </a:r>
            <a:r>
              <a:rPr lang="en" dirty="0">
                <a:latin typeface="Calibri"/>
                <a:cs typeface="Calibri"/>
              </a:rPr>
              <a:t>from CHEMBL with </a:t>
            </a:r>
            <a:r>
              <a:rPr lang="en" dirty="0" smtClean="0">
                <a:latin typeface="Calibri"/>
                <a:cs typeface="Calibri"/>
              </a:rPr>
              <a:t>15</a:t>
            </a:r>
            <a:r>
              <a:rPr lang="nl-BE" dirty="0" smtClean="0">
                <a:latin typeface="Calibri"/>
                <a:cs typeface="Calibri"/>
              </a:rPr>
              <a:t>K </a:t>
            </a:r>
            <a:r>
              <a:rPr lang="en" dirty="0" smtClean="0">
                <a:latin typeface="Calibri"/>
                <a:cs typeface="Calibri"/>
              </a:rPr>
              <a:t>compounds</a:t>
            </a:r>
            <a:endParaRPr lang="en" dirty="0">
              <a:latin typeface="Calibri"/>
              <a:cs typeface="Calibri"/>
            </a:endParaRPr>
          </a:p>
        </p:txBody>
      </p:sp>
      <p:pic>
        <p:nvPicPr>
          <p:cNvPr id="156" name="Shape 1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08226" y="1273000"/>
            <a:ext cx="3838875" cy="40948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4358826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Shape 16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Bayesian PMF</a:t>
            </a:r>
          </a:p>
        </p:txBody>
      </p:sp>
      <p:sp>
        <p:nvSpPr>
          <p:cNvPr id="168" name="Shape 168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38100" lvl="0" indent="0" rtl="0">
              <a:lnSpc>
                <a:spcPct val="120000"/>
              </a:lnSpc>
              <a:spcBef>
                <a:spcPts val="0"/>
              </a:spcBef>
              <a:buClr>
                <a:schemeClr val="dk1"/>
              </a:buClr>
              <a:buSzPct val="100000"/>
              <a:buNone/>
            </a:pPr>
            <a:endParaRPr lang="en" i="1" dirty="0">
              <a:solidFill>
                <a:srgbClr val="333399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1700" y="1617385"/>
            <a:ext cx="5080000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252077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Shape 20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Gibbs sampling</a:t>
            </a:r>
          </a:p>
        </p:txBody>
      </p:sp>
      <p:sp>
        <p:nvSpPr>
          <p:cNvPr id="209" name="Shape 209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419100" rtl="0">
              <a:lnSpc>
                <a:spcPct val="120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 dirty="0">
                <a:solidFill>
                  <a:srgbClr val="333399"/>
                </a:solidFill>
              </a:rPr>
              <a:t>Iteratively samples each parameter</a:t>
            </a:r>
          </a:p>
          <a:p>
            <a:pPr marL="457200" lvl="0" indent="-41910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 dirty="0">
                <a:solidFill>
                  <a:srgbClr val="333399"/>
                </a:solidFill>
              </a:rPr>
              <a:t>Obtains posterior samples of the model</a:t>
            </a:r>
          </a:p>
          <a:p>
            <a:pPr marL="914400" lvl="1" indent="-381000" rtl="0">
              <a:spcBef>
                <a:spcPts val="0"/>
              </a:spcBef>
              <a:buClr>
                <a:schemeClr val="dk1"/>
              </a:buClr>
              <a:buSzPct val="80000"/>
              <a:buFont typeface="Courier New"/>
              <a:buChar char="o"/>
            </a:pPr>
            <a:r>
              <a:rPr lang="nl-BE" i="1" dirty="0">
                <a:solidFill>
                  <a:srgbClr val="333399"/>
                </a:solidFill>
              </a:rPr>
              <a:t>e</a:t>
            </a:r>
            <a:r>
              <a:rPr lang="en" i="1" dirty="0" smtClean="0">
                <a:solidFill>
                  <a:srgbClr val="333399"/>
                </a:solidFill>
              </a:rPr>
              <a:t>.g.</a:t>
            </a:r>
            <a:r>
              <a:rPr lang="nl-BE" dirty="0" smtClean="0">
                <a:solidFill>
                  <a:srgbClr val="333399"/>
                </a:solidFill>
              </a:rPr>
              <a:t>, </a:t>
            </a:r>
            <a:r>
              <a:rPr lang="en" dirty="0" smtClean="0">
                <a:solidFill>
                  <a:srgbClr val="333399"/>
                </a:solidFill>
              </a:rPr>
              <a:t>sample </a:t>
            </a:r>
            <a:r>
              <a:rPr lang="en" dirty="0">
                <a:solidFill>
                  <a:srgbClr val="333399"/>
                </a:solidFill>
              </a:rPr>
              <a:t>200 </a:t>
            </a:r>
            <a:r>
              <a:rPr lang="en" dirty="0" smtClean="0">
                <a:solidFill>
                  <a:srgbClr val="333399"/>
                </a:solidFill>
              </a:rPr>
              <a:t>models</a:t>
            </a:r>
            <a:r>
              <a:rPr lang="nl-BE" dirty="0" smtClean="0">
                <a:solidFill>
                  <a:srgbClr val="333399"/>
                </a:solidFill>
              </a:rPr>
              <a:t> after burn-in</a:t>
            </a:r>
            <a:endParaRPr lang="en" dirty="0">
              <a:solidFill>
                <a:srgbClr val="333399"/>
              </a:solidFill>
            </a:endParaRPr>
          </a:p>
          <a:p>
            <a:pPr marL="457200" lvl="0" indent="-41910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 dirty="0">
                <a:solidFill>
                  <a:srgbClr val="333399"/>
                </a:solidFill>
              </a:rPr>
              <a:t>Using the samples one can also measure </a:t>
            </a:r>
            <a:r>
              <a:rPr lang="en" dirty="0" smtClean="0">
                <a:solidFill>
                  <a:srgbClr val="333399"/>
                </a:solidFill>
              </a:rPr>
              <a:t>uncertainty</a:t>
            </a:r>
            <a:endParaRPr lang="nl-BE" dirty="0" smtClean="0">
              <a:solidFill>
                <a:srgbClr val="333399"/>
              </a:solidFill>
            </a:endParaRPr>
          </a:p>
          <a:p>
            <a:pPr marL="457200" lvl="0" indent="-41910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nl-BE" dirty="0" smtClean="0">
                <a:solidFill>
                  <a:srgbClr val="333399"/>
                </a:solidFill>
              </a:rPr>
              <a:t>Related to Alternating Least Squares</a:t>
            </a:r>
          </a:p>
          <a:p>
            <a:pPr marL="457200" lvl="0" indent="-41910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nl-BE" dirty="0" smtClean="0">
                <a:solidFill>
                  <a:srgbClr val="333399"/>
                </a:solidFill>
              </a:rPr>
              <a:t>Blocked Gibbs sampler with large blocks, good sampling behavior</a:t>
            </a:r>
            <a:endParaRPr lang="en" dirty="0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6047652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Shape 22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ChemoGen: PMF and Bayesian PMF</a:t>
            </a:r>
          </a:p>
        </p:txBody>
      </p:sp>
      <p:sp>
        <p:nvSpPr>
          <p:cNvPr id="223" name="Shape 223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381000" rtl="0">
              <a:lnSpc>
                <a:spcPct val="120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 dirty="0">
                <a:solidFill>
                  <a:srgbClr val="333399"/>
                </a:solidFill>
              </a:rPr>
              <a:t>Classified IC50</a:t>
            </a:r>
          </a:p>
          <a:p>
            <a:pPr marL="914400" lvl="1" indent="-381000" rtl="0">
              <a:lnSpc>
                <a:spcPct val="120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Courier New"/>
              <a:buChar char="o"/>
            </a:pPr>
            <a:r>
              <a:rPr lang="en" sz="2400" dirty="0">
                <a:solidFill>
                  <a:srgbClr val="333399"/>
                </a:solidFill>
              </a:rPr>
              <a:t>level 200nM</a:t>
            </a:r>
          </a:p>
          <a:p>
            <a:pPr marL="914400" lvl="1" indent="-381000" rtl="0">
              <a:lnSpc>
                <a:spcPct val="120000"/>
              </a:lnSpc>
              <a:spcBef>
                <a:spcPts val="0"/>
              </a:spcBef>
              <a:buClr>
                <a:schemeClr val="dk1"/>
              </a:buClr>
              <a:buSzPct val="80000"/>
              <a:buFont typeface="Courier New"/>
              <a:buChar char="o"/>
            </a:pPr>
            <a:r>
              <a:rPr lang="en" sz="2000" dirty="0">
                <a:solidFill>
                  <a:srgbClr val="333399"/>
                </a:solidFill>
              </a:rPr>
              <a:t>15 118 compounds</a:t>
            </a:r>
          </a:p>
          <a:p>
            <a:pPr marL="914400" lvl="1" indent="-381000" rtl="0">
              <a:lnSpc>
                <a:spcPct val="120000"/>
              </a:lnSpc>
              <a:spcBef>
                <a:spcPts val="0"/>
              </a:spcBef>
              <a:buClr>
                <a:schemeClr val="dk1"/>
              </a:buClr>
              <a:buSzPct val="80000"/>
              <a:buFont typeface="Courier New"/>
              <a:buChar char="o"/>
            </a:pPr>
            <a:r>
              <a:rPr lang="en" sz="2000" dirty="0">
                <a:solidFill>
                  <a:srgbClr val="333399"/>
                </a:solidFill>
              </a:rPr>
              <a:t>344 proteins</a:t>
            </a:r>
          </a:p>
          <a:p>
            <a:pPr marL="914400" lvl="1" indent="-381000" rtl="0">
              <a:lnSpc>
                <a:spcPct val="120000"/>
              </a:lnSpc>
              <a:spcBef>
                <a:spcPts val="0"/>
              </a:spcBef>
              <a:buClr>
                <a:schemeClr val="dk1"/>
              </a:buClr>
              <a:buSzPct val="80000"/>
              <a:buFont typeface="Courier New"/>
              <a:buChar char="o"/>
            </a:pPr>
            <a:r>
              <a:rPr lang="en" sz="2000" dirty="0">
                <a:solidFill>
                  <a:srgbClr val="333399"/>
                </a:solidFill>
              </a:rPr>
              <a:t>20% test</a:t>
            </a:r>
          </a:p>
          <a:p>
            <a:pPr marL="914400" lvl="1" indent="-381000" rtl="0">
              <a:lnSpc>
                <a:spcPct val="120000"/>
              </a:lnSpc>
              <a:spcBef>
                <a:spcPts val="0"/>
              </a:spcBef>
              <a:buClr>
                <a:schemeClr val="dk1"/>
              </a:buClr>
              <a:buSzPct val="80000"/>
              <a:buFont typeface="Courier New"/>
              <a:buChar char="o"/>
            </a:pPr>
            <a:r>
              <a:rPr lang="en" sz="2000" dirty="0">
                <a:solidFill>
                  <a:srgbClr val="333399"/>
                </a:solidFill>
              </a:rPr>
              <a:t>59 451 values</a:t>
            </a:r>
          </a:p>
          <a:p>
            <a:pPr marL="457200" lvl="0" indent="-381000">
              <a:lnSpc>
                <a:spcPct val="120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 dirty="0">
                <a:solidFill>
                  <a:srgbClr val="333399"/>
                </a:solidFill>
              </a:rPr>
              <a:t>BPMF outperforms PMF</a:t>
            </a:r>
          </a:p>
        </p:txBody>
      </p:sp>
      <p:pic>
        <p:nvPicPr>
          <p:cNvPr id="224" name="Shape 2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34933" y="2218402"/>
            <a:ext cx="4725667" cy="3600508"/>
          </a:xfrm>
          <a:prstGeom prst="rect">
            <a:avLst/>
          </a:prstGeom>
          <a:noFill/>
          <a:ln>
            <a:noFill/>
          </a:ln>
        </p:spPr>
      </p:pic>
      <p:sp>
        <p:nvSpPr>
          <p:cNvPr id="225" name="Shape 225"/>
          <p:cNvSpPr txBox="1"/>
          <p:nvPr/>
        </p:nvSpPr>
        <p:spPr>
          <a:xfrm>
            <a:off x="5103041" y="1668167"/>
            <a:ext cx="3084724" cy="550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 sz="2200" dirty="0">
                <a:solidFill>
                  <a:srgbClr val="333399"/>
                </a:solidFill>
                <a:latin typeface="Calibri"/>
                <a:cs typeface="Calibri"/>
              </a:rPr>
              <a:t>Test classification error</a:t>
            </a:r>
          </a:p>
        </p:txBody>
      </p:sp>
    </p:spTree>
    <p:extLst>
      <p:ext uri="{BB962C8B-B14F-4D97-AF65-F5344CB8AC3E}">
        <p14:creationId xmlns:p14="http://schemas.microsoft.com/office/powerpoint/2010/main" val="1943778440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Shape 25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nl-BE" dirty="0" smtClean="0"/>
              <a:t>MACAU: </a:t>
            </a:r>
            <a:r>
              <a:rPr lang="en" dirty="0" smtClean="0"/>
              <a:t>Extend </a:t>
            </a:r>
            <a:r>
              <a:rPr lang="en" dirty="0"/>
              <a:t>BPMF </a:t>
            </a:r>
            <a:r>
              <a:rPr lang="nl-BE" dirty="0" smtClean="0"/>
              <a:t>for</a:t>
            </a:r>
            <a:r>
              <a:rPr lang="en" dirty="0" smtClean="0"/>
              <a:t> </a:t>
            </a:r>
            <a:r>
              <a:rPr lang="nl-BE" dirty="0"/>
              <a:t>d</a:t>
            </a:r>
            <a:r>
              <a:rPr lang="en" dirty="0" smtClean="0"/>
              <a:t>ata </a:t>
            </a:r>
            <a:r>
              <a:rPr lang="nl-BE" dirty="0"/>
              <a:t>f</a:t>
            </a:r>
            <a:r>
              <a:rPr lang="en" dirty="0" smtClean="0"/>
              <a:t>usion</a:t>
            </a:r>
            <a:endParaRPr lang="en" dirty="0"/>
          </a:p>
        </p:txBody>
      </p:sp>
      <p:sp>
        <p:nvSpPr>
          <p:cNvPr id="251" name="Shape 251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41910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AutoNum type="arabicPeriod"/>
            </a:pPr>
            <a:r>
              <a:rPr lang="en" dirty="0">
                <a:solidFill>
                  <a:srgbClr val="333399"/>
                </a:solidFill>
              </a:rPr>
              <a:t>BPMF uses one matrix, no features</a:t>
            </a:r>
          </a:p>
          <a:p>
            <a:pPr marL="457200" lvl="0" indent="-41910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AutoNum type="arabicPeriod"/>
            </a:pPr>
            <a:r>
              <a:rPr lang="en" dirty="0">
                <a:solidFill>
                  <a:srgbClr val="333399"/>
                </a:solidFill>
              </a:rPr>
              <a:t>One matrix with additional features for</a:t>
            </a:r>
          </a:p>
          <a:p>
            <a:pPr marL="914400" lvl="1" indent="-381000" rtl="0">
              <a:lnSpc>
                <a:spcPct val="120000"/>
              </a:lnSpc>
              <a:spcBef>
                <a:spcPts val="0"/>
              </a:spcBef>
              <a:buClr>
                <a:schemeClr val="dk1"/>
              </a:buClr>
              <a:buSzPct val="80000"/>
              <a:buFont typeface="Arial"/>
              <a:buAutoNum type="alphaLcPeriod"/>
            </a:pPr>
            <a:r>
              <a:rPr lang="nl-BE" dirty="0">
                <a:solidFill>
                  <a:srgbClr val="333399"/>
                </a:solidFill>
              </a:rPr>
              <a:t>C</a:t>
            </a:r>
            <a:r>
              <a:rPr lang="en" dirty="0" smtClean="0">
                <a:solidFill>
                  <a:srgbClr val="333399"/>
                </a:solidFill>
              </a:rPr>
              <a:t>ompounds </a:t>
            </a:r>
            <a:r>
              <a:rPr lang="en" dirty="0">
                <a:solidFill>
                  <a:srgbClr val="333399"/>
                </a:solidFill>
              </a:rPr>
              <a:t>(like fingerprints, toxicophores)</a:t>
            </a:r>
          </a:p>
          <a:p>
            <a:pPr marL="914400" lvl="1" indent="-381000" rtl="0">
              <a:spcBef>
                <a:spcPts val="0"/>
              </a:spcBef>
              <a:buClr>
                <a:schemeClr val="dk1"/>
              </a:buClr>
              <a:buSzPct val="80000"/>
              <a:buFont typeface="Arial"/>
              <a:buAutoNum type="alphaLcPeriod"/>
            </a:pPr>
            <a:r>
              <a:rPr lang="nl-BE" dirty="0">
                <a:solidFill>
                  <a:srgbClr val="333399"/>
                </a:solidFill>
              </a:rPr>
              <a:t>P</a:t>
            </a:r>
            <a:r>
              <a:rPr lang="en" dirty="0" smtClean="0">
                <a:solidFill>
                  <a:srgbClr val="333399"/>
                </a:solidFill>
              </a:rPr>
              <a:t>roteins </a:t>
            </a:r>
            <a:r>
              <a:rPr lang="en" dirty="0">
                <a:solidFill>
                  <a:srgbClr val="333399"/>
                </a:solidFill>
              </a:rPr>
              <a:t>(sequence based</a:t>
            </a:r>
            <a:r>
              <a:rPr lang="en" dirty="0" smtClean="0">
                <a:solidFill>
                  <a:srgbClr val="333399"/>
                </a:solidFill>
              </a:rPr>
              <a:t>)</a:t>
            </a:r>
            <a:endParaRPr lang="en" dirty="0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0042862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Shape 24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Features</a:t>
            </a:r>
          </a:p>
        </p:txBody>
      </p:sp>
      <p:sp>
        <p:nvSpPr>
          <p:cNvPr id="245" name="Shape 245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419100" rtl="0">
              <a:lnSpc>
                <a:spcPct val="120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 sz="2800" dirty="0">
                <a:solidFill>
                  <a:srgbClr val="333399"/>
                </a:solidFill>
              </a:rPr>
              <a:t>Compounds</a:t>
            </a:r>
          </a:p>
          <a:p>
            <a:pPr marL="914400" lvl="1" indent="-381000" rtl="0">
              <a:lnSpc>
                <a:spcPct val="120000"/>
              </a:lnSpc>
              <a:spcBef>
                <a:spcPts val="0"/>
              </a:spcBef>
              <a:buClr>
                <a:schemeClr val="dk1"/>
              </a:buClr>
              <a:buSzPct val="80000"/>
              <a:buFont typeface="Courier New"/>
              <a:buChar char="o"/>
            </a:pPr>
            <a:r>
              <a:rPr lang="en" sz="2400" dirty="0">
                <a:solidFill>
                  <a:srgbClr val="333399"/>
                </a:solidFill>
              </a:rPr>
              <a:t>Fingerprints of the molecule structure</a:t>
            </a:r>
          </a:p>
          <a:p>
            <a:pPr marL="914400" lvl="1" indent="-381000" rtl="0">
              <a:lnSpc>
                <a:spcPct val="120000"/>
              </a:lnSpc>
              <a:spcBef>
                <a:spcPts val="0"/>
              </a:spcBef>
              <a:buClr>
                <a:schemeClr val="dk1"/>
              </a:buClr>
              <a:buSzPct val="80000"/>
              <a:buFont typeface="Courier New"/>
              <a:buChar char="o"/>
            </a:pPr>
            <a:r>
              <a:rPr lang="en" sz="2400" dirty="0">
                <a:solidFill>
                  <a:srgbClr val="333399"/>
                </a:solidFill>
              </a:rPr>
              <a:t>3D shape </a:t>
            </a:r>
            <a:r>
              <a:rPr lang="en" sz="2400" dirty="0" smtClean="0">
                <a:solidFill>
                  <a:srgbClr val="333399"/>
                </a:solidFill>
              </a:rPr>
              <a:t>information</a:t>
            </a:r>
            <a:endParaRPr lang="nl-BE" sz="2400" dirty="0" smtClean="0">
              <a:solidFill>
                <a:srgbClr val="333399"/>
              </a:solidFill>
            </a:endParaRPr>
          </a:p>
          <a:p>
            <a:pPr marL="914400" lvl="1" indent="-381000" rtl="0">
              <a:lnSpc>
                <a:spcPct val="120000"/>
              </a:lnSpc>
              <a:spcBef>
                <a:spcPts val="0"/>
              </a:spcBef>
              <a:buClr>
                <a:schemeClr val="dk1"/>
              </a:buClr>
              <a:buSzPct val="80000"/>
              <a:buFont typeface="Courier New"/>
              <a:buChar char="o"/>
            </a:pPr>
            <a:r>
              <a:rPr lang="nl-BE" dirty="0" smtClean="0">
                <a:solidFill>
                  <a:srgbClr val="333399"/>
                </a:solidFill>
              </a:rPr>
              <a:t>Imaging of cellular assays</a:t>
            </a:r>
            <a:endParaRPr lang="en" sz="2400" dirty="0">
              <a:solidFill>
                <a:srgbClr val="333399"/>
              </a:solidFill>
            </a:endParaRPr>
          </a:p>
          <a:p>
            <a:pPr marL="914400" lvl="1" indent="-381000" rtl="0">
              <a:lnSpc>
                <a:spcPct val="120000"/>
              </a:lnSpc>
              <a:spcBef>
                <a:spcPts val="0"/>
              </a:spcBef>
              <a:buClr>
                <a:schemeClr val="dk1"/>
              </a:buClr>
              <a:buSzPct val="80000"/>
              <a:buFont typeface="Courier New"/>
              <a:buChar char="o"/>
            </a:pPr>
            <a:r>
              <a:rPr lang="en" sz="2400" dirty="0">
                <a:solidFill>
                  <a:srgbClr val="333399"/>
                </a:solidFill>
              </a:rPr>
              <a:t>Bioassay measurements (phenotypic assays)</a:t>
            </a:r>
          </a:p>
          <a:p>
            <a:pPr marL="914400" lvl="1" indent="-381000" rtl="0">
              <a:lnSpc>
                <a:spcPct val="120000"/>
              </a:lnSpc>
              <a:spcBef>
                <a:spcPts val="0"/>
              </a:spcBef>
              <a:buClr>
                <a:schemeClr val="dk1"/>
              </a:buClr>
              <a:buSzPct val="80000"/>
              <a:buFont typeface="Courier New"/>
              <a:buChar char="o"/>
            </a:pPr>
            <a:r>
              <a:rPr lang="en" sz="2400" dirty="0">
                <a:solidFill>
                  <a:srgbClr val="333399"/>
                </a:solidFill>
              </a:rPr>
              <a:t>Gene expression data (L1000)</a:t>
            </a:r>
          </a:p>
          <a:p>
            <a:pPr marL="457200" lvl="0" indent="-419100" rtl="0">
              <a:lnSpc>
                <a:spcPct val="120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 sz="2800" dirty="0">
                <a:solidFill>
                  <a:srgbClr val="333399"/>
                </a:solidFill>
              </a:rPr>
              <a:t>Proteins</a:t>
            </a:r>
          </a:p>
          <a:p>
            <a:pPr marL="914400" lvl="1" indent="-381000" rtl="0">
              <a:lnSpc>
                <a:spcPct val="120000"/>
              </a:lnSpc>
              <a:spcBef>
                <a:spcPts val="0"/>
              </a:spcBef>
              <a:buClr>
                <a:schemeClr val="dk1"/>
              </a:buClr>
              <a:buSzPct val="80000"/>
              <a:buFont typeface="Courier New"/>
              <a:buChar char="o"/>
            </a:pPr>
            <a:r>
              <a:rPr lang="en" sz="2400" dirty="0">
                <a:solidFill>
                  <a:srgbClr val="333399"/>
                </a:solidFill>
              </a:rPr>
              <a:t>Protein classification (</a:t>
            </a:r>
            <a:r>
              <a:rPr lang="en" sz="2400" i="1" dirty="0">
                <a:solidFill>
                  <a:srgbClr val="333399"/>
                </a:solidFill>
              </a:rPr>
              <a:t>e.g</a:t>
            </a:r>
            <a:r>
              <a:rPr lang="en" sz="2400" i="1" dirty="0" smtClean="0">
                <a:solidFill>
                  <a:srgbClr val="333399"/>
                </a:solidFill>
              </a:rPr>
              <a:t>.</a:t>
            </a:r>
            <a:r>
              <a:rPr lang="nl-BE" sz="2400" dirty="0" smtClean="0">
                <a:solidFill>
                  <a:srgbClr val="333399"/>
                </a:solidFill>
              </a:rPr>
              <a:t>,</a:t>
            </a:r>
            <a:r>
              <a:rPr lang="en" sz="2400" dirty="0" smtClean="0">
                <a:solidFill>
                  <a:srgbClr val="333399"/>
                </a:solidFill>
              </a:rPr>
              <a:t> </a:t>
            </a:r>
            <a:r>
              <a:rPr lang="en" sz="2400" dirty="0">
                <a:solidFill>
                  <a:srgbClr val="333399"/>
                </a:solidFill>
              </a:rPr>
              <a:t>kinases)</a:t>
            </a:r>
          </a:p>
        </p:txBody>
      </p:sp>
    </p:spTree>
    <p:extLst>
      <p:ext uri="{BB962C8B-B14F-4D97-AF65-F5344CB8AC3E}">
        <p14:creationId xmlns:p14="http://schemas.microsoft.com/office/powerpoint/2010/main" val="1386521702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Shape 25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dirty="0" smtClean="0"/>
              <a:t>BPMF </a:t>
            </a:r>
            <a:r>
              <a:rPr lang="en" dirty="0"/>
              <a:t>(relation view)</a:t>
            </a:r>
          </a:p>
        </p:txBody>
      </p:sp>
      <p:sp>
        <p:nvSpPr>
          <p:cNvPr id="270" name="Shape 270"/>
          <p:cNvSpPr txBox="1">
            <a:spLocks noGrp="1"/>
          </p:cNvSpPr>
          <p:nvPr>
            <p:ph idx="1"/>
          </p:nvPr>
        </p:nvSpPr>
        <p:spPr>
          <a:xfrm>
            <a:off x="4510575" y="1299882"/>
            <a:ext cx="4080976" cy="519953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rtl="0">
              <a:lnSpc>
                <a:spcPct val="120000"/>
              </a:lnSpc>
              <a:spcBef>
                <a:spcPts val="0"/>
              </a:spcBef>
              <a:buNone/>
            </a:pPr>
            <a:r>
              <a:rPr lang="en" sz="2400" b="1" dirty="0">
                <a:solidFill>
                  <a:srgbClr val="333399"/>
                </a:solidFill>
              </a:rPr>
              <a:t>Model</a:t>
            </a:r>
          </a:p>
          <a:p>
            <a:pPr rtl="0">
              <a:lnSpc>
                <a:spcPct val="120000"/>
              </a:lnSpc>
              <a:spcBef>
                <a:spcPts val="0"/>
              </a:spcBef>
              <a:buNone/>
            </a:pPr>
            <a:r>
              <a:rPr lang="en" sz="2400" dirty="0">
                <a:solidFill>
                  <a:srgbClr val="333399"/>
                </a:solidFill>
              </a:rPr>
              <a:t>2 entities, 1 </a:t>
            </a:r>
            <a:r>
              <a:rPr lang="en" sz="2400" dirty="0" smtClean="0">
                <a:solidFill>
                  <a:srgbClr val="333399"/>
                </a:solidFill>
              </a:rPr>
              <a:t>relation</a:t>
            </a:r>
          </a:p>
          <a:p>
            <a:pPr rtl="0">
              <a:lnSpc>
                <a:spcPct val="120000"/>
              </a:lnSpc>
              <a:spcBef>
                <a:spcPts val="0"/>
              </a:spcBef>
              <a:buNone/>
            </a:pPr>
            <a:endParaRPr sz="2400" dirty="0" smtClean="0">
              <a:solidFill>
                <a:srgbClr val="333399"/>
              </a:solidFill>
            </a:endParaRPr>
          </a:p>
          <a:p>
            <a:pPr rtl="0">
              <a:lnSpc>
                <a:spcPct val="120000"/>
              </a:lnSpc>
              <a:spcBef>
                <a:spcPts val="0"/>
              </a:spcBef>
              <a:buNone/>
            </a:pPr>
            <a:r>
              <a:rPr lang="en" sz="2400" dirty="0" smtClean="0">
                <a:solidFill>
                  <a:srgbClr val="333399"/>
                </a:solidFill>
              </a:rPr>
              <a:t>Latent </a:t>
            </a:r>
            <a:r>
              <a:rPr lang="en" sz="2400" dirty="0">
                <a:solidFill>
                  <a:srgbClr val="333399"/>
                </a:solidFill>
              </a:rPr>
              <a:t>variables (green) are learned from the </a:t>
            </a:r>
            <a:r>
              <a:rPr lang="en" sz="2400" b="1" dirty="0">
                <a:solidFill>
                  <a:srgbClr val="333399"/>
                </a:solidFill>
              </a:rPr>
              <a:t>IC50 </a:t>
            </a:r>
            <a:r>
              <a:rPr lang="en" sz="2400" dirty="0">
                <a:solidFill>
                  <a:srgbClr val="333399"/>
                </a:solidFill>
              </a:rPr>
              <a:t>data.</a:t>
            </a:r>
          </a:p>
          <a:p>
            <a:pPr rtl="0">
              <a:lnSpc>
                <a:spcPct val="120000"/>
              </a:lnSpc>
              <a:spcBef>
                <a:spcPts val="0"/>
              </a:spcBef>
              <a:buNone/>
            </a:pPr>
            <a:endParaRPr sz="2400" dirty="0">
              <a:solidFill>
                <a:srgbClr val="333399"/>
              </a:solidFill>
            </a:endParaRPr>
          </a:p>
          <a:p>
            <a:pPr lvl="0" rtl="0">
              <a:lnSpc>
                <a:spcPct val="120000"/>
              </a:lnSpc>
              <a:spcBef>
                <a:spcPts val="0"/>
              </a:spcBef>
              <a:buNone/>
            </a:pPr>
            <a:endParaRPr sz="2400" dirty="0">
              <a:solidFill>
                <a:srgbClr val="333399"/>
              </a:solidFill>
            </a:endParaRPr>
          </a:p>
        </p:txBody>
      </p:sp>
      <p:sp>
        <p:nvSpPr>
          <p:cNvPr id="257" name="Shape 257"/>
          <p:cNvSpPr/>
          <p:nvPr/>
        </p:nvSpPr>
        <p:spPr>
          <a:xfrm>
            <a:off x="1702187" y="3203517"/>
            <a:ext cx="1515899" cy="1928400"/>
          </a:xfrm>
          <a:prstGeom prst="rect">
            <a:avLst/>
          </a:prstGeom>
          <a:noFill/>
          <a:ln w="19050" cap="flat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58" name="Shape 258"/>
          <p:cNvSpPr/>
          <p:nvPr/>
        </p:nvSpPr>
        <p:spPr>
          <a:xfrm>
            <a:off x="1699939" y="3200520"/>
            <a:ext cx="259200" cy="331200"/>
          </a:xfrm>
          <a:prstGeom prst="rect">
            <a:avLst/>
          </a:prstGeom>
          <a:solidFill>
            <a:srgbClr val="C9DAF8"/>
          </a:solidFill>
          <a:ln w="19050" cap="flat">
            <a:solidFill>
              <a:srgbClr val="4A86E8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259" name="Shape 259"/>
          <p:cNvSpPr/>
          <p:nvPr/>
        </p:nvSpPr>
        <p:spPr>
          <a:xfrm>
            <a:off x="1949590" y="3534134"/>
            <a:ext cx="259200" cy="331200"/>
          </a:xfrm>
          <a:prstGeom prst="rect">
            <a:avLst/>
          </a:prstGeom>
          <a:solidFill>
            <a:srgbClr val="C9DAF8"/>
          </a:solidFill>
          <a:ln w="19050" cap="flat">
            <a:solidFill>
              <a:srgbClr val="4A86E8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260" name="Shape 260"/>
          <p:cNvSpPr/>
          <p:nvPr/>
        </p:nvSpPr>
        <p:spPr>
          <a:xfrm>
            <a:off x="2952560" y="3534141"/>
            <a:ext cx="259200" cy="331200"/>
          </a:xfrm>
          <a:prstGeom prst="rect">
            <a:avLst/>
          </a:prstGeom>
          <a:solidFill>
            <a:srgbClr val="C9DAF8"/>
          </a:solidFill>
          <a:ln w="19050" cap="flat">
            <a:solidFill>
              <a:srgbClr val="4A86E8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261" name="Shape 261"/>
          <p:cNvSpPr/>
          <p:nvPr/>
        </p:nvSpPr>
        <p:spPr>
          <a:xfrm>
            <a:off x="2527334" y="3199773"/>
            <a:ext cx="259200" cy="331200"/>
          </a:xfrm>
          <a:prstGeom prst="rect">
            <a:avLst/>
          </a:prstGeom>
          <a:solidFill>
            <a:srgbClr val="C9DAF8"/>
          </a:solidFill>
          <a:ln w="19050" cap="flat">
            <a:solidFill>
              <a:srgbClr val="4A86E8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262" name="Shape 262"/>
          <p:cNvSpPr/>
          <p:nvPr/>
        </p:nvSpPr>
        <p:spPr>
          <a:xfrm>
            <a:off x="1699959" y="4800717"/>
            <a:ext cx="259200" cy="331200"/>
          </a:xfrm>
          <a:prstGeom prst="rect">
            <a:avLst/>
          </a:prstGeom>
          <a:solidFill>
            <a:srgbClr val="C9DAF8"/>
          </a:solidFill>
          <a:ln w="19050" cap="flat">
            <a:solidFill>
              <a:srgbClr val="4A86E8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263" name="Shape 263"/>
          <p:cNvSpPr txBox="1"/>
          <p:nvPr/>
        </p:nvSpPr>
        <p:spPr>
          <a:xfrm>
            <a:off x="2038776" y="3865351"/>
            <a:ext cx="842700" cy="734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000" b="1" dirty="0">
                <a:solidFill>
                  <a:srgbClr val="B7B7B7"/>
                </a:solidFill>
              </a:rPr>
              <a:t>IC50</a:t>
            </a:r>
          </a:p>
        </p:txBody>
      </p:sp>
      <p:sp>
        <p:nvSpPr>
          <p:cNvPr id="264" name="Shape 264"/>
          <p:cNvSpPr/>
          <p:nvPr/>
        </p:nvSpPr>
        <p:spPr>
          <a:xfrm>
            <a:off x="2952560" y="4486933"/>
            <a:ext cx="259200" cy="331200"/>
          </a:xfrm>
          <a:prstGeom prst="rect">
            <a:avLst/>
          </a:prstGeom>
          <a:solidFill>
            <a:srgbClr val="C9DAF8"/>
          </a:solidFill>
          <a:ln w="19050" cap="flat">
            <a:solidFill>
              <a:srgbClr val="4A86E8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265" name="Shape 265"/>
          <p:cNvSpPr/>
          <p:nvPr/>
        </p:nvSpPr>
        <p:spPr>
          <a:xfrm>
            <a:off x="2684227" y="4486942"/>
            <a:ext cx="259200" cy="331200"/>
          </a:xfrm>
          <a:prstGeom prst="rect">
            <a:avLst/>
          </a:prstGeom>
          <a:solidFill>
            <a:srgbClr val="C9DAF8"/>
          </a:solidFill>
          <a:ln w="19050" cap="flat">
            <a:solidFill>
              <a:srgbClr val="4A86E8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266" name="Shape 266"/>
          <p:cNvSpPr/>
          <p:nvPr/>
        </p:nvSpPr>
        <p:spPr>
          <a:xfrm>
            <a:off x="935334" y="1572468"/>
            <a:ext cx="756299" cy="1143200"/>
          </a:xfrm>
          <a:prstGeom prst="rect">
            <a:avLst/>
          </a:prstGeom>
          <a:solidFill>
            <a:srgbClr val="D9EAD3"/>
          </a:solidFill>
          <a:ln w="19050" cap="flat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 sz="1600" dirty="0">
                <a:latin typeface="Calibri"/>
                <a:cs typeface="Calibri"/>
              </a:rPr>
              <a:t>Comp.</a:t>
            </a:r>
          </a:p>
        </p:txBody>
      </p:sp>
      <p:sp>
        <p:nvSpPr>
          <p:cNvPr id="267" name="Shape 267"/>
          <p:cNvSpPr/>
          <p:nvPr/>
        </p:nvSpPr>
        <p:spPr>
          <a:xfrm>
            <a:off x="3211760" y="1601284"/>
            <a:ext cx="788279" cy="1143200"/>
          </a:xfrm>
          <a:prstGeom prst="rect">
            <a:avLst/>
          </a:prstGeom>
          <a:solidFill>
            <a:srgbClr val="D9EAD3"/>
          </a:solidFill>
          <a:ln w="19050" cap="flat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600" dirty="0">
                <a:latin typeface="Calibri"/>
                <a:cs typeface="Calibri"/>
              </a:rPr>
              <a:t>Protein</a:t>
            </a:r>
          </a:p>
        </p:txBody>
      </p:sp>
      <p:cxnSp>
        <p:nvCxnSpPr>
          <p:cNvPr id="268" name="Shape 268"/>
          <p:cNvCxnSpPr/>
          <p:nvPr/>
        </p:nvCxnSpPr>
        <p:spPr>
          <a:xfrm>
            <a:off x="1694531" y="2724318"/>
            <a:ext cx="464699" cy="432399"/>
          </a:xfrm>
          <a:prstGeom prst="straightConnector1">
            <a:avLst/>
          </a:prstGeom>
          <a:noFill/>
          <a:ln w="19050" cap="flat">
            <a:solidFill>
              <a:schemeClr val="accent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269" name="Shape 269"/>
          <p:cNvCxnSpPr/>
          <p:nvPr/>
        </p:nvCxnSpPr>
        <p:spPr>
          <a:xfrm flipH="1">
            <a:off x="2721134" y="2752211"/>
            <a:ext cx="518700" cy="404399"/>
          </a:xfrm>
          <a:prstGeom prst="straightConnector1">
            <a:avLst/>
          </a:prstGeom>
          <a:noFill/>
          <a:ln w="19050" cap="flat">
            <a:solidFill>
              <a:schemeClr val="accent6"/>
            </a:solidFill>
            <a:prstDash val="solid"/>
            <a:round/>
            <a:headEnd type="none" w="lg" len="lg"/>
            <a:tailEnd type="triangle" w="lg" len="lg"/>
          </a:ln>
        </p:spPr>
      </p:cxnSp>
    </p:spTree>
    <p:extLst>
      <p:ext uri="{BB962C8B-B14F-4D97-AF65-F5344CB8AC3E}">
        <p14:creationId xmlns:p14="http://schemas.microsoft.com/office/powerpoint/2010/main" val="2984479334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nl-BE" dirty="0" smtClean="0"/>
              <a:t>MACAU</a:t>
            </a:r>
            <a:endParaRPr lang="en" dirty="0"/>
          </a:p>
        </p:txBody>
      </p:sp>
      <p:sp>
        <p:nvSpPr>
          <p:cNvPr id="276" name="Shape 276"/>
          <p:cNvSpPr txBox="1">
            <a:spLocks noGrp="1"/>
          </p:cNvSpPr>
          <p:nvPr>
            <p:ph idx="1"/>
          </p:nvPr>
        </p:nvSpPr>
        <p:spPr>
          <a:xfrm>
            <a:off x="4915647" y="1299882"/>
            <a:ext cx="3958478" cy="519953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lnSpc>
                <a:spcPct val="120000"/>
              </a:lnSpc>
              <a:spcBef>
                <a:spcPts val="0"/>
              </a:spcBef>
              <a:buClr>
                <a:schemeClr val="dk1"/>
              </a:buClr>
              <a:buSzPct val="45833"/>
              <a:buFont typeface="Arial"/>
              <a:buNone/>
            </a:pPr>
            <a:r>
              <a:rPr lang="en" sz="2400" b="1" dirty="0">
                <a:solidFill>
                  <a:srgbClr val="333399"/>
                </a:solidFill>
              </a:rPr>
              <a:t>Model</a:t>
            </a:r>
          </a:p>
          <a:p>
            <a:pPr lvl="0" rtl="0">
              <a:lnSpc>
                <a:spcPct val="120000"/>
              </a:lnSpc>
              <a:spcBef>
                <a:spcPts val="0"/>
              </a:spcBef>
              <a:buNone/>
            </a:pPr>
            <a:r>
              <a:rPr lang="en" sz="2400" dirty="0">
                <a:solidFill>
                  <a:srgbClr val="333399"/>
                </a:solidFill>
              </a:rPr>
              <a:t>2 entities, 1 relation, features for </a:t>
            </a:r>
            <a:r>
              <a:rPr lang="nl-BE" sz="2400" dirty="0" smtClean="0">
                <a:solidFill>
                  <a:srgbClr val="333399"/>
                </a:solidFill>
              </a:rPr>
              <a:t>compounds</a:t>
            </a:r>
            <a:endParaRPr lang="en" sz="2400" dirty="0">
              <a:solidFill>
                <a:srgbClr val="333399"/>
              </a:solidFill>
            </a:endParaRPr>
          </a:p>
          <a:p>
            <a:pPr lvl="0" rtl="0">
              <a:lnSpc>
                <a:spcPct val="120000"/>
              </a:lnSpc>
              <a:spcBef>
                <a:spcPts val="0"/>
              </a:spcBef>
              <a:buNone/>
            </a:pPr>
            <a:endParaRPr sz="2400" dirty="0">
              <a:solidFill>
                <a:srgbClr val="333399"/>
              </a:solidFill>
            </a:endParaRPr>
          </a:p>
          <a:p>
            <a:pPr lvl="0" rtl="0">
              <a:lnSpc>
                <a:spcPct val="120000"/>
              </a:lnSpc>
              <a:spcBef>
                <a:spcPts val="0"/>
              </a:spcBef>
              <a:buNone/>
            </a:pPr>
            <a:r>
              <a:rPr lang="en" sz="2400" dirty="0">
                <a:solidFill>
                  <a:srgbClr val="333399"/>
                </a:solidFill>
              </a:rPr>
              <a:t>Latent variables are learned together with </a:t>
            </a:r>
            <a:r>
              <a:rPr lang="en" sz="2400" i="1" dirty="0">
                <a:solidFill>
                  <a:srgbClr val="333399"/>
                </a:solidFill>
                <a:latin typeface="Symbol" charset="2"/>
                <a:cs typeface="Symbol" charset="2"/>
              </a:rPr>
              <a:t>β</a:t>
            </a:r>
            <a:r>
              <a:rPr lang="en" sz="2400" i="1" baseline="-25000" dirty="0">
                <a:solidFill>
                  <a:srgbClr val="333399"/>
                </a:solidFill>
              </a:rPr>
              <a:t>comp</a:t>
            </a:r>
            <a:r>
              <a:rPr lang="en" sz="2400" dirty="0">
                <a:solidFill>
                  <a:srgbClr val="333399"/>
                </a:solidFill>
              </a:rPr>
              <a:t> and </a:t>
            </a:r>
            <a:r>
              <a:rPr lang="en" sz="2400" i="1" dirty="0">
                <a:solidFill>
                  <a:srgbClr val="333399"/>
                </a:solidFill>
                <a:latin typeface="Symbol" charset="2"/>
                <a:cs typeface="Symbol" charset="2"/>
              </a:rPr>
              <a:t>β</a:t>
            </a:r>
            <a:r>
              <a:rPr lang="en" sz="2400" i="1" baseline="-25000" dirty="0">
                <a:solidFill>
                  <a:srgbClr val="333399"/>
                </a:solidFill>
              </a:rPr>
              <a:t>prot</a:t>
            </a:r>
          </a:p>
          <a:p>
            <a:pPr lvl="0" rtl="0">
              <a:lnSpc>
                <a:spcPct val="120000"/>
              </a:lnSpc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2400" dirty="0">
              <a:solidFill>
                <a:srgbClr val="333399"/>
              </a:solidFill>
            </a:endParaRPr>
          </a:p>
          <a:p>
            <a:pPr>
              <a:lnSpc>
                <a:spcPct val="120000"/>
              </a:lnSpc>
              <a:spcBef>
                <a:spcPts val="0"/>
              </a:spcBef>
              <a:buNone/>
            </a:pPr>
            <a:endParaRPr dirty="0">
              <a:solidFill>
                <a:srgbClr val="333399"/>
              </a:solidFill>
            </a:endParaRPr>
          </a:p>
        </p:txBody>
      </p:sp>
      <p:sp>
        <p:nvSpPr>
          <p:cNvPr id="277" name="Shape 277"/>
          <p:cNvSpPr/>
          <p:nvPr/>
        </p:nvSpPr>
        <p:spPr>
          <a:xfrm>
            <a:off x="2212723" y="4356866"/>
            <a:ext cx="1515899" cy="1928400"/>
          </a:xfrm>
          <a:prstGeom prst="rect">
            <a:avLst/>
          </a:prstGeom>
          <a:noFill/>
          <a:ln w="19050" cap="flat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78" name="Shape 278"/>
          <p:cNvSpPr/>
          <p:nvPr/>
        </p:nvSpPr>
        <p:spPr>
          <a:xfrm>
            <a:off x="2210475" y="4353869"/>
            <a:ext cx="259200" cy="331200"/>
          </a:xfrm>
          <a:prstGeom prst="rect">
            <a:avLst/>
          </a:prstGeom>
          <a:solidFill>
            <a:srgbClr val="C9DAF8"/>
          </a:solidFill>
          <a:ln w="19050" cap="flat">
            <a:solidFill>
              <a:srgbClr val="4A86E8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279" name="Shape 279"/>
          <p:cNvSpPr/>
          <p:nvPr/>
        </p:nvSpPr>
        <p:spPr>
          <a:xfrm>
            <a:off x="2460126" y="4687483"/>
            <a:ext cx="259200" cy="331200"/>
          </a:xfrm>
          <a:prstGeom prst="rect">
            <a:avLst/>
          </a:prstGeom>
          <a:solidFill>
            <a:srgbClr val="C9DAF8"/>
          </a:solidFill>
          <a:ln w="19050" cap="flat">
            <a:solidFill>
              <a:srgbClr val="4A86E8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/>
          <p:nvPr/>
        </p:nvSpPr>
        <p:spPr>
          <a:xfrm>
            <a:off x="3463096" y="4687490"/>
            <a:ext cx="259200" cy="331200"/>
          </a:xfrm>
          <a:prstGeom prst="rect">
            <a:avLst/>
          </a:prstGeom>
          <a:solidFill>
            <a:srgbClr val="C9DAF8"/>
          </a:solidFill>
          <a:ln w="19050" cap="flat">
            <a:solidFill>
              <a:srgbClr val="4A86E8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281" name="Shape 281"/>
          <p:cNvSpPr/>
          <p:nvPr/>
        </p:nvSpPr>
        <p:spPr>
          <a:xfrm>
            <a:off x="3037870" y="4353122"/>
            <a:ext cx="259200" cy="331200"/>
          </a:xfrm>
          <a:prstGeom prst="rect">
            <a:avLst/>
          </a:prstGeom>
          <a:solidFill>
            <a:srgbClr val="C9DAF8"/>
          </a:solidFill>
          <a:ln w="19050" cap="flat">
            <a:solidFill>
              <a:srgbClr val="4A86E8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282" name="Shape 282"/>
          <p:cNvSpPr/>
          <p:nvPr/>
        </p:nvSpPr>
        <p:spPr>
          <a:xfrm>
            <a:off x="2210495" y="5954066"/>
            <a:ext cx="259200" cy="331200"/>
          </a:xfrm>
          <a:prstGeom prst="rect">
            <a:avLst/>
          </a:prstGeom>
          <a:solidFill>
            <a:srgbClr val="C9DAF8"/>
          </a:solidFill>
          <a:ln w="19050" cap="flat">
            <a:solidFill>
              <a:srgbClr val="4A86E8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283" name="Shape 283"/>
          <p:cNvSpPr txBox="1"/>
          <p:nvPr/>
        </p:nvSpPr>
        <p:spPr>
          <a:xfrm>
            <a:off x="2549312" y="5018700"/>
            <a:ext cx="842700" cy="734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000" b="1" dirty="0">
                <a:solidFill>
                  <a:srgbClr val="B7B7B7"/>
                </a:solidFill>
              </a:rPr>
              <a:t>IC50</a:t>
            </a:r>
          </a:p>
        </p:txBody>
      </p:sp>
      <p:sp>
        <p:nvSpPr>
          <p:cNvPr id="284" name="Shape 284"/>
          <p:cNvSpPr/>
          <p:nvPr/>
        </p:nvSpPr>
        <p:spPr>
          <a:xfrm>
            <a:off x="3463096" y="5640282"/>
            <a:ext cx="259200" cy="331200"/>
          </a:xfrm>
          <a:prstGeom prst="rect">
            <a:avLst/>
          </a:prstGeom>
          <a:solidFill>
            <a:srgbClr val="C9DAF8"/>
          </a:solidFill>
          <a:ln w="19050" cap="flat">
            <a:solidFill>
              <a:srgbClr val="4A86E8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285" name="Shape 285"/>
          <p:cNvSpPr/>
          <p:nvPr/>
        </p:nvSpPr>
        <p:spPr>
          <a:xfrm>
            <a:off x="3194763" y="5640291"/>
            <a:ext cx="259200" cy="331200"/>
          </a:xfrm>
          <a:prstGeom prst="rect">
            <a:avLst/>
          </a:prstGeom>
          <a:solidFill>
            <a:srgbClr val="C9DAF8"/>
          </a:solidFill>
          <a:ln w="19050" cap="flat">
            <a:solidFill>
              <a:srgbClr val="4A86E8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286" name="Shape 286"/>
          <p:cNvSpPr/>
          <p:nvPr/>
        </p:nvSpPr>
        <p:spPr>
          <a:xfrm>
            <a:off x="1445870" y="2725817"/>
            <a:ext cx="756299" cy="1143200"/>
          </a:xfrm>
          <a:prstGeom prst="rect">
            <a:avLst/>
          </a:prstGeom>
          <a:solidFill>
            <a:srgbClr val="D9EAD3"/>
          </a:solidFill>
          <a:ln w="19050" cap="flat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400" dirty="0"/>
              <a:t>Comp.</a:t>
            </a:r>
          </a:p>
        </p:txBody>
      </p:sp>
      <p:sp>
        <p:nvSpPr>
          <p:cNvPr id="287" name="Shape 287"/>
          <p:cNvSpPr/>
          <p:nvPr/>
        </p:nvSpPr>
        <p:spPr>
          <a:xfrm>
            <a:off x="3754276" y="2754633"/>
            <a:ext cx="756299" cy="1143200"/>
          </a:xfrm>
          <a:prstGeom prst="rect">
            <a:avLst/>
          </a:prstGeom>
          <a:solidFill>
            <a:srgbClr val="D9EAD3"/>
          </a:solidFill>
          <a:ln w="19050" cap="flat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200" dirty="0"/>
              <a:t>Protein</a:t>
            </a:r>
          </a:p>
        </p:txBody>
      </p:sp>
      <p:cxnSp>
        <p:nvCxnSpPr>
          <p:cNvPr id="288" name="Shape 288"/>
          <p:cNvCxnSpPr/>
          <p:nvPr/>
        </p:nvCxnSpPr>
        <p:spPr>
          <a:xfrm>
            <a:off x="2205067" y="3877667"/>
            <a:ext cx="464699" cy="432399"/>
          </a:xfrm>
          <a:prstGeom prst="straightConnector1">
            <a:avLst/>
          </a:prstGeom>
          <a:noFill/>
          <a:ln w="19050" cap="flat">
            <a:solidFill>
              <a:schemeClr val="accent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289" name="Shape 289"/>
          <p:cNvCxnSpPr/>
          <p:nvPr/>
        </p:nvCxnSpPr>
        <p:spPr>
          <a:xfrm flipH="1">
            <a:off x="3231670" y="3905560"/>
            <a:ext cx="518700" cy="404399"/>
          </a:xfrm>
          <a:prstGeom prst="straightConnector1">
            <a:avLst/>
          </a:prstGeom>
          <a:noFill/>
          <a:ln w="19050" cap="flat">
            <a:solidFill>
              <a:schemeClr val="accent6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290" name="Shape 290"/>
          <p:cNvSpPr/>
          <p:nvPr/>
        </p:nvSpPr>
        <p:spPr>
          <a:xfrm>
            <a:off x="1256690" y="1500417"/>
            <a:ext cx="1152635" cy="734799"/>
          </a:xfrm>
          <a:prstGeom prst="rect">
            <a:avLst/>
          </a:prstGeom>
          <a:solidFill>
            <a:srgbClr val="C9DAF8"/>
          </a:solidFill>
          <a:ln w="19050" cap="flat">
            <a:solidFill>
              <a:srgbClr val="4A86E8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 sz="1200"/>
              <a:t>Fingerprints</a:t>
            </a:r>
          </a:p>
        </p:txBody>
      </p:sp>
      <p:cxnSp>
        <p:nvCxnSpPr>
          <p:cNvPr id="292" name="Shape 292"/>
          <p:cNvCxnSpPr>
            <a:stCxn id="290" idx="2"/>
            <a:endCxn id="286" idx="0"/>
          </p:cNvCxnSpPr>
          <p:nvPr/>
        </p:nvCxnSpPr>
        <p:spPr>
          <a:xfrm flipH="1">
            <a:off x="1824020" y="2235216"/>
            <a:ext cx="8988" cy="490601"/>
          </a:xfrm>
          <a:prstGeom prst="straightConnector1">
            <a:avLst/>
          </a:prstGeom>
          <a:noFill/>
          <a:ln w="19050" cap="flat">
            <a:solidFill>
              <a:schemeClr val="accent6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294" name="Shape 294"/>
          <p:cNvSpPr txBox="1"/>
          <p:nvPr/>
        </p:nvSpPr>
        <p:spPr>
          <a:xfrm>
            <a:off x="1825600" y="2175667"/>
            <a:ext cx="844166" cy="404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 i="1" dirty="0">
                <a:solidFill>
                  <a:schemeClr val="accent6"/>
                </a:solidFill>
              </a:rPr>
              <a:t>β</a:t>
            </a:r>
            <a:r>
              <a:rPr lang="en" i="1" baseline="-25000" dirty="0">
                <a:solidFill>
                  <a:schemeClr val="accent6"/>
                </a:solidFill>
              </a:rPr>
              <a:t>comp</a:t>
            </a:r>
          </a:p>
        </p:txBody>
      </p:sp>
    </p:spTree>
    <p:extLst>
      <p:ext uri="{BB962C8B-B14F-4D97-AF65-F5344CB8AC3E}">
        <p14:creationId xmlns:p14="http://schemas.microsoft.com/office/powerpoint/2010/main" val="1368299142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Shape 8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nl-BE" sz="3200" dirty="0" smtClean="0"/>
              <a:t>Quantitative Structure–Activity Relationship </a:t>
            </a:r>
            <a:endParaRPr lang="en" sz="3200" dirty="0"/>
          </a:p>
        </p:txBody>
      </p:sp>
      <p:sp>
        <p:nvSpPr>
          <p:cNvPr id="81" name="Shape 81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419100" rtl="0">
              <a:lnSpc>
                <a:spcPct val="120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 dirty="0">
                <a:solidFill>
                  <a:srgbClr val="333399"/>
                </a:solidFill>
              </a:rPr>
              <a:t>Finds optimal model </a:t>
            </a:r>
            <a:r>
              <a:rPr lang="en" b="1" dirty="0" smtClean="0">
                <a:solidFill>
                  <a:srgbClr val="333399"/>
                </a:solidFill>
              </a:rPr>
              <a:t>α</a:t>
            </a:r>
            <a:r>
              <a:rPr lang="nl-BE" dirty="0" smtClean="0">
                <a:solidFill>
                  <a:srgbClr val="333399"/>
                </a:solidFill>
              </a:rPr>
              <a:t> based on predictive features</a:t>
            </a:r>
            <a:endParaRPr lang="en" dirty="0">
              <a:solidFill>
                <a:srgbClr val="333399"/>
              </a:solidFill>
            </a:endParaRPr>
          </a:p>
          <a:p>
            <a:pPr marL="914400" lvl="1" indent="-381000" rtl="0">
              <a:lnSpc>
                <a:spcPct val="120000"/>
              </a:lnSpc>
              <a:spcBef>
                <a:spcPts val="0"/>
              </a:spcBef>
              <a:buClr>
                <a:schemeClr val="dk1"/>
              </a:buClr>
              <a:buSzPct val="80000"/>
              <a:buFont typeface="Courier New"/>
              <a:buChar char="o"/>
            </a:pPr>
            <a:r>
              <a:rPr lang="en" sz="2000" dirty="0">
                <a:solidFill>
                  <a:srgbClr val="333399"/>
                </a:solidFill>
              </a:rPr>
              <a:t>IC50(</a:t>
            </a:r>
            <a:r>
              <a:rPr lang="en" sz="2000" b="1" dirty="0">
                <a:solidFill>
                  <a:srgbClr val="333399"/>
                </a:solidFill>
              </a:rPr>
              <a:t>x</a:t>
            </a:r>
            <a:r>
              <a:rPr lang="en" sz="2000" dirty="0">
                <a:solidFill>
                  <a:srgbClr val="333399"/>
                </a:solidFill>
              </a:rPr>
              <a:t>) = α</a:t>
            </a:r>
            <a:r>
              <a:rPr lang="en" sz="2000" baseline="-25000" dirty="0">
                <a:solidFill>
                  <a:srgbClr val="333399"/>
                </a:solidFill>
              </a:rPr>
              <a:t>1</a:t>
            </a:r>
            <a:r>
              <a:rPr lang="en" sz="2000" dirty="0">
                <a:solidFill>
                  <a:srgbClr val="333399"/>
                </a:solidFill>
              </a:rPr>
              <a:t>x</a:t>
            </a:r>
            <a:r>
              <a:rPr lang="en" sz="2000" baseline="-25000" dirty="0">
                <a:solidFill>
                  <a:srgbClr val="333399"/>
                </a:solidFill>
              </a:rPr>
              <a:t>1 </a:t>
            </a:r>
            <a:r>
              <a:rPr lang="en" sz="2000" dirty="0">
                <a:solidFill>
                  <a:srgbClr val="333399"/>
                </a:solidFill>
              </a:rPr>
              <a:t>+ α</a:t>
            </a:r>
            <a:r>
              <a:rPr lang="en" sz="2000" baseline="-25000" dirty="0">
                <a:solidFill>
                  <a:srgbClr val="333399"/>
                </a:solidFill>
              </a:rPr>
              <a:t>2</a:t>
            </a:r>
            <a:r>
              <a:rPr lang="en" sz="2000" dirty="0">
                <a:solidFill>
                  <a:srgbClr val="333399"/>
                </a:solidFill>
              </a:rPr>
              <a:t>x</a:t>
            </a:r>
            <a:r>
              <a:rPr lang="en" sz="2000" baseline="-25000" dirty="0">
                <a:solidFill>
                  <a:srgbClr val="333399"/>
                </a:solidFill>
              </a:rPr>
              <a:t>2 </a:t>
            </a:r>
            <a:r>
              <a:rPr lang="en" sz="2000" dirty="0">
                <a:solidFill>
                  <a:srgbClr val="333399"/>
                </a:solidFill>
              </a:rPr>
              <a:t>+ … + α</a:t>
            </a:r>
            <a:r>
              <a:rPr lang="en" sz="2000" baseline="-25000" dirty="0">
                <a:solidFill>
                  <a:srgbClr val="333399"/>
                </a:solidFill>
              </a:rPr>
              <a:t>F</a:t>
            </a:r>
            <a:r>
              <a:rPr lang="en" sz="2000" dirty="0">
                <a:solidFill>
                  <a:srgbClr val="333399"/>
                </a:solidFill>
              </a:rPr>
              <a:t>x</a:t>
            </a:r>
            <a:r>
              <a:rPr lang="en" sz="2000" baseline="-25000" dirty="0">
                <a:solidFill>
                  <a:srgbClr val="333399"/>
                </a:solidFill>
              </a:rPr>
              <a:t>F</a:t>
            </a:r>
          </a:p>
          <a:p>
            <a:pPr marL="914400" lvl="1" indent="-381000" rtl="0">
              <a:lnSpc>
                <a:spcPct val="120000"/>
              </a:lnSpc>
              <a:spcBef>
                <a:spcPts val="0"/>
              </a:spcBef>
              <a:buClr>
                <a:schemeClr val="dk1"/>
              </a:buClr>
              <a:buSzPct val="80000"/>
              <a:buFont typeface="Courier New"/>
              <a:buChar char="o"/>
            </a:pPr>
            <a:r>
              <a:rPr lang="nl-BE" sz="2000" dirty="0">
                <a:solidFill>
                  <a:srgbClr val="333399"/>
                </a:solidFill>
              </a:rPr>
              <a:t>M</a:t>
            </a:r>
            <a:r>
              <a:rPr lang="en" sz="2000" dirty="0" smtClean="0">
                <a:solidFill>
                  <a:srgbClr val="333399"/>
                </a:solidFill>
              </a:rPr>
              <a:t>inimize </a:t>
            </a:r>
            <a:r>
              <a:rPr lang="nl-BE" sz="2000" dirty="0" smtClean="0">
                <a:solidFill>
                  <a:srgbClr val="333399"/>
                </a:solidFill>
              </a:rPr>
              <a:t>error loss</a:t>
            </a:r>
            <a:endParaRPr lang="nl-BE" sz="2000" dirty="0">
              <a:solidFill>
                <a:srgbClr val="333399"/>
              </a:solidFill>
            </a:endParaRPr>
          </a:p>
          <a:p>
            <a:pPr marL="914400" lvl="1" indent="-381000" rtl="0">
              <a:lnSpc>
                <a:spcPct val="120000"/>
              </a:lnSpc>
              <a:spcBef>
                <a:spcPts val="0"/>
              </a:spcBef>
              <a:buClr>
                <a:schemeClr val="dk1"/>
              </a:buClr>
              <a:buSzPct val="80000"/>
              <a:buFont typeface="Courier New"/>
              <a:buChar char="o"/>
            </a:pPr>
            <a:r>
              <a:rPr lang="nl-BE" sz="2000" dirty="0" smtClean="0">
                <a:solidFill>
                  <a:srgbClr val="333399"/>
                </a:solidFill>
              </a:rPr>
              <a:t>PLS</a:t>
            </a:r>
            <a:r>
              <a:rPr lang="en" sz="2000" dirty="0" smtClean="0">
                <a:solidFill>
                  <a:srgbClr val="333399"/>
                </a:solidFill>
              </a:rPr>
              <a:t>, </a:t>
            </a:r>
            <a:r>
              <a:rPr lang="nl-BE" sz="2000" dirty="0" smtClean="0">
                <a:solidFill>
                  <a:srgbClr val="333399"/>
                </a:solidFill>
              </a:rPr>
              <a:t>r</a:t>
            </a:r>
            <a:r>
              <a:rPr lang="en" sz="2000" dirty="0" smtClean="0">
                <a:solidFill>
                  <a:srgbClr val="333399"/>
                </a:solidFill>
              </a:rPr>
              <a:t>idge </a:t>
            </a:r>
            <a:r>
              <a:rPr lang="nl-BE" sz="2000" dirty="0">
                <a:solidFill>
                  <a:srgbClr val="333399"/>
                </a:solidFill>
              </a:rPr>
              <a:t>r</a:t>
            </a:r>
            <a:r>
              <a:rPr lang="en" sz="2000" dirty="0" smtClean="0">
                <a:solidFill>
                  <a:srgbClr val="333399"/>
                </a:solidFill>
              </a:rPr>
              <a:t>egr</a:t>
            </a:r>
            <a:r>
              <a:rPr lang="nl-BE" sz="2000" dirty="0" smtClean="0">
                <a:solidFill>
                  <a:srgbClr val="333399"/>
                </a:solidFill>
              </a:rPr>
              <a:t>ession</a:t>
            </a:r>
          </a:p>
          <a:p>
            <a:pPr marL="457200" lvl="0" indent="-419100" rtl="0">
              <a:lnSpc>
                <a:spcPct val="120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endParaRPr lang="nl-BE" i="1" dirty="0" smtClean="0">
              <a:solidFill>
                <a:srgbClr val="333399"/>
              </a:solidFill>
            </a:endParaRPr>
          </a:p>
          <a:p>
            <a:pPr marL="457200" lvl="0" indent="-419100" rtl="0">
              <a:lnSpc>
                <a:spcPct val="120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nl-BE" i="1" dirty="0" smtClean="0">
                <a:solidFill>
                  <a:srgbClr val="333399"/>
                </a:solidFill>
              </a:rPr>
              <a:t>Does </a:t>
            </a:r>
            <a:r>
              <a:rPr lang="nl-BE" i="1" dirty="0" smtClean="0">
                <a:solidFill>
                  <a:srgbClr val="333399"/>
                </a:solidFill>
              </a:rPr>
              <a:t>not share </a:t>
            </a:r>
            <a:r>
              <a:rPr lang="nl-BE" i="1" dirty="0" smtClean="0">
                <a:solidFill>
                  <a:srgbClr val="333399"/>
                </a:solidFill>
              </a:rPr>
              <a:t/>
            </a:r>
            <a:br>
              <a:rPr lang="nl-BE" i="1" dirty="0" smtClean="0">
                <a:solidFill>
                  <a:srgbClr val="333399"/>
                </a:solidFill>
              </a:rPr>
            </a:br>
            <a:r>
              <a:rPr lang="nl-BE" i="1" dirty="0" smtClean="0">
                <a:solidFill>
                  <a:srgbClr val="333399"/>
                </a:solidFill>
              </a:rPr>
              <a:t>information </a:t>
            </a:r>
            <a:r>
              <a:rPr lang="nl-BE" i="1" dirty="0" smtClean="0">
                <a:solidFill>
                  <a:srgbClr val="333399"/>
                </a:solidFill>
              </a:rPr>
              <a:t>across tasks</a:t>
            </a:r>
            <a:endParaRPr lang="en" i="1" dirty="0">
              <a:solidFill>
                <a:srgbClr val="333399"/>
              </a:solidFill>
            </a:endParaRPr>
          </a:p>
        </p:txBody>
      </p:sp>
      <p:sp>
        <p:nvSpPr>
          <p:cNvPr id="82" name="Shape 82"/>
          <p:cNvSpPr/>
          <p:nvPr/>
        </p:nvSpPr>
        <p:spPr>
          <a:xfrm>
            <a:off x="6887125" y="2526567"/>
            <a:ext cx="1977600" cy="3987999"/>
          </a:xfrm>
          <a:prstGeom prst="rect">
            <a:avLst/>
          </a:prstGeom>
          <a:solidFill>
            <a:schemeClr val="bg1">
              <a:lumMod val="75000"/>
            </a:schemeClr>
          </a:solidFill>
          <a:ln w="19050" cap="flat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cxnSp>
        <p:nvCxnSpPr>
          <p:cNvPr id="83" name="Shape 83"/>
          <p:cNvCxnSpPr/>
          <p:nvPr/>
        </p:nvCxnSpPr>
        <p:spPr>
          <a:xfrm>
            <a:off x="8020570" y="2526567"/>
            <a:ext cx="0" cy="3972845"/>
          </a:xfrm>
          <a:prstGeom prst="straightConnector1">
            <a:avLst/>
          </a:prstGeom>
          <a:noFill/>
          <a:ln w="19050" cap="flat">
            <a:solidFill>
              <a:schemeClr val="dk2"/>
            </a:solidFill>
            <a:prstDash val="dash"/>
            <a:round/>
            <a:headEnd type="none" w="lg" len="lg"/>
            <a:tailEnd type="none" w="lg" len="lg"/>
          </a:ln>
        </p:spPr>
      </p:cxnSp>
      <p:cxnSp>
        <p:nvCxnSpPr>
          <p:cNvPr id="84" name="Shape 84"/>
          <p:cNvCxnSpPr/>
          <p:nvPr/>
        </p:nvCxnSpPr>
        <p:spPr>
          <a:xfrm>
            <a:off x="7664823" y="2526567"/>
            <a:ext cx="0" cy="3987999"/>
          </a:xfrm>
          <a:prstGeom prst="straightConnector1">
            <a:avLst/>
          </a:prstGeom>
          <a:noFill/>
          <a:ln w="19050" cap="flat">
            <a:solidFill>
              <a:schemeClr val="dk2"/>
            </a:solidFill>
            <a:prstDash val="dash"/>
            <a:round/>
            <a:headEnd type="none" w="lg" len="lg"/>
            <a:tailEnd type="none" w="lg" len="lg"/>
          </a:ln>
        </p:spPr>
      </p:cxnSp>
      <p:sp>
        <p:nvSpPr>
          <p:cNvPr id="85" name="Shape 85"/>
          <p:cNvSpPr txBox="1"/>
          <p:nvPr/>
        </p:nvSpPr>
        <p:spPr>
          <a:xfrm>
            <a:off x="6887550" y="2067033"/>
            <a:ext cx="842700" cy="389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P1</a:t>
            </a:r>
          </a:p>
        </p:txBody>
      </p:sp>
      <p:sp>
        <p:nvSpPr>
          <p:cNvPr id="86" name="Shape 86"/>
          <p:cNvSpPr txBox="1"/>
          <p:nvPr/>
        </p:nvSpPr>
        <p:spPr>
          <a:xfrm>
            <a:off x="8406175" y="2067033"/>
            <a:ext cx="648300" cy="389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dirty="0" smtClean="0"/>
              <a:t>P</a:t>
            </a:r>
            <a:r>
              <a:rPr lang="nl-BE" dirty="0" smtClean="0"/>
              <a:t>m</a:t>
            </a:r>
            <a:endParaRPr lang="en" dirty="0"/>
          </a:p>
        </p:txBody>
      </p:sp>
      <p:sp>
        <p:nvSpPr>
          <p:cNvPr id="87" name="Shape 87"/>
          <p:cNvSpPr/>
          <p:nvPr/>
        </p:nvSpPr>
        <p:spPr>
          <a:xfrm>
            <a:off x="7026482" y="2581200"/>
            <a:ext cx="259200" cy="331200"/>
          </a:xfrm>
          <a:prstGeom prst="rect">
            <a:avLst/>
          </a:prstGeom>
          <a:solidFill>
            <a:srgbClr val="BFBFBF"/>
          </a:solidFill>
          <a:ln w="19050" cap="flat">
            <a:solidFill>
              <a:srgbClr val="4A86E8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dirty="0">
                <a:solidFill>
                  <a:schemeClr val="bg1">
                    <a:lumMod val="50000"/>
                  </a:schemeClr>
                </a:solidFill>
              </a:rPr>
              <a:t>7</a:t>
            </a:r>
          </a:p>
        </p:txBody>
      </p:sp>
      <p:sp>
        <p:nvSpPr>
          <p:cNvPr id="88" name="Shape 88"/>
          <p:cNvSpPr/>
          <p:nvPr/>
        </p:nvSpPr>
        <p:spPr>
          <a:xfrm>
            <a:off x="7026482" y="4003600"/>
            <a:ext cx="259200" cy="331200"/>
          </a:xfrm>
          <a:prstGeom prst="rect">
            <a:avLst/>
          </a:prstGeom>
          <a:solidFill>
            <a:srgbClr val="BFBFBF"/>
          </a:solidFill>
          <a:ln w="19050" cap="flat">
            <a:solidFill>
              <a:srgbClr val="4A86E8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solidFill>
                  <a:schemeClr val="bg1">
                    <a:lumMod val="50000"/>
                  </a:schemeClr>
                </a:solidFill>
              </a:rPr>
              <a:t>3</a:t>
            </a:r>
          </a:p>
        </p:txBody>
      </p:sp>
      <p:sp>
        <p:nvSpPr>
          <p:cNvPr id="89" name="Shape 89"/>
          <p:cNvSpPr/>
          <p:nvPr/>
        </p:nvSpPr>
        <p:spPr>
          <a:xfrm>
            <a:off x="8486432" y="3026800"/>
            <a:ext cx="259200" cy="331200"/>
          </a:xfrm>
          <a:prstGeom prst="rect">
            <a:avLst/>
          </a:prstGeom>
          <a:solidFill>
            <a:srgbClr val="BFBFBF"/>
          </a:solidFill>
          <a:ln w="19050" cap="flat">
            <a:solidFill>
              <a:srgbClr val="4A86E8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solidFill>
                  <a:schemeClr val="bg1">
                    <a:lumMod val="50000"/>
                  </a:schemeClr>
                </a:solidFill>
              </a:rPr>
              <a:t>8</a:t>
            </a:r>
          </a:p>
        </p:txBody>
      </p:sp>
      <p:sp>
        <p:nvSpPr>
          <p:cNvPr id="2" name="Rectangle 1"/>
          <p:cNvSpPr/>
          <p:nvPr/>
        </p:nvSpPr>
        <p:spPr>
          <a:xfrm>
            <a:off x="7664823" y="2539667"/>
            <a:ext cx="355747" cy="39597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Shape 90"/>
          <p:cNvSpPr/>
          <p:nvPr/>
        </p:nvSpPr>
        <p:spPr>
          <a:xfrm>
            <a:off x="7712282" y="2581200"/>
            <a:ext cx="259200" cy="331200"/>
          </a:xfrm>
          <a:prstGeom prst="rect">
            <a:avLst/>
          </a:prstGeom>
          <a:solidFill>
            <a:srgbClr val="C9DAF8"/>
          </a:solidFill>
          <a:ln w="19050" cap="flat">
            <a:solidFill>
              <a:srgbClr val="4A86E8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2</a:t>
            </a:r>
          </a:p>
        </p:txBody>
      </p:sp>
      <p:sp>
        <p:nvSpPr>
          <p:cNvPr id="91" name="Shape 91"/>
          <p:cNvSpPr/>
          <p:nvPr/>
        </p:nvSpPr>
        <p:spPr>
          <a:xfrm>
            <a:off x="7712282" y="6067933"/>
            <a:ext cx="259200" cy="331200"/>
          </a:xfrm>
          <a:prstGeom prst="rect">
            <a:avLst/>
          </a:prstGeom>
          <a:solidFill>
            <a:srgbClr val="C9DAF8"/>
          </a:solidFill>
          <a:ln w="19050" cap="flat">
            <a:solidFill>
              <a:srgbClr val="4A86E8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9</a:t>
            </a:r>
          </a:p>
        </p:txBody>
      </p:sp>
      <p:sp>
        <p:nvSpPr>
          <p:cNvPr id="92" name="Shape 92"/>
          <p:cNvSpPr txBox="1"/>
          <p:nvPr/>
        </p:nvSpPr>
        <p:spPr>
          <a:xfrm>
            <a:off x="7989736" y="4206267"/>
            <a:ext cx="842700" cy="734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000" b="1" dirty="0">
                <a:solidFill>
                  <a:srgbClr val="B7B7B7"/>
                </a:solidFill>
              </a:rPr>
              <a:t>IC50</a:t>
            </a:r>
          </a:p>
        </p:txBody>
      </p:sp>
      <p:sp>
        <p:nvSpPr>
          <p:cNvPr id="93" name="Shape 93"/>
          <p:cNvSpPr txBox="1"/>
          <p:nvPr/>
        </p:nvSpPr>
        <p:spPr>
          <a:xfrm>
            <a:off x="7613632" y="2067040"/>
            <a:ext cx="842700" cy="389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dirty="0" smtClean="0"/>
              <a:t>P</a:t>
            </a:r>
            <a:r>
              <a:rPr lang="nl-BE" dirty="0" smtClean="0"/>
              <a:t>x</a:t>
            </a:r>
            <a:endParaRPr lang="en" dirty="0"/>
          </a:p>
        </p:txBody>
      </p:sp>
      <p:sp>
        <p:nvSpPr>
          <p:cNvPr id="94" name="Shape 94"/>
          <p:cNvSpPr/>
          <p:nvPr/>
        </p:nvSpPr>
        <p:spPr>
          <a:xfrm>
            <a:off x="7026482" y="3016415"/>
            <a:ext cx="259200" cy="331200"/>
          </a:xfrm>
          <a:prstGeom prst="rect">
            <a:avLst/>
          </a:prstGeom>
          <a:solidFill>
            <a:srgbClr val="BFBFBF"/>
          </a:solidFill>
          <a:ln w="19050" cap="flat">
            <a:solidFill>
              <a:srgbClr val="4A86E8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solidFill>
                  <a:schemeClr val="bg1">
                    <a:lumMod val="50000"/>
                  </a:schemeClr>
                </a:solidFill>
              </a:rPr>
              <a:t>2</a:t>
            </a:r>
          </a:p>
        </p:txBody>
      </p:sp>
      <p:sp>
        <p:nvSpPr>
          <p:cNvPr id="26" name="Shape 59"/>
          <p:cNvSpPr txBox="1"/>
          <p:nvPr/>
        </p:nvSpPr>
        <p:spPr>
          <a:xfrm>
            <a:off x="5792750" y="2513867"/>
            <a:ext cx="842700" cy="389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>
                <a:solidFill>
                  <a:srgbClr val="333399"/>
                </a:solidFill>
                <a:latin typeface="Calibri"/>
                <a:cs typeface="Calibri"/>
              </a:rPr>
              <a:t>Comp1</a:t>
            </a:r>
          </a:p>
        </p:txBody>
      </p:sp>
      <p:sp>
        <p:nvSpPr>
          <p:cNvPr id="27" name="Shape 60"/>
          <p:cNvSpPr txBox="1"/>
          <p:nvPr/>
        </p:nvSpPr>
        <p:spPr>
          <a:xfrm>
            <a:off x="5792750" y="2920267"/>
            <a:ext cx="842700" cy="389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solidFill>
                  <a:srgbClr val="333399"/>
                </a:solidFill>
                <a:latin typeface="Calibri"/>
                <a:cs typeface="Calibri"/>
              </a:rPr>
              <a:t>Comp2</a:t>
            </a:r>
          </a:p>
        </p:txBody>
      </p:sp>
      <p:sp>
        <p:nvSpPr>
          <p:cNvPr id="28" name="Shape 63"/>
          <p:cNvSpPr txBox="1"/>
          <p:nvPr/>
        </p:nvSpPr>
        <p:spPr>
          <a:xfrm>
            <a:off x="6084500" y="3882567"/>
            <a:ext cx="291900" cy="10659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 b="1">
                <a:solidFill>
                  <a:srgbClr val="333399"/>
                </a:solidFill>
                <a:latin typeface="Calibri"/>
                <a:cs typeface="Calibri"/>
              </a:rPr>
              <a:t>.</a:t>
            </a:r>
          </a:p>
          <a:p>
            <a:pPr rtl="0">
              <a:spcBef>
                <a:spcPts val="0"/>
              </a:spcBef>
              <a:buNone/>
            </a:pPr>
            <a:r>
              <a:rPr lang="en" b="1">
                <a:solidFill>
                  <a:srgbClr val="333399"/>
                </a:solidFill>
                <a:latin typeface="Calibri"/>
                <a:cs typeface="Calibri"/>
              </a:rPr>
              <a:t>.</a:t>
            </a:r>
          </a:p>
          <a:p>
            <a:pPr>
              <a:spcBef>
                <a:spcPts val="0"/>
              </a:spcBef>
              <a:buNone/>
            </a:pPr>
            <a:r>
              <a:rPr lang="en" b="1">
                <a:solidFill>
                  <a:srgbClr val="333399"/>
                </a:solidFill>
                <a:latin typeface="Calibri"/>
                <a:cs typeface="Calibri"/>
              </a:rPr>
              <a:t>.</a:t>
            </a:r>
          </a:p>
        </p:txBody>
      </p:sp>
      <p:sp>
        <p:nvSpPr>
          <p:cNvPr id="29" name="Shape 64"/>
          <p:cNvSpPr txBox="1"/>
          <p:nvPr/>
        </p:nvSpPr>
        <p:spPr>
          <a:xfrm>
            <a:off x="5792749" y="6001238"/>
            <a:ext cx="1094376" cy="3375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dirty="0" smtClean="0">
                <a:solidFill>
                  <a:srgbClr val="333399"/>
                </a:solidFill>
                <a:latin typeface="Calibri"/>
                <a:cs typeface="Calibri"/>
              </a:rPr>
              <a:t>Comp</a:t>
            </a:r>
            <a:r>
              <a:rPr lang="nl-BE" dirty="0">
                <a:solidFill>
                  <a:srgbClr val="333399"/>
                </a:solidFill>
                <a:latin typeface="Calibri"/>
                <a:cs typeface="Calibri"/>
              </a:rPr>
              <a:t>N</a:t>
            </a:r>
            <a:endParaRPr lang="en" dirty="0">
              <a:solidFill>
                <a:srgbClr val="333399"/>
              </a:solidFill>
              <a:latin typeface="Calibri"/>
              <a:cs typeface="Calibri"/>
            </a:endParaRPr>
          </a:p>
        </p:txBody>
      </p:sp>
      <p:sp>
        <p:nvSpPr>
          <p:cNvPr id="30" name="Shape 73"/>
          <p:cNvSpPr/>
          <p:nvPr/>
        </p:nvSpPr>
        <p:spPr>
          <a:xfrm>
            <a:off x="4600100" y="2539667"/>
            <a:ext cx="1192500" cy="389200"/>
          </a:xfrm>
          <a:prstGeom prst="rect">
            <a:avLst/>
          </a:prstGeom>
          <a:solidFill>
            <a:srgbClr val="F4CCCC"/>
          </a:solidFill>
          <a:ln w="19050" cap="flat">
            <a:solidFill>
              <a:srgbClr val="E0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 dirty="0" smtClean="0">
                <a:solidFill>
                  <a:srgbClr val="333399"/>
                </a:solidFill>
                <a:latin typeface="Calibri"/>
                <a:cs typeface="Calibri"/>
              </a:rPr>
              <a:t>Features1</a:t>
            </a:r>
            <a:endParaRPr lang="en" dirty="0">
              <a:solidFill>
                <a:srgbClr val="333399"/>
              </a:solidFill>
              <a:latin typeface="Calibri"/>
              <a:cs typeface="Calibri"/>
            </a:endParaRPr>
          </a:p>
        </p:txBody>
      </p:sp>
      <p:sp>
        <p:nvSpPr>
          <p:cNvPr id="31" name="Shape 74"/>
          <p:cNvSpPr/>
          <p:nvPr/>
        </p:nvSpPr>
        <p:spPr>
          <a:xfrm>
            <a:off x="4600100" y="2946067"/>
            <a:ext cx="1192500" cy="389200"/>
          </a:xfrm>
          <a:prstGeom prst="rect">
            <a:avLst/>
          </a:prstGeom>
          <a:solidFill>
            <a:srgbClr val="F4CCCC"/>
          </a:solidFill>
          <a:ln w="19050" cap="flat">
            <a:solidFill>
              <a:srgbClr val="E0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r>
              <a:rPr lang="en-US" dirty="0" smtClean="0">
                <a:latin typeface="Calibri"/>
                <a:cs typeface="Calibri"/>
              </a:rPr>
              <a:t>00100010</a:t>
            </a:r>
            <a:endParaRPr lang="en-US" dirty="0">
              <a:latin typeface="Calibri"/>
              <a:cs typeface="Calibri"/>
            </a:endParaRPr>
          </a:p>
        </p:txBody>
      </p:sp>
      <p:sp>
        <p:nvSpPr>
          <p:cNvPr id="32" name="Shape 75"/>
          <p:cNvSpPr/>
          <p:nvPr/>
        </p:nvSpPr>
        <p:spPr>
          <a:xfrm>
            <a:off x="4600100" y="6026233"/>
            <a:ext cx="1192500" cy="389200"/>
          </a:xfrm>
          <a:prstGeom prst="rect">
            <a:avLst/>
          </a:prstGeom>
          <a:solidFill>
            <a:srgbClr val="F4CCCC"/>
          </a:solidFill>
          <a:ln w="19050" cap="flat">
            <a:solidFill>
              <a:srgbClr val="E0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solidFill>
                  <a:srgbClr val="333399"/>
                </a:solidFill>
                <a:latin typeface="Calibri"/>
                <a:cs typeface="Calibri"/>
              </a:rPr>
              <a:t>FeaturesN</a:t>
            </a:r>
          </a:p>
        </p:txBody>
      </p:sp>
      <p:sp>
        <p:nvSpPr>
          <p:cNvPr id="33" name="Shape 74"/>
          <p:cNvSpPr/>
          <p:nvPr/>
        </p:nvSpPr>
        <p:spPr>
          <a:xfrm>
            <a:off x="4600100" y="3345300"/>
            <a:ext cx="1192500" cy="389200"/>
          </a:xfrm>
          <a:prstGeom prst="rect">
            <a:avLst/>
          </a:prstGeom>
          <a:solidFill>
            <a:srgbClr val="F4CCCC"/>
          </a:solidFill>
          <a:ln w="19050" cap="flat">
            <a:solidFill>
              <a:srgbClr val="E0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r>
              <a:rPr lang="en-US" dirty="0" smtClean="0">
                <a:latin typeface="Calibri"/>
                <a:cs typeface="Calibri"/>
              </a:rPr>
              <a:t>01000001</a:t>
            </a:r>
            <a:endParaRPr lang="en-US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57326510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0900"/>
            <a:ext cx="9144000" cy="5140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634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09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912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0900"/>
            <a:ext cx="9144000" cy="5140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2160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0900"/>
            <a:ext cx="9144000" cy="5136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9601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0900"/>
            <a:ext cx="9144000" cy="5136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2186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" name="Shape 3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8600" y="1640968"/>
            <a:ext cx="3828749" cy="4084018"/>
          </a:xfrm>
          <a:prstGeom prst="rect">
            <a:avLst/>
          </a:prstGeom>
          <a:noFill/>
          <a:ln>
            <a:noFill/>
          </a:ln>
        </p:spPr>
      </p:pic>
      <p:pic>
        <p:nvPicPr>
          <p:cNvPr id="369" name="Shape 36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09927" y="1607668"/>
            <a:ext cx="3858538" cy="4115800"/>
          </a:xfrm>
          <a:prstGeom prst="rect">
            <a:avLst/>
          </a:prstGeom>
          <a:noFill/>
          <a:ln>
            <a:noFill/>
          </a:ln>
        </p:spPr>
      </p:pic>
      <p:sp>
        <p:nvSpPr>
          <p:cNvPr id="370" name="Shape 37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 dirty="0" smtClean="0"/>
              <a:t>Results </a:t>
            </a:r>
            <a:r>
              <a:rPr lang="en" dirty="0"/>
              <a:t>on </a:t>
            </a:r>
            <a:r>
              <a:rPr lang="en" dirty="0" smtClean="0"/>
              <a:t>C</a:t>
            </a:r>
            <a:r>
              <a:rPr lang="nl-BE" dirty="0" smtClean="0"/>
              <a:t>h</a:t>
            </a:r>
            <a:r>
              <a:rPr lang="en" dirty="0" smtClean="0"/>
              <a:t>EMBL</a:t>
            </a:r>
            <a:endParaRPr lang="en" dirty="0"/>
          </a:p>
        </p:txBody>
      </p:sp>
      <p:sp>
        <p:nvSpPr>
          <p:cNvPr id="371" name="Shape 371"/>
          <p:cNvSpPr txBox="1">
            <a:spLocks noGrp="1"/>
          </p:cNvSpPr>
          <p:nvPr>
            <p:ph idx="1"/>
          </p:nvPr>
        </p:nvSpPr>
        <p:spPr>
          <a:xfrm>
            <a:off x="6723528" y="1299882"/>
            <a:ext cx="2150597" cy="519953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rtl="0">
              <a:lnSpc>
                <a:spcPct val="120000"/>
              </a:lnSpc>
              <a:spcBef>
                <a:spcPts val="0"/>
              </a:spcBef>
              <a:buNone/>
            </a:pPr>
            <a:r>
              <a:rPr lang="en" sz="2000" dirty="0" smtClean="0">
                <a:solidFill>
                  <a:srgbClr val="333399"/>
                </a:solidFill>
              </a:rPr>
              <a:t>15</a:t>
            </a:r>
            <a:r>
              <a:rPr lang="nl-BE" sz="2000" dirty="0" smtClean="0">
                <a:solidFill>
                  <a:srgbClr val="333399"/>
                </a:solidFill>
              </a:rPr>
              <a:t>K</a:t>
            </a:r>
            <a:r>
              <a:rPr lang="en" sz="2000" dirty="0" smtClean="0">
                <a:solidFill>
                  <a:srgbClr val="333399"/>
                </a:solidFill>
              </a:rPr>
              <a:t> comp</a:t>
            </a:r>
            <a:r>
              <a:rPr lang="nl-BE" sz="2000" dirty="0" smtClean="0">
                <a:solidFill>
                  <a:srgbClr val="333399"/>
                </a:solidFill>
              </a:rPr>
              <a:t>ounds</a:t>
            </a:r>
            <a:endParaRPr lang="en" sz="2000" dirty="0">
              <a:solidFill>
                <a:srgbClr val="333399"/>
              </a:solidFill>
            </a:endParaRPr>
          </a:p>
          <a:p>
            <a:pPr rtl="0">
              <a:lnSpc>
                <a:spcPct val="120000"/>
              </a:lnSpc>
              <a:spcBef>
                <a:spcPts val="0"/>
              </a:spcBef>
              <a:buNone/>
            </a:pPr>
            <a:r>
              <a:rPr lang="en" sz="2000" dirty="0">
                <a:solidFill>
                  <a:srgbClr val="333399"/>
                </a:solidFill>
              </a:rPr>
              <a:t>344 protein</a:t>
            </a:r>
          </a:p>
          <a:p>
            <a:pPr lvl="0" rtl="0">
              <a:lnSpc>
                <a:spcPct val="120000"/>
              </a:lnSpc>
              <a:spcBef>
                <a:spcPts val="0"/>
              </a:spcBef>
              <a:buNone/>
            </a:pPr>
            <a:r>
              <a:rPr lang="en" sz="2000" dirty="0" smtClean="0">
                <a:solidFill>
                  <a:srgbClr val="333399"/>
                </a:solidFill>
              </a:rPr>
              <a:t>200</a:t>
            </a:r>
            <a:r>
              <a:rPr lang="nl-BE" sz="2000" dirty="0" smtClean="0">
                <a:solidFill>
                  <a:srgbClr val="333399"/>
                </a:solidFill>
              </a:rPr>
              <a:t> </a:t>
            </a:r>
            <a:r>
              <a:rPr lang="en" sz="2000" dirty="0" smtClean="0">
                <a:solidFill>
                  <a:srgbClr val="333399"/>
                </a:solidFill>
              </a:rPr>
              <a:t>nM </a:t>
            </a:r>
            <a:r>
              <a:rPr lang="en" sz="2000" dirty="0">
                <a:solidFill>
                  <a:srgbClr val="333399"/>
                </a:solidFill>
              </a:rPr>
              <a:t>threshold</a:t>
            </a:r>
          </a:p>
          <a:p>
            <a:pPr rtl="0">
              <a:lnSpc>
                <a:spcPct val="120000"/>
              </a:lnSpc>
              <a:spcBef>
                <a:spcPts val="0"/>
              </a:spcBef>
              <a:buNone/>
            </a:pPr>
            <a:endParaRPr sz="2000" dirty="0">
              <a:solidFill>
                <a:srgbClr val="333399"/>
              </a:solidFill>
            </a:endParaRPr>
          </a:p>
          <a:p>
            <a:pPr>
              <a:lnSpc>
                <a:spcPct val="120000"/>
              </a:lnSpc>
              <a:spcBef>
                <a:spcPts val="0"/>
              </a:spcBef>
              <a:buNone/>
            </a:pPr>
            <a:r>
              <a:rPr lang="en" sz="2000" dirty="0">
                <a:solidFill>
                  <a:srgbClr val="333399"/>
                </a:solidFill>
              </a:rPr>
              <a:t>20% for test set</a:t>
            </a:r>
          </a:p>
        </p:txBody>
      </p:sp>
      <p:sp>
        <p:nvSpPr>
          <p:cNvPr id="372" name="Shape 372"/>
          <p:cNvSpPr txBox="1"/>
          <p:nvPr/>
        </p:nvSpPr>
        <p:spPr>
          <a:xfrm>
            <a:off x="732692" y="5625187"/>
            <a:ext cx="6094500" cy="5475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 sz="2000" dirty="0">
                <a:latin typeface="+mj-lt"/>
                <a:cs typeface="Calibri"/>
              </a:rPr>
              <a:t>Compound features improve </a:t>
            </a:r>
            <a:r>
              <a:rPr lang="en" sz="2000" dirty="0" smtClean="0">
                <a:latin typeface="+mj-lt"/>
                <a:cs typeface="Calibri"/>
              </a:rPr>
              <a:t>performance</a:t>
            </a:r>
            <a:endParaRPr lang="nl-BE" sz="2000" dirty="0" smtClean="0">
              <a:latin typeface="+mj-lt"/>
              <a:cs typeface="Calibri"/>
            </a:endParaRPr>
          </a:p>
          <a:p>
            <a:pPr>
              <a:spcBef>
                <a:spcPts val="0"/>
              </a:spcBef>
              <a:buNone/>
            </a:pPr>
            <a:r>
              <a:rPr lang="nl-BE" sz="2000" dirty="0" smtClean="0">
                <a:latin typeface="+mj-lt"/>
                <a:cs typeface="Calibri"/>
              </a:rPr>
              <a:t>Multitask modeling improves performance</a:t>
            </a:r>
            <a:endParaRPr lang="en" sz="2000" dirty="0">
              <a:latin typeface="+mj-lt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09686299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Fully Bayesian matrix factorization with side information</a:t>
            </a:r>
          </a:p>
          <a:p>
            <a:endParaRPr lang="en-US" dirty="0" smtClean="0"/>
          </a:p>
          <a:p>
            <a:r>
              <a:rPr lang="en-US" dirty="0" smtClean="0"/>
              <a:t>Scalable, parallelizable</a:t>
            </a:r>
          </a:p>
          <a:p>
            <a:endParaRPr lang="en-US" dirty="0" smtClean="0"/>
          </a:p>
          <a:p>
            <a:r>
              <a:rPr lang="en-US" dirty="0" smtClean="0"/>
              <a:t>Not only predictions, but also characterization of uncertainty</a:t>
            </a:r>
          </a:p>
          <a:p>
            <a:endParaRPr lang="en-US" dirty="0"/>
          </a:p>
          <a:p>
            <a:r>
              <a:rPr lang="en-US" dirty="0" smtClean="0"/>
              <a:t>State-of-the-art performance on </a:t>
            </a:r>
            <a:r>
              <a:rPr lang="en-US" dirty="0" err="1" smtClean="0"/>
              <a:t>chemogenomic</a:t>
            </a:r>
            <a:r>
              <a:rPr lang="en-US" dirty="0" smtClean="0"/>
              <a:t> task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522526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lum bright="11000" contrast="11000"/>
          </a:blip>
          <a:srcRect l="2716" r="2183"/>
          <a:stretch>
            <a:fillRect/>
          </a:stretch>
        </p:blipFill>
        <p:spPr>
          <a:xfrm>
            <a:off x="0" y="0"/>
            <a:ext cx="6300985" cy="6381328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1236" y="3075177"/>
            <a:ext cx="2028329" cy="95898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1236" y="4187121"/>
            <a:ext cx="2028329" cy="949004"/>
          </a:xfrm>
          <a:prstGeom prst="rect">
            <a:avLst/>
          </a:prstGeom>
          <a:noFill/>
          <a:ln w="9525">
            <a:solidFill>
              <a:srgbClr val="00407A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41" t="30159" r="7117" b="30688"/>
          <a:stretch>
            <a:fillRect/>
          </a:stretch>
        </p:blipFill>
        <p:spPr bwMode="auto">
          <a:xfrm>
            <a:off x="6701236" y="5292576"/>
            <a:ext cx="2028329" cy="648072"/>
          </a:xfrm>
          <a:prstGeom prst="rect">
            <a:avLst/>
          </a:prstGeom>
          <a:noFill/>
          <a:ln w="9525">
            <a:solidFill>
              <a:srgbClr val="00407A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 descr="Pilt0137.jpg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64" t="10809" r="16163" b="26196"/>
          <a:stretch/>
        </p:blipFill>
        <p:spPr>
          <a:xfrm>
            <a:off x="6402585" y="0"/>
            <a:ext cx="1257300" cy="140970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/>
          <a:srcRect l="27614" t="25341" r="56210" b="53022"/>
          <a:stretch/>
        </p:blipFill>
        <p:spPr>
          <a:xfrm>
            <a:off x="7791450" y="0"/>
            <a:ext cx="1257300" cy="140970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690770" y="1435101"/>
            <a:ext cx="14548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Adam </a:t>
            </a:r>
            <a:r>
              <a:rPr lang="en-US" dirty="0" err="1" smtClean="0"/>
              <a:t>Arany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396216" y="1435102"/>
            <a:ext cx="13262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 smtClean="0"/>
              <a:t>Jaak</a:t>
            </a:r>
            <a:r>
              <a:rPr lang="en-US" dirty="0"/>
              <a:t> </a:t>
            </a:r>
            <a:r>
              <a:rPr lang="en-US" dirty="0" err="1" smtClean="0"/>
              <a:t>Simm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36880" y="1754312"/>
            <a:ext cx="1573010" cy="760288"/>
          </a:xfrm>
          <a:prstGeom prst="rect">
            <a:avLst/>
          </a:prstGeom>
          <a:ln>
            <a:noFill/>
          </a:ln>
        </p:spPr>
      </p:pic>
      <p:sp>
        <p:nvSpPr>
          <p:cNvPr id="12" name="TextBox 11"/>
          <p:cNvSpPr txBox="1"/>
          <p:nvPr/>
        </p:nvSpPr>
        <p:spPr>
          <a:xfrm>
            <a:off x="6738638" y="2329934"/>
            <a:ext cx="19682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Hugo </a:t>
            </a:r>
            <a:r>
              <a:rPr lang="en-US" dirty="0" err="1" smtClean="0"/>
              <a:t>Ceulemans</a:t>
            </a:r>
            <a:endParaRPr lang="en-US" dirty="0" smtClean="0"/>
          </a:p>
          <a:p>
            <a:pPr algn="ctr"/>
            <a:r>
              <a:rPr lang="en-US" dirty="0" err="1" smtClean="0"/>
              <a:t>Jörg</a:t>
            </a:r>
            <a:r>
              <a:rPr lang="en-US" dirty="0" smtClean="0"/>
              <a:t> Wegner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6538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9851" y="630182"/>
            <a:ext cx="3811083" cy="2488306"/>
          </a:xfrm>
          <a:prstGeom prst="rect">
            <a:avLst/>
          </a:prstGeom>
        </p:spPr>
      </p:pic>
      <p:sp>
        <p:nvSpPr>
          <p:cNvPr id="13" name="Content Placeholder 12"/>
          <p:cNvSpPr>
            <a:spLocks noGrp="1"/>
          </p:cNvSpPr>
          <p:nvPr>
            <p:ph sz="half" idx="1"/>
          </p:nvPr>
        </p:nvSpPr>
        <p:spPr>
          <a:xfrm>
            <a:off x="353387" y="1371934"/>
            <a:ext cx="3658107" cy="1881261"/>
          </a:xfrm>
        </p:spPr>
        <p:txBody>
          <a:bodyPr>
            <a:noAutofit/>
          </a:bodyPr>
          <a:lstStyle/>
          <a:p>
            <a:pPr marL="365125" indent="0">
              <a:buNone/>
            </a:pPr>
            <a:r>
              <a:rPr lang="en-US" sz="2200" dirty="0" smtClean="0">
                <a:solidFill>
                  <a:srgbClr val="000000"/>
                </a:solidFill>
                <a:latin typeface="+mj-lt"/>
                <a:cs typeface="Gill Sans Light"/>
              </a:rPr>
              <a:t>allow </a:t>
            </a:r>
            <a:r>
              <a:rPr lang="en-US" sz="2200" dirty="0">
                <a:solidFill>
                  <a:srgbClr val="000000"/>
                </a:solidFill>
                <a:latin typeface="+mj-lt"/>
                <a:cs typeface="Gill Sans Light"/>
              </a:rPr>
              <a:t>safer </a:t>
            </a:r>
            <a:r>
              <a:rPr lang="en-US" sz="2200" dirty="0" smtClean="0">
                <a:solidFill>
                  <a:srgbClr val="000000"/>
                </a:solidFill>
                <a:latin typeface="+mj-lt"/>
                <a:cs typeface="Gill Sans Light"/>
              </a:rPr>
              <a:t>and more efficacious drug candidates to be </a:t>
            </a:r>
            <a:r>
              <a:rPr lang="en-US" sz="2200" dirty="0">
                <a:solidFill>
                  <a:srgbClr val="000000"/>
                </a:solidFill>
                <a:latin typeface="+mj-lt"/>
                <a:cs typeface="Gill Sans Light"/>
              </a:rPr>
              <a:t>prioritized </a:t>
            </a:r>
            <a:r>
              <a:rPr lang="en-US" sz="2200" dirty="0" smtClean="0">
                <a:solidFill>
                  <a:srgbClr val="000000"/>
                </a:solidFill>
                <a:latin typeface="+mj-lt"/>
                <a:cs typeface="Gill Sans Light"/>
              </a:rPr>
              <a:t>for further development</a:t>
            </a:r>
            <a:r>
              <a:rPr lang="en-US" sz="2200" dirty="0" smtClean="0">
                <a:solidFill>
                  <a:srgbClr val="000000"/>
                </a:solidFill>
                <a:effectLst/>
                <a:latin typeface="+mj-lt"/>
                <a:cs typeface="Gill Sans Light"/>
              </a:rPr>
              <a:t> </a:t>
            </a:r>
          </a:p>
        </p:txBody>
      </p:sp>
      <p:sp>
        <p:nvSpPr>
          <p:cNvPr id="20" name="Content Placeholder 2"/>
          <p:cNvSpPr txBox="1">
            <a:spLocks/>
          </p:cNvSpPr>
          <p:nvPr/>
        </p:nvSpPr>
        <p:spPr>
          <a:xfrm>
            <a:off x="5297568" y="3677923"/>
            <a:ext cx="3635839" cy="237581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spcBef>
                <a:spcPts val="0"/>
              </a:spcBef>
              <a:buNone/>
            </a:pPr>
            <a:r>
              <a:rPr lang="en-US" sz="2800" b="1" dirty="0" smtClean="0">
                <a:solidFill>
                  <a:srgbClr val="000000"/>
                </a:solidFill>
                <a:latin typeface="+mj-lt"/>
                <a:cs typeface="Arial"/>
              </a:rPr>
              <a:t>Drug Repurposing</a:t>
            </a:r>
          </a:p>
          <a:p>
            <a:pPr marL="457200" lvl="1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000" dirty="0">
                <a:solidFill>
                  <a:srgbClr val="000000"/>
                </a:solidFill>
                <a:latin typeface="+mj-lt"/>
                <a:cs typeface="Gill Sans Light"/>
              </a:rPr>
              <a:t>f</a:t>
            </a:r>
            <a:r>
              <a:rPr lang="en-US" sz="2000" dirty="0" smtClean="0">
                <a:solidFill>
                  <a:srgbClr val="000000"/>
                </a:solidFill>
                <a:latin typeface="+mj-lt"/>
                <a:cs typeface="Gill Sans Light"/>
              </a:rPr>
              <a:t>inding a new clinical use for an approved drug</a:t>
            </a:r>
          </a:p>
          <a:p>
            <a:pPr marL="0" indent="0">
              <a:lnSpc>
                <a:spcPct val="90000"/>
              </a:lnSpc>
              <a:spcBef>
                <a:spcPts val="0"/>
              </a:spcBef>
              <a:buNone/>
            </a:pPr>
            <a:r>
              <a:rPr lang="en-US" sz="2800" b="1" dirty="0" smtClean="0">
                <a:solidFill>
                  <a:srgbClr val="000000"/>
                </a:solidFill>
                <a:latin typeface="+mj-lt"/>
                <a:cs typeface="Arial"/>
              </a:rPr>
              <a:t>Drug Rescue</a:t>
            </a:r>
          </a:p>
          <a:p>
            <a:pPr marL="457200" lvl="1" indent="0">
              <a:lnSpc>
                <a:spcPct val="90000"/>
              </a:lnSpc>
              <a:spcBef>
                <a:spcPts val="0"/>
              </a:spcBef>
              <a:buNone/>
            </a:pPr>
            <a:r>
              <a:rPr lang="en-US" sz="2000" dirty="0">
                <a:solidFill>
                  <a:srgbClr val="000000"/>
                </a:solidFill>
                <a:latin typeface="+mj-lt"/>
                <a:cs typeface="Gill Sans Light"/>
              </a:rPr>
              <a:t>f</a:t>
            </a:r>
            <a:r>
              <a:rPr lang="en-US" sz="2000" dirty="0" smtClean="0">
                <a:solidFill>
                  <a:srgbClr val="000000"/>
                </a:solidFill>
                <a:latin typeface="+mj-lt"/>
                <a:cs typeface="Gill Sans Light"/>
              </a:rPr>
              <a:t>inding a new clinical use for a stalled clinical development stage compound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251731" y="3501008"/>
            <a:ext cx="5045837" cy="1544703"/>
            <a:chOff x="376093" y="2093342"/>
            <a:chExt cx="8409729" cy="2574508"/>
          </a:xfrm>
        </p:grpSpPr>
        <p:grpSp>
          <p:nvGrpSpPr>
            <p:cNvPr id="23" name="Group 22"/>
            <p:cNvGrpSpPr/>
            <p:nvPr/>
          </p:nvGrpSpPr>
          <p:grpSpPr>
            <a:xfrm>
              <a:off x="545519" y="2093342"/>
              <a:ext cx="8240303" cy="1933305"/>
              <a:chOff x="545519" y="2093342"/>
              <a:chExt cx="8240303" cy="1933305"/>
            </a:xfrm>
          </p:grpSpPr>
          <p:grpSp>
            <p:nvGrpSpPr>
              <p:cNvPr id="32" name="Group 31"/>
              <p:cNvGrpSpPr/>
              <p:nvPr/>
            </p:nvGrpSpPr>
            <p:grpSpPr>
              <a:xfrm>
                <a:off x="545519" y="2093342"/>
                <a:ext cx="7894325" cy="1933305"/>
                <a:chOff x="545519" y="2524395"/>
                <a:chExt cx="7894325" cy="1933305"/>
              </a:xfrm>
            </p:grpSpPr>
            <p:grpSp>
              <p:nvGrpSpPr>
                <p:cNvPr id="34" name="Group 33"/>
                <p:cNvGrpSpPr/>
                <p:nvPr/>
              </p:nvGrpSpPr>
              <p:grpSpPr>
                <a:xfrm>
                  <a:off x="545519" y="3246966"/>
                  <a:ext cx="7886699" cy="1210734"/>
                  <a:chOff x="284818" y="2497666"/>
                  <a:chExt cx="8617880" cy="999067"/>
                </a:xfrm>
              </p:grpSpPr>
              <p:sp>
                <p:nvSpPr>
                  <p:cNvPr id="37" name="Stored Data 36"/>
                  <p:cNvSpPr/>
                  <p:nvPr/>
                </p:nvSpPr>
                <p:spPr>
                  <a:xfrm>
                    <a:off x="284818" y="2497666"/>
                    <a:ext cx="1608667" cy="999067"/>
                  </a:xfrm>
                  <a:prstGeom prst="flowChartOnlineStorage">
                    <a:avLst/>
                  </a:prstGeom>
                  <a:gradFill flip="none" rotWithShape="1">
                    <a:gsLst>
                      <a:gs pos="0">
                        <a:srgbClr val="C6BC8E"/>
                      </a:gs>
                      <a:gs pos="53000">
                        <a:srgbClr val="FFFCEC"/>
                      </a:gs>
                      <a:gs pos="100000">
                        <a:srgbClr val="C6BC8E"/>
                      </a:gs>
                      <a:gs pos="47000">
                        <a:srgbClr val="FFFCEC"/>
                      </a:gs>
                    </a:gsLst>
                    <a:lin ang="5400000" scaled="0"/>
                    <a:tileRect/>
                  </a:gradFill>
                  <a:ln w="3175">
                    <a:solidFill>
                      <a:schemeClr val="tx1">
                        <a:lumMod val="95000"/>
                        <a:lumOff val="5000"/>
                        <a:alpha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38" name="Stored Data 37"/>
                  <p:cNvSpPr/>
                  <p:nvPr/>
                </p:nvSpPr>
                <p:spPr>
                  <a:xfrm>
                    <a:off x="1625607" y="2497666"/>
                    <a:ext cx="1608667" cy="999067"/>
                  </a:xfrm>
                  <a:prstGeom prst="flowChartOnlineStorage">
                    <a:avLst/>
                  </a:prstGeom>
                  <a:gradFill flip="none" rotWithShape="1">
                    <a:gsLst>
                      <a:gs pos="0">
                        <a:srgbClr val="E19545"/>
                      </a:gs>
                      <a:gs pos="99000">
                        <a:srgbClr val="E19545"/>
                      </a:gs>
                      <a:gs pos="47000">
                        <a:srgbClr val="FFECD0"/>
                      </a:gs>
                      <a:gs pos="53000">
                        <a:srgbClr val="FFECD0"/>
                      </a:gs>
                    </a:gsLst>
                    <a:lin ang="5400000" scaled="0"/>
                    <a:tileRect/>
                  </a:gradFill>
                  <a:ln w="3175">
                    <a:solidFill>
                      <a:schemeClr val="tx1">
                        <a:lumMod val="95000"/>
                        <a:lumOff val="5000"/>
                        <a:alpha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600"/>
                  </a:p>
                </p:txBody>
              </p:sp>
              <p:sp>
                <p:nvSpPr>
                  <p:cNvPr id="39" name="Stored Data 38"/>
                  <p:cNvSpPr/>
                  <p:nvPr/>
                </p:nvSpPr>
                <p:spPr>
                  <a:xfrm>
                    <a:off x="2966396" y="2497666"/>
                    <a:ext cx="1608667" cy="999067"/>
                  </a:xfrm>
                  <a:prstGeom prst="flowChartOnlineStorage">
                    <a:avLst/>
                  </a:prstGeom>
                  <a:gradFill flip="none" rotWithShape="1">
                    <a:gsLst>
                      <a:gs pos="0">
                        <a:srgbClr val="FFDF5A"/>
                      </a:gs>
                      <a:gs pos="53000">
                        <a:srgbClr val="FFFAE5"/>
                      </a:gs>
                      <a:gs pos="100000">
                        <a:srgbClr val="FFDF5A"/>
                      </a:gs>
                      <a:gs pos="47000">
                        <a:srgbClr val="FFFAE5"/>
                      </a:gs>
                    </a:gsLst>
                    <a:lin ang="5400000" scaled="0"/>
                    <a:tileRect/>
                  </a:gradFill>
                  <a:ln w="3175">
                    <a:solidFill>
                      <a:schemeClr val="tx1">
                        <a:lumMod val="95000"/>
                        <a:lumOff val="5000"/>
                        <a:alpha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600" dirty="0"/>
                  </a:p>
                </p:txBody>
              </p:sp>
              <p:sp>
                <p:nvSpPr>
                  <p:cNvPr id="40" name="Stored Data 39"/>
                  <p:cNvSpPr/>
                  <p:nvPr/>
                </p:nvSpPr>
                <p:spPr>
                  <a:xfrm>
                    <a:off x="4299897" y="2497666"/>
                    <a:ext cx="1608667" cy="999067"/>
                  </a:xfrm>
                  <a:prstGeom prst="flowChartOnlineStorage">
                    <a:avLst/>
                  </a:prstGeom>
                  <a:gradFill flip="none" rotWithShape="1">
                    <a:gsLst>
                      <a:gs pos="0">
                        <a:srgbClr val="85CF51"/>
                      </a:gs>
                      <a:gs pos="47000">
                        <a:srgbClr val="EDFFC9"/>
                      </a:gs>
                      <a:gs pos="100000">
                        <a:srgbClr val="85CF51"/>
                      </a:gs>
                      <a:gs pos="53000">
                        <a:srgbClr val="EDFFC9"/>
                      </a:gs>
                    </a:gsLst>
                    <a:lin ang="5400000" scaled="0"/>
                    <a:tileRect/>
                  </a:gradFill>
                  <a:ln w="3175">
                    <a:solidFill>
                      <a:schemeClr val="tx1">
                        <a:lumMod val="95000"/>
                        <a:lumOff val="5000"/>
                        <a:alpha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600" dirty="0"/>
                  </a:p>
                </p:txBody>
              </p:sp>
              <p:sp>
                <p:nvSpPr>
                  <p:cNvPr id="41" name="Stored Data 40"/>
                  <p:cNvSpPr/>
                  <p:nvPr/>
                </p:nvSpPr>
                <p:spPr>
                  <a:xfrm>
                    <a:off x="5634574" y="2497666"/>
                    <a:ext cx="1608667" cy="999067"/>
                  </a:xfrm>
                  <a:prstGeom prst="flowChartOnlineStorage">
                    <a:avLst/>
                  </a:prstGeom>
                  <a:gradFill flip="none" rotWithShape="1">
                    <a:gsLst>
                      <a:gs pos="0">
                        <a:srgbClr val="11906F"/>
                      </a:gs>
                      <a:gs pos="47000">
                        <a:srgbClr val="D4F1E7"/>
                      </a:gs>
                      <a:gs pos="98000">
                        <a:srgbClr val="11906F"/>
                      </a:gs>
                      <a:gs pos="53000">
                        <a:srgbClr val="D4F1E7"/>
                      </a:gs>
                    </a:gsLst>
                    <a:lin ang="5400000" scaled="0"/>
                    <a:tileRect/>
                  </a:gradFill>
                  <a:ln w="3175">
                    <a:solidFill>
                      <a:schemeClr val="tx1">
                        <a:lumMod val="95000"/>
                        <a:lumOff val="5000"/>
                        <a:alpha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600" dirty="0"/>
                  </a:p>
                </p:txBody>
              </p:sp>
              <p:sp>
                <p:nvSpPr>
                  <p:cNvPr id="42" name="Direct Access Storage 41"/>
                  <p:cNvSpPr/>
                  <p:nvPr/>
                </p:nvSpPr>
                <p:spPr>
                  <a:xfrm>
                    <a:off x="6946906" y="2497666"/>
                    <a:ext cx="1955792" cy="999067"/>
                  </a:xfrm>
                  <a:prstGeom prst="flowChartMagneticDrum">
                    <a:avLst/>
                  </a:prstGeom>
                  <a:gradFill flip="none" rotWithShape="1">
                    <a:gsLst>
                      <a:gs pos="0">
                        <a:schemeClr val="accent5">
                          <a:lumMod val="75000"/>
                        </a:schemeClr>
                      </a:gs>
                      <a:gs pos="47000">
                        <a:schemeClr val="accent5">
                          <a:lumMod val="20000"/>
                          <a:lumOff val="80000"/>
                        </a:schemeClr>
                      </a:gs>
                      <a:gs pos="100000">
                        <a:schemeClr val="accent5">
                          <a:lumMod val="75000"/>
                        </a:schemeClr>
                      </a:gs>
                      <a:gs pos="53000">
                        <a:schemeClr val="accent5">
                          <a:lumMod val="20000"/>
                          <a:lumOff val="80000"/>
                        </a:schemeClr>
                      </a:gs>
                    </a:gsLst>
                    <a:lin ang="5400000" scaled="0"/>
                    <a:tileRect/>
                  </a:gradFill>
                  <a:ln w="0">
                    <a:solidFill>
                      <a:schemeClr val="tx1">
                        <a:lumMod val="95000"/>
                        <a:lumOff val="5000"/>
                        <a:alpha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100" dirty="0">
                      <a:solidFill>
                        <a:schemeClr val="tx1"/>
                      </a:solidFill>
                    </a:endParaRPr>
                  </a:p>
                </p:txBody>
              </p:sp>
            </p:grpSp>
            <p:sp>
              <p:nvSpPr>
                <p:cNvPr id="35" name="Right Brace 34"/>
                <p:cNvSpPr/>
                <p:nvPr/>
              </p:nvSpPr>
              <p:spPr>
                <a:xfrm rot="16200000">
                  <a:off x="4373729" y="-619727"/>
                  <a:ext cx="171450" cy="7430708"/>
                </a:xfrm>
                <a:prstGeom prst="rightBrace">
                  <a:avLst>
                    <a:gd name="adj1" fmla="val 56001"/>
                    <a:gd name="adj2" fmla="val 49873"/>
                  </a:avLst>
                </a:prstGeom>
                <a:noFill/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/>
                </a:p>
              </p:txBody>
            </p:sp>
            <p:sp>
              <p:nvSpPr>
                <p:cNvPr id="36" name="TextBox 35"/>
                <p:cNvSpPr txBox="1"/>
                <p:nvPr/>
              </p:nvSpPr>
              <p:spPr>
                <a:xfrm>
                  <a:off x="599142" y="2524395"/>
                  <a:ext cx="7840702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i="1" dirty="0" smtClean="0">
                      <a:latin typeface="+mj-lt"/>
                      <a:cs typeface="Gill Sans Light"/>
                    </a:rPr>
                    <a:t>De novo </a:t>
                  </a:r>
                  <a:r>
                    <a:rPr lang="en-US" sz="1200" dirty="0" smtClean="0">
                      <a:latin typeface="+mj-lt"/>
                      <a:cs typeface="Gill Sans Light"/>
                    </a:rPr>
                    <a:t>drug discovery and development: 10-17 year process</a:t>
                  </a:r>
                  <a:endParaRPr lang="en-US" sz="1200" dirty="0">
                    <a:latin typeface="+mj-lt"/>
                    <a:cs typeface="Gill Sans Light"/>
                  </a:endParaRPr>
                </a:p>
              </p:txBody>
            </p:sp>
          </p:grpSp>
          <p:sp>
            <p:nvSpPr>
              <p:cNvPr id="33" name="TextBox 32"/>
              <p:cNvSpPr txBox="1"/>
              <p:nvPr/>
            </p:nvSpPr>
            <p:spPr>
              <a:xfrm>
                <a:off x="7691797" y="3255826"/>
                <a:ext cx="1094025" cy="3590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b="1" dirty="0" smtClean="0"/>
                  <a:t>Market</a:t>
                </a:r>
                <a:endParaRPr lang="en-US" sz="800" b="1" dirty="0"/>
              </a:p>
            </p:txBody>
          </p:sp>
        </p:grpSp>
        <p:grpSp>
          <p:nvGrpSpPr>
            <p:cNvPr id="24" name="Group 23"/>
            <p:cNvGrpSpPr/>
            <p:nvPr/>
          </p:nvGrpSpPr>
          <p:grpSpPr>
            <a:xfrm>
              <a:off x="376093" y="3182728"/>
              <a:ext cx="7833991" cy="1485122"/>
              <a:chOff x="376093" y="3182728"/>
              <a:chExt cx="7833991" cy="1485122"/>
            </a:xfrm>
          </p:grpSpPr>
          <p:sp>
            <p:nvSpPr>
              <p:cNvPr id="25" name="TextBox 24"/>
              <p:cNvSpPr txBox="1"/>
              <p:nvPr/>
            </p:nvSpPr>
            <p:spPr>
              <a:xfrm>
                <a:off x="6642365" y="3255825"/>
                <a:ext cx="1320534" cy="3590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dirty="0" smtClean="0"/>
                  <a:t>Registration</a:t>
                </a:r>
                <a:endParaRPr lang="en-US" sz="800" dirty="0"/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5356705" y="3255825"/>
                <a:ext cx="1349589" cy="3590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dirty="0" smtClean="0"/>
                  <a:t>Development</a:t>
                </a:r>
                <a:endParaRPr lang="en-US" sz="800" dirty="0"/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4369540" y="3255825"/>
                <a:ext cx="875560" cy="5642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dirty="0" smtClean="0"/>
                  <a:t>ADMET</a:t>
                </a:r>
                <a:endParaRPr lang="en-US" sz="800" dirty="0"/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2952047" y="3182728"/>
                <a:ext cx="1324340" cy="4890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80000"/>
                  </a:lnSpc>
                </a:pPr>
                <a:r>
                  <a:rPr lang="en-US" sz="800" dirty="0" smtClean="0"/>
                  <a:t>Lead optimization</a:t>
                </a:r>
                <a:endParaRPr lang="en-US" sz="800" dirty="0"/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376093" y="3182728"/>
                <a:ext cx="1599270" cy="4890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80000"/>
                  </a:lnSpc>
                </a:pPr>
                <a:r>
                  <a:rPr lang="en-US" sz="800" dirty="0" smtClean="0"/>
                  <a:t>Target identification</a:t>
                </a:r>
                <a:endParaRPr lang="en-US" sz="800" dirty="0"/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1756503" y="3182728"/>
                <a:ext cx="1223767" cy="4890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80000"/>
                  </a:lnSpc>
                </a:pPr>
                <a:r>
                  <a:rPr lang="en-US" sz="800" dirty="0" smtClean="0"/>
                  <a:t>Discovery &amp; screening</a:t>
                </a:r>
                <a:endParaRPr lang="en-US" sz="800" dirty="0"/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779376" y="4026647"/>
                <a:ext cx="7430708" cy="6412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dirty="0" smtClean="0">
                    <a:latin typeface="+mj-lt"/>
                    <a:cs typeface="Gill Sans Light"/>
                  </a:rPr>
                  <a:t>2-3 years	         0.5-1 years	   </a:t>
                </a:r>
                <a:r>
                  <a:rPr lang="en-US" sz="800" dirty="0">
                    <a:latin typeface="+mj-lt"/>
                    <a:cs typeface="Gill Sans Light"/>
                  </a:rPr>
                  <a:t> </a:t>
                </a:r>
                <a:r>
                  <a:rPr lang="en-US" sz="800" dirty="0" smtClean="0">
                    <a:latin typeface="+mj-lt"/>
                    <a:cs typeface="Gill Sans Light"/>
                  </a:rPr>
                  <a:t>1-3 years          1-2 years</a:t>
                </a:r>
                <a:r>
                  <a:rPr lang="en-US" sz="1100" dirty="0" smtClean="0">
                    <a:latin typeface="+mj-lt"/>
                    <a:cs typeface="Gill Sans Light"/>
                  </a:rPr>
                  <a:t>     </a:t>
                </a:r>
                <a:r>
                  <a:rPr lang="en-US" sz="800" dirty="0" smtClean="0">
                    <a:latin typeface="+mj-lt"/>
                    <a:cs typeface="Gill Sans Light"/>
                  </a:rPr>
                  <a:t>     5-6 years            1-2 years</a:t>
                </a:r>
                <a:endParaRPr lang="en-US" sz="800" dirty="0">
                  <a:latin typeface="+mj-lt"/>
                  <a:cs typeface="Gill Sans Light"/>
                </a:endParaRPr>
              </a:p>
            </p:txBody>
          </p:sp>
        </p:grpSp>
      </p:grpSp>
      <p:grpSp>
        <p:nvGrpSpPr>
          <p:cNvPr id="43" name="Group 42"/>
          <p:cNvGrpSpPr/>
          <p:nvPr/>
        </p:nvGrpSpPr>
        <p:grpSpPr>
          <a:xfrm>
            <a:off x="1811533" y="4941167"/>
            <a:ext cx="3486035" cy="1388012"/>
            <a:chOff x="2953188" y="4344917"/>
            <a:chExt cx="5810051" cy="2313357"/>
          </a:xfrm>
        </p:grpSpPr>
        <p:grpSp>
          <p:nvGrpSpPr>
            <p:cNvPr id="44" name="Group 43"/>
            <p:cNvGrpSpPr/>
            <p:nvPr/>
          </p:nvGrpSpPr>
          <p:grpSpPr>
            <a:xfrm>
              <a:off x="3016689" y="5088466"/>
              <a:ext cx="5432640" cy="1210734"/>
              <a:chOff x="2966396" y="2497666"/>
              <a:chExt cx="5936304" cy="999067"/>
            </a:xfrm>
          </p:grpSpPr>
          <p:sp>
            <p:nvSpPr>
              <p:cNvPr id="53" name="Stored Data 52"/>
              <p:cNvSpPr/>
              <p:nvPr/>
            </p:nvSpPr>
            <p:spPr>
              <a:xfrm>
                <a:off x="2966396" y="2497666"/>
                <a:ext cx="1608667" cy="999067"/>
              </a:xfrm>
              <a:prstGeom prst="flowChartOnlineStorage">
                <a:avLst/>
              </a:prstGeom>
              <a:gradFill flip="none" rotWithShape="1">
                <a:gsLst>
                  <a:gs pos="0">
                    <a:srgbClr val="D8B3D7"/>
                  </a:gs>
                  <a:gs pos="53000">
                    <a:srgbClr val="F9EAFF"/>
                  </a:gs>
                  <a:gs pos="100000">
                    <a:srgbClr val="D8B3D7"/>
                  </a:gs>
                  <a:gs pos="47000">
                    <a:srgbClr val="F9EAFF"/>
                  </a:gs>
                </a:gsLst>
                <a:lin ang="5400000" scaled="0"/>
                <a:tileRect/>
              </a:gradFill>
              <a:ln w="3175">
                <a:solidFill>
                  <a:schemeClr val="tx1">
                    <a:lumMod val="95000"/>
                    <a:lumOff val="5000"/>
                    <a:alpha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/>
              </a:p>
            </p:txBody>
          </p:sp>
          <p:sp>
            <p:nvSpPr>
              <p:cNvPr id="54" name="Stored Data 53"/>
              <p:cNvSpPr/>
              <p:nvPr/>
            </p:nvSpPr>
            <p:spPr>
              <a:xfrm>
                <a:off x="4299897" y="2497666"/>
                <a:ext cx="1608667" cy="999067"/>
              </a:xfrm>
              <a:prstGeom prst="flowChartOnlineStorage">
                <a:avLst/>
              </a:prstGeom>
              <a:gradFill flip="none" rotWithShape="1">
                <a:gsLst>
                  <a:gs pos="0">
                    <a:srgbClr val="7C7EB8"/>
                  </a:gs>
                  <a:gs pos="53000">
                    <a:srgbClr val="E3E0FF"/>
                  </a:gs>
                  <a:gs pos="100000">
                    <a:srgbClr val="7C7EB8"/>
                  </a:gs>
                  <a:gs pos="47000">
                    <a:srgbClr val="E3E0FF"/>
                  </a:gs>
                </a:gsLst>
                <a:lin ang="5400000" scaled="0"/>
                <a:tileRect/>
              </a:gradFill>
              <a:ln w="3175">
                <a:solidFill>
                  <a:schemeClr val="tx1">
                    <a:lumMod val="95000"/>
                    <a:lumOff val="5000"/>
                    <a:alpha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/>
              </a:p>
            </p:txBody>
          </p:sp>
          <p:sp>
            <p:nvSpPr>
              <p:cNvPr id="55" name="Stored Data 54"/>
              <p:cNvSpPr/>
              <p:nvPr/>
            </p:nvSpPr>
            <p:spPr>
              <a:xfrm>
                <a:off x="5634574" y="2497666"/>
                <a:ext cx="1608667" cy="999067"/>
              </a:xfrm>
              <a:prstGeom prst="flowChartOnlineStorage">
                <a:avLst/>
              </a:prstGeom>
              <a:gradFill flip="none" rotWithShape="1">
                <a:gsLst>
                  <a:gs pos="0">
                    <a:srgbClr val="11906F"/>
                  </a:gs>
                  <a:gs pos="47000">
                    <a:srgbClr val="D4F1E7"/>
                  </a:gs>
                  <a:gs pos="98000">
                    <a:srgbClr val="11906F"/>
                  </a:gs>
                  <a:gs pos="53000">
                    <a:srgbClr val="D4F1E7"/>
                  </a:gs>
                </a:gsLst>
                <a:lin ang="5400000" scaled="0"/>
                <a:tileRect/>
              </a:gradFill>
              <a:ln w="3175">
                <a:solidFill>
                  <a:schemeClr val="tx1">
                    <a:lumMod val="95000"/>
                    <a:lumOff val="5000"/>
                    <a:alpha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/>
              </a:p>
            </p:txBody>
          </p:sp>
          <p:sp>
            <p:nvSpPr>
              <p:cNvPr id="56" name="Direct Access Storage 55"/>
              <p:cNvSpPr/>
              <p:nvPr/>
            </p:nvSpPr>
            <p:spPr>
              <a:xfrm>
                <a:off x="6946907" y="2497666"/>
                <a:ext cx="1955793" cy="999067"/>
              </a:xfrm>
              <a:prstGeom prst="flowChartMagneticDrum">
                <a:avLst/>
              </a:prstGeom>
              <a:gradFill flip="none" rotWithShape="1">
                <a:gsLst>
                  <a:gs pos="0">
                    <a:schemeClr val="accent5">
                      <a:lumMod val="75000"/>
                    </a:schemeClr>
                  </a:gs>
                  <a:gs pos="47000">
                    <a:schemeClr val="accent5">
                      <a:lumMod val="20000"/>
                      <a:lumOff val="80000"/>
                    </a:schemeClr>
                  </a:gs>
                  <a:gs pos="100000">
                    <a:schemeClr val="accent5">
                      <a:lumMod val="75000"/>
                    </a:schemeClr>
                  </a:gs>
                  <a:gs pos="53000">
                    <a:schemeClr val="accent5">
                      <a:lumMod val="20000"/>
                      <a:lumOff val="80000"/>
                    </a:schemeClr>
                  </a:gs>
                </a:gsLst>
                <a:lin ang="5400000" scaled="0"/>
                <a:tileRect/>
              </a:gradFill>
              <a:ln w="0">
                <a:solidFill>
                  <a:schemeClr val="tx1">
                    <a:lumMod val="95000"/>
                    <a:lumOff val="5000"/>
                    <a:alpha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</p:grpSp>
        <p:sp>
          <p:nvSpPr>
            <p:cNvPr id="45" name="Right Brace 44"/>
            <p:cNvSpPr/>
            <p:nvPr/>
          </p:nvSpPr>
          <p:spPr>
            <a:xfrm rot="16200000">
              <a:off x="5622987" y="2460443"/>
              <a:ext cx="173566" cy="4930079"/>
            </a:xfrm>
            <a:prstGeom prst="rightBrace">
              <a:avLst>
                <a:gd name="adj1" fmla="val 56001"/>
                <a:gd name="adj2" fmla="val 49873"/>
              </a:avLst>
            </a:prstGeom>
            <a:noFill/>
            <a:ln w="12700">
              <a:solidFill>
                <a:schemeClr val="tx1">
                  <a:lumMod val="95000"/>
                  <a:lumOff val="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3327283" y="4344917"/>
              <a:ext cx="5057912" cy="461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latin typeface="+mj-lt"/>
                  <a:cs typeface="Gill Sans Light"/>
                </a:rPr>
                <a:t>Drug repositioning: 3-12 year process</a:t>
              </a:r>
              <a:endParaRPr lang="en-US" sz="1200" dirty="0">
                <a:latin typeface="+mj-lt"/>
                <a:cs typeface="Gill Sans Light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7710777" y="5504338"/>
              <a:ext cx="1052462" cy="3590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b="1" dirty="0" smtClean="0"/>
                <a:t>Market</a:t>
              </a:r>
              <a:endParaRPr lang="en-US" sz="800" b="1" dirty="0"/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6659477" y="5504338"/>
              <a:ext cx="1330765" cy="3590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 smtClean="0"/>
                <a:t>Registration</a:t>
              </a:r>
              <a:endParaRPr lang="en-US" sz="800" dirty="0"/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5370412" y="5504338"/>
              <a:ext cx="1427350" cy="3590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 smtClean="0"/>
                <a:t>Development</a:t>
              </a:r>
              <a:endParaRPr lang="en-US" sz="800" dirty="0"/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2953188" y="5431242"/>
              <a:ext cx="1353423" cy="4890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800" dirty="0" smtClean="0"/>
                <a:t>Compound identification</a:t>
              </a:r>
              <a:endParaRPr lang="en-US" sz="800" dirty="0"/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4286805" y="5431242"/>
              <a:ext cx="1238547" cy="4890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sz="800" dirty="0" smtClean="0"/>
                <a:t>Compound acquisition</a:t>
              </a:r>
              <a:endParaRPr lang="en-US" sz="800" dirty="0"/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3143689" y="6299200"/>
              <a:ext cx="5619550" cy="3590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 smtClean="0">
                  <a:latin typeface="+mj-lt"/>
                  <a:cs typeface="Gill Sans Light"/>
                </a:rPr>
                <a:t>1-2 years	</a:t>
              </a:r>
              <a:r>
                <a:rPr lang="en-US" sz="800" dirty="0">
                  <a:latin typeface="+mj-lt"/>
                  <a:cs typeface="Gill Sans Light"/>
                </a:rPr>
                <a:t> </a:t>
              </a:r>
              <a:r>
                <a:rPr lang="en-US" sz="800" dirty="0" smtClean="0">
                  <a:latin typeface="+mj-lt"/>
                  <a:cs typeface="Gill Sans Light"/>
                </a:rPr>
                <a:t>          0-2 years</a:t>
              </a:r>
              <a:r>
                <a:rPr lang="en-US" sz="800" dirty="0">
                  <a:latin typeface="+mj-lt"/>
                  <a:cs typeface="Gill Sans Light"/>
                </a:rPr>
                <a:t>	</a:t>
              </a:r>
              <a:r>
                <a:rPr lang="en-US" sz="800" dirty="0" smtClean="0">
                  <a:latin typeface="+mj-lt"/>
                  <a:cs typeface="Gill Sans Light"/>
                </a:rPr>
                <a:t>    1-6 years             1-2 years</a:t>
              </a:r>
              <a:endParaRPr lang="en-US" sz="800" dirty="0">
                <a:latin typeface="+mj-lt"/>
                <a:cs typeface="Gill Sans Light"/>
              </a:endParaRPr>
            </a:p>
          </p:txBody>
        </p:sp>
      </p:grpSp>
      <p:sp>
        <p:nvSpPr>
          <p:cNvPr id="57" name="Title 1"/>
          <p:cNvSpPr>
            <a:spLocks noGrp="1"/>
          </p:cNvSpPr>
          <p:nvPr>
            <p:ph type="title"/>
          </p:nvPr>
        </p:nvSpPr>
        <p:spPr>
          <a:xfrm>
            <a:off x="353387" y="453574"/>
            <a:ext cx="3340770" cy="918360"/>
          </a:xfrm>
        </p:spPr>
        <p:txBody>
          <a:bodyPr>
            <a:noAutofit/>
          </a:bodyPr>
          <a:lstStyle/>
          <a:p>
            <a:pPr algn="l">
              <a:lnSpc>
                <a:spcPct val="80000"/>
              </a:lnSpc>
            </a:pPr>
            <a:r>
              <a:rPr lang="en-US" sz="2800" dirty="0" smtClean="0">
                <a:cs typeface="Arial"/>
              </a:rPr>
              <a:t>Side effect and efficacy prediction</a:t>
            </a:r>
            <a:endParaRPr lang="en-US" sz="28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324191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333399"/>
                </a:solidFill>
              </a:rPr>
              <a:t>Many needles to find in ever increasing haystacks</a:t>
            </a:r>
          </a:p>
          <a:p>
            <a:r>
              <a:rPr lang="en-US" dirty="0" smtClean="0">
                <a:solidFill>
                  <a:srgbClr val="333399"/>
                </a:solidFill>
              </a:rPr>
              <a:t>Wide range of data science problems</a:t>
            </a:r>
          </a:p>
          <a:p>
            <a:r>
              <a:rPr lang="en-US" dirty="0" smtClean="0">
                <a:solidFill>
                  <a:srgbClr val="333399"/>
                </a:solidFill>
              </a:rPr>
              <a:t>Data fusion is an important and broadly relevant frontier in </a:t>
            </a:r>
            <a:r>
              <a:rPr lang="en-US" smtClean="0">
                <a:solidFill>
                  <a:srgbClr val="333399"/>
                </a:solidFill>
              </a:rPr>
              <a:t>data science</a:t>
            </a:r>
            <a:endParaRPr lang="en-US" dirty="0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030519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Netflix Challenge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Goal: predict user movie ratings</a:t>
            </a:r>
          </a:p>
          <a:p>
            <a:pPr lvl="1"/>
            <a:r>
              <a:rPr lang="en-US" dirty="0" smtClean="0"/>
              <a:t>440K users, 18K movies</a:t>
            </a:r>
          </a:p>
          <a:p>
            <a:pPr lvl="1"/>
            <a:r>
              <a:rPr lang="en-US" dirty="0" smtClean="0"/>
              <a:t>100 million ratings</a:t>
            </a:r>
          </a:p>
          <a:p>
            <a:pPr lvl="1"/>
            <a:r>
              <a:rPr lang="en-US" dirty="0" smtClean="0"/>
              <a:t>1% fill rate</a:t>
            </a:r>
          </a:p>
          <a:p>
            <a:pPr lvl="1"/>
            <a:r>
              <a:rPr lang="en-US" dirty="0" smtClean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dirty="0">
                <a:sym typeface="Wingdings"/>
              </a:rPr>
              <a:t> </a:t>
            </a:r>
            <a:r>
              <a:rPr lang="en-US" dirty="0" smtClean="0"/>
              <a:t>Predict 99% missing</a:t>
            </a:r>
          </a:p>
          <a:p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6622543" y="1839963"/>
            <a:ext cx="13906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18K movies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 rot="16200000">
            <a:off x="5097907" y="3808122"/>
            <a:ext cx="13523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440K users</a:t>
            </a:r>
            <a:endParaRPr lang="en-US" dirty="0"/>
          </a:p>
        </p:txBody>
      </p:sp>
      <p:graphicFrame>
        <p:nvGraphicFramePr>
          <p:cNvPr id="42" name="Table 4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9111315"/>
              </p:ext>
            </p:extLst>
          </p:nvPr>
        </p:nvGraphicFramePr>
        <p:xfrm>
          <a:off x="5965306" y="2209295"/>
          <a:ext cx="2705100" cy="356870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50850"/>
                <a:gridCol w="450850"/>
                <a:gridCol w="450850"/>
                <a:gridCol w="450850"/>
                <a:gridCol w="450850"/>
                <a:gridCol w="450850"/>
              </a:tblGrid>
              <a:tr h="446088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DA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?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?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?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?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6088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?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?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?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?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?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DAFF"/>
                    </a:solidFill>
                  </a:tcPr>
                </a:tc>
              </a:tr>
              <a:tr h="446088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?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?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?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FFFFFF"/>
                          </a:solidFill>
                        </a:rPr>
                        <a:t>5</a:t>
                      </a:r>
                      <a:endParaRPr lang="en-US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3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?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?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6088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?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?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?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?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?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FFFFFF"/>
                          </a:solidFill>
                        </a:rPr>
                        <a:t>4</a:t>
                      </a:r>
                      <a:endParaRPr lang="en-US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05C"/>
                    </a:solidFill>
                  </a:tcPr>
                </a:tc>
              </a:tr>
              <a:tr h="446088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?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5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?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?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?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?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6088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?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?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?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?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?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6088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?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?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9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?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?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?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6088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FFFFFF"/>
                          </a:solidFill>
                        </a:rPr>
                        <a:t>4</a:t>
                      </a:r>
                      <a:endParaRPr lang="en-US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?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?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?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?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?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663684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4800"/>
            <a:ext cx="9144000" cy="6245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99728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856825"/>
            <a:ext cx="8640960" cy="31443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148667" y="5589240"/>
            <a:ext cx="44397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Dudley </a:t>
            </a:r>
            <a:r>
              <a:rPr lang="en-US" i="1" dirty="0" smtClean="0"/>
              <a:t>et al.</a:t>
            </a:r>
            <a:r>
              <a:rPr lang="en-US" dirty="0" smtClean="0"/>
              <a:t> </a:t>
            </a:r>
            <a:r>
              <a:rPr lang="en-US" i="1" dirty="0" smtClean="0"/>
              <a:t>Briefings in Bioinformatics. </a:t>
            </a:r>
            <a:r>
              <a:rPr lang="en-US" dirty="0" smtClean="0"/>
              <a:t>2013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674112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Factor analysis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66164211"/>
              </p:ext>
            </p:extLst>
          </p:nvPr>
        </p:nvGraphicFramePr>
        <p:xfrm>
          <a:off x="539750" y="3585154"/>
          <a:ext cx="2705100" cy="44608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50850"/>
                <a:gridCol w="450850"/>
                <a:gridCol w="450850"/>
                <a:gridCol w="450850"/>
                <a:gridCol w="450850"/>
                <a:gridCol w="450850"/>
              </a:tblGrid>
              <a:tr h="44608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9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3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05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DA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05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05C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3145103"/>
              </p:ext>
            </p:extLst>
          </p:nvPr>
        </p:nvGraphicFramePr>
        <p:xfrm>
          <a:off x="4184650" y="3585154"/>
          <a:ext cx="1352550" cy="44608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50850"/>
                <a:gridCol w="450850"/>
                <a:gridCol w="450850"/>
              </a:tblGrid>
              <a:tr h="44608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05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3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DA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336440"/>
              </p:ext>
            </p:extLst>
          </p:nvPr>
        </p:nvGraphicFramePr>
        <p:xfrm>
          <a:off x="6076950" y="2246890"/>
          <a:ext cx="2705100" cy="133826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50850"/>
                <a:gridCol w="450850"/>
                <a:gridCol w="450850"/>
                <a:gridCol w="450850"/>
                <a:gridCol w="450850"/>
                <a:gridCol w="450850"/>
              </a:tblGrid>
              <a:tr h="44608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05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</a:schemeClr>
                    </a:solidFill>
                  </a:tcPr>
                </a:tc>
              </a:tr>
              <a:tr h="44608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3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05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05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9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DAFF"/>
                    </a:solidFill>
                  </a:tcPr>
                </a:tc>
              </a:tr>
              <a:tr h="44608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4B5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5570271" y="2540337"/>
            <a:ext cx="48410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/>
              <a:t>*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417621" y="3683000"/>
            <a:ext cx="60695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/>
              <a:t>≈</a:t>
            </a:r>
            <a:endParaRPr lang="en-US" sz="6000" dirty="0"/>
          </a:p>
        </p:txBody>
      </p:sp>
      <p:sp>
        <p:nvSpPr>
          <p:cNvPr id="11" name="TextBox 10"/>
          <p:cNvSpPr txBox="1"/>
          <p:nvPr/>
        </p:nvSpPr>
        <p:spPr>
          <a:xfrm rot="16200000">
            <a:off x="8489588" y="2721643"/>
            <a:ext cx="954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Factors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4298950" y="4329331"/>
            <a:ext cx="11216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Loadings</a:t>
            </a:r>
            <a:endParaRPr lang="en-US" dirty="0"/>
          </a:p>
        </p:txBody>
      </p:sp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72960892"/>
              </p:ext>
            </p:extLst>
          </p:nvPr>
        </p:nvGraphicFramePr>
        <p:xfrm>
          <a:off x="1652588" y="1670050"/>
          <a:ext cx="466725" cy="608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11" name="Equation" r:id="rId3" imgW="165100" imgH="215900" progId="Equation.3">
                  <p:embed/>
                </p:oleObj>
              </mc:Choice>
              <mc:Fallback>
                <p:oleObj name="Equation" r:id="rId3" imgW="165100" imgH="215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652588" y="1670050"/>
                        <a:ext cx="466725" cy="6080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5464605"/>
              </p:ext>
            </p:extLst>
          </p:nvPr>
        </p:nvGraphicFramePr>
        <p:xfrm>
          <a:off x="4581525" y="1657350"/>
          <a:ext cx="571500" cy="608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12" name="Equation" r:id="rId5" imgW="203200" imgH="215900" progId="Equation.3">
                  <p:embed/>
                </p:oleObj>
              </mc:Choice>
              <mc:Fallback>
                <p:oleObj name="Equation" r:id="rId5" imgW="203200" imgH="215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581525" y="1657350"/>
                        <a:ext cx="571500" cy="6080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97847076"/>
              </p:ext>
            </p:extLst>
          </p:nvPr>
        </p:nvGraphicFramePr>
        <p:xfrm>
          <a:off x="7205663" y="1697272"/>
          <a:ext cx="428625" cy="465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13" name="Equation" r:id="rId7" imgW="152400" imgH="165100" progId="Equation.3">
                  <p:embed/>
                </p:oleObj>
              </mc:Choice>
              <mc:Fallback>
                <p:oleObj name="Equation" r:id="rId7" imgW="152400" imgH="165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7205663" y="1697272"/>
                        <a:ext cx="428625" cy="465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176541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Factor analysis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Individual response (= row) modeled as individual mixture (= loading) of a small number of latent responses (= factor)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8944168"/>
              </p:ext>
            </p:extLst>
          </p:nvPr>
        </p:nvGraphicFramePr>
        <p:xfrm>
          <a:off x="539750" y="3585154"/>
          <a:ext cx="2705100" cy="44608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50850"/>
                <a:gridCol w="450850"/>
                <a:gridCol w="450850"/>
                <a:gridCol w="450850"/>
                <a:gridCol w="450850"/>
                <a:gridCol w="450850"/>
              </a:tblGrid>
              <a:tr h="44608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9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3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05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DA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05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05C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5244324"/>
              </p:ext>
            </p:extLst>
          </p:nvPr>
        </p:nvGraphicFramePr>
        <p:xfrm>
          <a:off x="4635500" y="2602490"/>
          <a:ext cx="450850" cy="44608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50850"/>
              </a:tblGrid>
              <a:tr h="44608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05C"/>
                    </a:solidFill>
                  </a:tcPr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3417621" y="3263900"/>
            <a:ext cx="60695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/>
              <a:t>≈</a:t>
            </a:r>
            <a:endParaRPr lang="en-US" sz="6000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5731682"/>
              </p:ext>
            </p:extLst>
          </p:nvPr>
        </p:nvGraphicFramePr>
        <p:xfrm>
          <a:off x="6076950" y="2602490"/>
          <a:ext cx="2705100" cy="44608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50850"/>
                <a:gridCol w="450850"/>
                <a:gridCol w="450850"/>
                <a:gridCol w="450850"/>
                <a:gridCol w="450850"/>
                <a:gridCol w="450850"/>
              </a:tblGrid>
              <a:tr h="44608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05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5328220" y="2451774"/>
            <a:ext cx="48410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/>
              <a:t>*</a:t>
            </a: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1567177"/>
              </p:ext>
            </p:extLst>
          </p:nvPr>
        </p:nvGraphicFramePr>
        <p:xfrm>
          <a:off x="6054373" y="3585154"/>
          <a:ext cx="2705100" cy="44608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50850"/>
                <a:gridCol w="450850"/>
                <a:gridCol w="450850"/>
                <a:gridCol w="450850"/>
                <a:gridCol w="450850"/>
                <a:gridCol w="450850"/>
              </a:tblGrid>
              <a:tr h="44608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3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05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05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9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DA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9323883"/>
              </p:ext>
            </p:extLst>
          </p:nvPr>
        </p:nvGraphicFramePr>
        <p:xfrm>
          <a:off x="6054373" y="4583690"/>
          <a:ext cx="2705100" cy="44608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50850"/>
                <a:gridCol w="450850"/>
                <a:gridCol w="450850"/>
                <a:gridCol w="450850"/>
                <a:gridCol w="450850"/>
                <a:gridCol w="450850"/>
              </a:tblGrid>
              <a:tr h="44608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4B5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2504354"/>
              </p:ext>
            </p:extLst>
          </p:nvPr>
        </p:nvGraphicFramePr>
        <p:xfrm>
          <a:off x="4635500" y="3585154"/>
          <a:ext cx="450850" cy="44608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50850"/>
              </a:tblGrid>
              <a:tr h="44608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0946446"/>
              </p:ext>
            </p:extLst>
          </p:nvPr>
        </p:nvGraphicFramePr>
        <p:xfrm>
          <a:off x="4635500" y="4583690"/>
          <a:ext cx="450850" cy="44608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50850"/>
              </a:tblGrid>
              <a:tr h="44608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5328220" y="3455074"/>
            <a:ext cx="48410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/>
              <a:t>*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328220" y="4444663"/>
            <a:ext cx="48410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/>
              <a:t>*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024578" y="2857668"/>
            <a:ext cx="58907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smtClean="0"/>
              <a:t>+</a:t>
            </a:r>
            <a:endParaRPr lang="en-US" sz="5400" dirty="0"/>
          </a:p>
        </p:txBody>
      </p:sp>
      <p:sp>
        <p:nvSpPr>
          <p:cNvPr id="16" name="TextBox 15"/>
          <p:cNvSpPr txBox="1"/>
          <p:nvPr/>
        </p:nvSpPr>
        <p:spPr>
          <a:xfrm>
            <a:off x="4024578" y="3817898"/>
            <a:ext cx="58907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smtClean="0"/>
              <a:t>+</a:t>
            </a:r>
            <a:endParaRPr lang="en-US" sz="5400" dirty="0"/>
          </a:p>
        </p:txBody>
      </p:sp>
      <p:sp>
        <p:nvSpPr>
          <p:cNvPr id="17" name="TextBox 16"/>
          <p:cNvSpPr txBox="1"/>
          <p:nvPr/>
        </p:nvSpPr>
        <p:spPr>
          <a:xfrm rot="16200000">
            <a:off x="8489588" y="3623343"/>
            <a:ext cx="954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Factors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4298950" y="5275660"/>
            <a:ext cx="11216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Loadings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31187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Solving by Alternating </a:t>
            </a:r>
            <a:r>
              <a:rPr lang="en-US" dirty="0"/>
              <a:t>L</a:t>
            </a:r>
            <a:r>
              <a:rPr lang="en-US" dirty="0" smtClean="0"/>
              <a:t>east </a:t>
            </a:r>
            <a:r>
              <a:rPr lang="en-US" dirty="0"/>
              <a:t>S</a:t>
            </a:r>
            <a:r>
              <a:rPr lang="en-US" dirty="0" smtClean="0"/>
              <a:t>quares</a:t>
            </a:r>
            <a:endParaRPr lang="en-US" dirty="0"/>
          </a:p>
        </p:txBody>
      </p:sp>
      <p:sp>
        <p:nvSpPr>
          <p:cNvPr id="147" name="Content Placeholder 14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If </a:t>
            </a:r>
            <a:r>
              <a:rPr lang="en-US" i="1" dirty="0" smtClean="0">
                <a:latin typeface="Times New Roman"/>
                <a:cs typeface="Times New Roman"/>
              </a:rPr>
              <a:t>V</a:t>
            </a:r>
            <a:r>
              <a:rPr lang="en-US" i="1" dirty="0" smtClean="0"/>
              <a:t> </a:t>
            </a:r>
            <a:r>
              <a:rPr lang="en-US" dirty="0" smtClean="0"/>
              <a:t>were known, </a:t>
            </a:r>
            <a:r>
              <a:rPr lang="en-US" i="1" dirty="0" smtClean="0">
                <a:latin typeface="Times New Roman"/>
                <a:cs typeface="Times New Roman"/>
              </a:rPr>
              <a:t>U</a:t>
            </a:r>
            <a:r>
              <a:rPr lang="en-US" dirty="0"/>
              <a:t> </a:t>
            </a:r>
            <a:r>
              <a:rPr lang="en-US" dirty="0" smtClean="0"/>
              <a:t>could be found by linear regression</a:t>
            </a:r>
            <a:endParaRPr lang="en-US" i="1" dirty="0"/>
          </a:p>
        </p:txBody>
      </p:sp>
      <p:graphicFrame>
        <p:nvGraphicFramePr>
          <p:cNvPr id="142" name="Table 14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7408496"/>
              </p:ext>
            </p:extLst>
          </p:nvPr>
        </p:nvGraphicFramePr>
        <p:xfrm>
          <a:off x="539750" y="2246890"/>
          <a:ext cx="2705100" cy="356870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50850"/>
                <a:gridCol w="450850"/>
                <a:gridCol w="450850"/>
                <a:gridCol w="450850"/>
                <a:gridCol w="450850"/>
                <a:gridCol w="450850"/>
              </a:tblGrid>
              <a:tr h="44608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DA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05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DA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05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DAFF"/>
                    </a:solidFill>
                  </a:tcPr>
                </a:tc>
              </a:tr>
              <a:tr h="44608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9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05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05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9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3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DAFF"/>
                    </a:solidFill>
                  </a:tcPr>
                </a:tc>
              </a:tr>
              <a:tr h="44608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05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4B5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9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</a:schemeClr>
                    </a:solidFill>
                  </a:tcPr>
                </a:tc>
              </a:tr>
              <a:tr h="44608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9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3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05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DA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05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05C"/>
                    </a:solidFill>
                  </a:tcPr>
                </a:tc>
              </a:tr>
              <a:tr h="44608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05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4B5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3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3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90FF"/>
                    </a:solidFill>
                  </a:tcPr>
                </a:tc>
              </a:tr>
              <a:tr h="44608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3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9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3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3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3D"/>
                    </a:solidFill>
                  </a:tcPr>
                </a:tc>
              </a:tr>
              <a:tr h="44608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DA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DA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9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DA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4B5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0000"/>
                        <a:lumOff val="40000"/>
                      </a:schemeClr>
                    </a:solidFill>
                  </a:tcPr>
                </a:tc>
              </a:tr>
              <a:tr h="44608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DA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3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43" name="Table 14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1114329"/>
              </p:ext>
            </p:extLst>
          </p:nvPr>
        </p:nvGraphicFramePr>
        <p:xfrm>
          <a:off x="4184650" y="2246890"/>
          <a:ext cx="1352550" cy="356870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50850"/>
                <a:gridCol w="450850"/>
                <a:gridCol w="450850"/>
              </a:tblGrid>
              <a:tr h="446088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?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?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?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46088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?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?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?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46088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?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?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?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46088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?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?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?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46088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?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?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?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46088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?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?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?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46088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?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?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?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46088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?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?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?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144" name="TextBox 143"/>
          <p:cNvSpPr txBox="1"/>
          <p:nvPr/>
        </p:nvSpPr>
        <p:spPr>
          <a:xfrm>
            <a:off x="3417621" y="3530600"/>
            <a:ext cx="60695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/>
              <a:t>≈</a:t>
            </a:r>
            <a:endParaRPr lang="en-US" sz="6000" dirty="0"/>
          </a:p>
        </p:txBody>
      </p:sp>
      <p:graphicFrame>
        <p:nvGraphicFramePr>
          <p:cNvPr id="145" name="Table 14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018360"/>
              </p:ext>
            </p:extLst>
          </p:nvPr>
        </p:nvGraphicFramePr>
        <p:xfrm>
          <a:off x="6076950" y="2246890"/>
          <a:ext cx="2705100" cy="133826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50850"/>
                <a:gridCol w="450850"/>
                <a:gridCol w="450850"/>
                <a:gridCol w="450850"/>
                <a:gridCol w="450850"/>
                <a:gridCol w="450850"/>
              </a:tblGrid>
              <a:tr h="44608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05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</a:schemeClr>
                    </a:solidFill>
                  </a:tcPr>
                </a:tc>
              </a:tr>
              <a:tr h="44608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3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05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05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9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DAFF"/>
                    </a:solidFill>
                  </a:tcPr>
                </a:tc>
              </a:tr>
              <a:tr h="44608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4B5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46" name="TextBox 145"/>
          <p:cNvSpPr txBox="1"/>
          <p:nvPr/>
        </p:nvSpPr>
        <p:spPr>
          <a:xfrm>
            <a:off x="5570271" y="2540337"/>
            <a:ext cx="48410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/>
              <a:t>*</a:t>
            </a:r>
          </a:p>
        </p:txBody>
      </p:sp>
      <p:sp>
        <p:nvSpPr>
          <p:cNvPr id="148" name="TextBox 147"/>
          <p:cNvSpPr txBox="1"/>
          <p:nvPr/>
        </p:nvSpPr>
        <p:spPr>
          <a:xfrm>
            <a:off x="4298950" y="5853694"/>
            <a:ext cx="11216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Loadings</a:t>
            </a:r>
            <a:endParaRPr lang="en-US" dirty="0"/>
          </a:p>
        </p:txBody>
      </p:sp>
      <p:sp>
        <p:nvSpPr>
          <p:cNvPr id="149" name="TextBox 148"/>
          <p:cNvSpPr txBox="1"/>
          <p:nvPr/>
        </p:nvSpPr>
        <p:spPr>
          <a:xfrm rot="16200000">
            <a:off x="8489588" y="2721643"/>
            <a:ext cx="954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Factors</a:t>
            </a:r>
            <a:endParaRPr lang="en-US" dirty="0"/>
          </a:p>
        </p:txBody>
      </p:sp>
      <p:graphicFrame>
        <p:nvGraphicFramePr>
          <p:cNvPr id="153" name="Object 15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92497158"/>
              </p:ext>
            </p:extLst>
          </p:nvPr>
        </p:nvGraphicFramePr>
        <p:xfrm>
          <a:off x="1689101" y="1733730"/>
          <a:ext cx="392956" cy="4286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52" name="Equation" r:id="rId3" imgW="139700" imgH="152400" progId="Equation.3">
                  <p:embed/>
                </p:oleObj>
              </mc:Choice>
              <mc:Fallback>
                <p:oleObj name="Equation" r:id="rId3" imgW="139700" imgH="152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689101" y="1733730"/>
                        <a:ext cx="392956" cy="42867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4" name="Object 15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41492160"/>
              </p:ext>
            </p:extLst>
          </p:nvPr>
        </p:nvGraphicFramePr>
        <p:xfrm>
          <a:off x="4652963" y="1716088"/>
          <a:ext cx="428625" cy="465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53" name="Equation" r:id="rId5" imgW="152400" imgH="165100" progId="Equation.3">
                  <p:embed/>
                </p:oleObj>
              </mc:Choice>
              <mc:Fallback>
                <p:oleObj name="Equation" r:id="rId5" imgW="152400" imgH="165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652963" y="1716088"/>
                        <a:ext cx="428625" cy="465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5" name="Object 15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2274093"/>
              </p:ext>
            </p:extLst>
          </p:nvPr>
        </p:nvGraphicFramePr>
        <p:xfrm>
          <a:off x="7205663" y="1697272"/>
          <a:ext cx="428625" cy="465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54" name="Equation" r:id="rId7" imgW="152400" imgH="165100" progId="Equation.3">
                  <p:embed/>
                </p:oleObj>
              </mc:Choice>
              <mc:Fallback>
                <p:oleObj name="Equation" r:id="rId7" imgW="152400" imgH="165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7205663" y="1697272"/>
                        <a:ext cx="428625" cy="465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619146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Alternating least squares</a:t>
            </a:r>
          </a:p>
        </p:txBody>
      </p:sp>
      <p:sp>
        <p:nvSpPr>
          <p:cNvPr id="147" name="Content Placeholder 146"/>
          <p:cNvSpPr>
            <a:spLocks noGrp="1"/>
          </p:cNvSpPr>
          <p:nvPr>
            <p:ph idx="1"/>
          </p:nvPr>
        </p:nvSpPr>
        <p:spPr>
          <a:xfrm>
            <a:off x="540000" y="1349999"/>
            <a:ext cx="8451600" cy="4428000"/>
          </a:xfrm>
        </p:spPr>
        <p:txBody>
          <a:bodyPr/>
          <a:lstStyle/>
          <a:p>
            <a:r>
              <a:rPr lang="en-US" dirty="0" smtClean="0"/>
              <a:t>From initial condition, alternate least-square regressions…</a:t>
            </a:r>
            <a:endParaRPr lang="en-US" i="1" dirty="0"/>
          </a:p>
        </p:txBody>
      </p:sp>
      <p:graphicFrame>
        <p:nvGraphicFramePr>
          <p:cNvPr id="142" name="Table 14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1217110"/>
              </p:ext>
            </p:extLst>
          </p:nvPr>
        </p:nvGraphicFramePr>
        <p:xfrm>
          <a:off x="539750" y="2246890"/>
          <a:ext cx="2705100" cy="356870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50850"/>
                <a:gridCol w="450850"/>
                <a:gridCol w="450850"/>
                <a:gridCol w="450850"/>
                <a:gridCol w="450850"/>
                <a:gridCol w="450850"/>
              </a:tblGrid>
              <a:tr h="44608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DA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05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DA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05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DAFF"/>
                    </a:solidFill>
                  </a:tcPr>
                </a:tc>
              </a:tr>
              <a:tr h="44608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9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05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05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9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3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DAFF"/>
                    </a:solidFill>
                  </a:tcPr>
                </a:tc>
              </a:tr>
              <a:tr h="44608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05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4B5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9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</a:schemeClr>
                    </a:solidFill>
                  </a:tcPr>
                </a:tc>
              </a:tr>
              <a:tr h="44608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9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3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05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DA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05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05C"/>
                    </a:solidFill>
                  </a:tcPr>
                </a:tc>
              </a:tr>
              <a:tr h="44608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05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4B5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3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3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90FF"/>
                    </a:solidFill>
                  </a:tcPr>
                </a:tc>
              </a:tr>
              <a:tr h="44608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3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9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3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3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3D"/>
                    </a:solidFill>
                  </a:tcPr>
                </a:tc>
              </a:tr>
              <a:tr h="44608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DA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DA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9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DA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4B5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0000"/>
                        <a:lumOff val="40000"/>
                      </a:schemeClr>
                    </a:solidFill>
                  </a:tcPr>
                </a:tc>
              </a:tr>
              <a:tr h="44608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DA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3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44" name="TextBox 143"/>
          <p:cNvSpPr txBox="1"/>
          <p:nvPr/>
        </p:nvSpPr>
        <p:spPr>
          <a:xfrm>
            <a:off x="3417621" y="3530600"/>
            <a:ext cx="60695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/>
              <a:t>≈</a:t>
            </a:r>
            <a:endParaRPr lang="en-US" sz="6000" dirty="0"/>
          </a:p>
        </p:txBody>
      </p:sp>
      <p:graphicFrame>
        <p:nvGraphicFramePr>
          <p:cNvPr id="145" name="Table 14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2254888"/>
              </p:ext>
            </p:extLst>
          </p:nvPr>
        </p:nvGraphicFramePr>
        <p:xfrm>
          <a:off x="6076950" y="2246890"/>
          <a:ext cx="2705100" cy="133826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50850"/>
                <a:gridCol w="450850"/>
                <a:gridCol w="450850"/>
                <a:gridCol w="450850"/>
                <a:gridCol w="450850"/>
                <a:gridCol w="450850"/>
              </a:tblGrid>
              <a:tr h="446088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?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?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?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?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?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?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46088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?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?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?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?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?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?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46088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?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?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?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?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?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?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146" name="TextBox 145"/>
          <p:cNvSpPr txBox="1"/>
          <p:nvPr/>
        </p:nvSpPr>
        <p:spPr>
          <a:xfrm>
            <a:off x="5570271" y="2540337"/>
            <a:ext cx="48410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/>
              <a:t>*</a:t>
            </a:r>
          </a:p>
        </p:txBody>
      </p:sp>
      <p:sp>
        <p:nvSpPr>
          <p:cNvPr id="148" name="TextBox 147"/>
          <p:cNvSpPr txBox="1"/>
          <p:nvPr/>
        </p:nvSpPr>
        <p:spPr>
          <a:xfrm>
            <a:off x="4298950" y="5853694"/>
            <a:ext cx="11216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Loadings</a:t>
            </a:r>
            <a:endParaRPr lang="en-US" dirty="0"/>
          </a:p>
        </p:txBody>
      </p:sp>
      <p:sp>
        <p:nvSpPr>
          <p:cNvPr id="149" name="TextBox 148"/>
          <p:cNvSpPr txBox="1"/>
          <p:nvPr/>
        </p:nvSpPr>
        <p:spPr>
          <a:xfrm rot="16200000">
            <a:off x="8489588" y="2721643"/>
            <a:ext cx="954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Factors</a:t>
            </a:r>
            <a:endParaRPr lang="en-US" dirty="0"/>
          </a:p>
        </p:txBody>
      </p:sp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5112447"/>
              </p:ext>
            </p:extLst>
          </p:nvPr>
        </p:nvGraphicFramePr>
        <p:xfrm>
          <a:off x="4184650" y="2246890"/>
          <a:ext cx="1352550" cy="356870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50850"/>
                <a:gridCol w="450850"/>
                <a:gridCol w="450850"/>
              </a:tblGrid>
              <a:tr h="446088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?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?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?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46088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?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?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?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46088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?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?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?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46088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?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?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?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46088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?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?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?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46088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?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?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?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46088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?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?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?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46088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?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?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?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4122153"/>
              </p:ext>
            </p:extLst>
          </p:nvPr>
        </p:nvGraphicFramePr>
        <p:xfrm>
          <a:off x="1689101" y="1733730"/>
          <a:ext cx="392956" cy="4286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18" name="Equation" r:id="rId3" imgW="139700" imgH="152400" progId="Equation.3">
                  <p:embed/>
                </p:oleObj>
              </mc:Choice>
              <mc:Fallback>
                <p:oleObj name="Equation" r:id="rId3" imgW="139700" imgH="152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689101" y="1733730"/>
                        <a:ext cx="392956" cy="42867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12277912"/>
              </p:ext>
            </p:extLst>
          </p:nvPr>
        </p:nvGraphicFramePr>
        <p:xfrm>
          <a:off x="4652963" y="1716088"/>
          <a:ext cx="428625" cy="465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19" name="Equation" r:id="rId5" imgW="152400" imgH="165100" progId="Equation.3">
                  <p:embed/>
                </p:oleObj>
              </mc:Choice>
              <mc:Fallback>
                <p:oleObj name="Equation" r:id="rId5" imgW="152400" imgH="165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652963" y="1716088"/>
                        <a:ext cx="428625" cy="465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84329592"/>
              </p:ext>
            </p:extLst>
          </p:nvPr>
        </p:nvGraphicFramePr>
        <p:xfrm>
          <a:off x="7205663" y="1697272"/>
          <a:ext cx="428625" cy="465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20" name="Equation" r:id="rId7" imgW="152400" imgH="165100" progId="Equation.3">
                  <p:embed/>
                </p:oleObj>
              </mc:Choice>
              <mc:Fallback>
                <p:oleObj name="Equation" r:id="rId7" imgW="152400" imgH="165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7205663" y="1697272"/>
                        <a:ext cx="428625" cy="465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38612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Alternating least squares</a:t>
            </a:r>
            <a:endParaRPr lang="en-US" dirty="0"/>
          </a:p>
        </p:txBody>
      </p:sp>
      <p:sp>
        <p:nvSpPr>
          <p:cNvPr id="147" name="Content Placeholder 14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… till convergence</a:t>
            </a:r>
            <a:endParaRPr lang="en-US" dirty="0"/>
          </a:p>
        </p:txBody>
      </p:sp>
      <p:graphicFrame>
        <p:nvGraphicFramePr>
          <p:cNvPr id="142" name="Table 14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553651"/>
              </p:ext>
            </p:extLst>
          </p:nvPr>
        </p:nvGraphicFramePr>
        <p:xfrm>
          <a:off x="539750" y="2246890"/>
          <a:ext cx="2705100" cy="356870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50850"/>
                <a:gridCol w="450850"/>
                <a:gridCol w="450850"/>
                <a:gridCol w="450850"/>
                <a:gridCol w="450850"/>
                <a:gridCol w="450850"/>
              </a:tblGrid>
              <a:tr h="44608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DA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05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DA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05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DAFF"/>
                    </a:solidFill>
                  </a:tcPr>
                </a:tc>
              </a:tr>
              <a:tr h="44608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9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05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05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9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3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DAFF"/>
                    </a:solidFill>
                  </a:tcPr>
                </a:tc>
              </a:tr>
              <a:tr h="44608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05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4B5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9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</a:schemeClr>
                    </a:solidFill>
                  </a:tcPr>
                </a:tc>
              </a:tr>
              <a:tr h="44608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9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3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05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DA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05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05C"/>
                    </a:solidFill>
                  </a:tcPr>
                </a:tc>
              </a:tr>
              <a:tr h="44608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05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4B5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3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3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90FF"/>
                    </a:solidFill>
                  </a:tcPr>
                </a:tc>
              </a:tr>
              <a:tr h="44608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3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9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3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3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3D"/>
                    </a:solidFill>
                  </a:tcPr>
                </a:tc>
              </a:tr>
              <a:tr h="44608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DA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DA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9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DA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4B5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0000"/>
                        <a:lumOff val="40000"/>
                      </a:schemeClr>
                    </a:solidFill>
                  </a:tcPr>
                </a:tc>
              </a:tr>
              <a:tr h="44608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DA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3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43" name="Table 14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3822558"/>
              </p:ext>
            </p:extLst>
          </p:nvPr>
        </p:nvGraphicFramePr>
        <p:xfrm>
          <a:off x="4184650" y="2246890"/>
          <a:ext cx="1352550" cy="356870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50850"/>
                <a:gridCol w="450850"/>
                <a:gridCol w="450850"/>
              </a:tblGrid>
              <a:tr h="44608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DA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05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DAFF"/>
                    </a:solidFill>
                  </a:tcPr>
                </a:tc>
              </a:tr>
              <a:tr h="44608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05C"/>
                    </a:solidFill>
                  </a:tcPr>
                </a:tc>
              </a:tr>
              <a:tr h="44608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DA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4B5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40000"/>
                        <a:lumOff val="60000"/>
                      </a:schemeClr>
                    </a:solidFill>
                  </a:tcPr>
                </a:tc>
              </a:tr>
              <a:tr h="44608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05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3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DAFF"/>
                    </a:solidFill>
                  </a:tcPr>
                </a:tc>
              </a:tr>
              <a:tr h="44608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DA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4B5FF"/>
                    </a:solidFill>
                  </a:tcPr>
                </a:tc>
              </a:tr>
              <a:tr h="44608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3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9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DAFF"/>
                    </a:solidFill>
                  </a:tcPr>
                </a:tc>
              </a:tr>
              <a:tr h="44608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DA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DA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05C"/>
                    </a:solidFill>
                  </a:tcPr>
                </a:tc>
              </a:tr>
              <a:tr h="44608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44" name="TextBox 143"/>
          <p:cNvSpPr txBox="1"/>
          <p:nvPr/>
        </p:nvSpPr>
        <p:spPr>
          <a:xfrm>
            <a:off x="3417621" y="3530600"/>
            <a:ext cx="60695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/>
              <a:t>≈</a:t>
            </a:r>
            <a:endParaRPr lang="en-US" sz="6000" dirty="0"/>
          </a:p>
        </p:txBody>
      </p:sp>
      <p:graphicFrame>
        <p:nvGraphicFramePr>
          <p:cNvPr id="145" name="Table 14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8975669"/>
              </p:ext>
            </p:extLst>
          </p:nvPr>
        </p:nvGraphicFramePr>
        <p:xfrm>
          <a:off x="6076950" y="2246890"/>
          <a:ext cx="2705100" cy="133826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50850"/>
                <a:gridCol w="450850"/>
                <a:gridCol w="450850"/>
                <a:gridCol w="450850"/>
                <a:gridCol w="450850"/>
                <a:gridCol w="450850"/>
              </a:tblGrid>
              <a:tr h="44608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05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</a:schemeClr>
                    </a:solidFill>
                  </a:tcPr>
                </a:tc>
              </a:tr>
              <a:tr h="44608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3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05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05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9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DAFF"/>
                    </a:solidFill>
                  </a:tcPr>
                </a:tc>
              </a:tr>
              <a:tr h="44608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4B5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46" name="TextBox 145"/>
          <p:cNvSpPr txBox="1"/>
          <p:nvPr/>
        </p:nvSpPr>
        <p:spPr>
          <a:xfrm>
            <a:off x="5570271" y="2540337"/>
            <a:ext cx="48410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/>
              <a:t>*</a:t>
            </a:r>
          </a:p>
        </p:txBody>
      </p:sp>
      <p:sp>
        <p:nvSpPr>
          <p:cNvPr id="148" name="TextBox 147"/>
          <p:cNvSpPr txBox="1"/>
          <p:nvPr/>
        </p:nvSpPr>
        <p:spPr>
          <a:xfrm>
            <a:off x="4298950" y="5853694"/>
            <a:ext cx="11216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Loadings</a:t>
            </a:r>
            <a:endParaRPr lang="en-US" dirty="0"/>
          </a:p>
        </p:txBody>
      </p:sp>
      <p:sp>
        <p:nvSpPr>
          <p:cNvPr id="149" name="TextBox 148"/>
          <p:cNvSpPr txBox="1"/>
          <p:nvPr/>
        </p:nvSpPr>
        <p:spPr>
          <a:xfrm rot="16200000">
            <a:off x="8489588" y="2721643"/>
            <a:ext cx="954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Factors</a:t>
            </a:r>
            <a:endParaRPr lang="en-US" dirty="0"/>
          </a:p>
        </p:txBody>
      </p:sp>
      <p:graphicFrame>
        <p:nvGraphicFramePr>
          <p:cNvPr id="153" name="Object 15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74724665"/>
              </p:ext>
            </p:extLst>
          </p:nvPr>
        </p:nvGraphicFramePr>
        <p:xfrm>
          <a:off x="1689101" y="1733730"/>
          <a:ext cx="392956" cy="4286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542" name="Equation" r:id="rId3" imgW="139700" imgH="152400" progId="Equation.3">
                  <p:embed/>
                </p:oleObj>
              </mc:Choice>
              <mc:Fallback>
                <p:oleObj name="Equation" r:id="rId3" imgW="139700" imgH="152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689101" y="1733730"/>
                        <a:ext cx="392956" cy="42867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4" name="Object 15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12540281"/>
              </p:ext>
            </p:extLst>
          </p:nvPr>
        </p:nvGraphicFramePr>
        <p:xfrm>
          <a:off x="4652963" y="1716088"/>
          <a:ext cx="428625" cy="465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543" name="Equation" r:id="rId5" imgW="152400" imgH="165100" progId="Equation.3">
                  <p:embed/>
                </p:oleObj>
              </mc:Choice>
              <mc:Fallback>
                <p:oleObj name="Equation" r:id="rId5" imgW="152400" imgH="165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652963" y="1716088"/>
                        <a:ext cx="428625" cy="465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5" name="Object 15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68589424"/>
              </p:ext>
            </p:extLst>
          </p:nvPr>
        </p:nvGraphicFramePr>
        <p:xfrm>
          <a:off x="7205663" y="1697272"/>
          <a:ext cx="428625" cy="465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544" name="Equation" r:id="rId7" imgW="152400" imgH="165100" progId="Equation.3">
                  <p:embed/>
                </p:oleObj>
              </mc:Choice>
              <mc:Fallback>
                <p:oleObj name="Equation" r:id="rId7" imgW="152400" imgH="165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7205663" y="1697272"/>
                        <a:ext cx="428625" cy="465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810309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7681483"/>
              </p:ext>
            </p:extLst>
          </p:nvPr>
        </p:nvGraphicFramePr>
        <p:xfrm>
          <a:off x="539750" y="2246890"/>
          <a:ext cx="2705100" cy="356870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50850"/>
                <a:gridCol w="450850"/>
                <a:gridCol w="450850"/>
                <a:gridCol w="450850"/>
                <a:gridCol w="450850"/>
                <a:gridCol w="450850"/>
              </a:tblGrid>
              <a:tr h="44608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DA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608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DAFF"/>
                    </a:solidFill>
                  </a:tcPr>
                </a:tc>
              </a:tr>
              <a:tr h="44608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3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608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05C"/>
                    </a:solidFill>
                  </a:tcPr>
                </a:tc>
              </a:tr>
              <a:tr h="44608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608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608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9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608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Matrix factorization</a:t>
            </a:r>
            <a:endParaRPr lang="en-US" dirty="0"/>
          </a:p>
        </p:txBody>
      </p:sp>
      <p:sp>
        <p:nvSpPr>
          <p:cNvPr id="147" name="Content Placeholder 14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Factorization can be done on incompletely observed matrix</a:t>
            </a:r>
            <a:endParaRPr lang="en-US" dirty="0"/>
          </a:p>
        </p:txBody>
      </p:sp>
      <p:graphicFrame>
        <p:nvGraphicFramePr>
          <p:cNvPr id="143" name="Table 14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6646779"/>
              </p:ext>
            </p:extLst>
          </p:nvPr>
        </p:nvGraphicFramePr>
        <p:xfrm>
          <a:off x="4184650" y="2246890"/>
          <a:ext cx="1352550" cy="356870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50850"/>
                <a:gridCol w="450850"/>
                <a:gridCol w="450850"/>
              </a:tblGrid>
              <a:tr h="44608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DA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05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DAFF"/>
                    </a:solidFill>
                  </a:tcPr>
                </a:tc>
              </a:tr>
              <a:tr h="44608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05C"/>
                    </a:solidFill>
                  </a:tcPr>
                </a:tc>
              </a:tr>
              <a:tr h="44608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DA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4B5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40000"/>
                        <a:lumOff val="60000"/>
                      </a:schemeClr>
                    </a:solidFill>
                  </a:tcPr>
                </a:tc>
              </a:tr>
              <a:tr h="44608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05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3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DAFF"/>
                    </a:solidFill>
                  </a:tcPr>
                </a:tc>
              </a:tr>
              <a:tr h="44608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DA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4B5FF"/>
                    </a:solidFill>
                  </a:tcPr>
                </a:tc>
              </a:tr>
              <a:tr h="44608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3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9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DAFF"/>
                    </a:solidFill>
                  </a:tcPr>
                </a:tc>
              </a:tr>
              <a:tr h="44608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DA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DA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05C"/>
                    </a:solidFill>
                  </a:tcPr>
                </a:tc>
              </a:tr>
              <a:tr h="44608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44" name="TextBox 143"/>
          <p:cNvSpPr txBox="1"/>
          <p:nvPr/>
        </p:nvSpPr>
        <p:spPr>
          <a:xfrm>
            <a:off x="3417621" y="3530600"/>
            <a:ext cx="60695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/>
              <a:t>≈</a:t>
            </a:r>
            <a:endParaRPr lang="en-US" sz="6000" dirty="0"/>
          </a:p>
        </p:txBody>
      </p:sp>
      <p:graphicFrame>
        <p:nvGraphicFramePr>
          <p:cNvPr id="145" name="Table 14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9245760"/>
              </p:ext>
            </p:extLst>
          </p:nvPr>
        </p:nvGraphicFramePr>
        <p:xfrm>
          <a:off x="6076950" y="2246890"/>
          <a:ext cx="2705100" cy="133826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50850"/>
                <a:gridCol w="450850"/>
                <a:gridCol w="450850"/>
                <a:gridCol w="450850"/>
                <a:gridCol w="450850"/>
                <a:gridCol w="450850"/>
              </a:tblGrid>
              <a:tr h="44608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05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</a:schemeClr>
                    </a:solidFill>
                  </a:tcPr>
                </a:tc>
              </a:tr>
              <a:tr h="44608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3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05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05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9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DAFF"/>
                    </a:solidFill>
                  </a:tcPr>
                </a:tc>
              </a:tr>
              <a:tr h="44608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4B5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46" name="TextBox 145"/>
          <p:cNvSpPr txBox="1"/>
          <p:nvPr/>
        </p:nvSpPr>
        <p:spPr>
          <a:xfrm>
            <a:off x="5570271" y="2540337"/>
            <a:ext cx="48410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/>
              <a:t>*</a:t>
            </a:r>
          </a:p>
        </p:txBody>
      </p:sp>
      <p:sp>
        <p:nvSpPr>
          <p:cNvPr id="148" name="TextBox 147"/>
          <p:cNvSpPr txBox="1"/>
          <p:nvPr/>
        </p:nvSpPr>
        <p:spPr>
          <a:xfrm>
            <a:off x="4298950" y="5853694"/>
            <a:ext cx="11216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Loadings</a:t>
            </a:r>
            <a:endParaRPr lang="en-US" dirty="0"/>
          </a:p>
        </p:txBody>
      </p:sp>
      <p:sp>
        <p:nvSpPr>
          <p:cNvPr id="149" name="TextBox 148"/>
          <p:cNvSpPr txBox="1"/>
          <p:nvPr/>
        </p:nvSpPr>
        <p:spPr>
          <a:xfrm rot="16200000">
            <a:off x="8489588" y="2721643"/>
            <a:ext cx="954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Factors</a:t>
            </a:r>
            <a:endParaRPr lang="en-US" dirty="0"/>
          </a:p>
        </p:txBody>
      </p:sp>
      <p:graphicFrame>
        <p:nvGraphicFramePr>
          <p:cNvPr id="153" name="Object 15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17064469"/>
              </p:ext>
            </p:extLst>
          </p:nvPr>
        </p:nvGraphicFramePr>
        <p:xfrm>
          <a:off x="1671638" y="1698625"/>
          <a:ext cx="428625" cy="500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90" name="Equation" r:id="rId3" imgW="152400" imgH="177800" progId="Equation.3">
                  <p:embed/>
                </p:oleObj>
              </mc:Choice>
              <mc:Fallback>
                <p:oleObj name="Equation" r:id="rId3" imgW="152400" imgH="177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671638" y="1698625"/>
                        <a:ext cx="428625" cy="5000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4" name="Object 15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85660079"/>
              </p:ext>
            </p:extLst>
          </p:nvPr>
        </p:nvGraphicFramePr>
        <p:xfrm>
          <a:off x="4652963" y="1716088"/>
          <a:ext cx="428625" cy="465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91" name="Equation" r:id="rId5" imgW="152400" imgH="165100" progId="Equation.3">
                  <p:embed/>
                </p:oleObj>
              </mc:Choice>
              <mc:Fallback>
                <p:oleObj name="Equation" r:id="rId5" imgW="152400" imgH="165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652963" y="1716088"/>
                        <a:ext cx="428625" cy="465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5" name="Object 15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15654102"/>
              </p:ext>
            </p:extLst>
          </p:nvPr>
        </p:nvGraphicFramePr>
        <p:xfrm>
          <a:off x="7205663" y="1722672"/>
          <a:ext cx="428625" cy="465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92" name="Equation" r:id="rId7" imgW="152400" imgH="165100" progId="Equation.3">
                  <p:embed/>
                </p:oleObj>
              </mc:Choice>
              <mc:Fallback>
                <p:oleObj name="Equation" r:id="rId7" imgW="152400" imgH="165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7205663" y="1722672"/>
                        <a:ext cx="428625" cy="465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558374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Optimality?</a:t>
            </a:r>
            <a:endParaRPr lang="en-US" dirty="0"/>
          </a:p>
        </p:txBody>
      </p:sp>
      <p:sp>
        <p:nvSpPr>
          <p:cNvPr id="147" name="Content Placeholder 14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How do we know we converged to the optimal solution?</a:t>
            </a:r>
            <a:endParaRPr lang="en-US" dirty="0"/>
          </a:p>
        </p:txBody>
      </p:sp>
      <p:graphicFrame>
        <p:nvGraphicFramePr>
          <p:cNvPr id="143" name="Table 14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0883293"/>
              </p:ext>
            </p:extLst>
          </p:nvPr>
        </p:nvGraphicFramePr>
        <p:xfrm>
          <a:off x="4184650" y="2246890"/>
          <a:ext cx="1352550" cy="356870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50850"/>
                <a:gridCol w="450850"/>
                <a:gridCol w="450850"/>
              </a:tblGrid>
              <a:tr h="44608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DA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05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DAFF"/>
                    </a:solidFill>
                  </a:tcPr>
                </a:tc>
              </a:tr>
              <a:tr h="44608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05C"/>
                    </a:solidFill>
                  </a:tcPr>
                </a:tc>
              </a:tr>
              <a:tr h="44608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DA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4B5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40000"/>
                        <a:lumOff val="60000"/>
                      </a:schemeClr>
                    </a:solidFill>
                  </a:tcPr>
                </a:tc>
              </a:tr>
              <a:tr h="44608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05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3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DAFF"/>
                    </a:solidFill>
                  </a:tcPr>
                </a:tc>
              </a:tr>
              <a:tr h="44608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DA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4B5FF"/>
                    </a:solidFill>
                  </a:tcPr>
                </a:tc>
              </a:tr>
              <a:tr h="44608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3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9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DAFF"/>
                    </a:solidFill>
                  </a:tcPr>
                </a:tc>
              </a:tr>
              <a:tr h="44608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DA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DA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05C"/>
                    </a:solidFill>
                  </a:tcPr>
                </a:tc>
              </a:tr>
              <a:tr h="44608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44" name="TextBox 143"/>
          <p:cNvSpPr txBox="1"/>
          <p:nvPr/>
        </p:nvSpPr>
        <p:spPr>
          <a:xfrm>
            <a:off x="3417621" y="3530600"/>
            <a:ext cx="60695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/>
              <a:t>≈</a:t>
            </a:r>
            <a:endParaRPr lang="en-US" sz="6000" dirty="0"/>
          </a:p>
        </p:txBody>
      </p:sp>
      <p:graphicFrame>
        <p:nvGraphicFramePr>
          <p:cNvPr id="145" name="Table 14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3555324"/>
              </p:ext>
            </p:extLst>
          </p:nvPr>
        </p:nvGraphicFramePr>
        <p:xfrm>
          <a:off x="6076950" y="2246890"/>
          <a:ext cx="2705100" cy="133826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50850"/>
                <a:gridCol w="450850"/>
                <a:gridCol w="450850"/>
                <a:gridCol w="450850"/>
                <a:gridCol w="450850"/>
                <a:gridCol w="450850"/>
              </a:tblGrid>
              <a:tr h="44608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05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</a:schemeClr>
                    </a:solidFill>
                  </a:tcPr>
                </a:tc>
              </a:tr>
              <a:tr h="44608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3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05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05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9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DAFF"/>
                    </a:solidFill>
                  </a:tcPr>
                </a:tc>
              </a:tr>
              <a:tr h="44608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4B5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46" name="TextBox 145"/>
          <p:cNvSpPr txBox="1"/>
          <p:nvPr/>
        </p:nvSpPr>
        <p:spPr>
          <a:xfrm>
            <a:off x="5570271" y="2540337"/>
            <a:ext cx="48410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/>
              <a:t>*</a:t>
            </a:r>
          </a:p>
        </p:txBody>
      </p:sp>
      <p:sp>
        <p:nvSpPr>
          <p:cNvPr id="148" name="TextBox 147"/>
          <p:cNvSpPr txBox="1"/>
          <p:nvPr/>
        </p:nvSpPr>
        <p:spPr>
          <a:xfrm>
            <a:off x="4298950" y="5853694"/>
            <a:ext cx="11216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Loadings</a:t>
            </a:r>
            <a:endParaRPr lang="en-US" dirty="0"/>
          </a:p>
        </p:txBody>
      </p:sp>
      <p:sp>
        <p:nvSpPr>
          <p:cNvPr id="149" name="TextBox 148"/>
          <p:cNvSpPr txBox="1"/>
          <p:nvPr/>
        </p:nvSpPr>
        <p:spPr>
          <a:xfrm rot="16200000">
            <a:off x="8489588" y="2721643"/>
            <a:ext cx="954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Factors</a:t>
            </a:r>
            <a:endParaRPr lang="en-US" dirty="0"/>
          </a:p>
        </p:txBody>
      </p:sp>
      <p:graphicFrame>
        <p:nvGraphicFramePr>
          <p:cNvPr id="153" name="Object 15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61105074"/>
              </p:ext>
            </p:extLst>
          </p:nvPr>
        </p:nvGraphicFramePr>
        <p:xfrm>
          <a:off x="1689100" y="1587500"/>
          <a:ext cx="393700" cy="573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671" name="Equation" r:id="rId3" imgW="139700" imgH="203200" progId="Equation.3">
                  <p:embed/>
                </p:oleObj>
              </mc:Choice>
              <mc:Fallback>
                <p:oleObj name="Equation" r:id="rId3" imgW="139700" imgH="203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689100" y="1587500"/>
                        <a:ext cx="393700" cy="5730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4" name="Object 15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93059043"/>
              </p:ext>
            </p:extLst>
          </p:nvPr>
        </p:nvGraphicFramePr>
        <p:xfrm>
          <a:off x="4652963" y="1716088"/>
          <a:ext cx="428625" cy="465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672" name="Equation" r:id="rId5" imgW="152400" imgH="165100" progId="Equation.3">
                  <p:embed/>
                </p:oleObj>
              </mc:Choice>
              <mc:Fallback>
                <p:oleObj name="Equation" r:id="rId5" imgW="152400" imgH="165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652963" y="1716088"/>
                        <a:ext cx="428625" cy="465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5" name="Object 15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76474212"/>
              </p:ext>
            </p:extLst>
          </p:nvPr>
        </p:nvGraphicFramePr>
        <p:xfrm>
          <a:off x="7205663" y="1697272"/>
          <a:ext cx="428625" cy="465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673" name="Equation" r:id="rId7" imgW="152400" imgH="165100" progId="Equation.3">
                  <p:embed/>
                </p:oleObj>
              </mc:Choice>
              <mc:Fallback>
                <p:oleObj name="Equation" r:id="rId7" imgW="152400" imgH="165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7205663" y="1697272"/>
                        <a:ext cx="428625" cy="465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53109955"/>
              </p:ext>
            </p:extLst>
          </p:nvPr>
        </p:nvGraphicFramePr>
        <p:xfrm>
          <a:off x="539750" y="2246890"/>
          <a:ext cx="2705100" cy="356870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50850"/>
                <a:gridCol w="450850"/>
                <a:gridCol w="450850"/>
                <a:gridCol w="450850"/>
                <a:gridCol w="450850"/>
                <a:gridCol w="450850"/>
              </a:tblGrid>
              <a:tr h="44608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DA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80">
                      <a:fgClr>
                        <a:srgbClr val="00305C"/>
                      </a:fgClr>
                      <a:bgClr>
                        <a:prstClr val="white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80">
                      <a:fgClr>
                        <a:srgbClr val="B1DAFF"/>
                      </a:fgClr>
                      <a:bgClr>
                        <a:prstClr val="white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80">
                      <a:fgClr>
                        <a:srgbClr val="00305C"/>
                      </a:fgClr>
                      <a:bgClr>
                        <a:prstClr val="white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80">
                      <a:fgClr>
                        <a:srgbClr val="B1DAFF"/>
                      </a:fgClr>
                      <a:bgClr>
                        <a:prstClr val="white"/>
                      </a:bgClr>
                    </a:pattFill>
                  </a:tcPr>
                </a:tc>
              </a:tr>
              <a:tr h="44608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80">
                      <a:fgClr>
                        <a:srgbClr val="1690FF"/>
                      </a:fgClr>
                      <a:bgClr>
                        <a:prstClr val="white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80">
                      <a:fgClr>
                        <a:srgbClr val="00305C"/>
                      </a:fgClr>
                      <a:bgClr>
                        <a:prstClr val="white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80">
                      <a:fgClr>
                        <a:srgbClr val="00305C"/>
                      </a:fgClr>
                      <a:bgClr>
                        <a:prstClr val="white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80">
                      <a:fgClr>
                        <a:srgbClr val="1690FF"/>
                      </a:fgClr>
                      <a:bgClr>
                        <a:prstClr val="white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80">
                      <a:fgClr>
                        <a:srgbClr val="00203D"/>
                      </a:fgClr>
                      <a:bgClr>
                        <a:prstClr val="white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DAFF"/>
                    </a:solidFill>
                  </a:tcPr>
                </a:tc>
              </a:tr>
              <a:tr h="44608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80">
                      <a:fgClr>
                        <a:srgbClr val="00305C"/>
                      </a:fgClr>
                      <a:bgClr>
                        <a:prstClr val="white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80">
                      <a:fgClr>
                        <a:srgbClr val="64B5FF"/>
                      </a:fgClr>
                      <a:bgClr>
                        <a:prstClr val="white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80">
                      <a:fgClr>
                        <a:srgbClr val="64B5FF"/>
                      </a:fgClr>
                      <a:bgClr>
                        <a:prstClr val="white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80">
                      <a:fgClr>
                        <a:srgbClr val="1690FF"/>
                      </a:fgClr>
                      <a:bgClr>
                        <a:prstClr val="white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80">
                      <a:fgClr>
                        <a:schemeClr val="tx1">
                          <a:lumMod val="50000"/>
                        </a:schemeClr>
                      </a:fgClr>
                      <a:bgClr>
                        <a:prstClr val="white"/>
                      </a:bgClr>
                    </a:pattFill>
                  </a:tcPr>
                </a:tc>
              </a:tr>
              <a:tr h="44608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80">
                      <a:fgClr>
                        <a:srgbClr val="1690FF"/>
                      </a:fgClr>
                      <a:bgClr>
                        <a:prstClr val="white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80">
                      <a:fgClr>
                        <a:srgbClr val="00203D"/>
                      </a:fgClr>
                      <a:bgClr>
                        <a:prstClr val="white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80">
                      <a:fgClr>
                        <a:srgbClr val="00305C"/>
                      </a:fgClr>
                      <a:bgClr>
                        <a:prstClr val="white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80">
                      <a:fgClr>
                        <a:srgbClr val="B1DAFF"/>
                      </a:fgClr>
                      <a:bgClr>
                        <a:prstClr val="white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80">
                      <a:fgClr>
                        <a:srgbClr val="00305C"/>
                      </a:fgClr>
                      <a:bgClr>
                        <a:prstClr val="white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</a:tr>
              <a:tr h="44608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05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80">
                      <a:fgClr>
                        <a:srgbClr val="64B5FF"/>
                      </a:fgClr>
                      <a:bgClr>
                        <a:prstClr val="white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90">
                      <a:fgClr>
                        <a:srgbClr val="00203D"/>
                      </a:fgClr>
                      <a:bgClr>
                        <a:prstClr val="white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90">
                      <a:fgClr>
                        <a:srgbClr val="00203D"/>
                      </a:fgClr>
                      <a:bgClr>
                        <a:prstClr val="white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80">
                      <a:fgClr>
                        <a:srgbClr val="1690FF"/>
                      </a:fgClr>
                      <a:bgClr>
                        <a:prstClr val="white"/>
                      </a:bgClr>
                    </a:pattFill>
                  </a:tcPr>
                </a:tc>
              </a:tr>
              <a:tr h="44608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90">
                      <a:fgClr>
                        <a:srgbClr val="00203D"/>
                      </a:fgClr>
                      <a:bgClr>
                        <a:prstClr val="white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80">
                      <a:fgClr>
                        <a:srgbClr val="1690FF"/>
                      </a:fgClr>
                      <a:bgClr>
                        <a:prstClr val="white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90">
                      <a:fgClr>
                        <a:srgbClr val="00203D"/>
                      </a:fgClr>
                      <a:bgClr>
                        <a:prstClr val="white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90">
                      <a:fgClr>
                        <a:srgbClr val="00203D"/>
                      </a:fgClr>
                      <a:bgClr>
                        <a:prstClr val="white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90">
                      <a:fgClr>
                        <a:srgbClr val="00203D"/>
                      </a:fgClr>
                      <a:bgClr>
                        <a:prstClr val="white"/>
                      </a:bgClr>
                    </a:pattFill>
                  </a:tcPr>
                </a:tc>
              </a:tr>
              <a:tr h="44608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80">
                      <a:fgClr>
                        <a:srgbClr val="B1DAFF"/>
                      </a:fgClr>
                      <a:bgClr>
                        <a:prstClr val="white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80">
                      <a:fgClr>
                        <a:srgbClr val="B1DAFF"/>
                      </a:fgClr>
                      <a:bgClr>
                        <a:prstClr val="white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9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80">
                      <a:fgClr>
                        <a:srgbClr val="B1DAFF"/>
                      </a:fgClr>
                      <a:bgClr>
                        <a:prstClr val="white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80">
                      <a:fgClr>
                        <a:srgbClr val="64B5FF"/>
                      </a:fgClr>
                      <a:bgClr>
                        <a:prstClr val="white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80">
                      <a:fgClr>
                        <a:srgbClr val="1690FF"/>
                      </a:fgClr>
                      <a:bgClr>
                        <a:prstClr val="white"/>
                      </a:bgClr>
                    </a:pattFill>
                  </a:tcPr>
                </a:tc>
              </a:tr>
              <a:tr h="44608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80">
                      <a:fgClr>
                        <a:srgbClr val="B1DAFF"/>
                      </a:fgClr>
                      <a:bgClr>
                        <a:prstClr val="white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80">
                      <a:fgClr>
                        <a:srgbClr val="B1DAFF"/>
                      </a:fgClr>
                      <a:bgClr>
                        <a:prstClr val="white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90">
                      <a:fgClr>
                        <a:srgbClr val="00203D"/>
                      </a:fgClr>
                      <a:bgClr>
                        <a:prstClr val="white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80">
                      <a:fgClr>
                        <a:srgbClr val="B1DAFF"/>
                      </a:fgClr>
                      <a:bgClr>
                        <a:prstClr val="white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80">
                      <a:fgClr>
                        <a:srgbClr val="00305C"/>
                      </a:fgClr>
                      <a:bgClr>
                        <a:prstClr val="white"/>
                      </a:bgClr>
                    </a:patt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14468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GAMBLR trick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 fully observed case, the Gibbs sampler for </a:t>
            </a:r>
            <a:r>
              <a:rPr lang="en-US" i="1" dirty="0" smtClean="0">
                <a:latin typeface="Times New Roman"/>
                <a:cs typeface="Times New Roman"/>
              </a:rPr>
              <a:t>U</a:t>
            </a:r>
            <a:r>
              <a:rPr lang="en-US" dirty="0" smtClean="0"/>
              <a:t> and </a:t>
            </a:r>
            <a:r>
              <a:rPr lang="en-US" i="1" dirty="0" smtClean="0">
                <a:latin typeface="Times New Roman"/>
                <a:cs typeface="Times New Roman"/>
              </a:rPr>
              <a:t>V </a:t>
            </a:r>
            <a:r>
              <a:rPr lang="en-US" dirty="0" smtClean="0"/>
              <a:t>is</a:t>
            </a:r>
            <a:endParaRPr lang="en-US" i="1" dirty="0" smtClean="0">
              <a:latin typeface="Times New Roman"/>
              <a:cs typeface="Times New Roman"/>
            </a:endParaRPr>
          </a:p>
          <a:p>
            <a:endParaRPr lang="en-US" i="1" dirty="0" smtClean="0">
              <a:latin typeface="Times New Roman"/>
              <a:cs typeface="Times New Roman"/>
            </a:endParaRPr>
          </a:p>
          <a:p>
            <a:endParaRPr lang="en-US" i="1" dirty="0" smtClean="0">
              <a:latin typeface="Times New Roman"/>
              <a:cs typeface="Times New Roman"/>
            </a:endParaRPr>
          </a:p>
          <a:p>
            <a:endParaRPr lang="en-US" i="1" dirty="0">
              <a:latin typeface="Times New Roman"/>
              <a:cs typeface="Times New Roman"/>
            </a:endParaRPr>
          </a:p>
          <a:p>
            <a:endParaRPr lang="en-US" i="1" dirty="0" smtClean="0">
              <a:latin typeface="Times New Roman"/>
              <a:cs typeface="Times New Roman"/>
            </a:endParaRPr>
          </a:p>
          <a:p>
            <a:endParaRPr lang="en-US" i="1" dirty="0" smtClean="0">
              <a:latin typeface="Times New Roman"/>
              <a:cs typeface="Times New Roman"/>
            </a:endParaRPr>
          </a:p>
          <a:p>
            <a:endParaRPr lang="en-US" i="1" dirty="0">
              <a:latin typeface="Times New Roman"/>
              <a:cs typeface="Times New Roman"/>
            </a:endParaRPr>
          </a:p>
          <a:p>
            <a:endParaRPr lang="en-US" i="1" dirty="0">
              <a:latin typeface="Times New Roman"/>
              <a:cs typeface="Times New Roman"/>
            </a:endParaRPr>
          </a:p>
          <a:p>
            <a:pPr lvl="1"/>
            <a:r>
              <a:rPr lang="en-US" dirty="0" smtClean="0">
                <a:latin typeface="Symbol" charset="2"/>
                <a:cs typeface="Symbol" charset="2"/>
              </a:rPr>
              <a:t>s</a:t>
            </a:r>
            <a:r>
              <a:rPr lang="en-US" dirty="0" smtClean="0">
                <a:latin typeface="+mj-lt"/>
                <a:cs typeface="Times New Roman"/>
              </a:rPr>
              <a:t> can be sampled from inverse Gamma distribution</a:t>
            </a:r>
          </a:p>
          <a:p>
            <a:r>
              <a:rPr lang="en-US" dirty="0" smtClean="0">
                <a:latin typeface="+mj-lt"/>
                <a:cs typeface="Times New Roman"/>
              </a:rPr>
              <a:t>This breaks down in the incomplete case</a:t>
            </a: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33272301"/>
              </p:ext>
            </p:extLst>
          </p:nvPr>
        </p:nvGraphicFramePr>
        <p:xfrm>
          <a:off x="863600" y="1892300"/>
          <a:ext cx="8023225" cy="2944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609" name="Equation" r:id="rId3" imgW="3911600" imgH="1435100" progId="Equation.3">
                  <p:embed/>
                </p:oleObj>
              </mc:Choice>
              <mc:Fallback>
                <p:oleObj name="Equation" r:id="rId3" imgW="3911600" imgH="1435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63600" y="1892300"/>
                        <a:ext cx="8023225" cy="29448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493286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Factor analysis</a:t>
            </a:r>
            <a:endParaRPr lang="en-US" dirty="0"/>
          </a:p>
        </p:txBody>
      </p:sp>
      <p:sp>
        <p:nvSpPr>
          <p:cNvPr id="147" name="Content Placeholder 14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Low-rank approximation of full matrix</a:t>
            </a:r>
            <a:endParaRPr lang="en-US" dirty="0"/>
          </a:p>
        </p:txBody>
      </p:sp>
      <p:graphicFrame>
        <p:nvGraphicFramePr>
          <p:cNvPr id="142" name="Table 14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64751135"/>
              </p:ext>
            </p:extLst>
          </p:nvPr>
        </p:nvGraphicFramePr>
        <p:xfrm>
          <a:off x="539750" y="2246890"/>
          <a:ext cx="2705100" cy="356870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50850"/>
                <a:gridCol w="450850"/>
                <a:gridCol w="450850"/>
                <a:gridCol w="450850"/>
                <a:gridCol w="450850"/>
                <a:gridCol w="450850"/>
              </a:tblGrid>
              <a:tr h="44608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DA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05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DA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05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DAFF"/>
                    </a:solidFill>
                  </a:tcPr>
                </a:tc>
              </a:tr>
              <a:tr h="44608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9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05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05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9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3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DAFF"/>
                    </a:solidFill>
                  </a:tcPr>
                </a:tc>
              </a:tr>
              <a:tr h="44608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05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4B5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9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</a:schemeClr>
                    </a:solidFill>
                  </a:tcPr>
                </a:tc>
              </a:tr>
              <a:tr h="44608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9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3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05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DA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05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05C"/>
                    </a:solidFill>
                  </a:tcPr>
                </a:tc>
              </a:tr>
              <a:tr h="44608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05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4B5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3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3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90FF"/>
                    </a:solidFill>
                  </a:tcPr>
                </a:tc>
              </a:tr>
              <a:tr h="44608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3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9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3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3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3D"/>
                    </a:solidFill>
                  </a:tcPr>
                </a:tc>
              </a:tr>
              <a:tr h="44608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DA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DA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9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DA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4B5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0000"/>
                        <a:lumOff val="40000"/>
                      </a:schemeClr>
                    </a:solidFill>
                  </a:tcPr>
                </a:tc>
              </a:tr>
              <a:tr h="44608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DA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3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43" name="Table 14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4533801"/>
              </p:ext>
            </p:extLst>
          </p:nvPr>
        </p:nvGraphicFramePr>
        <p:xfrm>
          <a:off x="4184650" y="2246890"/>
          <a:ext cx="1352550" cy="356870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50850"/>
                <a:gridCol w="450850"/>
                <a:gridCol w="450850"/>
              </a:tblGrid>
              <a:tr h="44608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DA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05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DAFF"/>
                    </a:solidFill>
                  </a:tcPr>
                </a:tc>
              </a:tr>
              <a:tr h="44608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05C"/>
                    </a:solidFill>
                  </a:tcPr>
                </a:tc>
              </a:tr>
              <a:tr h="44608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DA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4B5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40000"/>
                        <a:lumOff val="60000"/>
                      </a:schemeClr>
                    </a:solidFill>
                  </a:tcPr>
                </a:tc>
              </a:tr>
              <a:tr h="44608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05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3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DAFF"/>
                    </a:solidFill>
                  </a:tcPr>
                </a:tc>
              </a:tr>
              <a:tr h="44608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DA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4B5FF"/>
                    </a:solidFill>
                  </a:tcPr>
                </a:tc>
              </a:tr>
              <a:tr h="44608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3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9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DAFF"/>
                    </a:solidFill>
                  </a:tcPr>
                </a:tc>
              </a:tr>
              <a:tr h="44608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DA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DA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05C"/>
                    </a:solidFill>
                  </a:tcPr>
                </a:tc>
              </a:tr>
              <a:tr h="44608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44" name="TextBox 143"/>
          <p:cNvSpPr txBox="1"/>
          <p:nvPr/>
        </p:nvSpPr>
        <p:spPr>
          <a:xfrm>
            <a:off x="3417621" y="3530600"/>
            <a:ext cx="60695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/>
              <a:t>≈</a:t>
            </a:r>
            <a:endParaRPr lang="en-US" sz="6000" dirty="0"/>
          </a:p>
        </p:txBody>
      </p:sp>
      <p:graphicFrame>
        <p:nvGraphicFramePr>
          <p:cNvPr id="145" name="Table 14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741566"/>
              </p:ext>
            </p:extLst>
          </p:nvPr>
        </p:nvGraphicFramePr>
        <p:xfrm>
          <a:off x="6076950" y="2246890"/>
          <a:ext cx="2705100" cy="133826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50850"/>
                <a:gridCol w="450850"/>
                <a:gridCol w="450850"/>
                <a:gridCol w="450850"/>
                <a:gridCol w="450850"/>
                <a:gridCol w="450850"/>
              </a:tblGrid>
              <a:tr h="44608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05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</a:schemeClr>
                    </a:solidFill>
                  </a:tcPr>
                </a:tc>
              </a:tr>
              <a:tr h="44608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3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05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05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9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DAFF"/>
                    </a:solidFill>
                  </a:tcPr>
                </a:tc>
              </a:tr>
              <a:tr h="44608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4B5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46" name="TextBox 145"/>
          <p:cNvSpPr txBox="1"/>
          <p:nvPr/>
        </p:nvSpPr>
        <p:spPr>
          <a:xfrm>
            <a:off x="5570271" y="2540337"/>
            <a:ext cx="48410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/>
              <a:t>*</a:t>
            </a:r>
          </a:p>
        </p:txBody>
      </p:sp>
      <p:sp>
        <p:nvSpPr>
          <p:cNvPr id="148" name="TextBox 147"/>
          <p:cNvSpPr txBox="1"/>
          <p:nvPr/>
        </p:nvSpPr>
        <p:spPr>
          <a:xfrm>
            <a:off x="4298950" y="5853694"/>
            <a:ext cx="11216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Loadings</a:t>
            </a:r>
            <a:endParaRPr lang="en-US" dirty="0"/>
          </a:p>
        </p:txBody>
      </p:sp>
      <p:sp>
        <p:nvSpPr>
          <p:cNvPr id="149" name="TextBox 148"/>
          <p:cNvSpPr txBox="1"/>
          <p:nvPr/>
        </p:nvSpPr>
        <p:spPr>
          <a:xfrm rot="16200000">
            <a:off x="8489588" y="2721643"/>
            <a:ext cx="954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Factors</a:t>
            </a:r>
            <a:endParaRPr lang="en-US" dirty="0"/>
          </a:p>
        </p:txBody>
      </p:sp>
      <p:graphicFrame>
        <p:nvGraphicFramePr>
          <p:cNvPr id="153" name="Object 15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13672788"/>
              </p:ext>
            </p:extLst>
          </p:nvPr>
        </p:nvGraphicFramePr>
        <p:xfrm>
          <a:off x="1689101" y="1733730"/>
          <a:ext cx="392956" cy="4286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87" name="Equation" r:id="rId3" imgW="139700" imgH="152400" progId="Equation.3">
                  <p:embed/>
                </p:oleObj>
              </mc:Choice>
              <mc:Fallback>
                <p:oleObj name="Equation" r:id="rId3" imgW="139700" imgH="152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689101" y="1733730"/>
                        <a:ext cx="392956" cy="42867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4" name="Object 15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65443718"/>
              </p:ext>
            </p:extLst>
          </p:nvPr>
        </p:nvGraphicFramePr>
        <p:xfrm>
          <a:off x="4652963" y="1716088"/>
          <a:ext cx="428625" cy="465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88" name="Equation" r:id="rId5" imgW="152400" imgH="165100" progId="Equation.3">
                  <p:embed/>
                </p:oleObj>
              </mc:Choice>
              <mc:Fallback>
                <p:oleObj name="Equation" r:id="rId5" imgW="152400" imgH="165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652963" y="1716088"/>
                        <a:ext cx="428625" cy="465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5" name="Object 15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17038603"/>
              </p:ext>
            </p:extLst>
          </p:nvPr>
        </p:nvGraphicFramePr>
        <p:xfrm>
          <a:off x="7205663" y="1697272"/>
          <a:ext cx="428625" cy="465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89" name="Equation" r:id="rId7" imgW="152400" imgH="165100" progId="Equation.3">
                  <p:embed/>
                </p:oleObj>
              </mc:Choice>
              <mc:Fallback>
                <p:oleObj name="Equation" r:id="rId7" imgW="152400" imgH="165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7205663" y="1697272"/>
                        <a:ext cx="428625" cy="465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207147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GAMBLR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0000" y="1349999"/>
            <a:ext cx="8604000" cy="4428000"/>
          </a:xfrm>
        </p:spPr>
        <p:txBody>
          <a:bodyPr/>
          <a:lstStyle/>
          <a:p>
            <a:r>
              <a:rPr lang="en-US" dirty="0" smtClean="0"/>
              <a:t>This Gibbs sampler by linear regression can be applied to any </a:t>
            </a:r>
            <a:r>
              <a:rPr lang="en-US" dirty="0" err="1" smtClean="0"/>
              <a:t>multilinear</a:t>
            </a:r>
            <a:r>
              <a:rPr lang="en-US" dirty="0" smtClean="0"/>
              <a:t> model where the parameters can be split in blocks such that the model is linear in each block of parameter when the other blocks are fixed</a:t>
            </a:r>
          </a:p>
          <a:p>
            <a:pPr lvl="1"/>
            <a:r>
              <a:rPr lang="en-US" dirty="0" smtClean="0"/>
              <a:t>Gibbs Annealing for </a:t>
            </a:r>
            <a:r>
              <a:rPr lang="en-US" dirty="0" err="1" smtClean="0"/>
              <a:t>Multiway</a:t>
            </a:r>
            <a:r>
              <a:rPr lang="en-US" dirty="0" smtClean="0"/>
              <a:t> Bayesian Linear Regression</a:t>
            </a:r>
          </a:p>
          <a:p>
            <a:pPr lvl="2"/>
            <a:r>
              <a:rPr lang="en-US" sz="1800" dirty="0">
                <a:cs typeface="Times New Roman"/>
              </a:rPr>
              <a:t>Bayesian Probabilistic Matrix </a:t>
            </a:r>
            <a:r>
              <a:rPr lang="en-US" sz="1800" dirty="0" smtClean="0">
                <a:cs typeface="Times New Roman"/>
              </a:rPr>
              <a:t>Factorization</a:t>
            </a:r>
            <a:endParaRPr lang="en-US" i="1" dirty="0" smtClean="0">
              <a:latin typeface="Times New Roman"/>
              <a:cs typeface="Times New Roman"/>
            </a:endParaRPr>
          </a:p>
          <a:p>
            <a:pPr lvl="2"/>
            <a:r>
              <a:rPr lang="en-US" i="1" dirty="0" smtClean="0">
                <a:latin typeface="Times New Roman"/>
                <a:cs typeface="Times New Roman"/>
              </a:rPr>
              <a:t>U</a:t>
            </a:r>
            <a:r>
              <a:rPr lang="en-US" dirty="0" smtClean="0"/>
              <a:t> fixed </a:t>
            </a:r>
            <a:r>
              <a:rPr lang="en-US" dirty="0" smtClean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dirty="0">
                <a:sym typeface="Wingdings"/>
              </a:rPr>
              <a:t> </a:t>
            </a:r>
            <a:r>
              <a:rPr lang="en-US" dirty="0" smtClean="0">
                <a:sym typeface="Wingdings"/>
              </a:rPr>
              <a:t>linear in </a:t>
            </a:r>
            <a:r>
              <a:rPr lang="en-US" i="1" dirty="0" smtClean="0">
                <a:latin typeface="Times New Roman"/>
                <a:cs typeface="Times New Roman"/>
                <a:sym typeface="Wingdings"/>
              </a:rPr>
              <a:t>V</a:t>
            </a:r>
          </a:p>
          <a:p>
            <a:pPr lvl="2"/>
            <a:r>
              <a:rPr lang="en-US" i="1" dirty="0" smtClean="0">
                <a:latin typeface="Times New Roman"/>
                <a:cs typeface="Times New Roman"/>
                <a:sym typeface="Wingdings"/>
              </a:rPr>
              <a:t>V</a:t>
            </a:r>
            <a:r>
              <a:rPr lang="en-US" dirty="0" smtClean="0">
                <a:sym typeface="Wingdings"/>
              </a:rPr>
              <a:t> fixed </a:t>
            </a:r>
            <a:r>
              <a:rPr lang="en-US" dirty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dirty="0">
                <a:sym typeface="Wingdings"/>
              </a:rPr>
              <a:t> linear in </a:t>
            </a:r>
            <a:r>
              <a:rPr lang="en-US" i="1" dirty="0" smtClean="0">
                <a:latin typeface="Times New Roman"/>
                <a:cs typeface="Times New Roman"/>
                <a:sym typeface="Wingdings"/>
              </a:rPr>
              <a:t>U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1828649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Shape 21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 dirty="0"/>
              <a:t>Netflix comparison (BPMF, 2009)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15" name="Shape 2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67905" y="1748434"/>
            <a:ext cx="3418375" cy="3628265"/>
          </a:xfrm>
          <a:prstGeom prst="rect">
            <a:avLst/>
          </a:prstGeom>
          <a:noFill/>
          <a:ln>
            <a:noFill/>
          </a:ln>
        </p:spPr>
      </p:pic>
      <p:sp>
        <p:nvSpPr>
          <p:cNvPr id="216" name="Shape 216"/>
          <p:cNvSpPr txBox="1"/>
          <p:nvPr/>
        </p:nvSpPr>
        <p:spPr>
          <a:xfrm>
            <a:off x="1267905" y="5437495"/>
            <a:ext cx="7682099" cy="119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 sz="2000" dirty="0">
                <a:solidFill>
                  <a:srgbClr val="333399"/>
                </a:solidFill>
                <a:latin typeface="+mj-lt"/>
                <a:cs typeface="Calibri"/>
              </a:rPr>
              <a:t>Data: 100M ratings from </a:t>
            </a:r>
            <a:r>
              <a:rPr lang="en" sz="2000" dirty="0" smtClean="0">
                <a:solidFill>
                  <a:srgbClr val="333399"/>
                </a:solidFill>
                <a:latin typeface="+mj-lt"/>
                <a:cs typeface="Calibri"/>
              </a:rPr>
              <a:t>480</a:t>
            </a:r>
            <a:r>
              <a:rPr lang="nl-BE" sz="2000" dirty="0" smtClean="0">
                <a:solidFill>
                  <a:srgbClr val="333399"/>
                </a:solidFill>
                <a:latin typeface="+mj-lt"/>
                <a:cs typeface="Calibri"/>
              </a:rPr>
              <a:t>K</a:t>
            </a:r>
            <a:r>
              <a:rPr lang="en" sz="2000" dirty="0" smtClean="0">
                <a:solidFill>
                  <a:srgbClr val="333399"/>
                </a:solidFill>
                <a:latin typeface="+mj-lt"/>
                <a:cs typeface="Calibri"/>
              </a:rPr>
              <a:t> </a:t>
            </a:r>
            <a:r>
              <a:rPr lang="en" sz="2000" dirty="0">
                <a:solidFill>
                  <a:srgbClr val="333399"/>
                </a:solidFill>
                <a:latin typeface="+mj-lt"/>
                <a:cs typeface="Calibri"/>
              </a:rPr>
              <a:t>users, </a:t>
            </a:r>
            <a:r>
              <a:rPr lang="en" sz="2000" dirty="0" smtClean="0">
                <a:solidFill>
                  <a:srgbClr val="333399"/>
                </a:solidFill>
                <a:latin typeface="+mj-lt"/>
                <a:cs typeface="Calibri"/>
              </a:rPr>
              <a:t>1</a:t>
            </a:r>
            <a:r>
              <a:rPr lang="nl-BE" sz="2000" dirty="0" smtClean="0">
                <a:solidFill>
                  <a:srgbClr val="333399"/>
                </a:solidFill>
                <a:latin typeface="+mj-lt"/>
                <a:cs typeface="Calibri"/>
              </a:rPr>
              <a:t>8K</a:t>
            </a:r>
            <a:r>
              <a:rPr lang="en" sz="2000" dirty="0" smtClean="0">
                <a:solidFill>
                  <a:srgbClr val="333399"/>
                </a:solidFill>
                <a:latin typeface="+mj-lt"/>
                <a:cs typeface="Calibri"/>
              </a:rPr>
              <a:t> </a:t>
            </a:r>
            <a:r>
              <a:rPr lang="en" sz="2000" dirty="0">
                <a:solidFill>
                  <a:srgbClr val="333399"/>
                </a:solidFill>
                <a:latin typeface="+mj-lt"/>
                <a:cs typeface="Calibri"/>
              </a:rPr>
              <a:t>movies</a:t>
            </a:r>
          </a:p>
          <a:p>
            <a:pPr lvl="0">
              <a:spcBef>
                <a:spcPts val="0"/>
              </a:spcBef>
              <a:buNone/>
            </a:pPr>
            <a:r>
              <a:rPr lang="en" sz="2000" dirty="0">
                <a:solidFill>
                  <a:srgbClr val="333399"/>
                </a:solidFill>
                <a:latin typeface="+mj-lt"/>
                <a:cs typeface="Calibri"/>
              </a:rPr>
              <a:t>BPMF has advantage for users with </a:t>
            </a:r>
            <a:r>
              <a:rPr lang="en" sz="2000" b="1" dirty="0">
                <a:solidFill>
                  <a:srgbClr val="333399"/>
                </a:solidFill>
                <a:latin typeface="+mj-lt"/>
                <a:cs typeface="Calibri"/>
              </a:rPr>
              <a:t>few ratings</a:t>
            </a:r>
          </a:p>
        </p:txBody>
      </p:sp>
      <p:pic>
        <p:nvPicPr>
          <p:cNvPr id="217" name="Shape 2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35280" y="1748434"/>
            <a:ext cx="3418375" cy="367716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80363250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Alternating least squares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8959518"/>
              </p:ext>
            </p:extLst>
          </p:nvPr>
        </p:nvGraphicFramePr>
        <p:xfrm>
          <a:off x="539750" y="3585154"/>
          <a:ext cx="2705100" cy="44608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50850"/>
                <a:gridCol w="450850"/>
                <a:gridCol w="450850"/>
                <a:gridCol w="450850"/>
                <a:gridCol w="450850"/>
                <a:gridCol w="450850"/>
              </a:tblGrid>
              <a:tr h="44608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9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3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05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DA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05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05C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5092493"/>
              </p:ext>
            </p:extLst>
          </p:nvPr>
        </p:nvGraphicFramePr>
        <p:xfrm>
          <a:off x="4184650" y="3585154"/>
          <a:ext cx="1352550" cy="44608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50850"/>
                <a:gridCol w="450850"/>
                <a:gridCol w="450850"/>
              </a:tblGrid>
              <a:tr h="446088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?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?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?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4229862"/>
              </p:ext>
            </p:extLst>
          </p:nvPr>
        </p:nvGraphicFramePr>
        <p:xfrm>
          <a:off x="6076950" y="2246890"/>
          <a:ext cx="2705100" cy="133826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50850"/>
                <a:gridCol w="450850"/>
                <a:gridCol w="450850"/>
                <a:gridCol w="450850"/>
                <a:gridCol w="450850"/>
                <a:gridCol w="450850"/>
              </a:tblGrid>
              <a:tr h="44608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05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</a:schemeClr>
                    </a:solidFill>
                  </a:tcPr>
                </a:tc>
              </a:tr>
              <a:tr h="44608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3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05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05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9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DAFF"/>
                    </a:solidFill>
                  </a:tcPr>
                </a:tc>
              </a:tr>
              <a:tr h="44608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4B5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07A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5570271" y="2540337"/>
            <a:ext cx="48410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/>
              <a:t>*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417621" y="3683000"/>
            <a:ext cx="60695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/>
              <a:t>≈</a:t>
            </a:r>
            <a:endParaRPr lang="en-US" sz="6000" dirty="0"/>
          </a:p>
        </p:txBody>
      </p:sp>
      <p:sp>
        <p:nvSpPr>
          <p:cNvPr id="11" name="TextBox 10"/>
          <p:cNvSpPr txBox="1"/>
          <p:nvPr/>
        </p:nvSpPr>
        <p:spPr>
          <a:xfrm rot="16200000">
            <a:off x="8489588" y="2721643"/>
            <a:ext cx="954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Factors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4298950" y="4329331"/>
            <a:ext cx="11216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Loadings</a:t>
            </a:r>
            <a:endParaRPr lang="en-US" dirty="0"/>
          </a:p>
        </p:txBody>
      </p:sp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12081859"/>
              </p:ext>
            </p:extLst>
          </p:nvPr>
        </p:nvGraphicFramePr>
        <p:xfrm>
          <a:off x="1652588" y="1670050"/>
          <a:ext cx="466725" cy="608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79" name="Equation" r:id="rId3" imgW="165100" imgH="215900" progId="Equation.3">
                  <p:embed/>
                </p:oleObj>
              </mc:Choice>
              <mc:Fallback>
                <p:oleObj name="Equation" r:id="rId3" imgW="165100" imgH="215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652588" y="1670050"/>
                        <a:ext cx="466725" cy="6080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14151158"/>
              </p:ext>
            </p:extLst>
          </p:nvPr>
        </p:nvGraphicFramePr>
        <p:xfrm>
          <a:off x="4581525" y="1657350"/>
          <a:ext cx="571500" cy="608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80" name="Equation" r:id="rId5" imgW="203200" imgH="215900" progId="Equation.3">
                  <p:embed/>
                </p:oleObj>
              </mc:Choice>
              <mc:Fallback>
                <p:oleObj name="Equation" r:id="rId5" imgW="203200" imgH="215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581525" y="1657350"/>
                        <a:ext cx="571500" cy="6080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79917053"/>
              </p:ext>
            </p:extLst>
          </p:nvPr>
        </p:nvGraphicFramePr>
        <p:xfrm>
          <a:off x="7205663" y="1697272"/>
          <a:ext cx="428625" cy="465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81" name="Equation" r:id="rId7" imgW="152400" imgH="165100" progId="Equation.3">
                  <p:embed/>
                </p:oleObj>
              </mc:Choice>
              <mc:Fallback>
                <p:oleObj name="Equation" r:id="rId7" imgW="152400" imgH="165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7205663" y="1697272"/>
                        <a:ext cx="428625" cy="465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186803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corporate-KULeuven">
  <a:themeElements>
    <a:clrScheme name="KULeuven-Themakleuren">
      <a:dk1>
        <a:srgbClr val="00407A"/>
      </a:dk1>
      <a:lt1>
        <a:srgbClr val="FFFFFF"/>
      </a:lt1>
      <a:dk2>
        <a:srgbClr val="00407A"/>
      </a:dk2>
      <a:lt2>
        <a:srgbClr val="FFFFFF"/>
      </a:lt2>
      <a:accent1>
        <a:srgbClr val="1D8DB0"/>
      </a:accent1>
      <a:accent2>
        <a:srgbClr val="116E8A"/>
      </a:accent2>
      <a:accent3>
        <a:srgbClr val="52BDEC"/>
      </a:accent3>
      <a:accent4>
        <a:srgbClr val="00407A"/>
      </a:accent4>
      <a:accent5>
        <a:srgbClr val="7F7F7F"/>
      </a:accent5>
      <a:accent6>
        <a:srgbClr val="595959"/>
      </a:accent6>
      <a:hlink>
        <a:srgbClr val="1D8DB0"/>
      </a:hlink>
      <a:folHlink>
        <a:srgbClr val="00407A"/>
      </a:folHlink>
    </a:clrScheme>
    <a:fontScheme name="KULeuve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116E8A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Corporate-KU Leuven-Liggend-Achtergrond Wit en Watermerk">
  <a:themeElements>
    <a:clrScheme name="KULeuven-Themakleuren">
      <a:dk1>
        <a:srgbClr val="00407A"/>
      </a:dk1>
      <a:lt1>
        <a:srgbClr val="FFFFFF"/>
      </a:lt1>
      <a:dk2>
        <a:srgbClr val="00407A"/>
      </a:dk2>
      <a:lt2>
        <a:srgbClr val="FFFFFF"/>
      </a:lt2>
      <a:accent1>
        <a:srgbClr val="1D8DB0"/>
      </a:accent1>
      <a:accent2>
        <a:srgbClr val="116E8A"/>
      </a:accent2>
      <a:accent3>
        <a:srgbClr val="86BCE5"/>
      </a:accent3>
      <a:accent4>
        <a:srgbClr val="00407A"/>
      </a:accent4>
      <a:accent5>
        <a:srgbClr val="7F7F7F"/>
      </a:accent5>
      <a:accent6>
        <a:srgbClr val="595959"/>
      </a:accent6>
      <a:hlink>
        <a:srgbClr val="009999"/>
      </a:hlink>
      <a:folHlink>
        <a:srgbClr val="800080"/>
      </a:folHlink>
    </a:clrScheme>
    <a:fontScheme name="KULeuve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116E8A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3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corporate-KULeuven.pot</Template>
  <TotalTime>11758</TotalTime>
  <Words>2315</Words>
  <Application>Microsoft Macintosh PowerPoint</Application>
  <PresentationFormat>On-screen Show (4:3)</PresentationFormat>
  <Paragraphs>757</Paragraphs>
  <Slides>81</Slides>
  <Notes>33</Notes>
  <HiddenSlides>0</HiddenSlides>
  <MMClips>0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81</vt:i4>
      </vt:variant>
    </vt:vector>
  </HeadingPairs>
  <TitlesOfParts>
    <vt:vector size="85" baseType="lpstr">
      <vt:lpstr>corporate-KULeuven</vt:lpstr>
      <vt:lpstr>Corporate-KU Leuven-Liggend-Achtergrond Wit en Watermerk</vt:lpstr>
      <vt:lpstr>Equation</vt:lpstr>
      <vt:lpstr>Microsoft Equation</vt:lpstr>
      <vt:lpstr>Bayesian matrix factorization with side information: Application to drug-target activity prediction</vt:lpstr>
      <vt:lpstr>Chemogenomics</vt:lpstr>
      <vt:lpstr>Drug–target activities</vt:lpstr>
      <vt:lpstr>Molecular fingerprints</vt:lpstr>
      <vt:lpstr>Predicting activities</vt:lpstr>
      <vt:lpstr>Quantitative Structure–Activity Relationship </vt:lpstr>
      <vt:lpstr>The Netflix Challenge</vt:lpstr>
      <vt:lpstr>Factor analysis</vt:lpstr>
      <vt:lpstr>Alternating least squares</vt:lpstr>
      <vt:lpstr>Alternating least squares</vt:lpstr>
      <vt:lpstr>Matrix factorization</vt:lpstr>
      <vt:lpstr>Sparsely observed matrix factorization</vt:lpstr>
      <vt:lpstr>Uncertainty</vt:lpstr>
      <vt:lpstr>Bayesian modeling</vt:lpstr>
      <vt:lpstr>Ordinary least squares</vt:lpstr>
      <vt:lpstr>Ordinary least squares</vt:lpstr>
      <vt:lpstr>Bayesian linear regression</vt:lpstr>
      <vt:lpstr>Bayesian linear regression</vt:lpstr>
      <vt:lpstr>GAMBLR trick for Gibbs sampler</vt:lpstr>
      <vt:lpstr>GAMBLR trick for Gibbs sampler</vt:lpstr>
      <vt:lpstr>GAMBLR trick</vt:lpstr>
      <vt:lpstr>ChEMBL: PMF vs. Bayesian PMF</vt:lpstr>
      <vt:lpstr>ChEMBL: BPMF vs. ridge regression</vt:lpstr>
      <vt:lpstr>BPMF (relation view)</vt:lpstr>
      <vt:lpstr>MACAU</vt:lpstr>
      <vt:lpstr>PowerPoint Presentation</vt:lpstr>
      <vt:lpstr>PowerPoint Presentation</vt:lpstr>
      <vt:lpstr>PowerPoint Presentation</vt:lpstr>
      <vt:lpstr>Results on ChEMBL</vt:lpstr>
      <vt:lpstr>Variational Bayes</vt:lpstr>
      <vt:lpstr>Empirical comparison: ChEMBL</vt:lpstr>
      <vt:lpstr>Deep Macau</vt:lpstr>
      <vt:lpstr>Repurposing imaging assays</vt:lpstr>
      <vt:lpstr>Macau</vt:lpstr>
      <vt:lpstr>Conclusions</vt:lpstr>
      <vt:lpstr>PowerPoint Presentation</vt:lpstr>
      <vt:lpstr>PowerPoint Presentation</vt:lpstr>
      <vt:lpstr>PowerPoint Presentation</vt:lpstr>
      <vt:lpstr>Number of new drugs per billion US$</vt:lpstr>
      <vt:lpstr>The curse of attrition…</vt:lpstr>
      <vt:lpstr>…mainly due to safety and efficacy issues</vt:lpstr>
      <vt:lpstr>PowerPoint Presentation</vt:lpstr>
      <vt:lpstr>Side effect and efficacy prediction</vt:lpstr>
      <vt:lpstr>Chemogenomics</vt:lpstr>
      <vt:lpstr>Different types of activities</vt:lpstr>
      <vt:lpstr>Molecular fingerprints</vt:lpstr>
      <vt:lpstr>Predicting activities</vt:lpstr>
      <vt:lpstr>Supervised learning</vt:lpstr>
      <vt:lpstr>Predicting activities</vt:lpstr>
      <vt:lpstr>Supervised learning</vt:lpstr>
      <vt:lpstr>Matrix factorization</vt:lpstr>
      <vt:lpstr>Motivation for Bayesian PMF</vt:lpstr>
      <vt:lpstr>Bayesian PMF</vt:lpstr>
      <vt:lpstr>Gibbs sampling</vt:lpstr>
      <vt:lpstr>ChemoGen: PMF and Bayesian PMF</vt:lpstr>
      <vt:lpstr>MACAU: Extend BPMF for data fusion</vt:lpstr>
      <vt:lpstr>Features</vt:lpstr>
      <vt:lpstr>BPMF (relation view)</vt:lpstr>
      <vt:lpstr>MACAU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Results on ChEMBL</vt:lpstr>
      <vt:lpstr>Conclusions</vt:lpstr>
      <vt:lpstr>PowerPoint Presentation</vt:lpstr>
      <vt:lpstr>Side effect and efficacy prediction</vt:lpstr>
      <vt:lpstr>Conclusions</vt:lpstr>
      <vt:lpstr>PowerPoint Presentation</vt:lpstr>
      <vt:lpstr>PowerPoint Presentation</vt:lpstr>
      <vt:lpstr>Factor analysis</vt:lpstr>
      <vt:lpstr>Factor analysis</vt:lpstr>
      <vt:lpstr>Solving by Alternating Least Squares</vt:lpstr>
      <vt:lpstr>Alternating least squares</vt:lpstr>
      <vt:lpstr>Alternating least squares</vt:lpstr>
      <vt:lpstr>Matrix factorization</vt:lpstr>
      <vt:lpstr>Optimality?</vt:lpstr>
      <vt:lpstr>GAMBLR trick</vt:lpstr>
      <vt:lpstr>GAMBLR</vt:lpstr>
      <vt:lpstr>Netflix comparison (BPMF, 2009)</vt:lpstr>
    </vt:vector>
  </TitlesOfParts>
  <Company>KULeuven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ICTS | Communicatie, Servicepunt en Opleiding</dc:creator>
  <dc:description>Huisstijl KU Leuven - versie 24 juli 2012</dc:description>
  <cp:lastModifiedBy>Yves Moreau</cp:lastModifiedBy>
  <cp:revision>199</cp:revision>
  <dcterms:created xsi:type="dcterms:W3CDTF">2012-07-10T07:57:57Z</dcterms:created>
  <dcterms:modified xsi:type="dcterms:W3CDTF">2017-03-28T17:44:16Z</dcterms:modified>
</cp:coreProperties>
</file>