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84" r:id="rId2"/>
    <p:sldId id="724" r:id="rId3"/>
    <p:sldId id="492" r:id="rId4"/>
    <p:sldId id="673" r:id="rId5"/>
    <p:sldId id="674" r:id="rId6"/>
    <p:sldId id="715" r:id="rId7"/>
    <p:sldId id="675" r:id="rId8"/>
    <p:sldId id="717" r:id="rId9"/>
    <p:sldId id="676" r:id="rId10"/>
    <p:sldId id="677" r:id="rId11"/>
    <p:sldId id="716" r:id="rId12"/>
    <p:sldId id="678" r:id="rId13"/>
    <p:sldId id="718" r:id="rId14"/>
    <p:sldId id="680" r:id="rId15"/>
    <p:sldId id="682" r:id="rId16"/>
    <p:sldId id="683" r:id="rId17"/>
    <p:sldId id="686" r:id="rId18"/>
    <p:sldId id="713" r:id="rId19"/>
    <p:sldId id="688" r:id="rId20"/>
    <p:sldId id="689" r:id="rId21"/>
    <p:sldId id="690" r:id="rId22"/>
    <p:sldId id="702" r:id="rId23"/>
    <p:sldId id="703" r:id="rId24"/>
    <p:sldId id="711" r:id="rId25"/>
    <p:sldId id="707" r:id="rId26"/>
    <p:sldId id="705" r:id="rId27"/>
    <p:sldId id="709" r:id="rId28"/>
    <p:sldId id="710" r:id="rId29"/>
    <p:sldId id="725" r:id="rId30"/>
    <p:sldId id="722" r:id="rId31"/>
    <p:sldId id="721" r:id="rId32"/>
    <p:sldId id="714" r:id="rId33"/>
    <p:sldId id="66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F60"/>
    <a:srgbClr val="FFF2A7"/>
    <a:srgbClr val="090D68"/>
    <a:srgbClr val="0B1673"/>
    <a:srgbClr val="070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38447" autoAdjust="0"/>
  </p:normalViewPr>
  <p:slideViewPr>
    <p:cSldViewPr snapToGrid="0" snapToObjects="1">
      <p:cViewPr>
        <p:scale>
          <a:sx n="100" d="100"/>
          <a:sy n="100" d="100"/>
        </p:scale>
        <p:origin x="-1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AD6B-215A-0948-BC70-11156BE4455D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164BD-80A9-4447-841D-6D46A2855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F241-26DB-8941-9552-8448A3566E5B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ECFE-C44C-4648-B9E5-11F19AED3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Macintosh%20HD:Users:yoavgilad:Desktop:In%20progress:cover%20letter.doc!OLE_LINK1" TargetMode="External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04"/>
            <a:ext cx="9144000" cy="1176853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2160" y="2628925"/>
            <a:ext cx="8393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Yoav </a:t>
            </a:r>
            <a:r>
              <a:rPr lang="en-US" sz="2400" dirty="0">
                <a:solidFill>
                  <a:srgbClr val="0000FF"/>
                </a:solidFill>
              </a:rPr>
              <a:t>Gilad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University </a:t>
            </a:r>
            <a:r>
              <a:rPr lang="en-US" sz="2400" dirty="0">
                <a:solidFill>
                  <a:srgbClr val="0000FF"/>
                </a:solidFill>
              </a:rPr>
              <a:t>of </a:t>
            </a:r>
            <a:r>
              <a:rPr lang="en-US" sz="2400" dirty="0" smtClean="0">
                <a:solidFill>
                  <a:srgbClr val="0000FF"/>
                </a:solidFill>
              </a:rPr>
              <a:t>Chicago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33045"/>
              </p:ext>
            </p:extLst>
          </p:nvPr>
        </p:nvGraphicFramePr>
        <p:xfrm>
          <a:off x="4069799" y="4111525"/>
          <a:ext cx="924443" cy="111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" name="Document" r:id="rId4" imgW="2742857" imgH="3301587" progId="Word.Document.12">
                  <p:link updateAutomatic="1"/>
                </p:oleObj>
              </mc:Choice>
              <mc:Fallback>
                <p:oleObj name="Document" r:id="rId4" imgW="2742857" imgH="3301587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799" y="4111525"/>
                        <a:ext cx="924443" cy="1112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2160" y="1739900"/>
            <a:ext cx="826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28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0057" y="2731592"/>
            <a:ext cx="709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8000"/>
                </a:solidFill>
              </a:rPr>
              <a:t>How to compare </a:t>
            </a:r>
            <a:r>
              <a:rPr lang="en-GB" sz="2800" dirty="0" err="1" smtClean="0">
                <a:solidFill>
                  <a:srgbClr val="008000"/>
                </a:solidFill>
              </a:rPr>
              <a:t>ChIP</a:t>
            </a:r>
            <a:r>
              <a:rPr lang="en-GB" sz="2800" dirty="0" smtClean="0">
                <a:solidFill>
                  <a:srgbClr val="008000"/>
                </a:solidFill>
              </a:rPr>
              <a:t>-SEQ data across species?</a:t>
            </a:r>
          </a:p>
        </p:txBody>
      </p:sp>
    </p:spTree>
    <p:extLst>
      <p:ext uri="{BB962C8B-B14F-4D97-AF65-F5344CB8AC3E}">
        <p14:creationId xmlns:p14="http://schemas.microsoft.com/office/powerpoint/2010/main" val="319601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223209" y="3013998"/>
            <a:ext cx="109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H3K9me3</a:t>
            </a:r>
            <a:endParaRPr lang="en-US" dirty="0"/>
          </a:p>
        </p:txBody>
      </p:sp>
      <p:pic>
        <p:nvPicPr>
          <p:cNvPr id="8" name="Picture 7" descr="Proposal_logo_131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4076559" y="1698289"/>
            <a:ext cx="541798" cy="443289"/>
          </a:xfrm>
          <a:prstGeom prst="rect">
            <a:avLst/>
          </a:prstGeom>
        </p:spPr>
      </p:pic>
      <p:pic>
        <p:nvPicPr>
          <p:cNvPr id="9" name="Picture 8" descr="Fig1_CTCF_1301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586083" y="1649034"/>
            <a:ext cx="344781" cy="492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8369" y="533414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ZNF554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2088" y="5337040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ZNF555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2844" y="53348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ZNF554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4114" y="5339940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ZNF555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6681" y="1884556"/>
            <a:ext cx="73609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C3647</a:t>
            </a:r>
          </a:p>
          <a:p>
            <a:endParaRPr lang="en-US" sz="1400" dirty="0" smtClean="0"/>
          </a:p>
          <a:p>
            <a:r>
              <a:rPr lang="en-US" sz="1400" dirty="0" smtClean="0"/>
              <a:t>C3649</a:t>
            </a:r>
          </a:p>
          <a:p>
            <a:endParaRPr lang="en-US" sz="1400" dirty="0" smtClean="0"/>
          </a:p>
          <a:p>
            <a:r>
              <a:rPr lang="en-US" sz="1400" dirty="0" smtClean="0"/>
              <a:t>C3651</a:t>
            </a:r>
          </a:p>
          <a:p>
            <a:endParaRPr lang="en-US" sz="1400" dirty="0" smtClean="0"/>
          </a:p>
          <a:p>
            <a:r>
              <a:rPr lang="en-US" sz="1400" dirty="0" smtClean="0"/>
              <a:t>C4955</a:t>
            </a:r>
          </a:p>
          <a:p>
            <a:endParaRPr lang="en-US" sz="1400" dirty="0" smtClean="0"/>
          </a:p>
          <a:p>
            <a:r>
              <a:rPr lang="en-US" sz="1400" dirty="0" smtClean="0"/>
              <a:t>C8861</a:t>
            </a:r>
          </a:p>
          <a:p>
            <a:endParaRPr lang="en-US" sz="1400" dirty="0" smtClean="0"/>
          </a:p>
          <a:p>
            <a:r>
              <a:rPr lang="en-US" sz="1400" dirty="0" smtClean="0"/>
              <a:t>C40210</a:t>
            </a:r>
          </a:p>
          <a:p>
            <a:endParaRPr lang="en-US" sz="1400" dirty="0" smtClean="0"/>
          </a:p>
          <a:p>
            <a:r>
              <a:rPr lang="en-US" sz="1400" dirty="0" smtClean="0"/>
              <a:t>C40280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3530" y="1557179"/>
            <a:ext cx="671979" cy="3600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H18489</a:t>
            </a:r>
          </a:p>
          <a:p>
            <a:endParaRPr lang="en-US" sz="1200" dirty="0" smtClean="0"/>
          </a:p>
          <a:p>
            <a:r>
              <a:rPr lang="en-US" sz="1200" dirty="0" smtClean="0"/>
              <a:t>H18511</a:t>
            </a:r>
          </a:p>
          <a:p>
            <a:endParaRPr lang="en-US" sz="1200" dirty="0"/>
          </a:p>
          <a:p>
            <a:r>
              <a:rPr lang="en-US" sz="1200" dirty="0" smtClean="0"/>
              <a:t>H19098</a:t>
            </a:r>
          </a:p>
          <a:p>
            <a:endParaRPr lang="en-US" sz="1200" dirty="0" smtClean="0"/>
          </a:p>
          <a:p>
            <a:r>
              <a:rPr lang="en-US" sz="1200" dirty="0" smtClean="0"/>
              <a:t>H19101</a:t>
            </a:r>
          </a:p>
          <a:p>
            <a:endParaRPr lang="en-US" sz="1200" dirty="0" smtClean="0"/>
          </a:p>
          <a:p>
            <a:r>
              <a:rPr lang="en-US" sz="1200" dirty="0" smtClean="0"/>
              <a:t>H20682</a:t>
            </a:r>
          </a:p>
          <a:p>
            <a:endParaRPr lang="en-US" sz="1200" dirty="0" smtClean="0"/>
          </a:p>
          <a:p>
            <a:r>
              <a:rPr lang="en-US" sz="1200" dirty="0" smtClean="0"/>
              <a:t>H20961</a:t>
            </a:r>
          </a:p>
          <a:p>
            <a:endParaRPr lang="en-US" sz="1200" dirty="0" smtClean="0"/>
          </a:p>
          <a:p>
            <a:r>
              <a:rPr lang="en-US" sz="1200" dirty="0" smtClean="0"/>
              <a:t>H21194</a:t>
            </a:r>
          </a:p>
          <a:p>
            <a:endParaRPr lang="en-US" sz="1200" dirty="0" smtClean="0"/>
          </a:p>
          <a:p>
            <a:r>
              <a:rPr lang="en-US" sz="1200" dirty="0" smtClean="0"/>
              <a:t>H21792</a:t>
            </a:r>
          </a:p>
          <a:p>
            <a:endParaRPr lang="en-US" sz="1200" dirty="0" smtClean="0"/>
          </a:p>
          <a:p>
            <a:r>
              <a:rPr lang="en-US" sz="1200" dirty="0" smtClean="0"/>
              <a:t>H28126</a:t>
            </a:r>
          </a:p>
          <a:p>
            <a:endParaRPr lang="en-US" sz="1200" dirty="0" smtClean="0"/>
          </a:p>
          <a:p>
            <a:r>
              <a:rPr lang="en-US" sz="1200" dirty="0" smtClean="0"/>
              <a:t>H28815</a:t>
            </a:r>
          </a:p>
        </p:txBody>
      </p:sp>
      <p:pic>
        <p:nvPicPr>
          <p:cNvPr id="16" name="Picture 15" descr="Human_ZNF554_UCSC_mo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2"/>
          <a:stretch/>
        </p:blipFill>
        <p:spPr>
          <a:xfrm>
            <a:off x="1068965" y="1649035"/>
            <a:ext cx="2808021" cy="3509130"/>
          </a:xfrm>
          <a:prstGeom prst="rect">
            <a:avLst/>
          </a:prstGeom>
        </p:spPr>
      </p:pic>
      <p:pic>
        <p:nvPicPr>
          <p:cNvPr id="17" name="Picture 16" descr="Chimp_ZNF554_UCSC_mod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9"/>
          <a:stretch/>
        </p:blipFill>
        <p:spPr>
          <a:xfrm>
            <a:off x="4618357" y="1649034"/>
            <a:ext cx="410567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2426" y="185269"/>
            <a:ext cx="6337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Classifying peaks using statistical cutoffs?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2" name="Picture 1" descr="Rplot_peaks_cutoff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/>
          <a:stretch/>
        </p:blipFill>
        <p:spPr>
          <a:xfrm>
            <a:off x="1041400" y="661276"/>
            <a:ext cx="7246705" cy="5252949"/>
          </a:xfrm>
          <a:prstGeom prst="rect">
            <a:avLst/>
          </a:prstGeom>
        </p:spPr>
      </p:pic>
      <p:pic>
        <p:nvPicPr>
          <p:cNvPr id="8" name="Picture 7" descr="Proposal_logo_1310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6227190" y="5914225"/>
            <a:ext cx="792088" cy="648072"/>
          </a:xfrm>
          <a:prstGeom prst="rect">
            <a:avLst/>
          </a:prstGeom>
        </p:spPr>
      </p:pic>
      <p:pic>
        <p:nvPicPr>
          <p:cNvPr id="9" name="Picture 8" descr="Fig1_CTCF_13011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3264499" y="5842217"/>
            <a:ext cx="5040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58754" y="2756992"/>
            <a:ext cx="543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8000"/>
                </a:solidFill>
              </a:rPr>
              <a:t>Compare reads in </a:t>
            </a:r>
            <a:r>
              <a:rPr lang="en-GB" sz="2800" dirty="0" err="1" smtClean="0">
                <a:solidFill>
                  <a:srgbClr val="008000"/>
                </a:solidFill>
              </a:rPr>
              <a:t>ChIP-seq</a:t>
            </a:r>
            <a:r>
              <a:rPr lang="en-GB" sz="2800" dirty="0" smtClean="0">
                <a:solidFill>
                  <a:srgbClr val="008000"/>
                </a:solidFill>
              </a:rPr>
              <a:t> ‘regions’</a:t>
            </a:r>
          </a:p>
        </p:txBody>
      </p:sp>
    </p:spTree>
    <p:extLst>
      <p:ext uri="{BB962C8B-B14F-4D97-AF65-F5344CB8AC3E}">
        <p14:creationId xmlns:p14="http://schemas.microsoft.com/office/powerpoint/2010/main" val="284952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9367" y="1428911"/>
            <a:ext cx="428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Call peaks in each individual at FDR=0.1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93669" y="1798243"/>
            <a:ext cx="0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340" y="4079833"/>
            <a:ext cx="405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Map regions back to original genome 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93669" y="3688653"/>
            <a:ext cx="0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87001" y="3066656"/>
            <a:ext cx="461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Overlap peaks with orthologous region file</a:t>
            </a:r>
          </a:p>
          <a:p>
            <a:pPr algn="ctr"/>
            <a:r>
              <a:rPr lang="en-US" sz="2000" dirty="0" smtClean="0"/>
              <a:t>(best reciprocal chain hg19-panTro3)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7076" y="2315089"/>
            <a:ext cx="5133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Concatenate lists of all peaks from each species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93669" y="2690817"/>
            <a:ext cx="0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5644" y="4894121"/>
            <a:ext cx="439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Map regions back to reciprocal chain file 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93669" y="4480182"/>
            <a:ext cx="0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93669" y="5387522"/>
            <a:ext cx="0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61830" y="5893190"/>
            <a:ext cx="3463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Orthologous </a:t>
            </a:r>
            <a:r>
              <a:rPr lang="en-US" sz="2000" dirty="0" err="1" smtClean="0"/>
              <a:t>ChIP-seq</a:t>
            </a:r>
            <a:r>
              <a:rPr lang="en-US" sz="2000" dirty="0" smtClean="0"/>
              <a:t> ‘regions’</a:t>
            </a:r>
            <a:endParaRPr lang="en-US" sz="2000" dirty="0"/>
          </a:p>
        </p:txBody>
      </p:sp>
      <p:pic>
        <p:nvPicPr>
          <p:cNvPr id="19" name="Picture 18" descr="Macintosh HD:Users:Michelle:Dropbox:Primate_iPSC:Paper:Figures:Figure1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16509" r="56658"/>
          <a:stretch/>
        </p:blipFill>
        <p:spPr bwMode="auto">
          <a:xfrm>
            <a:off x="215900" y="241300"/>
            <a:ext cx="3606800" cy="645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6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49751"/>
            <a:ext cx="6696927" cy="618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7402" y="33279"/>
            <a:ext cx="722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H3K9me3 </a:t>
            </a:r>
            <a:r>
              <a:rPr lang="en-US" sz="2400" dirty="0" err="1" smtClean="0">
                <a:solidFill>
                  <a:srgbClr val="008000"/>
                </a:solidFill>
              </a:rPr>
              <a:t>ChIP-seq</a:t>
            </a:r>
            <a:r>
              <a:rPr lang="en-US" sz="2400" dirty="0" smtClean="0">
                <a:solidFill>
                  <a:srgbClr val="008000"/>
                </a:solidFill>
              </a:rPr>
              <a:t> data (individuals) separate by species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Proposal_logo_1310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7603559" y="3834276"/>
            <a:ext cx="874502" cy="715501"/>
          </a:xfrm>
          <a:prstGeom prst="rect">
            <a:avLst/>
          </a:prstGeom>
        </p:spPr>
      </p:pic>
      <p:pic>
        <p:nvPicPr>
          <p:cNvPr id="5" name="Picture 4" descr="Fig1_CTCF_13011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7738327" y="2495778"/>
            <a:ext cx="556502" cy="7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802"/>
          <a:stretch/>
        </p:blipFill>
        <p:spPr>
          <a:xfrm>
            <a:off x="846666" y="1668088"/>
            <a:ext cx="7598834" cy="4799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8518" y="1008332"/>
            <a:ext cx="310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humans + 7 chimps log2 CPM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00" y="367944"/>
            <a:ext cx="92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Most of variation between H3K9me3 </a:t>
            </a:r>
            <a:r>
              <a:rPr lang="en-US" sz="2400" dirty="0" err="1" smtClean="0">
                <a:solidFill>
                  <a:srgbClr val="008000"/>
                </a:solidFill>
              </a:rPr>
              <a:t>ChIP</a:t>
            </a:r>
            <a:r>
              <a:rPr lang="en-US" sz="2400" dirty="0" smtClean="0">
                <a:solidFill>
                  <a:srgbClr val="008000"/>
                </a:solidFill>
              </a:rPr>
              <a:t> samples explained by species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4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16" y="826993"/>
            <a:ext cx="6899268" cy="6107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725" y="29093"/>
            <a:ext cx="6409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Proportion of differentially enriched regions using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different filtering strategies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Macintosh HD:Users:Michelle:Dropbox:Primate_iPSC:Paper:Figures:Figure1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1" t="16509"/>
          <a:stretch/>
        </p:blipFill>
        <p:spPr bwMode="auto">
          <a:xfrm>
            <a:off x="1308100" y="0"/>
            <a:ext cx="6464300" cy="673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8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posal_logo_131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28214" y="2957061"/>
            <a:ext cx="541798" cy="443289"/>
          </a:xfrm>
          <a:prstGeom prst="rect">
            <a:avLst/>
          </a:prstGeom>
        </p:spPr>
      </p:pic>
      <p:pic>
        <p:nvPicPr>
          <p:cNvPr id="10" name="Picture 9" descr="Fig1_CTCF_1301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28214" y="2182418"/>
            <a:ext cx="344781" cy="4925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2105" y="2313443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29540" y="166645"/>
            <a:ext cx="367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Identifying orthologous TEs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9368" y="2716327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7112" y="224008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g19 </a:t>
            </a:r>
            <a:r>
              <a:rPr lang="en-US" dirty="0" err="1" smtClean="0"/>
              <a:t>repeatmasker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57112" y="2724449"/>
            <a:ext cx="885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liftOver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3525" y="3154568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534601" y="22400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5 298 130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601" y="30336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4 838 696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2" name="Picture 61" descr="Proposal_logo_131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4705193" y="2220148"/>
            <a:ext cx="541798" cy="443289"/>
          </a:xfrm>
          <a:prstGeom prst="rect">
            <a:avLst/>
          </a:prstGeom>
        </p:spPr>
      </p:pic>
      <p:pic>
        <p:nvPicPr>
          <p:cNvPr id="63" name="Picture 62" descr="Fig1_CTCF_1301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4776071" y="2990831"/>
            <a:ext cx="344781" cy="492544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5306309" y="2313443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433572" y="2716327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4056" y="2240080"/>
            <a:ext cx="23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panTro3 </a:t>
            </a:r>
            <a:r>
              <a:rPr lang="en-US" dirty="0" err="1" smtClean="0"/>
              <a:t>repeatmasker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634056" y="2724449"/>
            <a:ext cx="885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liftOver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27729" y="3154568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1400" y="111535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set of TEs in each genome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80223" y="30353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4 886 537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80223" y="21942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5 309 904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92090" y="3692908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57112" y="3616365"/>
            <a:ext cx="306308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Intersect panTro3rmsk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require 50% reciprocal overlap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7667" y="4410324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826104" y="4793875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Proposal_logo_131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51815" y="4297144"/>
            <a:ext cx="541798" cy="443289"/>
          </a:xfrm>
          <a:prstGeom prst="rect">
            <a:avLst/>
          </a:prstGeom>
        </p:spPr>
      </p:pic>
      <p:pic>
        <p:nvPicPr>
          <p:cNvPr id="72" name="Picture 71" descr="Proposal_logo_131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94818" y="5130156"/>
            <a:ext cx="541798" cy="44328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732855" y="5384814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057112" y="4801997"/>
            <a:ext cx="32116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Retain only TEs with same name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57112" y="5297830"/>
            <a:ext cx="200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hg19rmsk_panTro3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34601" y="43262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4 551 929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4601" y="527810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</a:rPr>
              <a:t>4 261 653</a:t>
            </a:r>
            <a:endParaRPr lang="en-US" dirty="0">
              <a:solidFill>
                <a:srgbClr val="604A7B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450181" y="3599267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366265" y="4401348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467769" y="4784899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391453" y="5375838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634056" y="4793021"/>
            <a:ext cx="32116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Retain only TEs with same name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34056" y="5288854"/>
            <a:ext cx="200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panTro3rmsk_hg19</a:t>
            </a:r>
            <a:endParaRPr lang="en-US" dirty="0"/>
          </a:p>
        </p:txBody>
      </p:sp>
      <p:pic>
        <p:nvPicPr>
          <p:cNvPr id="97" name="Picture 96" descr="Fig1_CTCF_1301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4776071" y="4247889"/>
            <a:ext cx="344781" cy="492544"/>
          </a:xfrm>
          <a:prstGeom prst="rect">
            <a:avLst/>
          </a:prstGeom>
        </p:spPr>
      </p:pic>
      <p:pic>
        <p:nvPicPr>
          <p:cNvPr id="98" name="Picture 97" descr="Fig1_CTCF_1301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4776071" y="5138542"/>
            <a:ext cx="344781" cy="4925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80223" y="43024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</a:rPr>
              <a:t>4 583 926</a:t>
            </a:r>
            <a:endParaRPr lang="en-US" dirty="0">
              <a:solidFill>
                <a:srgbClr val="604A7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0223" y="52994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</a:rPr>
              <a:t>4 285 147</a:t>
            </a:r>
            <a:endParaRPr lang="en-US" dirty="0">
              <a:solidFill>
                <a:srgbClr val="604A7B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34056" y="3616365"/>
            <a:ext cx="306308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Intersect hg19rmsk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require 50% reciprocal overlap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4705193" y="2182418"/>
            <a:ext cx="1" cy="36306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84" grpId="0"/>
      <p:bldP spid="89" grpId="0" animBg="1"/>
      <p:bldP spid="3" grpId="0"/>
      <p:bldP spid="4" grpId="0"/>
      <p:bldP spid="79" grpId="0" animBg="1"/>
      <p:bldP spid="85" grpId="0" animBg="1"/>
      <p:bldP spid="86" grpId="0"/>
      <p:bldP spid="87" grpId="0"/>
      <p:bldP spid="15" grpId="0"/>
      <p:bldP spid="16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4"/>
            <a:ext cx="9144000" cy="1176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160" y="1739900"/>
            <a:ext cx="826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3" name="Picture 2" descr="Screen Shot 2017-03-27 at 10.1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60" y="2930425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03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1_CTCF_1301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4027072" y="2944032"/>
            <a:ext cx="344781" cy="492544"/>
          </a:xfrm>
          <a:prstGeom prst="rect">
            <a:avLst/>
          </a:prstGeom>
        </p:spPr>
      </p:pic>
      <p:pic>
        <p:nvPicPr>
          <p:cNvPr id="19" name="Picture 18" descr="Proposal_logo_1310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-79604" y="1055141"/>
            <a:ext cx="541798" cy="4432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7567" y="1309799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/>
          <p:cNvSpPr/>
          <p:nvPr/>
        </p:nvSpPr>
        <p:spPr>
          <a:xfrm>
            <a:off x="5325214" y="1324757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4" name="Picture 23" descr="Fig1_CTCF_1301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4970404" y="1099708"/>
            <a:ext cx="344781" cy="49254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2354834" y="1534716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57871" y="1542838"/>
            <a:ext cx="123844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liftover</a:t>
            </a:r>
            <a:r>
              <a:rPr lang="en-US" sz="1600" dirty="0" smtClean="0">
                <a:solidFill>
                  <a:srgbClr val="008000"/>
                </a:solidFill>
              </a:rPr>
              <a:t> hg19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824" y="1899090"/>
            <a:ext cx="2320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hg19rmsk_panTro3_hg19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72187" y="2252121"/>
            <a:ext cx="704227" cy="44179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98398" y="2693920"/>
            <a:ext cx="31771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Intersect reciprocal file 50% overlap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33" name="Picture 32" descr="Fig1_CTCF_1301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-45738" y="1743939"/>
            <a:ext cx="344781" cy="49254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11536" y="1960004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1868891" y="555975"/>
            <a:ext cx="512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TEs from both genomes on human genome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95897" y="3151936"/>
            <a:ext cx="261960" cy="143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8" name="Picture 37" descr="Fig1_CTCF_1301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3825651" y="3773122"/>
            <a:ext cx="344781" cy="49254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4406748" y="3467038"/>
            <a:ext cx="0" cy="28512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4454217" y="4019395"/>
            <a:ext cx="261960" cy="1077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TextBox 40"/>
          <p:cNvSpPr txBox="1"/>
          <p:nvPr/>
        </p:nvSpPr>
        <p:spPr>
          <a:xfrm>
            <a:off x="4717877" y="3475159"/>
            <a:ext cx="28753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Retain only TEs with same name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47019" y="3912407"/>
            <a:ext cx="229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Orthologous_TEs_human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355100" y="2176089"/>
            <a:ext cx="464148" cy="44179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913267" y="191602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4 250 677  </a:t>
            </a:r>
            <a:endParaRPr lang="en-US" sz="1600" dirty="0">
              <a:solidFill>
                <a:srgbClr val="604A7B"/>
              </a:solidFill>
            </a:endParaRPr>
          </a:p>
        </p:txBody>
      </p:sp>
      <p:pic>
        <p:nvPicPr>
          <p:cNvPr id="43" name="Picture 42" descr="Proposal_logo_1310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3351465" y="3797750"/>
            <a:ext cx="541798" cy="44328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885596" y="12482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4 261 653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03596" y="12482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4 285 147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8193" y="301793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4 250 256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2193" y="391240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4 248 188</a:t>
            </a:r>
            <a:endParaRPr lang="en-US" sz="1600" dirty="0">
              <a:solidFill>
                <a:srgbClr val="604A7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428" t="35911" b="39529"/>
          <a:stretch/>
        </p:blipFill>
        <p:spPr>
          <a:xfrm>
            <a:off x="2962978" y="5847968"/>
            <a:ext cx="2837256" cy="1003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2300" y="446418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Ortho TEs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296388" y="5655733"/>
            <a:ext cx="923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g19 TEs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634957" y="565573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panTro3 TEs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21824" y="1253648"/>
            <a:ext cx="1805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hg19rmsk_panTro3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5798981" y="1244672"/>
            <a:ext cx="1805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panTro3rmsk_hg19</a:t>
            </a:r>
            <a:endParaRPr lang="en-US" sz="16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l="1" t="35911" r="63386" b="40467"/>
          <a:stretch/>
        </p:blipFill>
        <p:spPr>
          <a:xfrm>
            <a:off x="3593578" y="4766483"/>
            <a:ext cx="1634084" cy="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Macintosh HD:Users:Michelle:Dropbox:Primate_iPSC:Paper:Figures:Fig2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37917" r="35651" b="20752"/>
          <a:stretch/>
        </p:blipFill>
        <p:spPr bwMode="auto">
          <a:xfrm>
            <a:off x="812800" y="2095500"/>
            <a:ext cx="73152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32696" y="305892"/>
            <a:ext cx="355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8000"/>
                </a:solidFill>
              </a:rPr>
              <a:t>Classifying TE silencing </a:t>
            </a:r>
          </a:p>
        </p:txBody>
      </p:sp>
    </p:spTree>
    <p:extLst>
      <p:ext uri="{BB962C8B-B14F-4D97-AF65-F5344CB8AC3E}">
        <p14:creationId xmlns:p14="http://schemas.microsoft.com/office/powerpoint/2010/main" val="5096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3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7800"/>
            <a:ext cx="7188200" cy="63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62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4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37675" b="23506"/>
          <a:stretch/>
        </p:blipFill>
        <p:spPr bwMode="auto">
          <a:xfrm>
            <a:off x="660400" y="381000"/>
            <a:ext cx="7797800" cy="6108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03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Brace 21"/>
          <p:cNvSpPr/>
          <p:nvPr/>
        </p:nvSpPr>
        <p:spPr>
          <a:xfrm>
            <a:off x="1569700" y="2193499"/>
            <a:ext cx="135331" cy="300094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624034" y="2554953"/>
            <a:ext cx="54161" cy="1112725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1608520" y="3750140"/>
            <a:ext cx="109637" cy="511925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>
            <a:off x="1624034" y="4449366"/>
            <a:ext cx="93246" cy="483681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1601880" y="4989116"/>
            <a:ext cx="93246" cy="483681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60742" y="2185224"/>
            <a:ext cx="61066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Other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235064" y="2954300"/>
            <a:ext cx="46202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LTR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208870" y="3889916"/>
            <a:ext cx="5144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205526" y="4507498"/>
            <a:ext cx="52109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06027" y="5109694"/>
            <a:ext cx="52009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DNA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3016" y="96762"/>
            <a:ext cx="884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~</a:t>
            </a:r>
            <a:r>
              <a:rPr lang="en-US" sz="2400" dirty="0" smtClean="0">
                <a:solidFill>
                  <a:srgbClr val="008000"/>
                </a:solidFill>
              </a:rPr>
              <a:t>20% of SVA, ERVK, ERV1 &amp; ERVL-</a:t>
            </a:r>
            <a:r>
              <a:rPr lang="en-US" sz="2400" dirty="0" err="1" smtClean="0">
                <a:solidFill>
                  <a:srgbClr val="008000"/>
                </a:solidFill>
              </a:rPr>
              <a:t>MaLR</a:t>
            </a:r>
            <a:r>
              <a:rPr lang="en-US" sz="2400" dirty="0" smtClean="0">
                <a:solidFill>
                  <a:srgbClr val="008000"/>
                </a:solidFill>
              </a:rPr>
              <a:t> families marked by H3K9me3 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59" name="Picture 58" descr="Figure2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0" r="27416" b="72900"/>
          <a:stretch/>
        </p:blipFill>
        <p:spPr>
          <a:xfrm>
            <a:off x="143392" y="4104037"/>
            <a:ext cx="872342" cy="1109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8195" y="2770783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127 525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678195" y="3368713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125 997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678195" y="3069748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287 509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897956" y="2471818"/>
            <a:ext cx="683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7 398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678195" y="3667678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697 436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678195" y="3966643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358 941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056849" y="2172853"/>
            <a:ext cx="524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780 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1678195" y="4564573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500 317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678195" y="4265608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957 972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678195" y="5162503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279 617 </a:t>
            </a:r>
            <a:endParaRPr lang="en-US" sz="1600" dirty="0"/>
          </a:p>
        </p:txBody>
      </p:sp>
      <p:sp>
        <p:nvSpPr>
          <p:cNvPr id="80" name="Rectangle 79"/>
          <p:cNvSpPr/>
          <p:nvPr/>
        </p:nvSpPr>
        <p:spPr>
          <a:xfrm>
            <a:off x="356773" y="731097"/>
            <a:ext cx="607462" cy="368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TextBox 80"/>
          <p:cNvSpPr txBox="1"/>
          <p:nvPr/>
        </p:nvSpPr>
        <p:spPr>
          <a:xfrm>
            <a:off x="369770" y="760744"/>
            <a:ext cx="59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Class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244789" y="1102382"/>
            <a:ext cx="821687" cy="338554"/>
          </a:xfrm>
          <a:prstGeom prst="rect">
            <a:avLst/>
          </a:prstGeom>
          <a:solidFill>
            <a:srgbClr val="FAC0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TextBox 82"/>
          <p:cNvSpPr txBox="1"/>
          <p:nvPr/>
        </p:nvSpPr>
        <p:spPr>
          <a:xfrm>
            <a:off x="329454" y="1102381"/>
            <a:ext cx="728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Family 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103016" y="1457046"/>
            <a:ext cx="1174811" cy="329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TextBox 84"/>
          <p:cNvSpPr txBox="1"/>
          <p:nvPr/>
        </p:nvSpPr>
        <p:spPr>
          <a:xfrm>
            <a:off x="393748" y="1454407"/>
            <a:ext cx="58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Type</a:t>
            </a:r>
            <a:endParaRPr lang="en-US" sz="1600" dirty="0"/>
          </a:p>
        </p:txBody>
      </p:sp>
      <p:pic>
        <p:nvPicPr>
          <p:cNvPr id="86" name="Picture 85" descr="Figure2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r="62500" b="72900"/>
          <a:stretch/>
        </p:blipFill>
        <p:spPr>
          <a:xfrm>
            <a:off x="218694" y="1912660"/>
            <a:ext cx="797040" cy="1109036"/>
          </a:xfrm>
          <a:prstGeom prst="rect">
            <a:avLst/>
          </a:prstGeom>
        </p:spPr>
      </p:pic>
      <p:pic>
        <p:nvPicPr>
          <p:cNvPr id="87" name="Picture 86" descr="Figure2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0" r="8962" b="72900"/>
          <a:stretch/>
        </p:blipFill>
        <p:spPr>
          <a:xfrm>
            <a:off x="267794" y="5220525"/>
            <a:ext cx="772587" cy="1109037"/>
          </a:xfrm>
          <a:prstGeom prst="rect">
            <a:avLst/>
          </a:prstGeom>
        </p:spPr>
      </p:pic>
      <p:pic>
        <p:nvPicPr>
          <p:cNvPr id="88" name="Picture 87" descr="Figure2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 r="45109" b="72900"/>
          <a:stretch/>
        </p:blipFill>
        <p:spPr>
          <a:xfrm>
            <a:off x="152998" y="3002052"/>
            <a:ext cx="887383" cy="11090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18284" t="9426" r="28271"/>
          <a:stretch/>
        </p:blipFill>
        <p:spPr>
          <a:xfrm>
            <a:off x="3570753" y="2016477"/>
            <a:ext cx="2827869" cy="406031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/>
          <a:srcRect l="17809" t="8060" r="29661"/>
          <a:stretch/>
        </p:blipFill>
        <p:spPr>
          <a:xfrm>
            <a:off x="6398622" y="1958092"/>
            <a:ext cx="2760193" cy="4092853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678195" y="4863538"/>
            <a:ext cx="90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113 275 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2704026" y="2534519"/>
            <a:ext cx="92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ERVK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2633985" y="2216399"/>
            <a:ext cx="997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SVA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2808589" y="2836993"/>
            <a:ext cx="82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ERV1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818654" y="3437228"/>
            <a:ext cx="81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ERVL</a:t>
            </a:r>
            <a:endParaRPr lang="en-US" sz="1600" dirty="0"/>
          </a:p>
        </p:txBody>
      </p:sp>
      <p:sp>
        <p:nvSpPr>
          <p:cNvPr id="95" name="TextBox 94"/>
          <p:cNvSpPr txBox="1"/>
          <p:nvPr/>
        </p:nvSpPr>
        <p:spPr>
          <a:xfrm>
            <a:off x="2387302" y="3112244"/>
            <a:ext cx="1243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ERVL-</a:t>
            </a:r>
            <a:r>
              <a:rPr lang="en-US" sz="1600" dirty="0" err="1" smtClean="0"/>
              <a:t>MaLR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2851586" y="3722596"/>
            <a:ext cx="77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L1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851586" y="4012372"/>
            <a:ext cx="77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L2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2809309" y="4276423"/>
            <a:ext cx="82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Alu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2873141" y="4569676"/>
            <a:ext cx="75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MIR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2560833" y="4854767"/>
            <a:ext cx="107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TcMar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560833" y="5169273"/>
            <a:ext cx="107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hAT</a:t>
            </a:r>
            <a:endParaRPr lang="en-US" sz="1600" dirty="0"/>
          </a:p>
        </p:txBody>
      </p:sp>
      <p:pic>
        <p:nvPicPr>
          <p:cNvPr id="104" name="Picture 103" descr="Figure2c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1" t="5390" r="38694" b="21696"/>
          <a:stretch/>
        </p:blipFill>
        <p:spPr>
          <a:xfrm>
            <a:off x="6169378" y="2202389"/>
            <a:ext cx="413471" cy="3204399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2293182" y="1785625"/>
            <a:ext cx="821687" cy="338554"/>
          </a:xfrm>
          <a:prstGeom prst="rect">
            <a:avLst/>
          </a:prstGeom>
          <a:solidFill>
            <a:srgbClr val="FAC0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6" name="TextBox 105"/>
          <p:cNvSpPr txBox="1"/>
          <p:nvPr/>
        </p:nvSpPr>
        <p:spPr>
          <a:xfrm>
            <a:off x="2377847" y="1785624"/>
            <a:ext cx="728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Family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338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5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83"/>
          <a:stretch/>
        </p:blipFill>
        <p:spPr bwMode="auto">
          <a:xfrm>
            <a:off x="1928812" y="908050"/>
            <a:ext cx="5767388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3016" y="96762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Properties of silenced TEs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5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1"/>
          <a:stretch/>
        </p:blipFill>
        <p:spPr bwMode="auto">
          <a:xfrm>
            <a:off x="2297112" y="781050"/>
            <a:ext cx="4986904" cy="123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Michelle:Dropbox:Primate_iPSC:Paper:Figures:Fig5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4" b="30791"/>
          <a:stretch/>
        </p:blipFill>
        <p:spPr bwMode="auto">
          <a:xfrm>
            <a:off x="2496116" y="2159000"/>
            <a:ext cx="458470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3016" y="96762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Properties of silenced TEs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5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1"/>
          <a:stretch/>
        </p:blipFill>
        <p:spPr bwMode="auto">
          <a:xfrm>
            <a:off x="2297111" y="857249"/>
            <a:ext cx="5290815" cy="124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Michelle:Dropbox:Primate_iPSC:Paper:Figures:Fig5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7" b="-2368"/>
          <a:stretch/>
        </p:blipFill>
        <p:spPr bwMode="auto">
          <a:xfrm>
            <a:off x="2297111" y="2100984"/>
            <a:ext cx="5086026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3016" y="96762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Properties of silenced TEs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1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6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5" b="63799"/>
          <a:stretch/>
        </p:blipFill>
        <p:spPr bwMode="auto">
          <a:xfrm>
            <a:off x="1562100" y="1257300"/>
            <a:ext cx="5892800" cy="44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4816" y="327594"/>
            <a:ext cx="800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Effect of TE silencing on gene expression levels and divergence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6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5" b="63799"/>
          <a:stretch/>
        </p:blipFill>
        <p:spPr bwMode="auto">
          <a:xfrm>
            <a:off x="1562100" y="1257300"/>
            <a:ext cx="5892800" cy="44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4816" y="327594"/>
            <a:ext cx="800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Effect of TE silencing on gene expression levels and divergence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Screen Shot 2017-03-27 at 9.47.29 AM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77800"/>
            <a:ext cx="5518150" cy="65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8933" y="5664200"/>
            <a:ext cx="9144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054599"/>
            <a:ext cx="711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33" y="4915772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8066" y="5054599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599" y="5054599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2337" y="5054599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30635"/>
            <a:ext cx="80645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Transposable elements may not play a major role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drivers of regulatory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differences in primates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lumMod val="75000"/>
                    <a:alpha val="75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059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6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b="52621"/>
          <a:stretch/>
        </p:blipFill>
        <p:spPr bwMode="auto">
          <a:xfrm>
            <a:off x="1079500" y="1270000"/>
            <a:ext cx="71501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9210" y="327594"/>
            <a:ext cx="884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Effect of TE silencing on gene expression levels (B) and divergence (C)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0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chelle:Dropbox:Primate_iPSC:Paper:Figures:Fig6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51068" r="44351"/>
          <a:stretch/>
        </p:blipFill>
        <p:spPr bwMode="auto">
          <a:xfrm>
            <a:off x="1579907" y="1308100"/>
            <a:ext cx="5638800" cy="56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4816" y="327594"/>
            <a:ext cx="668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Effect of TE silencing on gene expression divergence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Michelle:Dropbox:Primate_iPSC:Paper:Supp_figures:FigS25_GE_K9_DEgen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7" b="7667"/>
          <a:stretch/>
        </p:blipFill>
        <p:spPr bwMode="auto">
          <a:xfrm>
            <a:off x="787400" y="482600"/>
            <a:ext cx="7531100" cy="601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78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4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6 at 9.2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829"/>
            <a:ext cx="9144000" cy="2684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8933" y="5664200"/>
            <a:ext cx="9144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054599"/>
            <a:ext cx="711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33" y="4915772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8066" y="5054599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599" y="5054599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2337" y="5054599"/>
            <a:ext cx="635000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30635"/>
            <a:ext cx="80645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  <a:latin typeface="+mj-lt"/>
              </a:rPr>
              <a:t>Transposable elements may not play a major role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as </a:t>
            </a:r>
            <a:r>
              <a:rPr lang="en-US" sz="2800" b="1" dirty="0">
                <a:solidFill>
                  <a:srgbClr val="FFFFFF"/>
                </a:solidFill>
                <a:latin typeface="+mj-lt"/>
              </a:rPr>
              <a:t>drivers of regulatory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differences in primates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75000"/>
                    <a:alpha val="75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611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posal_logo_131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5" r="39146" b="52799"/>
          <a:stretch>
            <a:fillRect/>
          </a:stretch>
        </p:blipFill>
        <p:spPr>
          <a:xfrm>
            <a:off x="5507710" y="1062709"/>
            <a:ext cx="1166010" cy="954008"/>
          </a:xfrm>
          <a:prstGeom prst="rect">
            <a:avLst/>
          </a:prstGeom>
        </p:spPr>
      </p:pic>
      <p:pic>
        <p:nvPicPr>
          <p:cNvPr id="5" name="Picture 4" descr="Fig1_CTCF_1301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3" r="22222" b="14609"/>
          <a:stretch/>
        </p:blipFill>
        <p:spPr>
          <a:xfrm>
            <a:off x="2420405" y="1011909"/>
            <a:ext cx="742006" cy="1060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61351" y="2917249"/>
            <a:ext cx="892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C3647</a:t>
            </a:r>
            <a:endParaRPr lang="en-US" dirty="0" smtClean="0"/>
          </a:p>
          <a:p>
            <a:r>
              <a:rPr lang="en-US" dirty="0" smtClean="0"/>
              <a:t>C40280</a:t>
            </a:r>
            <a:endParaRPr lang="en-US" dirty="0" smtClean="0"/>
          </a:p>
          <a:p>
            <a:r>
              <a:rPr lang="en-US" dirty="0" smtClean="0"/>
              <a:t>C40210</a:t>
            </a:r>
          </a:p>
          <a:p>
            <a:r>
              <a:rPr lang="en-US" dirty="0" smtClean="0"/>
              <a:t>C3651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5858" y="2917249"/>
            <a:ext cx="775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C8861</a:t>
            </a:r>
          </a:p>
          <a:p>
            <a:r>
              <a:rPr lang="en-US" dirty="0" smtClean="0"/>
              <a:t>C3649</a:t>
            </a:r>
            <a:endParaRPr lang="en-US" dirty="0" smtClean="0"/>
          </a:p>
          <a:p>
            <a:r>
              <a:rPr lang="en-US" dirty="0" smtClean="0"/>
              <a:t>C4955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0872" y="2917249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H21194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H21792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H20682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1161" y="2917249"/>
            <a:ext cx="91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H28126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H20961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H28815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7066741" y="3103315"/>
            <a:ext cx="1519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Fibroblast-derived </a:t>
            </a:r>
          </a:p>
          <a:p>
            <a:pPr algn="ctr"/>
            <a:r>
              <a:rPr lang="en-US" sz="1400" dirty="0" smtClean="0"/>
              <a:t>F-</a:t>
            </a:r>
            <a:r>
              <a:rPr lang="en-US" sz="1400" dirty="0" err="1" smtClean="0"/>
              <a:t>iPSC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306984" y="4575336"/>
            <a:ext cx="103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LCL-derived </a:t>
            </a:r>
          </a:p>
          <a:p>
            <a:pPr algn="ctr"/>
            <a:r>
              <a:rPr lang="en-US" sz="1400" dirty="0"/>
              <a:t>L</a:t>
            </a:r>
            <a:r>
              <a:rPr lang="en-US" sz="1400" dirty="0" smtClean="0"/>
              <a:t>-</a:t>
            </a:r>
            <a:r>
              <a:rPr lang="en-US" sz="1400" dirty="0" err="1" smtClean="0"/>
              <a:t>iPSC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0872" y="4317688"/>
            <a:ext cx="76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18489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18511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161" y="4317688"/>
            <a:ext cx="76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19098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19101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61548" y="3289719"/>
            <a:ext cx="112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Caucasian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982663" y="4466243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YRI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58638" y="136043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64037" y="13604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8504" r="26496"/>
          <a:stretch/>
        </p:blipFill>
        <p:spPr>
          <a:xfrm>
            <a:off x="2973143" y="2071918"/>
            <a:ext cx="507655" cy="5792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28846" r="50921"/>
          <a:stretch/>
        </p:blipFill>
        <p:spPr>
          <a:xfrm>
            <a:off x="1958638" y="2071918"/>
            <a:ext cx="410858" cy="5792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48504" r="26496"/>
          <a:stretch/>
        </p:blipFill>
        <p:spPr>
          <a:xfrm>
            <a:off x="6404389" y="2071921"/>
            <a:ext cx="507655" cy="5792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28846" r="50921"/>
          <a:stretch/>
        </p:blipFill>
        <p:spPr>
          <a:xfrm>
            <a:off x="5271353" y="2071921"/>
            <a:ext cx="410858" cy="579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62894" y="255092"/>
            <a:ext cx="7225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8000"/>
                </a:solidFill>
              </a:rPr>
              <a:t>Experimental system: 10 human + 7 chimp </a:t>
            </a:r>
            <a:r>
              <a:rPr lang="en-GB" sz="2800" dirty="0" err="1" smtClean="0">
                <a:solidFill>
                  <a:srgbClr val="008000"/>
                </a:solidFill>
              </a:rPr>
              <a:t>iPSCs</a:t>
            </a:r>
            <a:endParaRPr lang="en-GB" sz="2800" dirty="0" smtClean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06528" y="5657851"/>
            <a:ext cx="722406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61351" y="5638902"/>
            <a:ext cx="790903" cy="41393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5628" y="6154235"/>
            <a:ext cx="196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H3K9me3 </a:t>
            </a:r>
            <a:r>
              <a:rPr lang="en-US" dirty="0" err="1" smtClean="0"/>
              <a:t>ChIP-seq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04359" y="6137302"/>
            <a:ext cx="98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31412" y="5171538"/>
            <a:ext cx="21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primate </a:t>
            </a:r>
            <a:r>
              <a:rPr lang="en-US" dirty="0" err="1" smtClean="0"/>
              <a:t>iPSC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5628" y="6454802"/>
            <a:ext cx="3651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mark of transcriptional repression.</a:t>
            </a:r>
          </a:p>
        </p:txBody>
      </p:sp>
    </p:spTree>
    <p:extLst>
      <p:ext uri="{BB962C8B-B14F-4D97-AF65-F5344CB8AC3E}">
        <p14:creationId xmlns:p14="http://schemas.microsoft.com/office/powerpoint/2010/main" val="351258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6 at 9.4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226"/>
            <a:ext cx="9144000" cy="5450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984" y="255092"/>
            <a:ext cx="850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8000"/>
                </a:solidFill>
              </a:rPr>
              <a:t>Balanced design with respect to all parameters we can think about</a:t>
            </a:r>
          </a:p>
        </p:txBody>
      </p:sp>
    </p:spTree>
    <p:extLst>
      <p:ext uri="{BB962C8B-B14F-4D97-AF65-F5344CB8AC3E}">
        <p14:creationId xmlns:p14="http://schemas.microsoft.com/office/powerpoint/2010/main" val="324486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ate_iPSC_edited_co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4" y="767676"/>
            <a:ext cx="6274736" cy="585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295" y="255092"/>
            <a:ext cx="818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8000"/>
                </a:solidFill>
              </a:rPr>
              <a:t>iPSCs</a:t>
            </a:r>
            <a:r>
              <a:rPr lang="en-GB" sz="2800" dirty="0" smtClean="0">
                <a:solidFill>
                  <a:srgbClr val="008000"/>
                </a:solidFill>
              </a:rPr>
              <a:t> are well characterized and functionally validated</a:t>
            </a:r>
          </a:p>
        </p:txBody>
      </p:sp>
    </p:spTree>
    <p:extLst>
      <p:ext uri="{BB962C8B-B14F-4D97-AF65-F5344CB8AC3E}">
        <p14:creationId xmlns:p14="http://schemas.microsoft.com/office/powerpoint/2010/main" val="335193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plot_subsamp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/>
        </p:blipFill>
        <p:spPr>
          <a:xfrm>
            <a:off x="634848" y="995691"/>
            <a:ext cx="7995132" cy="5417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2337" y="12294"/>
            <a:ext cx="687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Read subsampling analysis reveals peak # saturation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~ 6 million </a:t>
            </a:r>
            <a:r>
              <a:rPr lang="en-US" sz="2400" dirty="0" err="1" smtClean="0">
                <a:solidFill>
                  <a:srgbClr val="008000"/>
                </a:solidFill>
              </a:rPr>
              <a:t>ChIP</a:t>
            </a:r>
            <a:r>
              <a:rPr lang="en-US" sz="2400" dirty="0" smtClean="0">
                <a:solidFill>
                  <a:srgbClr val="008000"/>
                </a:solidFill>
              </a:rPr>
              <a:t> , 12 million Input reads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lot_chip_r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78921"/>
            <a:ext cx="8539699" cy="6779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4111" y="255092"/>
            <a:ext cx="438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8000"/>
                </a:solidFill>
              </a:rPr>
              <a:t>QC analysis of </a:t>
            </a:r>
            <a:r>
              <a:rPr lang="en-GB" sz="2800" dirty="0" err="1" smtClean="0">
                <a:solidFill>
                  <a:srgbClr val="008000"/>
                </a:solidFill>
              </a:rPr>
              <a:t>ChIP</a:t>
            </a:r>
            <a:r>
              <a:rPr lang="en-GB" sz="2800" dirty="0" smtClean="0">
                <a:solidFill>
                  <a:srgbClr val="008000"/>
                </a:solidFill>
              </a:rPr>
              <a:t>-SEQ data</a:t>
            </a:r>
          </a:p>
        </p:txBody>
      </p:sp>
    </p:spTree>
    <p:extLst>
      <p:ext uri="{BB962C8B-B14F-4D97-AF65-F5344CB8AC3E}">
        <p14:creationId xmlns:p14="http://schemas.microsoft.com/office/powerpoint/2010/main" val="56992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504</Words>
  <Application>Microsoft Macintosh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Macintosh HD:Users:yoavgilad:Desktop:In progress:cover letter.doc!OLE_LINK1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Yoav Gilad</dc:creator>
  <cp:lastModifiedBy>Yoav Gilad</cp:lastModifiedBy>
  <cp:revision>539</cp:revision>
  <dcterms:created xsi:type="dcterms:W3CDTF">2012-09-12T14:03:27Z</dcterms:created>
  <dcterms:modified xsi:type="dcterms:W3CDTF">2017-03-27T21:54:08Z</dcterms:modified>
</cp:coreProperties>
</file>