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71" r:id="rId3"/>
    <p:sldId id="257" r:id="rId4"/>
    <p:sldId id="258" r:id="rId5"/>
    <p:sldId id="259" r:id="rId6"/>
    <p:sldId id="327" r:id="rId7"/>
    <p:sldId id="260" r:id="rId8"/>
    <p:sldId id="320" r:id="rId9"/>
    <p:sldId id="321" r:id="rId10"/>
    <p:sldId id="319" r:id="rId11"/>
    <p:sldId id="290" r:id="rId12"/>
    <p:sldId id="299" r:id="rId13"/>
    <p:sldId id="291" r:id="rId14"/>
    <p:sldId id="324" r:id="rId15"/>
    <p:sldId id="298" r:id="rId16"/>
    <p:sldId id="300" r:id="rId17"/>
    <p:sldId id="309" r:id="rId18"/>
    <p:sldId id="325" r:id="rId19"/>
    <p:sldId id="307" r:id="rId20"/>
    <p:sldId id="310" r:id="rId21"/>
    <p:sldId id="308" r:id="rId22"/>
    <p:sldId id="323" r:id="rId23"/>
    <p:sldId id="261" r:id="rId24"/>
    <p:sldId id="317" r:id="rId25"/>
    <p:sldId id="262" r:id="rId26"/>
    <p:sldId id="263" r:id="rId27"/>
    <p:sldId id="268" r:id="rId28"/>
    <p:sldId id="267" r:id="rId29"/>
    <p:sldId id="264" r:id="rId30"/>
    <p:sldId id="265" r:id="rId31"/>
    <p:sldId id="322" r:id="rId32"/>
    <p:sldId id="269" r:id="rId33"/>
    <p:sldId id="272" r:id="rId34"/>
    <p:sldId id="281" r:id="rId35"/>
    <p:sldId id="330" r:id="rId36"/>
    <p:sldId id="329" r:id="rId37"/>
    <p:sldId id="318" r:id="rId38"/>
    <p:sldId id="328" r:id="rId39"/>
    <p:sldId id="266" r:id="rId40"/>
    <p:sldId id="270" r:id="rId41"/>
    <p:sldId id="331" r:id="rId42"/>
    <p:sldId id="276" r:id="rId43"/>
    <p:sldId id="274" r:id="rId44"/>
    <p:sldId id="275" r:id="rId45"/>
    <p:sldId id="273" r:id="rId46"/>
    <p:sldId id="277" r:id="rId47"/>
    <p:sldId id="278" r:id="rId48"/>
    <p:sldId id="279" r:id="rId49"/>
    <p:sldId id="280" r:id="rId50"/>
    <p:sldId id="332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 varScale="1">
        <p:scale>
          <a:sx n="88" d="100"/>
          <a:sy n="8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71AD7-99C3-4349-9587-CD35649A3D74}" type="datetimeFigureOut">
              <a:rPr lang="en-CA" smtClean="0"/>
              <a:t>09/07/2017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15DDA-53E6-41EE-9B4E-0A2CFD2572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37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5DDA-53E6-41EE-9B4E-0A2CFD2572D6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75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2C09-D1A7-4965-890E-69B8D09B995C}" type="datetimeFigureOut">
              <a:rPr lang="en-CA" smtClean="0"/>
              <a:t>07/07/2017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4294-8EA7-4599-8F63-405792DAA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28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2C09-D1A7-4965-890E-69B8D09B995C}" type="datetimeFigureOut">
              <a:rPr lang="en-CA" smtClean="0"/>
              <a:t>07/07/2017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4294-8EA7-4599-8F63-405792DAA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63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2C09-D1A7-4965-890E-69B8D09B995C}" type="datetimeFigureOut">
              <a:rPr lang="en-CA" smtClean="0"/>
              <a:t>07/07/2017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4294-8EA7-4599-8F63-405792DAA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374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2C09-D1A7-4965-890E-69B8D09B995C}" type="datetimeFigureOut">
              <a:rPr lang="en-CA" smtClean="0"/>
              <a:t>07/07/2017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4294-8EA7-4599-8F63-405792DAA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941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2C09-D1A7-4965-890E-69B8D09B995C}" type="datetimeFigureOut">
              <a:rPr lang="en-CA" smtClean="0"/>
              <a:t>07/07/2017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4294-8EA7-4599-8F63-405792DAA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831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2C09-D1A7-4965-890E-69B8D09B995C}" type="datetimeFigureOut">
              <a:rPr lang="en-CA" smtClean="0"/>
              <a:t>07/07/2017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4294-8EA7-4599-8F63-405792DAA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4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2C09-D1A7-4965-890E-69B8D09B995C}" type="datetimeFigureOut">
              <a:rPr lang="en-CA" smtClean="0"/>
              <a:t>07/07/2017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4294-8EA7-4599-8F63-405792DAA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489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2C09-D1A7-4965-890E-69B8D09B995C}" type="datetimeFigureOut">
              <a:rPr lang="en-CA" smtClean="0"/>
              <a:t>07/07/2017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4294-8EA7-4599-8F63-405792DAA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40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2C09-D1A7-4965-890E-69B8D09B995C}" type="datetimeFigureOut">
              <a:rPr lang="en-CA" smtClean="0"/>
              <a:t>07/07/2017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4294-8EA7-4599-8F63-405792DAA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17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2C09-D1A7-4965-890E-69B8D09B995C}" type="datetimeFigureOut">
              <a:rPr lang="en-CA" smtClean="0"/>
              <a:t>07/07/2017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4294-8EA7-4599-8F63-405792DAA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523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2C09-D1A7-4965-890E-69B8D09B995C}" type="datetimeFigureOut">
              <a:rPr lang="en-CA" smtClean="0"/>
              <a:t>07/07/2017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4294-8EA7-4599-8F63-405792DAA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24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72C09-D1A7-4965-890E-69B8D09B995C}" type="datetimeFigureOut">
              <a:rPr lang="en-CA" smtClean="0"/>
              <a:t>07/07/2017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84294-8EA7-4599-8F63-405792DAA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270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com/books?id=OYe6fsXSP3IC&amp;pg=PA28&amp;dq=%22law+of+the+instrument%22+inauthor:kapla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2" y="4221088"/>
            <a:ext cx="9141087" cy="125157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Assessing hydrological and climatological models against </a:t>
            </a:r>
            <a:r>
              <a:rPr lang="en-US" sz="4000" b="1" dirty="0" smtClean="0">
                <a:solidFill>
                  <a:schemeClr val="bg1"/>
                </a:solidFill>
              </a:rPr>
              <a:t>observations</a:t>
            </a:r>
            <a:endParaRPr lang="en-C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976" y="5733256"/>
            <a:ext cx="4788024" cy="1124744"/>
          </a:xfrm>
        </p:spPr>
        <p:txBody>
          <a:bodyPr>
            <a:normAutofit/>
          </a:bodyPr>
          <a:lstStyle/>
          <a:p>
            <a:pPr algn="l"/>
            <a:r>
              <a:rPr lang="en-CA" sz="2800" b="1" dirty="0" smtClean="0">
                <a:solidFill>
                  <a:schemeClr val="tx1"/>
                </a:solidFill>
              </a:rPr>
              <a:t>Paul Whitfield</a:t>
            </a:r>
          </a:p>
          <a:p>
            <a:pPr algn="l"/>
            <a:r>
              <a:rPr lang="en-CA" sz="2800" b="1" dirty="0" smtClean="0">
                <a:solidFill>
                  <a:schemeClr val="tx1"/>
                </a:solidFill>
              </a:rPr>
              <a:t>University of Saskatchewan</a:t>
            </a:r>
            <a:endParaRPr lang="en-CA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80233"/>
            <a:ext cx="936104" cy="94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1984"/>
            <a:ext cx="936104" cy="9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5720680" cy="57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1691680" y="4005064"/>
            <a:ext cx="4608512" cy="20882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795839"/>
          </a:xfrm>
        </p:spPr>
        <p:txBody>
          <a:bodyPr/>
          <a:lstStyle/>
          <a:p>
            <a:pPr algn="l"/>
            <a:r>
              <a:rPr lang="en-CA" dirty="0" smtClean="0"/>
              <a:t>DTW – dynamic time warping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7020272" y="515719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Distance</a:t>
            </a:r>
          </a:p>
          <a:p>
            <a:r>
              <a:rPr lang="en-CA" dirty="0" smtClean="0"/>
              <a:t>Area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69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10" y="838306"/>
            <a:ext cx="6120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Changing Mean and Variance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59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1728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36" y="188936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7673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91" y="3427673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7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09" y="160827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35107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09" y="3435107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11" y="192534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2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56" y="-8400"/>
            <a:ext cx="6850194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9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811758"/>
            <a:ext cx="6120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smtClean="0"/>
              <a:t>Changing Mean and shifting in time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97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07" y="161081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894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07" y="3431894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19" y="3428640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2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10" y="189134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32241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93" y="189134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65" y="3432241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1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081"/>
            <a:ext cx="6850194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4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10" y="738000"/>
            <a:ext cx="6120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Observations with noise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4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law of the instrument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 </a:t>
            </a:r>
            <a:r>
              <a:rPr lang="en-US" dirty="0"/>
              <a:t>a small boy a hammer, and he will find that everything he encounters </a:t>
            </a:r>
            <a:r>
              <a:rPr lang="en-US" dirty="0" smtClean="0"/>
              <a:t>needs </a:t>
            </a:r>
            <a:r>
              <a:rPr lang="en-US" dirty="0"/>
              <a:t>pounding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-432000">
              <a:buNone/>
            </a:pPr>
            <a:r>
              <a:rPr lang="en-US" sz="1400" i="1" dirty="0" smtClean="0"/>
              <a:t>Abraham </a:t>
            </a:r>
            <a:r>
              <a:rPr lang="en-US" sz="1400" i="1" dirty="0"/>
              <a:t>Kaplan (1964). </a:t>
            </a:r>
            <a:r>
              <a:rPr lang="en-US" sz="1400" i="1" dirty="0">
                <a:hlinkClick r:id="rId2"/>
              </a:rPr>
              <a:t>The Conduct of Inquiry: Methodology for Behavioral Science</a:t>
            </a:r>
            <a:r>
              <a:rPr lang="en-US" sz="1400" i="1" dirty="0"/>
              <a:t>. San Francisco: Chandler Publishing Co. p. </a:t>
            </a:r>
            <a:r>
              <a:rPr lang="en-US" sz="1400" i="1" dirty="0" smtClean="0"/>
              <a:t>28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5822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6208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8640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21" y="3424270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9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9" y="209557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7659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03" y="3449557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50479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8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850194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6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Gridded Climate Data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How well do gridded products resemble observations?</a:t>
            </a:r>
          </a:p>
          <a:p>
            <a:r>
              <a:rPr lang="en-CA" dirty="0" smtClean="0"/>
              <a:t>Areas/places without actual observations</a:t>
            </a:r>
          </a:p>
          <a:p>
            <a:r>
              <a:rPr lang="en-CA" dirty="0" smtClean="0"/>
              <a:t>How can we be comfortable that these can be substituted for observations?</a:t>
            </a:r>
          </a:p>
        </p:txBody>
      </p:sp>
    </p:spTree>
    <p:extLst>
      <p:ext uri="{BB962C8B-B14F-4D97-AF65-F5344CB8AC3E}">
        <p14:creationId xmlns:p14="http://schemas.microsoft.com/office/powerpoint/2010/main" val="25940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Gridded Climate Data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85" y="2060848"/>
            <a:ext cx="6053621" cy="45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36" y="2060848"/>
            <a:ext cx="313767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9275"/>
            <a:ext cx="2879725" cy="57594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01675"/>
            <a:ext cx="2879725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1618"/>
          <a:stretch/>
        </p:blipFill>
        <p:spPr bwMode="auto">
          <a:xfrm>
            <a:off x="1115616" y="980728"/>
            <a:ext cx="5909310" cy="4319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4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759450" cy="42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26" y="196775"/>
            <a:ext cx="5665788" cy="421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9" y="4410000"/>
            <a:ext cx="5441292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5766"/>
            <a:ext cx="5636096" cy="65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Background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Models of all types used without sufficient assessment</a:t>
            </a:r>
          </a:p>
          <a:p>
            <a:r>
              <a:rPr lang="en-CA" dirty="0" smtClean="0"/>
              <a:t>Process and Empirical Models</a:t>
            </a:r>
          </a:p>
          <a:p>
            <a:pPr lvl="2"/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Hydrological</a:t>
            </a:r>
          </a:p>
          <a:p>
            <a:pPr lvl="2"/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Climatological </a:t>
            </a:r>
          </a:p>
          <a:p>
            <a:pPr lvl="2"/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Downscaling</a:t>
            </a:r>
            <a:endParaRPr lang="en-CA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CA" dirty="0" smtClean="0"/>
              <a:t>Reliance on only a few metrics</a:t>
            </a:r>
          </a:p>
          <a:p>
            <a:pPr lvl="2"/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RMSE/RME</a:t>
            </a:r>
            <a:endParaRPr lang="en-CA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2"/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NSE</a:t>
            </a:r>
          </a:p>
          <a:p>
            <a:pPr lvl="2"/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Pearson Correlation Coefficient </a:t>
            </a:r>
            <a:endParaRPr lang="en-CA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5731"/>
            <a:ext cx="5715000" cy="66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56" y="1656046"/>
            <a:ext cx="5943887" cy="441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Hydrological Models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6950029" cy="51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000"/>
            <a:ext cx="6840000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4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00"/>
            <a:ext cx="6840000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1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748464" cy="4525963"/>
          </a:xfrm>
        </p:spPr>
        <p:txBody>
          <a:bodyPr/>
          <a:lstStyle/>
          <a:p>
            <a:r>
              <a:rPr lang="en-CA" dirty="0" smtClean="0"/>
              <a:t>Reduce subjectivity</a:t>
            </a:r>
          </a:p>
          <a:p>
            <a:r>
              <a:rPr lang="en-CA" dirty="0" smtClean="0"/>
              <a:t>Correlation and correlation-based metrics weak</a:t>
            </a:r>
          </a:p>
          <a:p>
            <a:r>
              <a:rPr lang="en-CA" dirty="0" smtClean="0"/>
              <a:t>Need for absolute error measures</a:t>
            </a:r>
          </a:p>
          <a:p>
            <a:r>
              <a:rPr lang="en-CA" dirty="0" smtClean="0"/>
              <a:t> Multiple indicators </a:t>
            </a:r>
          </a:p>
          <a:p>
            <a:endParaRPr lang="en-CA" dirty="0" smtClean="0"/>
          </a:p>
          <a:p>
            <a:r>
              <a:rPr lang="en-CA" dirty="0" smtClean="0"/>
              <a:t>Graphical techniques and assessment of metrics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86916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indent="-903288"/>
            <a:r>
              <a:rPr lang="en-US" dirty="0"/>
              <a:t>Legates, D. R., &amp; McCabe, G. J. (1999). Evaluating the use of “goodness‐of‐fit” measures in hydrologic and hydroclimatic model validation. </a:t>
            </a:r>
            <a:r>
              <a:rPr lang="en-US" i="1" dirty="0"/>
              <a:t>Water Resources Research 35(1): 233-241. </a:t>
            </a:r>
            <a:endParaRPr lang="en-US" i="1" dirty="0" smtClean="0"/>
          </a:p>
          <a:p>
            <a:pPr marL="533400" indent="-457200"/>
            <a:r>
              <a:rPr lang="en-US" dirty="0"/>
              <a:t>Ritter, A., &amp; Muñoz-</a:t>
            </a:r>
            <a:r>
              <a:rPr lang="en-US" dirty="0" err="1"/>
              <a:t>Carpena</a:t>
            </a:r>
            <a:r>
              <a:rPr lang="en-US" dirty="0"/>
              <a:t>, R. (2013). Performance evaluation of hydrological models: Statistical significance for reducing subjectivity in goodness-of-fit assessments. </a:t>
            </a:r>
            <a:r>
              <a:rPr lang="en-US" i="1" dirty="0"/>
              <a:t>Journal of Hydrology 480: 33-45. </a:t>
            </a:r>
          </a:p>
          <a:p>
            <a:endParaRPr lang="en-US" i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40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/>
          <a:lstStyle/>
          <a:p>
            <a:pPr algn="l"/>
            <a:r>
              <a:rPr lang="en-CA" dirty="0" smtClean="0"/>
              <a:t>Moving forward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4430"/>
            <a:ext cx="4259089" cy="604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2420888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 smtClean="0"/>
              <a:t>Subjective Assessment</a:t>
            </a:r>
          </a:p>
          <a:p>
            <a:endParaRPr lang="en-CA" dirty="0" smtClean="0"/>
          </a:p>
          <a:p>
            <a:r>
              <a:rPr lang="en-CA" dirty="0" smtClean="0"/>
              <a:t>Low flows         - Poor</a:t>
            </a:r>
          </a:p>
          <a:p>
            <a:r>
              <a:rPr lang="en-CA" dirty="0" smtClean="0"/>
              <a:t>Medium Flows - Good</a:t>
            </a:r>
          </a:p>
          <a:p>
            <a:r>
              <a:rPr lang="en-CA" dirty="0" smtClean="0"/>
              <a:t>High Flows        - Good</a:t>
            </a:r>
          </a:p>
          <a:p>
            <a:r>
              <a:rPr lang="en-CA" dirty="0" smtClean="0"/>
              <a:t>Peak Flows        - Poor</a:t>
            </a:r>
          </a:p>
          <a:p>
            <a:r>
              <a:rPr lang="en-CA" dirty="0" smtClean="0"/>
              <a:t>Timing               - Fair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1670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Need an objective assessment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Multiple metrics</a:t>
            </a:r>
          </a:p>
          <a:p>
            <a:r>
              <a:rPr lang="en-CA" dirty="0" smtClean="0"/>
              <a:t>Provide context</a:t>
            </a:r>
          </a:p>
          <a:p>
            <a:endParaRPr lang="en-CA" dirty="0" smtClean="0"/>
          </a:p>
          <a:p>
            <a:r>
              <a:rPr lang="en-CA" dirty="0" smtClean="0"/>
              <a:t>Effectively communicate model performance</a:t>
            </a:r>
          </a:p>
          <a:p>
            <a:r>
              <a:rPr lang="en-CA" dirty="0" smtClean="0"/>
              <a:t>“Standardize” to make results comparable across studies</a:t>
            </a:r>
          </a:p>
          <a:p>
            <a:endParaRPr lang="en-CA" dirty="0" smtClean="0"/>
          </a:p>
          <a:p>
            <a:r>
              <a:rPr lang="en-CA" dirty="0" smtClean="0"/>
              <a:t>Need to connect model use to performance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77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CA" sz="3600" dirty="0" smtClean="0"/>
              <a:t>How does model performance affect use?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844824"/>
            <a:ext cx="7499176" cy="4281339"/>
          </a:xfrm>
        </p:spPr>
        <p:txBody>
          <a:bodyPr/>
          <a:lstStyle/>
          <a:p>
            <a:r>
              <a:rPr lang="en-CA" dirty="0"/>
              <a:t>Framework for setting context</a:t>
            </a:r>
          </a:p>
          <a:p>
            <a:r>
              <a:rPr lang="en-CA" dirty="0" smtClean="0"/>
              <a:t>Absolute or relative</a:t>
            </a:r>
          </a:p>
          <a:p>
            <a:r>
              <a:rPr lang="en-CA" dirty="0"/>
              <a:t>Predictive or </a:t>
            </a:r>
            <a:r>
              <a:rPr lang="en-CA" dirty="0" smtClean="0"/>
              <a:t>instructive or diagnostic</a:t>
            </a:r>
            <a:endParaRPr lang="en-CA" dirty="0"/>
          </a:p>
          <a:p>
            <a:r>
              <a:rPr lang="en-CA" dirty="0" smtClean="0"/>
              <a:t>Constrain interpretation using metrics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220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566124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Bhaleka Persaud</a:t>
            </a:r>
          </a:p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Kabir </a:t>
            </a:r>
            <a:r>
              <a:rPr lang="en-CA" dirty="0" err="1" smtClean="0">
                <a:solidFill>
                  <a:schemeClr val="bg1">
                    <a:lumMod val="85000"/>
                  </a:schemeClr>
                </a:solidFill>
              </a:rPr>
              <a:t>Rasouli</a:t>
            </a:r>
            <a:endParaRPr lang="en-CA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CA" dirty="0" smtClean="0">
                <a:solidFill>
                  <a:schemeClr val="bg1">
                    <a:lumMod val="85000"/>
                  </a:schemeClr>
                </a:solidFill>
              </a:rPr>
              <a:t>Sebastian Krogh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61248"/>
            <a:ext cx="936104" cy="94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9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Background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Heavy reliance on models in change studies</a:t>
            </a:r>
          </a:p>
          <a:p>
            <a:r>
              <a:rPr lang="en-CA" dirty="0" smtClean="0"/>
              <a:t>Tweak hydrological models against metrics</a:t>
            </a:r>
          </a:p>
          <a:p>
            <a:r>
              <a:rPr lang="en-CA" dirty="0" smtClean="0"/>
              <a:t>Equifinality</a:t>
            </a:r>
          </a:p>
          <a:p>
            <a:endParaRPr lang="en-CA" dirty="0"/>
          </a:p>
          <a:p>
            <a:r>
              <a:rPr lang="en-CA" dirty="0" smtClean="0"/>
              <a:t>Common Measures</a:t>
            </a:r>
          </a:p>
          <a:p>
            <a:pPr lvl="2"/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Population statistics</a:t>
            </a:r>
          </a:p>
          <a:p>
            <a:pPr lvl="2"/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Temporal structure</a:t>
            </a:r>
          </a:p>
          <a:p>
            <a:pPr lvl="2"/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Extremes</a:t>
            </a:r>
          </a:p>
          <a:p>
            <a:pPr lvl="2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905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634365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9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000"/>
            <a:ext cx="6840000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8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-1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2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2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9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5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6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Why is this a problem?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Environmental data is “</a:t>
            </a:r>
            <a:r>
              <a:rPr lang="en-CA" dirty="0" smtClean="0"/>
              <a:t>complicated”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Metrics may lack sufficient sensitivity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and generality</a:t>
            </a:r>
          </a:p>
          <a:p>
            <a:pPr marL="11430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Is the </a:t>
            </a:r>
            <a:r>
              <a:rPr lang="en-CA" dirty="0"/>
              <a:t>wrong </a:t>
            </a:r>
            <a:r>
              <a:rPr lang="en-CA" dirty="0" smtClean="0"/>
              <a:t>question being asked?</a:t>
            </a:r>
            <a:endParaRPr lang="en-CA" dirty="0"/>
          </a:p>
          <a:p>
            <a:pPr marL="914400" lvl="2" indent="0">
              <a:buNone/>
            </a:pPr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How good is my model?</a:t>
            </a:r>
          </a:p>
          <a:p>
            <a:pPr marL="914400" lvl="2" indent="0">
              <a:buNone/>
            </a:pPr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How </a:t>
            </a:r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can I use my model?</a:t>
            </a:r>
          </a:p>
          <a:p>
            <a:pPr marL="914400" lvl="2" indent="0">
              <a:buNone/>
            </a:pPr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Right answer for right reasons?</a:t>
            </a:r>
          </a:p>
        </p:txBody>
      </p:sp>
    </p:spTree>
    <p:extLst>
      <p:ext uri="{BB962C8B-B14F-4D97-AF65-F5344CB8AC3E}">
        <p14:creationId xmlns:p14="http://schemas.microsoft.com/office/powerpoint/2010/main" val="40671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00"/>
            <a:ext cx="6840000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6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6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2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9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0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0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2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3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00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0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algn="l"/>
            <a:r>
              <a:rPr lang="en-CA" dirty="0" smtClean="0"/>
              <a:t>Typical Assessment of Performance</a:t>
            </a:r>
            <a:endParaRPr lang="en-CA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50751" cy="350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609329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Mean annual discharge is  ~0.35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053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Some examples: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Metrics of sine curves</a:t>
            </a:r>
          </a:p>
          <a:p>
            <a:r>
              <a:rPr lang="en-CA" dirty="0" smtClean="0"/>
              <a:t>Gridded </a:t>
            </a:r>
            <a:r>
              <a:rPr lang="en-CA" dirty="0" smtClean="0"/>
              <a:t>data sets</a:t>
            </a:r>
          </a:p>
          <a:p>
            <a:r>
              <a:rPr lang="en-CA" dirty="0" smtClean="0"/>
              <a:t>Hydrological models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1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Metrics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76" y="1628800"/>
            <a:ext cx="807716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 smtClean="0"/>
              <a:t>Root mean square error</a:t>
            </a:r>
          </a:p>
          <a:p>
            <a:pPr marL="914400" lvl="2" indent="0">
              <a:buNone/>
            </a:pPr>
            <a:r>
              <a:rPr lang="en-CA" sz="3200" dirty="0">
                <a:solidFill>
                  <a:schemeClr val="bg2">
                    <a:lumMod val="25000"/>
                  </a:schemeClr>
                </a:solidFill>
              </a:rPr>
              <a:t>RMSE &lt;- </a:t>
            </a:r>
            <a:r>
              <a:rPr lang="en-CA" sz="3200" dirty="0" err="1">
                <a:solidFill>
                  <a:schemeClr val="bg2">
                    <a:lumMod val="25000"/>
                  </a:schemeClr>
                </a:solidFill>
              </a:rPr>
              <a:t>sqrt</a:t>
            </a:r>
            <a:r>
              <a:rPr lang="en-CA" sz="3200" dirty="0">
                <a:solidFill>
                  <a:schemeClr val="bg2">
                    <a:lumMod val="25000"/>
                  </a:schemeClr>
                </a:solidFill>
              </a:rPr>
              <a:t>(mean</a:t>
            </a:r>
            <a:r>
              <a:rPr lang="en-CA" sz="3200" dirty="0" smtClean="0">
                <a:solidFill>
                  <a:schemeClr val="bg2">
                    <a:lumMod val="25000"/>
                  </a:schemeClr>
                </a:solidFill>
              </a:rPr>
              <a:t>((</a:t>
            </a:r>
            <a:r>
              <a:rPr lang="en-CA" sz="3200" dirty="0" err="1" smtClean="0">
                <a:solidFill>
                  <a:schemeClr val="bg2">
                    <a:lumMod val="25000"/>
                  </a:schemeClr>
                </a:solidFill>
              </a:rPr>
              <a:t>obs</a:t>
            </a:r>
            <a:r>
              <a:rPr lang="en-CA" sz="3200" dirty="0" smtClean="0">
                <a:solidFill>
                  <a:schemeClr val="bg2">
                    <a:lumMod val="25000"/>
                  </a:schemeClr>
                </a:solidFill>
              </a:rPr>
              <a:t>-sim)^</a:t>
            </a:r>
            <a:r>
              <a:rPr lang="en-CA" sz="3200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CA" sz="3200" dirty="0" smtClean="0">
                <a:solidFill>
                  <a:schemeClr val="bg2">
                    <a:lumMod val="25000"/>
                  </a:schemeClr>
                </a:solidFill>
              </a:rPr>
              <a:t>))</a:t>
            </a:r>
          </a:p>
          <a:p>
            <a:pPr marL="914400" lvl="2" indent="0">
              <a:buNone/>
            </a:pPr>
            <a:endParaRPr lang="en-CA" dirty="0"/>
          </a:p>
          <a:p>
            <a:pPr marL="114300" indent="0">
              <a:buNone/>
            </a:pPr>
            <a:r>
              <a:rPr lang="en-CA" dirty="0" smtClean="0"/>
              <a:t>Ratio RMSE to </a:t>
            </a:r>
            <a:r>
              <a:rPr lang="en-CA" dirty="0" err="1" smtClean="0"/>
              <a:t>Stdev</a:t>
            </a:r>
            <a:endParaRPr lang="en-CA" dirty="0" smtClean="0"/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RMSE &lt;- </a:t>
            </a:r>
            <a:r>
              <a:rPr lang="en-CA" dirty="0" err="1">
                <a:solidFill>
                  <a:schemeClr val="bg2">
                    <a:lumMod val="25000"/>
                  </a:schemeClr>
                </a:solidFill>
              </a:rPr>
              <a:t>sqrt</a:t>
            </a:r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(mean</a:t>
            </a:r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((</a:t>
            </a:r>
            <a:r>
              <a:rPr lang="en-CA" dirty="0" err="1">
                <a:solidFill>
                  <a:schemeClr val="bg2">
                    <a:lumMod val="25000"/>
                  </a:schemeClr>
                </a:solidFill>
              </a:rPr>
              <a:t>obs</a:t>
            </a:r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-sim</a:t>
            </a:r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)^</a:t>
            </a:r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))/</a:t>
            </a:r>
            <a:r>
              <a:rPr lang="en-CA" dirty="0" err="1" smtClean="0">
                <a:solidFill>
                  <a:schemeClr val="bg2">
                    <a:lumMod val="25000"/>
                  </a:schemeClr>
                </a:solidFill>
              </a:rPr>
              <a:t>sd</a:t>
            </a:r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CA" dirty="0" err="1" smtClean="0">
                <a:solidFill>
                  <a:schemeClr val="bg2">
                    <a:lumMod val="25000"/>
                  </a:schemeClr>
                </a:solidFill>
              </a:rPr>
              <a:t>obs</a:t>
            </a:r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114300" indent="0">
              <a:buNone/>
            </a:pPr>
            <a:endParaRPr lang="en-CA" sz="2800" dirty="0"/>
          </a:p>
          <a:p>
            <a:pPr marL="114300" indent="0">
              <a:buNone/>
            </a:pPr>
            <a:r>
              <a:rPr lang="en-CA" dirty="0" smtClean="0"/>
              <a:t>Percent Bias</a:t>
            </a:r>
          </a:p>
          <a:p>
            <a:pPr marL="114300" indent="0">
              <a:buNone/>
            </a:pPr>
            <a:r>
              <a:rPr lang="en-CA" sz="2800" dirty="0"/>
              <a:t>	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PBIAS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&lt;-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100 * [ sum( sim - obs ) / sum( obs ) ]</a:t>
            </a:r>
            <a:endParaRPr lang="en-CA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>
              <a:buNone/>
            </a:pPr>
            <a:r>
              <a:rPr lang="en-CA" dirty="0"/>
              <a:t>	</a:t>
            </a:r>
          </a:p>
          <a:p>
            <a:pPr marL="114300" indent="0">
              <a:buNone/>
            </a:pPr>
            <a:r>
              <a:rPr lang="en-CA" dirty="0" smtClean="0"/>
              <a:t>Volumetric Efficiency 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	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VE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&lt;-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1 - ( sum( abs(obs - sim) ) / sum( obs ) )</a:t>
            </a:r>
            <a:endParaRPr lang="en-CA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CA" dirty="0"/>
          </a:p>
        </p:txBody>
      </p:sp>
      <p:sp>
        <p:nvSpPr>
          <p:cNvPr id="4" name="AutoShape 4" descr="{\displaystyle \operatorname {RMSD} ={\sqrt {\frac {\sum _{i=1}^{n}({\hat {y}}_{i}-y_{i})^{2}}{n}}}.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{\displaystyle \operatorname {RMSD} ={\sqrt {\frac {\sum _{i=1}^{n}({\hat {y}}_{i}-y_{i})^{2}}{n}}}.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13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Metrics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76" y="1412776"/>
            <a:ext cx="8688724" cy="4741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700" dirty="0" smtClean="0"/>
              <a:t>Nash Sutcliffe Efficiency</a:t>
            </a:r>
          </a:p>
          <a:p>
            <a:pPr marL="914400" lvl="2" indent="0">
              <a:buNone/>
            </a:pPr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NSE </a:t>
            </a:r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&lt;- </a:t>
            </a:r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1 - ( sum( (</a:t>
            </a:r>
            <a:r>
              <a:rPr lang="en-CA" dirty="0" err="1">
                <a:solidFill>
                  <a:schemeClr val="bg2">
                    <a:lumMod val="25000"/>
                  </a:schemeClr>
                </a:solidFill>
              </a:rPr>
              <a:t>obs</a:t>
            </a:r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 - sim)^2 ) / sum( (</a:t>
            </a:r>
            <a:r>
              <a:rPr lang="en-CA" dirty="0" err="1">
                <a:solidFill>
                  <a:schemeClr val="bg2">
                    <a:lumMod val="25000"/>
                  </a:schemeClr>
                </a:solidFill>
              </a:rPr>
              <a:t>obs</a:t>
            </a:r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 - mean(</a:t>
            </a:r>
            <a:r>
              <a:rPr lang="en-CA" dirty="0" err="1">
                <a:solidFill>
                  <a:schemeClr val="bg2">
                    <a:lumMod val="25000"/>
                  </a:schemeClr>
                </a:solidFill>
              </a:rPr>
              <a:t>obs</a:t>
            </a:r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))^2 </a:t>
            </a:r>
            <a:r>
              <a:rPr lang="en-CA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914400" lvl="2" indent="0">
              <a:buNone/>
            </a:pPr>
            <a:endParaRPr lang="en-CA" sz="2700" dirty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>
              <a:buNone/>
            </a:pPr>
            <a:r>
              <a:rPr lang="en-CA" sz="2700" dirty="0" smtClean="0"/>
              <a:t>Pearson Correlation Coefficient </a:t>
            </a:r>
          </a:p>
          <a:p>
            <a:pPr marL="114300" indent="0">
              <a:buNone/>
            </a:pPr>
            <a:r>
              <a:rPr lang="en-CA" sz="2700" dirty="0"/>
              <a:t>	</a:t>
            </a:r>
            <a:r>
              <a:rPr lang="en-CA" sz="2700" dirty="0" err="1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CA" sz="2700" baseline="-25000" dirty="0" err="1" smtClean="0">
                <a:solidFill>
                  <a:schemeClr val="bg2">
                    <a:lumMod val="25000"/>
                  </a:schemeClr>
                </a:solidFill>
              </a:rPr>
              <a:t>xy</a:t>
            </a:r>
            <a:r>
              <a:rPr lang="en-CA" sz="2700" baseline="-25000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en-CA" sz="2700" dirty="0" smtClean="0">
                <a:solidFill>
                  <a:schemeClr val="bg2">
                    <a:lumMod val="25000"/>
                  </a:schemeClr>
                </a:solidFill>
              </a:rPr>
              <a:t>&lt;-  </a:t>
            </a:r>
            <a:r>
              <a:rPr lang="en-CA" sz="2700" dirty="0" err="1" smtClean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CA" sz="2700" baseline="-25000" dirty="0" err="1" smtClean="0">
                <a:solidFill>
                  <a:schemeClr val="bg2">
                    <a:lumMod val="25000"/>
                  </a:schemeClr>
                </a:solidFill>
              </a:rPr>
              <a:t>xy</a:t>
            </a:r>
            <a:r>
              <a:rPr lang="en-CA" sz="2700" dirty="0" smtClean="0">
                <a:solidFill>
                  <a:schemeClr val="bg2">
                    <a:lumMod val="25000"/>
                  </a:schemeClr>
                </a:solidFill>
              </a:rPr>
              <a:t> / </a:t>
            </a:r>
            <a:r>
              <a:rPr lang="en-CA" sz="2700" dirty="0" err="1" smtClean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CA" sz="2700" baseline="-25000" dirty="0" err="1" smtClean="0">
                <a:solidFill>
                  <a:schemeClr val="bg2">
                    <a:lumMod val="25000"/>
                  </a:schemeClr>
                </a:solidFill>
              </a:rPr>
              <a:t>y</a:t>
            </a:r>
            <a:r>
              <a:rPr lang="en-CA" sz="2700" baseline="-25000" dirty="0" smtClean="0">
                <a:solidFill>
                  <a:schemeClr val="bg2">
                    <a:lumMod val="25000"/>
                  </a:schemeClr>
                </a:solidFill>
              </a:rPr>
              <a:t> * </a:t>
            </a:r>
            <a:r>
              <a:rPr lang="en-CA" sz="2700" dirty="0" err="1" smtClean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CA" sz="2700" baseline="-25000" dirty="0" err="1" smtClean="0">
                <a:solidFill>
                  <a:schemeClr val="bg2">
                    <a:lumMod val="25000"/>
                  </a:schemeClr>
                </a:solidFill>
              </a:rPr>
              <a:t>y</a:t>
            </a:r>
            <a:endParaRPr lang="en-CA" sz="27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14300" indent="0">
              <a:buNone/>
            </a:pPr>
            <a:endParaRPr lang="en-CA" sz="2700" dirty="0" smtClean="0"/>
          </a:p>
          <a:p>
            <a:pPr marL="114300" indent="0">
              <a:buNone/>
            </a:pPr>
            <a:r>
              <a:rPr lang="en-CA" sz="2700" b="1" dirty="0" smtClean="0"/>
              <a:t>Dynamic Time Warping</a:t>
            </a:r>
            <a:endParaRPr lang="en-CA" sz="2700" b="1" dirty="0"/>
          </a:p>
          <a:p>
            <a:pPr marL="114300" indent="0">
              <a:buNone/>
            </a:pPr>
            <a:r>
              <a:rPr lang="en-CA" sz="2700" dirty="0" smtClean="0"/>
              <a:t>Normalized Warping Distance</a:t>
            </a:r>
          </a:p>
          <a:p>
            <a:pPr marL="114300" indent="0">
              <a:buNone/>
            </a:pPr>
            <a:r>
              <a:rPr lang="en-CA" sz="2700" dirty="0"/>
              <a:t>	</a:t>
            </a:r>
            <a:r>
              <a:rPr lang="en-US" sz="2800" dirty="0"/>
              <a:t> </a:t>
            </a:r>
            <a:r>
              <a:rPr lang="en-US" sz="2700" dirty="0">
                <a:solidFill>
                  <a:schemeClr val="bg2">
                    <a:lumMod val="25000"/>
                  </a:schemeClr>
                </a:solidFill>
              </a:rPr>
              <a:t>distance computed, normalized for path </a:t>
            </a: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>length </a:t>
            </a:r>
            <a:r>
              <a:rPr lang="en-CA" sz="2700" dirty="0"/>
              <a:t>	</a:t>
            </a:r>
          </a:p>
          <a:p>
            <a:pPr marL="114300" indent="0">
              <a:buNone/>
            </a:pPr>
            <a:r>
              <a:rPr lang="en-CA" sz="2700" dirty="0" smtClean="0"/>
              <a:t>Warping Area</a:t>
            </a:r>
            <a:r>
              <a:rPr lang="en-CA" sz="2700" dirty="0"/>
              <a:t/>
            </a:r>
            <a:br>
              <a:rPr lang="en-CA" sz="2700" dirty="0"/>
            </a:br>
            <a:r>
              <a:rPr lang="en-CA" sz="2700" dirty="0" smtClean="0"/>
              <a:t>	</a:t>
            </a:r>
            <a:r>
              <a:rPr lang="en-CA" sz="2700" dirty="0" smtClean="0">
                <a:solidFill>
                  <a:schemeClr val="bg2">
                    <a:lumMod val="25000"/>
                  </a:schemeClr>
                </a:solidFill>
              </a:rPr>
              <a:t>area between warping function and diagonal</a:t>
            </a:r>
            <a:endParaRPr lang="en-CA" sz="27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AutoShape 4" descr="{\displaystyle \operatorname {RMSD} ={\sqrt {\frac {\sum _{i=1}^{n}({\hat {y}}_{i}-y_{i})^{2}}{n}}}.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{\displaystyle \operatorname {RMSD} ={\sqrt {\frac {\sum _{i=1}^{n}({\hat {y}}_{i}-y_{i})^{2}}{n}}}.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4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4125</TotalTime>
  <Words>402</Words>
  <Application>Microsoft Office PowerPoint</Application>
  <PresentationFormat>On-screen Show (4:3)</PresentationFormat>
  <Paragraphs>109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Assessing hydrological and climatological models against observations</vt:lpstr>
      <vt:lpstr>the law of the instrument</vt:lpstr>
      <vt:lpstr>Background</vt:lpstr>
      <vt:lpstr>Background </vt:lpstr>
      <vt:lpstr>Why is this a problem?</vt:lpstr>
      <vt:lpstr>Typical Assessment of Performance</vt:lpstr>
      <vt:lpstr>Some examples:</vt:lpstr>
      <vt:lpstr>Metrics</vt:lpstr>
      <vt:lpstr>Metrics</vt:lpstr>
      <vt:lpstr>DTW – dynamic time warping</vt:lpstr>
      <vt:lpstr>Changing Mean and Variance</vt:lpstr>
      <vt:lpstr>PowerPoint Presentation</vt:lpstr>
      <vt:lpstr>PowerPoint Presentation</vt:lpstr>
      <vt:lpstr>PowerPoint Presentation</vt:lpstr>
      <vt:lpstr>Changing Mean and shifting in time</vt:lpstr>
      <vt:lpstr>PowerPoint Presentation</vt:lpstr>
      <vt:lpstr>PowerPoint Presentation</vt:lpstr>
      <vt:lpstr>PowerPoint Presentation</vt:lpstr>
      <vt:lpstr>Observations with noise</vt:lpstr>
      <vt:lpstr>PowerPoint Presentation</vt:lpstr>
      <vt:lpstr>PowerPoint Presentation</vt:lpstr>
      <vt:lpstr>PowerPoint Presentation</vt:lpstr>
      <vt:lpstr>Gridded Climate Data</vt:lpstr>
      <vt:lpstr>Gridded Climate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Hydrological Models</vt:lpstr>
      <vt:lpstr>PowerPoint Presentation</vt:lpstr>
      <vt:lpstr>PowerPoint Presentation</vt:lpstr>
      <vt:lpstr>PowerPoint Presentation</vt:lpstr>
      <vt:lpstr>Moving forward</vt:lpstr>
      <vt:lpstr>Need an objective assessment</vt:lpstr>
      <vt:lpstr>How does model performance affect use?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Environment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hydrological and climatological models against observations</dc:title>
  <dc:creator>Whitfield,Paul  [PYR]</dc:creator>
  <cp:lastModifiedBy>Whitfield,Paul  [PYR]</cp:lastModifiedBy>
  <cp:revision>43</cp:revision>
  <dcterms:created xsi:type="dcterms:W3CDTF">2017-06-26T16:29:11Z</dcterms:created>
  <dcterms:modified xsi:type="dcterms:W3CDTF">2017-07-10T01:32:30Z</dcterms:modified>
</cp:coreProperties>
</file>