
<file path=[Content_Types].xml><?xml version="1.0" encoding="utf-8"?>
<Types xmlns="http://schemas.openxmlformats.org/package/2006/content-types">
  <Default Extension="xml" ContentType="application/xml"/>
  <Default Extension="rels" ContentType="application/vnd.openxmlformats-package.relationships+xml"/>
  <Default Extension="emf" ContentType="image/x-emf"/>
  <Default Extension="vml" ContentType="application/vnd.openxmlformats-officedocument.vmlDrawing"/>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1.gif" ContentType="image/gif"/>
  <Override PartName="/ppt/embeddings/oleObject1.bin" ContentType="application/vnd.openxmlformats-officedocument.oleObject"/>
  <Override PartName="/ppt/embeddings/oleObject2.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57" r:id="rId3"/>
    <p:sldId id="277" r:id="rId4"/>
    <p:sldId id="258" r:id="rId5"/>
    <p:sldId id="259" r:id="rId6"/>
    <p:sldId id="261" r:id="rId7"/>
    <p:sldId id="262" r:id="rId8"/>
    <p:sldId id="280" r:id="rId9"/>
    <p:sldId id="284" r:id="rId10"/>
    <p:sldId id="264" r:id="rId11"/>
    <p:sldId id="266" r:id="rId12"/>
    <p:sldId id="267" r:id="rId13"/>
    <p:sldId id="279" r:id="rId14"/>
    <p:sldId id="285" r:id="rId15"/>
    <p:sldId id="276" r:id="rId16"/>
    <p:sldId id="278" r:id="rId17"/>
    <p:sldId id="273" r:id="rId18"/>
    <p:sldId id="286" r:id="rId19"/>
    <p:sldId id="287" r:id="rId20"/>
    <p:sldId id="288" r:id="rId21"/>
    <p:sldId id="290" r:id="rId22"/>
    <p:sldId id="289" r:id="rId23"/>
    <p:sldId id="292" r:id="rId24"/>
    <p:sldId id="309" r:id="rId25"/>
    <p:sldId id="293" r:id="rId26"/>
    <p:sldId id="294" r:id="rId27"/>
    <p:sldId id="295" r:id="rId28"/>
    <p:sldId id="299" r:id="rId29"/>
    <p:sldId id="296" r:id="rId30"/>
    <p:sldId id="297" r:id="rId31"/>
    <p:sldId id="298" r:id="rId32"/>
    <p:sldId id="283" r:id="rId33"/>
    <p:sldId id="263" r:id="rId34"/>
    <p:sldId id="282" r:id="rId35"/>
    <p:sldId id="303" r:id="rId36"/>
    <p:sldId id="304" r:id="rId37"/>
    <p:sldId id="310" r:id="rId38"/>
    <p:sldId id="311" r:id="rId39"/>
    <p:sldId id="312" r:id="rId40"/>
    <p:sldId id="305" r:id="rId41"/>
    <p:sldId id="306" r:id="rId42"/>
    <p:sldId id="30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8" autoAdjust="0"/>
    <p:restoredTop sz="94660"/>
  </p:normalViewPr>
  <p:slideViewPr>
    <p:cSldViewPr snapToGrid="0" snapToObjects="1">
      <p:cViewPr varScale="1">
        <p:scale>
          <a:sx n="83" d="100"/>
          <a:sy n="83" d="100"/>
        </p:scale>
        <p:origin x="-17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BCD798-2977-5C45-A8AA-B955312B68D7}" type="datetimeFigureOut">
              <a:rPr lang="en-US" smtClean="0"/>
              <a:t>2/18/13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2B634D-851C-0D46-A345-2921D0268FF3}" type="slidenum">
              <a:rPr lang="en-US" smtClean="0"/>
              <a:t>‹#›</a:t>
            </a:fld>
            <a:endParaRPr lang="en-US"/>
          </a:p>
        </p:txBody>
      </p:sp>
    </p:spTree>
    <p:extLst>
      <p:ext uri="{BB962C8B-B14F-4D97-AF65-F5344CB8AC3E}">
        <p14:creationId xmlns:p14="http://schemas.microsoft.com/office/powerpoint/2010/main" val="1741147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7E66E-4495-EB45-B599-73BCB58F5FFE}" type="datetimeFigureOut">
              <a:rPr lang="en-US" smtClean="0"/>
              <a:t>2/18/13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FB54D-11A2-BC4B-B0EC-EF75D202FAC5}" type="slidenum">
              <a:rPr lang="en-US" smtClean="0"/>
              <a:t>‹#›</a:t>
            </a:fld>
            <a:endParaRPr lang="en-US"/>
          </a:p>
        </p:txBody>
      </p:sp>
    </p:spTree>
    <p:extLst>
      <p:ext uri="{BB962C8B-B14F-4D97-AF65-F5344CB8AC3E}">
        <p14:creationId xmlns:p14="http://schemas.microsoft.com/office/powerpoint/2010/main" val="39486721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treated within</a:t>
            </a:r>
            <a:r>
              <a:rPr lang="en-US" baseline="0" dirty="0" smtClean="0"/>
              <a:t> the DA (as inflation) or within the model itself.  </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a:t>
            </a:fld>
            <a:endParaRPr lang="en-US"/>
          </a:p>
        </p:txBody>
      </p:sp>
    </p:spTree>
    <p:extLst>
      <p:ext uri="{BB962C8B-B14F-4D97-AF65-F5344CB8AC3E}">
        <p14:creationId xmlns:p14="http://schemas.microsoft.com/office/powerpoint/2010/main" val="170665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Fuqing</a:t>
            </a:r>
            <a:r>
              <a:rPr lang="en-US" baseline="0" dirty="0" smtClean="0"/>
              <a:t> Zhang and his collaborators first proposed this type of inflation in a 2005 paper.  Their version, which I call ‘relaxation to prior perturbation’ inflation, relaxes the posterior perturbations back to the prior with a coefficient alpha, so that if alpha=1 the posterior </a:t>
            </a:r>
            <a:r>
              <a:rPr lang="en-US" baseline="0" dirty="0" err="1" smtClean="0"/>
              <a:t>perts</a:t>
            </a:r>
            <a:r>
              <a:rPr lang="en-US" baseline="0" dirty="0" smtClean="0"/>
              <a:t> are completely replace by the prior </a:t>
            </a:r>
            <a:r>
              <a:rPr lang="en-US" baseline="0" dirty="0" err="1" smtClean="0"/>
              <a:t>perts</a:t>
            </a:r>
            <a:r>
              <a:rPr lang="en-US" baseline="0" dirty="0" smtClean="0"/>
              <a:t>, and if alpha=0 nothing is done.  Since the posterior perturbations are much smaller than the prior perturbations in regions of dense </a:t>
            </a:r>
            <a:r>
              <a:rPr lang="en-US" baseline="0" dirty="0" err="1" smtClean="0"/>
              <a:t>obs</a:t>
            </a:r>
            <a:r>
              <a:rPr lang="en-US" baseline="0" dirty="0" smtClean="0"/>
              <a:t>, for a given value of alpha, more inflation is applied where the </a:t>
            </a:r>
            <a:r>
              <a:rPr lang="en-US" baseline="0" dirty="0" err="1" smtClean="0"/>
              <a:t>obs</a:t>
            </a:r>
            <a:r>
              <a:rPr lang="en-US" baseline="0" dirty="0" smtClean="0"/>
              <a:t> have had a larger impact on the analysis.</a:t>
            </a:r>
          </a:p>
          <a:p>
            <a:endParaRPr lang="en-US" baseline="0" dirty="0" smtClean="0"/>
          </a:p>
          <a:p>
            <a:r>
              <a:rPr lang="en-US" baseline="0" dirty="0" smtClean="0"/>
              <a:t>Here we propose an alternative approach, which we call ‘relaxation to prior </a:t>
            </a:r>
            <a:r>
              <a:rPr lang="en-US" baseline="0" dirty="0" err="1" smtClean="0"/>
              <a:t>stdev</a:t>
            </a:r>
            <a:r>
              <a:rPr lang="en-US" baseline="0" dirty="0" smtClean="0"/>
              <a:t>, which relaxes the ensemble spread back to the prior spread. This can be expressed a multiplicative inflation where the inflation coefficient depends on the fractional reduction of the ensemble spread that results from </a:t>
            </a:r>
            <a:r>
              <a:rPr lang="en-US" baseline="0" dirty="0" err="1" smtClean="0"/>
              <a:t>assimlating</a:t>
            </a:r>
            <a:r>
              <a:rPr lang="en-US" baseline="0" dirty="0" smtClean="0"/>
              <a:t> observations.</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10</a:t>
            </a:fld>
            <a:endParaRPr lang="en-US"/>
          </a:p>
        </p:txBody>
      </p:sp>
    </p:spTree>
    <p:extLst>
      <p:ext uri="{BB962C8B-B14F-4D97-AF65-F5344CB8AC3E}">
        <p14:creationId xmlns:p14="http://schemas.microsoft.com/office/powerpoint/2010/main" val="196873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method we consider is additive inflation.  As you may recall, this is the method that proved most effective in the </a:t>
            </a:r>
            <a:r>
              <a:rPr lang="en-US" baseline="0" dirty="0" err="1" smtClean="0"/>
              <a:t>Env</a:t>
            </a:r>
            <a:r>
              <a:rPr lang="en-US" baseline="0" dirty="0" smtClean="0"/>
              <a:t>. Canada operational </a:t>
            </a:r>
            <a:r>
              <a:rPr lang="en-US" baseline="0" dirty="0" err="1" smtClean="0"/>
              <a:t>EnKF</a:t>
            </a:r>
            <a:r>
              <a:rPr lang="en-US" baseline="0" dirty="0" smtClean="0"/>
              <a:t>.  The basic idea is to add random samples from a specified distribution to each ensemble member after the analysis step. Ideally, the distribution you would draw from is the climatological distribution of background forecast model error.</a:t>
            </a:r>
          </a:p>
          <a:p>
            <a:endParaRPr lang="en-US" baseline="0" dirty="0" smtClean="0"/>
          </a:p>
          <a:p>
            <a:r>
              <a:rPr lang="en-US" baseline="0" dirty="0" smtClean="0"/>
              <a:t>Of course, in practice this is unknown, so </a:t>
            </a:r>
            <a:r>
              <a:rPr lang="en-US" baseline="0" dirty="0" err="1" smtClean="0"/>
              <a:t>Env</a:t>
            </a:r>
            <a:r>
              <a:rPr lang="en-US" baseline="0" dirty="0" smtClean="0"/>
              <a:t> Canada uses random samples of an </a:t>
            </a:r>
            <a:r>
              <a:rPr lang="en-US" baseline="0" dirty="0" err="1" smtClean="0"/>
              <a:t>isiotropic</a:t>
            </a:r>
            <a:r>
              <a:rPr lang="en-US" baseline="0" dirty="0" smtClean="0"/>
              <a:t> 3DVar </a:t>
            </a:r>
            <a:r>
              <a:rPr lang="en-US" baseline="0" dirty="0" err="1" smtClean="0"/>
              <a:t>cov</a:t>
            </a:r>
            <a:r>
              <a:rPr lang="en-US" baseline="0" dirty="0" smtClean="0"/>
              <a:t> matrix.</a:t>
            </a:r>
          </a:p>
          <a:p>
            <a:endParaRPr lang="en-US" baseline="0" dirty="0" smtClean="0"/>
          </a:p>
          <a:p>
            <a:r>
              <a:rPr lang="en-US" baseline="0" dirty="0" smtClean="0"/>
              <a:t>Here we have the luxury of knowing what the actual distribution of model error is.  To build a distribution to </a:t>
            </a:r>
            <a:r>
              <a:rPr lang="en-US" baseline="0" dirty="0" err="1" smtClean="0"/>
              <a:t>sampe</a:t>
            </a:r>
            <a:r>
              <a:rPr lang="en-US" baseline="0" dirty="0" smtClean="0"/>
              <a:t> from, we create a dataset of T31 12-h forecasts errors, in which all the forecasts were initialized from the T31 truncated nature run (and hence have zero initial error at the T31 scale).  By 12-h the errors are nonzero, due to the fact that the model cannot represent the full T42 dynamics.</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11</a:t>
            </a:fld>
            <a:endParaRPr lang="en-US"/>
          </a:p>
        </p:txBody>
      </p:sp>
    </p:spTree>
    <p:extLst>
      <p:ext uri="{BB962C8B-B14F-4D97-AF65-F5344CB8AC3E}">
        <p14:creationId xmlns:p14="http://schemas.microsoft.com/office/powerpoint/2010/main" val="35195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run the data assimilation for 1000 analysis times for various values of multiplicative and additive inflation.  This contour plot summarizes the ensemble mean first-guess error (in the total E norm) as a function of multiplicative inflation (x-axis) and additive inflation (y-axis).  </a:t>
            </a:r>
          </a:p>
          <a:p>
            <a:endParaRPr lang="en-US" baseline="0" dirty="0" smtClean="0"/>
          </a:p>
          <a:p>
            <a:r>
              <a:rPr lang="en-US" baseline="0" dirty="0" smtClean="0"/>
              <a:t>For very small values of inflation, the filter diverges (nothing plotted).  </a:t>
            </a:r>
          </a:p>
          <a:p>
            <a:endParaRPr lang="en-US" baseline="0" dirty="0" smtClean="0"/>
          </a:p>
          <a:p>
            <a:r>
              <a:rPr lang="en-US" baseline="0" dirty="0" smtClean="0"/>
              <a:t>The values along the x-axis are pure multiplicative inflation, and correspond to what I showed in the previous graph.</a:t>
            </a:r>
          </a:p>
          <a:p>
            <a:endParaRPr lang="en-US" baseline="0" dirty="0" smtClean="0"/>
          </a:p>
          <a:p>
            <a:r>
              <a:rPr lang="en-US" baseline="0" dirty="0" smtClean="0"/>
              <a:t>The values along the y-axis are pure additive inflation.</a:t>
            </a:r>
          </a:p>
          <a:p>
            <a:endParaRPr lang="en-US" baseline="0" dirty="0" smtClean="0"/>
          </a:p>
          <a:p>
            <a:r>
              <a:rPr lang="en-US" baseline="0" dirty="0" smtClean="0"/>
              <a:t>Note that pure additive inflation outperforms pure </a:t>
            </a:r>
            <a:r>
              <a:rPr lang="en-US" baseline="0" dirty="0" err="1" smtClean="0"/>
              <a:t>mulitplicative</a:t>
            </a:r>
            <a:r>
              <a:rPr lang="en-US" baseline="0" dirty="0" smtClean="0"/>
              <a:t> inflation.</a:t>
            </a:r>
          </a:p>
          <a:p>
            <a:endParaRPr lang="en-US" baseline="0" dirty="0" smtClean="0"/>
          </a:p>
          <a:p>
            <a:r>
              <a:rPr lang="en-US" baseline="0" dirty="0" smtClean="0"/>
              <a:t>However, a combo of both is better than either alone (min error is a few (3?) percent less than additive inflation alone).</a:t>
            </a:r>
          </a:p>
          <a:p>
            <a:endParaRPr lang="en-US" baseline="0" dirty="0" smtClean="0"/>
          </a:p>
          <a:p>
            <a:r>
              <a:rPr lang="en-US" baseline="0" dirty="0" smtClean="0"/>
              <a:t>This suggest that the two approaches are complementary, and therefore sample different sources of error in the DA. Perhaps multiplicative inflation is best at capturing sources of error in the DA not related to model </a:t>
            </a:r>
            <a:r>
              <a:rPr lang="en-US" baseline="0" dirty="0" err="1" smtClean="0"/>
              <a:t>erorr</a:t>
            </a:r>
            <a:r>
              <a:rPr lang="en-US" baseline="0" dirty="0" smtClean="0"/>
              <a:t>, while the additive inflation is better at capturing model error? I will present the results of perfect model </a:t>
            </a:r>
            <a:r>
              <a:rPr lang="en-US" baseline="0" dirty="0" err="1" smtClean="0"/>
              <a:t>expts</a:t>
            </a:r>
            <a:r>
              <a:rPr lang="en-US" baseline="0" dirty="0" smtClean="0"/>
              <a:t> to test this hypothesis in a moment, but first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12</a:t>
            </a:fld>
            <a:endParaRPr lang="en-US"/>
          </a:p>
        </p:txBody>
      </p:sp>
    </p:spTree>
    <p:extLst>
      <p:ext uri="{BB962C8B-B14F-4D97-AF65-F5344CB8AC3E}">
        <p14:creationId xmlns:p14="http://schemas.microsoft.com/office/powerpoint/2010/main" val="220291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test this hypothesis that </a:t>
            </a:r>
            <a:r>
              <a:rPr lang="en-US" baseline="0" dirty="0" err="1" smtClean="0"/>
              <a:t>mult</a:t>
            </a:r>
            <a:r>
              <a:rPr lang="en-US" baseline="0" dirty="0" smtClean="0"/>
              <a:t> inflation is better at capturing DA-related errors not related to model, and additive inflation captures model error, we performed perfect model </a:t>
            </a:r>
            <a:r>
              <a:rPr lang="en-US" baseline="0" dirty="0" err="1" smtClean="0"/>
              <a:t>expts</a:t>
            </a:r>
            <a:r>
              <a:rPr lang="en-US" baseline="0" dirty="0" smtClean="0"/>
              <a:t> in which the forecast model used in the DA is the full T42 model (still 20 member </a:t>
            </a:r>
            <a:r>
              <a:rPr lang="en-US" baseline="0" dirty="0" err="1" smtClean="0"/>
              <a:t>ens</a:t>
            </a:r>
            <a:r>
              <a:rPr lang="en-US" baseline="0" dirty="0" smtClean="0"/>
              <a:t>, but optimal localization length scale is now 6000 km instead of 3500 km).</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13</a:t>
            </a:fld>
            <a:endParaRPr lang="en-US"/>
          </a:p>
        </p:txBody>
      </p:sp>
    </p:spTree>
    <p:extLst>
      <p:ext uri="{BB962C8B-B14F-4D97-AF65-F5344CB8AC3E}">
        <p14:creationId xmlns:p14="http://schemas.microsoft.com/office/powerpoint/2010/main" val="165967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test this hypothesis that </a:t>
            </a:r>
            <a:r>
              <a:rPr lang="en-US" baseline="0" dirty="0" err="1" smtClean="0"/>
              <a:t>mult</a:t>
            </a:r>
            <a:r>
              <a:rPr lang="en-US" baseline="0" dirty="0" smtClean="0"/>
              <a:t> inflation is better at capturing DA-related errors not related to model, and additive inflation captures model error, we performed perfect model </a:t>
            </a:r>
            <a:r>
              <a:rPr lang="en-US" baseline="0" dirty="0" err="1" smtClean="0"/>
              <a:t>expts</a:t>
            </a:r>
            <a:r>
              <a:rPr lang="en-US" baseline="0" dirty="0" smtClean="0"/>
              <a:t> in which the forecast model used in the DA is the full T42 model (still 20 member </a:t>
            </a:r>
            <a:r>
              <a:rPr lang="en-US" baseline="0" dirty="0" err="1" smtClean="0"/>
              <a:t>ens</a:t>
            </a:r>
            <a:r>
              <a:rPr lang="en-US" baseline="0" dirty="0" smtClean="0"/>
              <a:t>, but optimal localization length scale is now 6000 km instead of 3500 km).</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14</a:t>
            </a:fld>
            <a:endParaRPr lang="en-US"/>
          </a:p>
        </p:txBody>
      </p:sp>
    </p:spTree>
    <p:extLst>
      <p:ext uri="{BB962C8B-B14F-4D97-AF65-F5344CB8AC3E}">
        <p14:creationId xmlns:p14="http://schemas.microsoft.com/office/powerpoint/2010/main" val="165967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difference is in mean – T31 solutions are smoother.  T31</a:t>
            </a:r>
            <a:r>
              <a:rPr lang="en-US" baseline="0" dirty="0" smtClean="0"/>
              <a:t> increment more similar to each other than perfect assimilation. </a:t>
            </a:r>
            <a:r>
              <a:rPr lang="en-US" dirty="0" smtClean="0"/>
              <a:t> difference</a:t>
            </a:r>
            <a:r>
              <a:rPr lang="en-US" baseline="0" dirty="0" smtClean="0"/>
              <a:t> in increments tied to differences in mean.</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16</a:t>
            </a:fld>
            <a:endParaRPr lang="en-US"/>
          </a:p>
        </p:txBody>
      </p:sp>
    </p:spTree>
    <p:extLst>
      <p:ext uri="{BB962C8B-B14F-4D97-AF65-F5344CB8AC3E}">
        <p14:creationId xmlns:p14="http://schemas.microsoft.com/office/powerpoint/2010/main" val="75809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A8AEA-7B32-0747-8EF1-165546DFBEB0}" type="slidenum">
              <a:rPr lang="en-US" smtClean="0"/>
              <a:t>19</a:t>
            </a:fld>
            <a:endParaRPr lang="en-US"/>
          </a:p>
        </p:txBody>
      </p:sp>
    </p:spTree>
    <p:extLst>
      <p:ext uri="{BB962C8B-B14F-4D97-AF65-F5344CB8AC3E}">
        <p14:creationId xmlns:p14="http://schemas.microsoft.com/office/powerpoint/2010/main" val="337567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SKEB</a:t>
            </a:r>
            <a:r>
              <a:rPr lang="en-US" baseline="0" dirty="0" smtClean="0"/>
              <a:t> aims to represent the impact of unresolved or heavily </a:t>
            </a:r>
            <a:r>
              <a:rPr lang="en-US" baseline="0" dirty="0" err="1" smtClean="0"/>
              <a:t>dampes</a:t>
            </a:r>
            <a:r>
              <a:rPr lang="en-US" baseline="0" dirty="0" smtClean="0"/>
              <a:t> scales on resolved scales through the inverse cascade.</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24</a:t>
            </a:fld>
            <a:endParaRPr lang="en-US"/>
          </a:p>
        </p:txBody>
      </p:sp>
    </p:spTree>
    <p:extLst>
      <p:ext uri="{BB962C8B-B14F-4D97-AF65-F5344CB8AC3E}">
        <p14:creationId xmlns:p14="http://schemas.microsoft.com/office/powerpoint/2010/main" val="282625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Ensemble</a:t>
            </a:r>
            <a:r>
              <a:rPr lang="en-US" baseline="0" dirty="0" smtClean="0"/>
              <a:t> DA systems a good way to tell if we’re doing better (</a:t>
            </a:r>
            <a:r>
              <a:rPr lang="en-US" baseline="0" dirty="0" err="1" smtClean="0"/>
              <a:t>covariances</a:t>
            </a:r>
            <a:r>
              <a:rPr lang="en-US" baseline="0" dirty="0" smtClean="0"/>
              <a:t> improve).  Also need to account for model bias</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31</a:t>
            </a:fld>
            <a:endParaRPr lang="en-US"/>
          </a:p>
        </p:txBody>
      </p:sp>
    </p:spTree>
    <p:extLst>
      <p:ext uri="{BB962C8B-B14F-4D97-AF65-F5344CB8AC3E}">
        <p14:creationId xmlns:p14="http://schemas.microsoft.com/office/powerpoint/2010/main" val="2836475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simplest method for representing</a:t>
            </a:r>
            <a:r>
              <a:rPr lang="en-US" baseline="0" dirty="0" smtClean="0"/>
              <a:t> model error in ensemble DA is multiplicative inflation, which acts to increase the amplitude of ensemble perturbations, either in the first-guess ensemble (before </a:t>
            </a:r>
            <a:r>
              <a:rPr lang="en-US" baseline="0" dirty="0" err="1" smtClean="0"/>
              <a:t>assimlation</a:t>
            </a:r>
            <a:r>
              <a:rPr lang="en-US" baseline="0" dirty="0" smtClean="0"/>
              <a:t>) or in the analysis ensemble (after assimilation).   However, with a model like this, where the observing network and the dynamics vary considerably in space, we can’t get away with a constant inflation factor for the whole globe.  If we use constant inflation, we will overinflate in regions where the observations have little impact, and underinflate where they have a large impact.    Even for a uniform network, if the dynamics are such that </a:t>
            </a:r>
            <a:r>
              <a:rPr lang="en-US" baseline="0" dirty="0" err="1" smtClean="0"/>
              <a:t>perts</a:t>
            </a:r>
            <a:r>
              <a:rPr lang="en-US" baseline="0" dirty="0" smtClean="0"/>
              <a:t> grow rapidly in some regions and not at all in other regions, we will may overinflate where the dynamics is weak and underinflate where the dynamics is strong.  Therefore, we at least need to have an inflation algorithm that inflates more strongly where observations have a stronger impact, and in the limit that </a:t>
            </a:r>
            <a:r>
              <a:rPr lang="en-US" baseline="0" dirty="0" err="1" smtClean="0"/>
              <a:t>obs</a:t>
            </a:r>
            <a:r>
              <a:rPr lang="en-US" baseline="0" dirty="0" smtClean="0"/>
              <a:t> have no impact, doesn’t inflate at all.  There are some sound theoretical reasons for using inflation that behaves like this:</a:t>
            </a:r>
          </a:p>
          <a:p>
            <a:endParaRPr lang="en-US" baseline="0" dirty="0" smtClean="0"/>
          </a:p>
          <a:p>
            <a:r>
              <a:rPr lang="en-US" baseline="0" dirty="0" smtClean="0"/>
              <a:t>- Daley and Menard showed in a very simple model that model tends to be a larger impact of the total B where observations are dense/accurate.</a:t>
            </a:r>
          </a:p>
          <a:p>
            <a:pPr marL="171450" indent="-171450">
              <a:buFontTx/>
              <a:buChar char="-"/>
            </a:pPr>
            <a:r>
              <a:rPr lang="en-US" baseline="0" dirty="0" smtClean="0"/>
              <a:t>Sampling error is larger where </a:t>
            </a:r>
            <a:r>
              <a:rPr lang="en-US" baseline="0" dirty="0" err="1" smtClean="0"/>
              <a:t>obs</a:t>
            </a:r>
            <a:r>
              <a:rPr lang="en-US" baseline="0" dirty="0" smtClean="0"/>
              <a:t> have more impact, so even in the absence of model error inflation should be larger in regions of dense obs.</a:t>
            </a:r>
          </a:p>
          <a:p>
            <a:pPr marL="171450" indent="-171450">
              <a:buFontTx/>
              <a:buChar char="-"/>
            </a:pPr>
            <a:r>
              <a:rPr lang="en-US" baseline="0" dirty="0" smtClean="0"/>
              <a:t>Jeff Anderson has developed a Bayesian adaptive algorithm for determining a spatially varying inflation factor – and when used with CAM/real </a:t>
            </a:r>
            <a:r>
              <a:rPr lang="en-US" baseline="0" dirty="0" err="1" smtClean="0"/>
              <a:t>obs</a:t>
            </a:r>
            <a:r>
              <a:rPr lang="en-US" baseline="0" dirty="0" smtClean="0"/>
              <a:t> the estimated inflation is large where </a:t>
            </a:r>
            <a:r>
              <a:rPr lang="en-US" baseline="0" dirty="0" err="1" smtClean="0"/>
              <a:t>obs</a:t>
            </a:r>
            <a:r>
              <a:rPr lang="en-US" baseline="0" dirty="0" smtClean="0"/>
              <a:t> are dense and accurate.</a:t>
            </a:r>
          </a:p>
          <a:p>
            <a:pPr marL="0" indent="0">
              <a:buFontTx/>
              <a:buNone/>
            </a:pPr>
            <a:endParaRPr lang="en-US" baseline="0" dirty="0" smtClean="0"/>
          </a:p>
          <a:p>
            <a:pPr marL="0" indent="0">
              <a:buFontTx/>
              <a:buNone/>
            </a:pPr>
            <a:r>
              <a:rPr lang="en-US" baseline="0" dirty="0" smtClean="0"/>
              <a:t>Basically, where </a:t>
            </a:r>
            <a:r>
              <a:rPr lang="en-US" baseline="0" dirty="0" err="1" smtClean="0"/>
              <a:t>obs</a:t>
            </a:r>
            <a:r>
              <a:rPr lang="en-US" baseline="0" dirty="0" smtClean="0"/>
              <a:t> are dense and accurate, the </a:t>
            </a:r>
            <a:r>
              <a:rPr lang="en-US" baseline="0" dirty="0" err="1" smtClean="0"/>
              <a:t>EnKF</a:t>
            </a:r>
            <a:r>
              <a:rPr lang="en-US" baseline="0" dirty="0" smtClean="0"/>
              <a:t> removes most of the variance in coherent, dynamically growing structures – so that un-represented sources of error such as model and sampling error are relatively larger fraction of what’s left.</a:t>
            </a:r>
          </a:p>
          <a:p>
            <a:pPr marL="0" indent="0">
              <a:buFontTx/>
              <a:buNone/>
            </a:pPr>
            <a:endParaRPr lang="en-US" baseline="0" dirty="0" smtClean="0"/>
          </a:p>
          <a:p>
            <a:pPr marL="0" indent="0">
              <a:buFontTx/>
              <a:buNone/>
            </a:pPr>
            <a:r>
              <a:rPr lang="en-US" baseline="0" dirty="0" smtClean="0"/>
              <a:t>Besides Jeff Anderson’s fully adaptive inflation, a relatively simple form of multiplicative inflation which we call relaxation inflation has this desirable property.</a:t>
            </a:r>
          </a:p>
          <a:p>
            <a:pPr marL="0" indent="0">
              <a:buFontTx/>
              <a:buNone/>
            </a:pP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33</a:t>
            </a:fld>
            <a:endParaRPr lang="en-US"/>
          </a:p>
        </p:txBody>
      </p:sp>
    </p:spTree>
    <p:extLst>
      <p:ext uri="{BB962C8B-B14F-4D97-AF65-F5344CB8AC3E}">
        <p14:creationId xmlns:p14="http://schemas.microsoft.com/office/powerpoint/2010/main" val="427286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date, the most common method for </a:t>
            </a:r>
            <a:r>
              <a:rPr lang="en-US" baseline="0" dirty="0" err="1" smtClean="0"/>
              <a:t>evaluting</a:t>
            </a:r>
            <a:r>
              <a:rPr lang="en-US" baseline="0" dirty="0" smtClean="0"/>
              <a:t> model error schemes has been verification of EPS forecasts.  Since EPS systems that do not attempt to represent model error will be under-dispersive, any increase in spread will result in improved prob. scores and better spread/error consistency.  Since this is usually the dominant impact of a model error scheme in an EPS system, it’s hard to know whether there is any more going on, and whether the improvement goes beyond what could be had by simple </a:t>
            </a:r>
            <a:r>
              <a:rPr lang="en-US" baseline="0" dirty="0" err="1" smtClean="0"/>
              <a:t>postprocessing</a:t>
            </a:r>
            <a:r>
              <a:rPr lang="en-US" baseline="0" dirty="0" smtClean="0"/>
              <a:t> schemes (when a reforecast dataset is available).</a:t>
            </a:r>
          </a:p>
          <a:p>
            <a:endParaRPr lang="en-US" baseline="0" dirty="0" smtClean="0"/>
          </a:p>
          <a:p>
            <a:r>
              <a:rPr lang="en-US" baseline="0" dirty="0" smtClean="0"/>
              <a:t>In an </a:t>
            </a:r>
            <a:r>
              <a:rPr lang="en-US" baseline="0" dirty="0" err="1" smtClean="0"/>
              <a:t>EnKF</a:t>
            </a:r>
            <a:r>
              <a:rPr lang="en-US" baseline="0" dirty="0" smtClean="0"/>
              <a:t> system, model error must be represented in some way to avoid filter divergence. The simplest method is multiplicative inflation, which simply increases the amplitude of the ensemble perturbations.  This provides a baseline for evaluating model error schemes, and sets the bar higher.</a:t>
            </a:r>
          </a:p>
          <a:p>
            <a:endParaRPr lang="en-US" baseline="0" dirty="0" smtClean="0"/>
          </a:p>
          <a:p>
            <a:r>
              <a:rPr lang="en-US" baseline="0" dirty="0" smtClean="0"/>
              <a:t>However, the use of multiplicative inflation in </a:t>
            </a:r>
            <a:r>
              <a:rPr lang="en-US" baseline="0" dirty="0" err="1" smtClean="0"/>
              <a:t>EnKF</a:t>
            </a:r>
            <a:r>
              <a:rPr lang="en-US" baseline="0" dirty="0" smtClean="0"/>
              <a:t> systems is often necessary even when the model is perfect, since it has to account for all sources of error in the DA system, including sampling error.  In fact, model error may not even be the dominant source of un-represented errors in the first-guess forecast.</a:t>
            </a:r>
          </a:p>
          <a:p>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2</a:t>
            </a:fld>
            <a:endParaRPr lang="en-US"/>
          </a:p>
        </p:txBody>
      </p:sp>
    </p:spTree>
    <p:extLst>
      <p:ext uri="{BB962C8B-B14F-4D97-AF65-F5344CB8AC3E}">
        <p14:creationId xmlns:p14="http://schemas.microsoft.com/office/powerpoint/2010/main" val="536117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Examing</a:t>
            </a:r>
            <a:r>
              <a:rPr lang="en-US" dirty="0" smtClean="0"/>
              <a:t> the results</a:t>
            </a:r>
            <a:r>
              <a:rPr lang="en-US" baseline="0" dirty="0" smtClean="0"/>
              <a:t> in more detail (as a function of vertical level), it becomes clear that most of the spread in the </a:t>
            </a:r>
            <a:r>
              <a:rPr lang="en-US" baseline="0" dirty="0" err="1" smtClean="0"/>
              <a:t>EnKF</a:t>
            </a:r>
            <a:r>
              <a:rPr lang="en-US" baseline="0" dirty="0" smtClean="0"/>
              <a:t> comes from additive inflation, except in the lower trop where there is a significant contribution </a:t>
            </a:r>
            <a:r>
              <a:rPr lang="en-US" baseline="0" dirty="0" err="1" smtClean="0"/>
              <a:t>fromk</a:t>
            </a:r>
            <a:r>
              <a:rPr lang="en-US" baseline="0" dirty="0" smtClean="0"/>
              <a:t> the multi-</a:t>
            </a:r>
            <a:r>
              <a:rPr lang="en-US" baseline="0" dirty="0" err="1" smtClean="0"/>
              <a:t>physiscs</a:t>
            </a:r>
            <a:r>
              <a:rPr lang="en-US" baseline="0" dirty="0" smtClean="0"/>
              <a:t> ensemble.</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34</a:t>
            </a:fld>
            <a:endParaRPr lang="en-US"/>
          </a:p>
        </p:txBody>
      </p:sp>
    </p:spTree>
    <p:extLst>
      <p:ext uri="{BB962C8B-B14F-4D97-AF65-F5344CB8AC3E}">
        <p14:creationId xmlns:p14="http://schemas.microsoft.com/office/powerpoint/2010/main" val="1803559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a:t>
            </a:r>
            <a:r>
              <a:rPr lang="en-US" baseline="0" dirty="0" smtClean="0"/>
              <a:t> ensemble mean first-guess error and first-guess spread as a function of the relaxation </a:t>
            </a:r>
            <a:r>
              <a:rPr lang="en-US" baseline="0" dirty="0" err="1" smtClean="0"/>
              <a:t>coefficent</a:t>
            </a:r>
            <a:r>
              <a:rPr lang="en-US" baseline="0" dirty="0" smtClean="0"/>
              <a:t> for these two methods.  The error and spread and expressed in a total energy norm.   Red is our version, blue is </a:t>
            </a:r>
            <a:r>
              <a:rPr lang="en-US" baseline="0" dirty="0" err="1" smtClean="0"/>
              <a:t>Fuqing’s</a:t>
            </a:r>
            <a:r>
              <a:rPr lang="en-US" baseline="0" dirty="0" smtClean="0"/>
              <a:t> version.  For reference, constant inflation is shown in black, and JLA’s adaptive inflation is cyan.  RTPS works best (has the lowest error), and is less sensitive to the choice of the relaxation parameter.  </a:t>
            </a:r>
          </a:p>
          <a:p>
            <a:endParaRPr lang="en-US" baseline="0" dirty="0" smtClean="0"/>
          </a:p>
          <a:p>
            <a:r>
              <a:rPr lang="en-US" baseline="0" dirty="0" smtClean="0"/>
              <a:t>Min error achieved when spread is slightly less than error.</a:t>
            </a:r>
          </a:p>
          <a:p>
            <a:endParaRPr lang="en-US" baseline="0" dirty="0" smtClean="0"/>
          </a:p>
          <a:p>
            <a:r>
              <a:rPr lang="en-US" baseline="0" dirty="0" smtClean="0"/>
              <a:t>Hence, we use RTPS inflation as a baseline for assessing other methods of representing model error.</a:t>
            </a:r>
          </a:p>
        </p:txBody>
      </p:sp>
      <p:sp>
        <p:nvSpPr>
          <p:cNvPr id="4" name="Slide Number Placeholder 3"/>
          <p:cNvSpPr>
            <a:spLocks noGrp="1"/>
          </p:cNvSpPr>
          <p:nvPr>
            <p:ph type="sldNum" sz="quarter" idx="10"/>
          </p:nvPr>
        </p:nvSpPr>
        <p:spPr/>
        <p:txBody>
          <a:bodyPr/>
          <a:lstStyle/>
          <a:p>
            <a:fld id="{FD4FB54D-11A2-BC4B-B0EC-EF75D202FAC5}" type="slidenum">
              <a:rPr lang="en-US" smtClean="0"/>
              <a:t>35</a:t>
            </a:fld>
            <a:endParaRPr lang="en-US"/>
          </a:p>
        </p:txBody>
      </p:sp>
    </p:spTree>
    <p:extLst>
      <p:ext uri="{BB962C8B-B14F-4D97-AF65-F5344CB8AC3E}">
        <p14:creationId xmlns:p14="http://schemas.microsoft.com/office/powerpoint/2010/main" val="281677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basically </a:t>
            </a:r>
            <a:r>
              <a:rPr lang="en-US" dirty="0" err="1" smtClean="0"/>
              <a:t>tthree</a:t>
            </a:r>
            <a:r>
              <a:rPr lang="en-US" baseline="0" dirty="0" smtClean="0"/>
              <a:t> approaches, the simplest</a:t>
            </a:r>
            <a:endParaRPr lang="en-US" dirty="0"/>
          </a:p>
        </p:txBody>
      </p:sp>
      <p:sp>
        <p:nvSpPr>
          <p:cNvPr id="4" name="Slide Number Placeholder 3"/>
          <p:cNvSpPr>
            <a:spLocks noGrp="1"/>
          </p:cNvSpPr>
          <p:nvPr>
            <p:ph type="sldNum" sz="quarter" idx="10"/>
          </p:nvPr>
        </p:nvSpPr>
        <p:spPr/>
        <p:txBody>
          <a:bodyPr/>
          <a:lstStyle/>
          <a:p>
            <a:fld id="{89D31F5A-4AE6-3E4C-BD62-E4C5062EF93F}" type="slidenum">
              <a:rPr lang="en-US" smtClean="0"/>
              <a:t>37</a:t>
            </a:fld>
            <a:endParaRPr lang="en-US"/>
          </a:p>
        </p:txBody>
      </p:sp>
    </p:spTree>
    <p:extLst>
      <p:ext uri="{BB962C8B-B14F-4D97-AF65-F5344CB8AC3E}">
        <p14:creationId xmlns:p14="http://schemas.microsoft.com/office/powerpoint/2010/main" val="318370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Another approach (used mostly in regional models)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9D31F5A-4AE6-3E4C-BD62-E4C5062EF93F}" type="slidenum">
              <a:rPr lang="en-US" smtClean="0"/>
              <a:t>38</a:t>
            </a:fld>
            <a:endParaRPr lang="en-US"/>
          </a:p>
        </p:txBody>
      </p:sp>
    </p:spTree>
    <p:extLst>
      <p:ext uri="{BB962C8B-B14F-4D97-AF65-F5344CB8AC3E}">
        <p14:creationId xmlns:p14="http://schemas.microsoft.com/office/powerpoint/2010/main" val="1519005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approach is to add stochastic</a:t>
            </a:r>
            <a:r>
              <a:rPr lang="en-US" baseline="0" dirty="0" smtClean="0"/>
              <a:t> terms to the model to explicitly represent the uncertainty.</a:t>
            </a:r>
            <a:endParaRPr lang="en-US" dirty="0"/>
          </a:p>
        </p:txBody>
      </p:sp>
      <p:sp>
        <p:nvSpPr>
          <p:cNvPr id="4" name="Slide Number Placeholder 3"/>
          <p:cNvSpPr>
            <a:spLocks noGrp="1"/>
          </p:cNvSpPr>
          <p:nvPr>
            <p:ph type="sldNum" sz="quarter" idx="10"/>
          </p:nvPr>
        </p:nvSpPr>
        <p:spPr/>
        <p:txBody>
          <a:bodyPr/>
          <a:lstStyle/>
          <a:p>
            <a:fld id="{89D31F5A-4AE6-3E4C-BD62-E4C5062EF93F}" type="slidenum">
              <a:rPr lang="en-US" smtClean="0"/>
              <a:t>39</a:t>
            </a:fld>
            <a:endParaRPr lang="en-US"/>
          </a:p>
        </p:txBody>
      </p:sp>
    </p:spTree>
    <p:extLst>
      <p:ext uri="{BB962C8B-B14F-4D97-AF65-F5344CB8AC3E}">
        <p14:creationId xmlns:p14="http://schemas.microsoft.com/office/powerpoint/2010/main" val="2879735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691B51-3B43-AA4B-8FCF-A47241EDF944}" type="slidenum">
              <a:rPr lang="en-US" smtClean="0"/>
              <a:t>40</a:t>
            </a:fld>
            <a:endParaRPr lang="en-US"/>
          </a:p>
        </p:txBody>
      </p:sp>
    </p:spTree>
    <p:extLst>
      <p:ext uri="{BB962C8B-B14F-4D97-AF65-F5344CB8AC3E}">
        <p14:creationId xmlns:p14="http://schemas.microsoft.com/office/powerpoint/2010/main" val="64961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a:t>
            </a:r>
            <a:r>
              <a:rPr lang="en-US" baseline="0" dirty="0" err="1" smtClean="0"/>
              <a:t>EnKF</a:t>
            </a:r>
            <a:r>
              <a:rPr lang="en-US" baseline="0" dirty="0" smtClean="0"/>
              <a:t> background ensemble is supposed to represent the range of </a:t>
            </a:r>
            <a:r>
              <a:rPr lang="en-US" baseline="0" dirty="0" err="1" smtClean="0"/>
              <a:t>possibitlies</a:t>
            </a:r>
            <a:r>
              <a:rPr lang="en-US" baseline="0" dirty="0" smtClean="0"/>
              <a:t> given the observations, the model and the limitations in the sub-optimal implementation of the KF that the </a:t>
            </a:r>
            <a:r>
              <a:rPr lang="en-US" baseline="0" dirty="0" err="1" smtClean="0"/>
              <a:t>EnKF</a:t>
            </a:r>
            <a:r>
              <a:rPr lang="en-US" baseline="0" dirty="0" smtClean="0"/>
              <a:t> represents.  Therefore in addition to model error, the first-guess ensemble should represent sampling error, errors associated with </a:t>
            </a:r>
            <a:r>
              <a:rPr lang="en-US" baseline="0" dirty="0" err="1" smtClean="0"/>
              <a:t>mis</a:t>
            </a:r>
            <a:r>
              <a:rPr lang="en-US" baseline="0" dirty="0" smtClean="0"/>
              <a:t>-representation of the observation error, errors in the boundary conditions (</a:t>
            </a:r>
            <a:r>
              <a:rPr lang="en-US" baseline="0" dirty="0" err="1" smtClean="0"/>
              <a:t>i.e</a:t>
            </a:r>
            <a:r>
              <a:rPr lang="en-US" baseline="0" dirty="0" smtClean="0"/>
              <a:t> SST), and errors in the forward operator (</a:t>
            </a:r>
            <a:r>
              <a:rPr lang="en-US" baseline="0" dirty="0" err="1" smtClean="0"/>
              <a:t>i.e</a:t>
            </a:r>
            <a:r>
              <a:rPr lang="en-US" baseline="0" dirty="0" smtClean="0"/>
              <a:t> the </a:t>
            </a:r>
            <a:r>
              <a:rPr lang="en-US" baseline="0" dirty="0" err="1" smtClean="0"/>
              <a:t>radiative</a:t>
            </a:r>
            <a:r>
              <a:rPr lang="en-US" baseline="0" dirty="0" smtClean="0"/>
              <a:t> transfer model for satellite </a:t>
            </a:r>
            <a:r>
              <a:rPr lang="en-US" baseline="0" dirty="0" err="1" smtClean="0"/>
              <a:t>obs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3</a:t>
            </a:fld>
            <a:endParaRPr lang="en-US"/>
          </a:p>
        </p:txBody>
      </p:sp>
    </p:spTree>
    <p:extLst>
      <p:ext uri="{BB962C8B-B14F-4D97-AF65-F5344CB8AC3E}">
        <p14:creationId xmlns:p14="http://schemas.microsoft.com/office/powerpoint/2010/main" val="107521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Env</a:t>
            </a:r>
            <a:r>
              <a:rPr lang="en-US" baseline="0" dirty="0" smtClean="0"/>
              <a:t> Canada has been running an operational </a:t>
            </a:r>
            <a:r>
              <a:rPr lang="en-US" baseline="0" dirty="0" err="1" smtClean="0"/>
              <a:t>EnKF</a:t>
            </a:r>
            <a:r>
              <a:rPr lang="en-US" baseline="0" dirty="0" smtClean="0"/>
              <a:t> system for NWP for several years now, and a MWR article last year Peter H and collaborators looked at the impact of several different model error schemes on the performance of their </a:t>
            </a:r>
            <a:r>
              <a:rPr lang="en-US" baseline="0" dirty="0" err="1" smtClean="0"/>
              <a:t>EnKF</a:t>
            </a:r>
            <a:r>
              <a:rPr lang="en-US" baseline="0" dirty="0" smtClean="0"/>
              <a:t> system (as measured by fit of short-term ensemble mean forecasts to observations).  Specifically, they tested the impact of using a multi-model ensemble (same </a:t>
            </a:r>
            <a:r>
              <a:rPr lang="en-US" baseline="0" dirty="0" err="1" smtClean="0"/>
              <a:t>dyn</a:t>
            </a:r>
            <a:r>
              <a:rPr lang="en-US" baseline="0" dirty="0" smtClean="0"/>
              <a:t> core, different parameterizations), SKEB, stochastically perturbed physics tendencies (both of which are now part of the operational ECMWF system), </a:t>
            </a:r>
            <a:r>
              <a:rPr lang="en-US" baseline="0" dirty="0" err="1" smtClean="0"/>
              <a:t>addiive</a:t>
            </a:r>
            <a:r>
              <a:rPr lang="en-US" baseline="0" dirty="0" smtClean="0"/>
              <a:t> inflation, and a combo of additive and multi-model.</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4</a:t>
            </a:fld>
            <a:endParaRPr lang="en-US"/>
          </a:p>
        </p:txBody>
      </p:sp>
    </p:spTree>
    <p:extLst>
      <p:ext uri="{BB962C8B-B14F-4D97-AF65-F5344CB8AC3E}">
        <p14:creationId xmlns:p14="http://schemas.microsoft.com/office/powerpoint/2010/main" val="189064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summarizes the results of their comparison in term</a:t>
            </a:r>
            <a:r>
              <a:rPr lang="en-US" baseline="0" dirty="0" smtClean="0"/>
              <a:t>s of </a:t>
            </a:r>
            <a:r>
              <a:rPr lang="en-US" dirty="0" smtClean="0"/>
              <a:t>the </a:t>
            </a:r>
            <a:r>
              <a:rPr lang="en-US" dirty="0" err="1" smtClean="0"/>
              <a:t>rms</a:t>
            </a:r>
            <a:r>
              <a:rPr lang="en-US" dirty="0" smtClean="0"/>
              <a:t> </a:t>
            </a:r>
            <a:r>
              <a:rPr lang="en-US" dirty="0" err="1" smtClean="0"/>
              <a:t>obs</a:t>
            </a:r>
            <a:r>
              <a:rPr lang="en-US" baseline="0" dirty="0" smtClean="0"/>
              <a:t> increments for the ensemble mean first guess, and the first-guess ensemble spread in observation space, in a total energy norm, </a:t>
            </a:r>
          </a:p>
          <a:p>
            <a:endParaRPr lang="en-US" baseline="0" dirty="0" smtClean="0"/>
          </a:p>
          <a:p>
            <a:r>
              <a:rPr lang="en-US" baseline="0" dirty="0" smtClean="0"/>
              <a:t>The best fit to observations was obtained with a combination of </a:t>
            </a:r>
            <a:r>
              <a:rPr lang="en-US" baseline="0" dirty="0" err="1" smtClean="0"/>
              <a:t>mult</a:t>
            </a:r>
            <a:r>
              <a:rPr lang="en-US" baseline="0" dirty="0" smtClean="0"/>
              <a:t>-physics + additive </a:t>
            </a:r>
            <a:r>
              <a:rPr lang="en-US" baseline="0" dirty="0" err="1" smtClean="0"/>
              <a:t>inflatio</a:t>
            </a:r>
            <a:r>
              <a:rPr lang="en-US" baseline="0" dirty="0" smtClean="0"/>
              <a:t>.  Adding SKEB and STTP to the mix did not improve the scores.</a:t>
            </a:r>
          </a:p>
          <a:p>
            <a:r>
              <a:rPr lang="en-US" baseline="0" dirty="0" smtClean="0"/>
              <a:t>Additive inflation by itself outperformed any of the other schemes used individually.</a:t>
            </a:r>
          </a:p>
          <a:p>
            <a:r>
              <a:rPr lang="en-US" baseline="0" dirty="0" smtClean="0"/>
              <a:t>Additive inflation produced much more spread than the other schemes, and accounted for most of the spread in the experiment using all of the schemes together.</a:t>
            </a:r>
          </a:p>
          <a:p>
            <a:endParaRPr lang="en-US" baseline="0" dirty="0" smtClean="0"/>
          </a:p>
          <a:p>
            <a:r>
              <a:rPr lang="en-US" baseline="0" dirty="0" smtClean="0"/>
              <a:t>To be fair, the SKEB and STPT schemes were tuned to give the best results in the longer range EPS, and were not retuned for maximal impact in the DA cycle.</a:t>
            </a:r>
          </a:p>
          <a:p>
            <a:endParaRPr lang="en-US" baseline="0" dirty="0" smtClean="0"/>
          </a:p>
          <a:p>
            <a:r>
              <a:rPr lang="en-US" baseline="0" dirty="0" smtClean="0"/>
              <a:t>These results suggest that either:</a:t>
            </a:r>
          </a:p>
          <a:p>
            <a:pPr marL="228600" indent="-228600">
              <a:buAutoNum type="arabicParenR"/>
            </a:pPr>
            <a:r>
              <a:rPr lang="en-US" baseline="0" dirty="0" smtClean="0"/>
              <a:t>Model error is not the dominant source of error in the DA system, and the additive inflation is accounting for all the other sources of error.</a:t>
            </a:r>
          </a:p>
          <a:p>
            <a:pPr marL="228600" indent="-228600">
              <a:buAutoNum type="arabicParenR"/>
            </a:pPr>
            <a:r>
              <a:rPr lang="en-US" baseline="0" dirty="0" smtClean="0"/>
              <a:t>The schemes tested were not adequately representing model error, and either need to be retuned or reformulated.</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5</a:t>
            </a:fld>
            <a:endParaRPr lang="en-US"/>
          </a:p>
        </p:txBody>
      </p:sp>
    </p:spTree>
    <p:extLst>
      <p:ext uri="{BB962C8B-B14F-4D97-AF65-F5344CB8AC3E}">
        <p14:creationId xmlns:p14="http://schemas.microsoft.com/office/powerpoint/2010/main" val="381693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difficulties in trying to perform this kind of evaluation using an operational system</a:t>
            </a:r>
          </a:p>
          <a:p>
            <a:pPr marL="228600" indent="-228600">
              <a:buAutoNum type="arabicParenR"/>
            </a:pPr>
            <a:r>
              <a:rPr lang="en-US" baseline="0" dirty="0" smtClean="0"/>
              <a:t>The parameter space is large, and the </a:t>
            </a:r>
            <a:r>
              <a:rPr lang="en-US" baseline="0" dirty="0" err="1" smtClean="0"/>
              <a:t>expts</a:t>
            </a:r>
            <a:r>
              <a:rPr lang="en-US" baseline="0" dirty="0" smtClean="0"/>
              <a:t> expensive</a:t>
            </a:r>
          </a:p>
          <a:p>
            <a:pPr marL="228600" indent="-228600">
              <a:buAutoNum type="arabicParenR"/>
            </a:pPr>
            <a:r>
              <a:rPr lang="en-US" baseline="0" dirty="0" smtClean="0"/>
              <a:t>The actual error sources are unknown – can’t control how much is coming from DA system and how much is coming from model.</a:t>
            </a:r>
          </a:p>
          <a:p>
            <a:pPr marL="0" indent="0">
              <a:buNone/>
            </a:pPr>
            <a:r>
              <a:rPr lang="en-US" baseline="0" dirty="0" smtClean="0"/>
              <a:t>In a simple model environment we can run lots of </a:t>
            </a:r>
            <a:r>
              <a:rPr lang="en-US" baseline="0" dirty="0" err="1" smtClean="0"/>
              <a:t>expts</a:t>
            </a:r>
            <a:r>
              <a:rPr lang="en-US" baseline="0" dirty="0" smtClean="0"/>
              <a:t>, and we can more easily control the sources of error.  Having access to the truth is nice too.</a:t>
            </a: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6</a:t>
            </a:fld>
            <a:endParaRPr lang="en-US"/>
          </a:p>
        </p:txBody>
      </p:sp>
    </p:spTree>
    <p:extLst>
      <p:ext uri="{BB962C8B-B14F-4D97-AF65-F5344CB8AC3E}">
        <p14:creationId xmlns:p14="http://schemas.microsoft.com/office/powerpoint/2010/main" val="248805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the rest</a:t>
            </a:r>
            <a:r>
              <a:rPr lang="en-US" baseline="0" dirty="0" smtClean="0"/>
              <a:t> of this talk I’m going to be showing you results using a simple 2-level PE model.  The model has linear mechanical damping in the lower layer, 8</a:t>
            </a:r>
            <a:r>
              <a:rPr lang="en-US" baseline="30000" dirty="0" smtClean="0"/>
              <a:t>th</a:t>
            </a:r>
            <a:r>
              <a:rPr lang="en-US" baseline="0" dirty="0" smtClean="0"/>
              <a:t> order </a:t>
            </a:r>
            <a:r>
              <a:rPr lang="en-US" baseline="0" dirty="0" err="1" smtClean="0"/>
              <a:t>hyperdiffusion</a:t>
            </a:r>
            <a:r>
              <a:rPr lang="en-US" baseline="0" dirty="0" smtClean="0"/>
              <a:t>, and  is forced by relaxation to a </a:t>
            </a:r>
            <a:r>
              <a:rPr lang="en-US" baseline="0" dirty="0" err="1" smtClean="0"/>
              <a:t>newtonian</a:t>
            </a:r>
            <a:r>
              <a:rPr lang="en-US" baseline="0" dirty="0" smtClean="0"/>
              <a:t> relaxation to a zonally symmetric equilibrium state consisting of a zonally symmetric mid-latitude upper layer jet.  The observational network is defined by the operational NH </a:t>
            </a:r>
            <a:r>
              <a:rPr lang="en-US" baseline="0" dirty="0" err="1" smtClean="0"/>
              <a:t>radiosonde</a:t>
            </a:r>
            <a:r>
              <a:rPr lang="en-US" baseline="0" dirty="0" smtClean="0"/>
              <a:t> network, and is symmetric about the equator.  A T42 nature run is used to define </a:t>
            </a:r>
            <a:r>
              <a:rPr lang="en-US" baseline="0" dirty="0" err="1" smtClean="0"/>
              <a:t>geoptential</a:t>
            </a:r>
            <a:r>
              <a:rPr lang="en-US" baseline="0" dirty="0" smtClean="0"/>
              <a:t> </a:t>
            </a:r>
            <a:r>
              <a:rPr lang="en-US" baseline="0" dirty="0" err="1" smtClean="0"/>
              <a:t>obs</a:t>
            </a:r>
            <a:r>
              <a:rPr lang="en-US" baseline="0" dirty="0" smtClean="0"/>
              <a:t> with an error of 10 m, and these are assimilated into a T31 20-member </a:t>
            </a:r>
            <a:r>
              <a:rPr lang="en-US" baseline="0" dirty="0" err="1" smtClean="0"/>
              <a:t>EnKF</a:t>
            </a:r>
            <a:r>
              <a:rPr lang="en-US" baseline="0" dirty="0" smtClean="0"/>
              <a:t>, with 3500 km horizontal covariance localization.</a:t>
            </a:r>
          </a:p>
          <a:p>
            <a:endParaRPr lang="en-US" baseline="0" dirty="0" smtClean="0"/>
          </a:p>
          <a:p>
            <a:r>
              <a:rPr lang="en-US" baseline="0" dirty="0" smtClean="0"/>
              <a:t>Since forward operator and </a:t>
            </a:r>
            <a:r>
              <a:rPr lang="en-US" baseline="0" dirty="0" err="1" smtClean="0"/>
              <a:t>obs</a:t>
            </a:r>
            <a:r>
              <a:rPr lang="en-US" baseline="0" dirty="0" smtClean="0"/>
              <a:t> error are perfectly known, the only sources of error in the DA come from the model and sampling error.</a:t>
            </a:r>
          </a:p>
        </p:txBody>
      </p:sp>
      <p:sp>
        <p:nvSpPr>
          <p:cNvPr id="4" name="Slide Number Placeholder 3"/>
          <p:cNvSpPr>
            <a:spLocks noGrp="1"/>
          </p:cNvSpPr>
          <p:nvPr>
            <p:ph type="sldNum" sz="quarter" idx="10"/>
          </p:nvPr>
        </p:nvSpPr>
        <p:spPr/>
        <p:txBody>
          <a:bodyPr/>
          <a:lstStyle/>
          <a:p>
            <a:fld id="{FD4FB54D-11A2-BC4B-B0EC-EF75D202FAC5}" type="slidenum">
              <a:rPr lang="en-US" smtClean="0"/>
              <a:t>7</a:t>
            </a:fld>
            <a:endParaRPr lang="en-US"/>
          </a:p>
        </p:txBody>
      </p:sp>
    </p:spTree>
    <p:extLst>
      <p:ext uri="{BB962C8B-B14F-4D97-AF65-F5344CB8AC3E}">
        <p14:creationId xmlns:p14="http://schemas.microsoft.com/office/powerpoint/2010/main" val="2302209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Errors in t31 mean climate are small in mid-</a:t>
            </a:r>
            <a:r>
              <a:rPr lang="en-US" dirty="0" err="1" smtClean="0"/>
              <a:t>lats</a:t>
            </a:r>
            <a:endParaRPr lang="en-US" dirty="0" smtClean="0"/>
          </a:p>
          <a:p>
            <a:endParaRPr lang="en-US" baseline="0" dirty="0" smtClean="0"/>
          </a:p>
          <a:p>
            <a:r>
              <a:rPr lang="en-US" baseline="0" dirty="0" smtClean="0"/>
              <a:t>Upper level easterlies too weak in T31 tropics, temps too cold (warm) in tropics (polar regions).</a:t>
            </a:r>
          </a:p>
          <a:p>
            <a:endParaRPr lang="en-US" baseline="0" dirty="0" smtClean="0"/>
          </a:p>
          <a:p>
            <a:r>
              <a:rPr lang="en-US" baseline="0" dirty="0" smtClean="0"/>
              <a:t>No attempt to correct for mean bias in background forecast is done in the DA.</a:t>
            </a:r>
          </a:p>
        </p:txBody>
      </p:sp>
      <p:sp>
        <p:nvSpPr>
          <p:cNvPr id="4" name="Slide Number Placeholder 3"/>
          <p:cNvSpPr>
            <a:spLocks noGrp="1"/>
          </p:cNvSpPr>
          <p:nvPr>
            <p:ph type="sldNum" sz="quarter" idx="10"/>
          </p:nvPr>
        </p:nvSpPr>
        <p:spPr/>
        <p:txBody>
          <a:bodyPr/>
          <a:lstStyle/>
          <a:p>
            <a:fld id="{FD4FB54D-11A2-BC4B-B0EC-EF75D202FAC5}" type="slidenum">
              <a:rPr lang="en-US" smtClean="0"/>
              <a:t>8</a:t>
            </a:fld>
            <a:endParaRPr lang="en-US"/>
          </a:p>
        </p:txBody>
      </p:sp>
    </p:spTree>
    <p:extLst>
      <p:ext uri="{BB962C8B-B14F-4D97-AF65-F5344CB8AC3E}">
        <p14:creationId xmlns:p14="http://schemas.microsoft.com/office/powerpoint/2010/main" val="230220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simplest method for representing</a:t>
            </a:r>
            <a:r>
              <a:rPr lang="en-US" baseline="0" dirty="0" smtClean="0"/>
              <a:t> model error in ensemble DA is multiplicative inflation, which acts to increase the amplitude of ensemble perturbations, either in the first-guess ensemble (before </a:t>
            </a:r>
            <a:r>
              <a:rPr lang="en-US" baseline="0" dirty="0" err="1" smtClean="0"/>
              <a:t>assimlation</a:t>
            </a:r>
            <a:r>
              <a:rPr lang="en-US" baseline="0" dirty="0" smtClean="0"/>
              <a:t>) or in the analysis ensemble (after assimilation).   However, with a model like this, where the observing network and the dynamics vary considerably in space, we can’t get away with a constant inflation factor for the whole globe.  If we use constant inflation, we will overinflate in regions where the observations have little impact, and underinflate where they have a large impact.    Even for a uniform network, if the dynamics are such that </a:t>
            </a:r>
            <a:r>
              <a:rPr lang="en-US" baseline="0" dirty="0" err="1" smtClean="0"/>
              <a:t>perts</a:t>
            </a:r>
            <a:r>
              <a:rPr lang="en-US" baseline="0" dirty="0" smtClean="0"/>
              <a:t> grow rapidly in some regions and not at all in other regions, we will may overinflate where the dynamics is weak and underinflate where the dynamics is strong.  Therefore, we at least need to have an inflation algorithm that inflates more strongly where observations have a stronger impact, and in the limit that </a:t>
            </a:r>
            <a:r>
              <a:rPr lang="en-US" baseline="0" dirty="0" err="1" smtClean="0"/>
              <a:t>obs</a:t>
            </a:r>
            <a:r>
              <a:rPr lang="en-US" baseline="0" dirty="0" smtClean="0"/>
              <a:t> have no impact, doesn’t inflate at all.  There are some sound theoretical reasons for using inflation that behaves like this:</a:t>
            </a:r>
          </a:p>
          <a:p>
            <a:endParaRPr lang="en-US" baseline="0" dirty="0" smtClean="0"/>
          </a:p>
          <a:p>
            <a:r>
              <a:rPr lang="en-US" baseline="0" dirty="0" smtClean="0"/>
              <a:t>- Daley and Menard showed in a very simple model that model tends to be a larger impact of the total B where observations are dense/accurate.</a:t>
            </a:r>
          </a:p>
          <a:p>
            <a:pPr marL="171450" indent="-171450">
              <a:buFontTx/>
              <a:buChar char="-"/>
            </a:pPr>
            <a:r>
              <a:rPr lang="en-US" baseline="0" dirty="0" smtClean="0"/>
              <a:t>Sampling error is larger where </a:t>
            </a:r>
            <a:r>
              <a:rPr lang="en-US" baseline="0" dirty="0" err="1" smtClean="0"/>
              <a:t>obs</a:t>
            </a:r>
            <a:r>
              <a:rPr lang="en-US" baseline="0" dirty="0" smtClean="0"/>
              <a:t> have more impact, so even in the absence of model error inflation should be larger in regions of dense obs.</a:t>
            </a:r>
          </a:p>
          <a:p>
            <a:pPr marL="171450" indent="-171450">
              <a:buFontTx/>
              <a:buChar char="-"/>
            </a:pPr>
            <a:r>
              <a:rPr lang="en-US" baseline="0" dirty="0" smtClean="0"/>
              <a:t>Jeff Anderson has developed a Bayesian adaptive algorithm for determining a spatially varying inflation factor – and when used with CAM/real </a:t>
            </a:r>
            <a:r>
              <a:rPr lang="en-US" baseline="0" dirty="0" err="1" smtClean="0"/>
              <a:t>obs</a:t>
            </a:r>
            <a:r>
              <a:rPr lang="en-US" baseline="0" dirty="0" smtClean="0"/>
              <a:t> the estimated inflation is large where </a:t>
            </a:r>
            <a:r>
              <a:rPr lang="en-US" baseline="0" dirty="0" err="1" smtClean="0"/>
              <a:t>obs</a:t>
            </a:r>
            <a:r>
              <a:rPr lang="en-US" baseline="0" dirty="0" smtClean="0"/>
              <a:t> are dense and accurate.</a:t>
            </a:r>
          </a:p>
          <a:p>
            <a:pPr marL="0" indent="0">
              <a:buFontTx/>
              <a:buNone/>
            </a:pPr>
            <a:endParaRPr lang="en-US" baseline="0" dirty="0" smtClean="0"/>
          </a:p>
          <a:p>
            <a:pPr marL="0" indent="0">
              <a:buFontTx/>
              <a:buNone/>
            </a:pPr>
            <a:r>
              <a:rPr lang="en-US" baseline="0" dirty="0" smtClean="0"/>
              <a:t>Basically, where </a:t>
            </a:r>
            <a:r>
              <a:rPr lang="en-US" baseline="0" dirty="0" err="1" smtClean="0"/>
              <a:t>obs</a:t>
            </a:r>
            <a:r>
              <a:rPr lang="en-US" baseline="0" dirty="0" smtClean="0"/>
              <a:t> are dense and accurate, the </a:t>
            </a:r>
            <a:r>
              <a:rPr lang="en-US" baseline="0" dirty="0" err="1" smtClean="0"/>
              <a:t>EnKF</a:t>
            </a:r>
            <a:r>
              <a:rPr lang="en-US" baseline="0" dirty="0" smtClean="0"/>
              <a:t> removes most of the variance in coherent, dynamically growing structures – so that un-represented sources of error such as model and sampling error are relatively larger fraction of what’s left.</a:t>
            </a:r>
          </a:p>
          <a:p>
            <a:pPr marL="0" indent="0">
              <a:buFontTx/>
              <a:buNone/>
            </a:pPr>
            <a:endParaRPr lang="en-US" baseline="0" dirty="0" smtClean="0"/>
          </a:p>
          <a:p>
            <a:pPr marL="0" indent="0">
              <a:buFontTx/>
              <a:buNone/>
            </a:pPr>
            <a:r>
              <a:rPr lang="en-US" baseline="0" dirty="0" smtClean="0"/>
              <a:t>Besides Jeff Anderson’s fully adaptive inflation, a relatively simple form of multiplicative inflation which we call relaxation inflation has this desirable property.</a:t>
            </a:r>
          </a:p>
          <a:p>
            <a:pPr marL="0" indent="0">
              <a:buFontTx/>
              <a:buNone/>
            </a:pPr>
            <a:endParaRPr lang="en-US" dirty="0"/>
          </a:p>
        </p:txBody>
      </p:sp>
      <p:sp>
        <p:nvSpPr>
          <p:cNvPr id="4" name="Slide Number Placeholder 3"/>
          <p:cNvSpPr>
            <a:spLocks noGrp="1"/>
          </p:cNvSpPr>
          <p:nvPr>
            <p:ph type="sldNum" sz="quarter" idx="10"/>
          </p:nvPr>
        </p:nvSpPr>
        <p:spPr/>
        <p:txBody>
          <a:bodyPr/>
          <a:lstStyle/>
          <a:p>
            <a:fld id="{FD4FB54D-11A2-BC4B-B0EC-EF75D202FAC5}" type="slidenum">
              <a:rPr lang="en-US" smtClean="0"/>
              <a:t>9</a:t>
            </a:fld>
            <a:endParaRPr lang="en-US"/>
          </a:p>
        </p:txBody>
      </p:sp>
    </p:spTree>
    <p:extLst>
      <p:ext uri="{BB962C8B-B14F-4D97-AF65-F5344CB8AC3E}">
        <p14:creationId xmlns:p14="http://schemas.microsoft.com/office/powerpoint/2010/main" val="427286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95AFE-EBB9-6C41-A147-38A2FC40FD87}" type="datetime1">
              <a:rPr lang="en-US" smtClean="0"/>
              <a:t>2/18/13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282263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22455-0753-B64F-BEF5-8D6F078C482F}" type="datetime1">
              <a:rPr lang="en-US" smtClean="0"/>
              <a:t>2/18/13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84838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7D40E-D526-0044-BDAC-58B9EE3D0447}" type="datetime1">
              <a:rPr lang="en-US" smtClean="0"/>
              <a:t>2/18/13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38493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4A370-38B7-8C4F-8625-C58759E51E91}" type="datetime1">
              <a:rPr lang="en-US" smtClean="0"/>
              <a:t>2/18/13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73342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E3FD0-493F-2149-9CFD-A29B7512D45F}" type="datetime1">
              <a:rPr lang="en-US" smtClean="0"/>
              <a:t>2/18/13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5775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1AF36A-EF41-FB47-8337-35A4A1DCD86F}" type="datetime1">
              <a:rPr lang="en-US" smtClean="0"/>
              <a:t>2/18/13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259595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5CCD32-EC8A-8144-9094-3558AD1325B5}" type="datetime1">
              <a:rPr lang="en-US" smtClean="0"/>
              <a:t>2/18/13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410602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7D19C8-ADBB-DA4D-9DEC-081C689C3856}" type="datetime1">
              <a:rPr lang="en-US" smtClean="0"/>
              <a:t>2/18/13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49547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19B24-3250-0948-AC49-CD85C54DEB33}" type="datetime1">
              <a:rPr lang="en-US" smtClean="0"/>
              <a:t>2/18/13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234124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0DDB17-30E6-5A43-BA93-3789D9B37738}" type="datetime1">
              <a:rPr lang="en-US" smtClean="0"/>
              <a:t>2/18/13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409042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F48E21-1617-C44F-8FA3-85ADACD65866}" type="datetime1">
              <a:rPr lang="en-US" smtClean="0"/>
              <a:t>2/18/13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E6A9F-801C-2C4E-B77D-DD94C20FDD0B}" type="slidenum">
              <a:rPr lang="en-US" smtClean="0"/>
              <a:t>‹#›</a:t>
            </a:fld>
            <a:endParaRPr lang="en-US"/>
          </a:p>
        </p:txBody>
      </p:sp>
    </p:spTree>
    <p:extLst>
      <p:ext uri="{BB962C8B-B14F-4D97-AF65-F5344CB8AC3E}">
        <p14:creationId xmlns:p14="http://schemas.microsoft.com/office/powerpoint/2010/main" val="16502853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3D18D-9BA0-2149-AD0C-B86CB9362517}" type="datetime1">
              <a:rPr lang="en-US" smtClean="0"/>
              <a:t>2/18/13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E6A9F-801C-2C4E-B77D-DD94C20FDD0B}" type="slidenum">
              <a:rPr lang="en-US" smtClean="0"/>
              <a:t>‹#›</a:t>
            </a:fld>
            <a:endParaRPr lang="en-US"/>
          </a:p>
        </p:txBody>
      </p:sp>
    </p:spTree>
    <p:extLst>
      <p:ext uri="{BB962C8B-B14F-4D97-AF65-F5344CB8AC3E}">
        <p14:creationId xmlns:p14="http://schemas.microsoft.com/office/powerpoint/2010/main" val="234176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ffrey.s.whitaker@noaa.gov"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ecmwf.int/newsevents/meetings/workshops/2011/Model_uncertaint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7.png"/><Relationship Id="rId1" Type="http://schemas.microsoft.com/office/2007/relationships/media" Target="../media/media1.gif"/><Relationship Id="rId2" Type="http://schemas.openxmlformats.org/officeDocument/2006/relationships/video" Target="../media/media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864" y="750319"/>
            <a:ext cx="8147792" cy="1470025"/>
          </a:xfrm>
        </p:spPr>
        <p:txBody>
          <a:bodyPr>
            <a:normAutofit/>
          </a:bodyPr>
          <a:lstStyle/>
          <a:p>
            <a:r>
              <a:rPr lang="en-US" b="1" dirty="0" smtClean="0"/>
              <a:t>Representing model uncertainty in ensemble data assimilation</a:t>
            </a:r>
            <a:endParaRPr lang="en-US" b="1" dirty="0"/>
          </a:p>
        </p:txBody>
      </p:sp>
      <p:sp>
        <p:nvSpPr>
          <p:cNvPr id="3" name="Subtitle 2"/>
          <p:cNvSpPr>
            <a:spLocks noGrp="1"/>
          </p:cNvSpPr>
          <p:nvPr>
            <p:ph type="subTitle" idx="1"/>
          </p:nvPr>
        </p:nvSpPr>
        <p:spPr>
          <a:xfrm>
            <a:off x="438704" y="2220344"/>
            <a:ext cx="8105952" cy="1752600"/>
          </a:xfrm>
        </p:spPr>
        <p:txBody>
          <a:bodyPr>
            <a:normAutofit fontScale="85000" lnSpcReduction="10000"/>
          </a:bodyPr>
          <a:lstStyle/>
          <a:p>
            <a:r>
              <a:rPr lang="en-US" sz="3800" b="1" dirty="0" smtClean="0"/>
              <a:t>Jeff Whitaker</a:t>
            </a:r>
          </a:p>
          <a:p>
            <a:r>
              <a:rPr lang="en-US" i="1" dirty="0" smtClean="0"/>
              <a:t>NOAA Earth System Research Lab, Boulder, CO, USA</a:t>
            </a:r>
          </a:p>
          <a:p>
            <a:r>
              <a:rPr lang="en-US" i="1" dirty="0" smtClean="0">
                <a:hlinkClick r:id="rId3"/>
              </a:rPr>
              <a:t>jeffrey.s.whitaker@noaa.gov</a:t>
            </a:r>
            <a:endParaRPr lang="en-US" i="1" dirty="0" smtClean="0"/>
          </a:p>
        </p:txBody>
      </p:sp>
      <p:sp>
        <p:nvSpPr>
          <p:cNvPr id="4" name="Slide Number Placeholder 3"/>
          <p:cNvSpPr>
            <a:spLocks noGrp="1"/>
          </p:cNvSpPr>
          <p:nvPr>
            <p:ph type="sldNum" sz="quarter" idx="12"/>
          </p:nvPr>
        </p:nvSpPr>
        <p:spPr/>
        <p:txBody>
          <a:bodyPr/>
          <a:lstStyle/>
          <a:p>
            <a:fld id="{ACFE6A9F-801C-2C4E-B77D-DD94C20FDD0B}" type="slidenum">
              <a:rPr lang="en-US" smtClean="0"/>
              <a:t>1</a:t>
            </a:fld>
            <a:endParaRPr lang="en-US"/>
          </a:p>
        </p:txBody>
      </p:sp>
      <p:pic>
        <p:nvPicPr>
          <p:cNvPr id="5" name="Picture 4" descr="esrlps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657600" cy="508543"/>
          </a:xfrm>
          <a:prstGeom prst="rect">
            <a:avLst/>
          </a:prstGeom>
        </p:spPr>
      </p:pic>
      <p:sp>
        <p:nvSpPr>
          <p:cNvPr id="6" name="Content Placeholder 2"/>
          <p:cNvSpPr txBox="1">
            <a:spLocks/>
          </p:cNvSpPr>
          <p:nvPr/>
        </p:nvSpPr>
        <p:spPr>
          <a:xfrm>
            <a:off x="1857159" y="4100264"/>
            <a:ext cx="5433517" cy="2356123"/>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Wingdings" charset="2"/>
              <a:buChar char="§"/>
            </a:pPr>
            <a:r>
              <a:rPr lang="en-US" dirty="0" smtClean="0">
                <a:solidFill>
                  <a:schemeClr val="tx1"/>
                </a:solidFill>
              </a:rPr>
              <a:t>Within the DA itself (inflation)</a:t>
            </a:r>
          </a:p>
          <a:p>
            <a:pPr marL="457200" indent="-457200" algn="l">
              <a:buFont typeface="Wingdings" charset="2"/>
              <a:buChar char="§"/>
            </a:pPr>
            <a:r>
              <a:rPr lang="en-US" dirty="0" smtClean="0">
                <a:solidFill>
                  <a:schemeClr val="tx1"/>
                </a:solidFill>
              </a:rPr>
              <a:t>Within the background forecast</a:t>
            </a:r>
          </a:p>
          <a:p>
            <a:pPr marL="914400" lvl="1" indent="-457200" algn="l">
              <a:buFont typeface="Lucida Grande"/>
              <a:buChar char="-"/>
            </a:pPr>
            <a:r>
              <a:rPr lang="en-US" dirty="0" smtClean="0">
                <a:solidFill>
                  <a:schemeClr val="tx1"/>
                </a:solidFill>
              </a:rPr>
              <a:t>Multi-model ensemble</a:t>
            </a:r>
          </a:p>
          <a:p>
            <a:pPr marL="914400" lvl="1" indent="-457200" algn="l">
              <a:buFont typeface="Lucida Grande"/>
              <a:buChar char="-"/>
            </a:pPr>
            <a:r>
              <a:rPr lang="en-US" dirty="0" smtClean="0">
                <a:solidFill>
                  <a:schemeClr val="tx1"/>
                </a:solidFill>
              </a:rPr>
              <a:t>Perturbed parameters</a:t>
            </a:r>
          </a:p>
          <a:p>
            <a:pPr marL="914400" lvl="1" indent="-457200" algn="l">
              <a:buFont typeface="Lucida Grande"/>
              <a:buChar char="-"/>
            </a:pPr>
            <a:r>
              <a:rPr lang="en-US" b="1" i="1" dirty="0" smtClean="0">
                <a:solidFill>
                  <a:schemeClr val="tx1"/>
                </a:solidFill>
              </a:rPr>
              <a:t>Stochastic physics</a:t>
            </a:r>
          </a:p>
          <a:p>
            <a:pPr lvl="1"/>
            <a:endParaRPr lang="en-US" dirty="0" smtClean="0"/>
          </a:p>
        </p:txBody>
      </p:sp>
    </p:spTree>
    <p:extLst>
      <p:ext uri="{BB962C8B-B14F-4D97-AF65-F5344CB8AC3E}">
        <p14:creationId xmlns:p14="http://schemas.microsoft.com/office/powerpoint/2010/main" val="9570068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Multiplicative Inflation</a:t>
            </a:r>
            <a:endParaRPr lang="en-US" sz="3600" b="1" i="1" dirty="0"/>
          </a:p>
        </p:txBody>
      </p:sp>
      <p:sp>
        <p:nvSpPr>
          <p:cNvPr id="3" name="Content Placeholder 2"/>
          <p:cNvSpPr>
            <a:spLocks noGrp="1"/>
          </p:cNvSpPr>
          <p:nvPr>
            <p:ph idx="1"/>
          </p:nvPr>
        </p:nvSpPr>
        <p:spPr>
          <a:xfrm>
            <a:off x="286459" y="1637246"/>
            <a:ext cx="8400341" cy="4926875"/>
          </a:xfrm>
        </p:spPr>
        <p:txBody>
          <a:bodyPr>
            <a:normAutofit/>
          </a:bodyPr>
          <a:lstStyle/>
          <a:p>
            <a:r>
              <a:rPr lang="en-US" dirty="0" smtClean="0"/>
              <a:t>Relaxation to prior perturbations (RTPP, Zhang et al, 2004)</a:t>
            </a:r>
          </a:p>
          <a:p>
            <a:r>
              <a:rPr lang="en-US" dirty="0" smtClean="0"/>
              <a:t>Relaxation to prior spread (RTPS)</a:t>
            </a:r>
          </a:p>
          <a:p>
            <a:endParaRPr lang="en-US" dirty="0" smtClean="0"/>
          </a:p>
          <a:p>
            <a:pPr marL="0" indent="0">
              <a:buNone/>
            </a:pPr>
            <a:r>
              <a:rPr lang="en-US" dirty="0" smtClean="0"/>
              <a:t>    which implies </a:t>
            </a:r>
            <a:endParaRPr lang="en-US" dirty="0"/>
          </a:p>
          <a:p>
            <a:r>
              <a:rPr lang="en-US" dirty="0" smtClean="0"/>
              <a:t>Both inflate more where observations have a strong tendency to reduce ensemble variance.</a:t>
            </a:r>
          </a:p>
          <a:p>
            <a:pPr marL="0" indent="0">
              <a:buNone/>
            </a:pPr>
            <a:r>
              <a:rPr lang="en-US" dirty="0" smtClean="0"/>
              <a:t> </a:t>
            </a:r>
          </a:p>
          <a:p>
            <a:pPr marL="457200" lvl="1" indent="0">
              <a:buNone/>
            </a:pPr>
            <a:endParaRPr lang="en-US" dirty="0" smtClean="0"/>
          </a:p>
          <a:p>
            <a:pPr marL="457200" lvl="1" indent="0">
              <a:buNone/>
            </a:pPr>
            <a:endParaRPr lang="en-US" dirty="0"/>
          </a:p>
          <a:p>
            <a:pPr marL="457200" lvl="1" indent="0">
              <a:buNone/>
            </a:pPr>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2890380" y="2214622"/>
            <a:ext cx="3657600" cy="428017"/>
          </a:xfrm>
          <a:prstGeom prst="rect">
            <a:avLst/>
          </a:prstGeom>
        </p:spPr>
      </p:pic>
      <p:pic>
        <p:nvPicPr>
          <p:cNvPr id="5" name="Picture 4"/>
          <p:cNvPicPr>
            <a:picLocks noChangeAspect="1"/>
          </p:cNvPicPr>
          <p:nvPr/>
        </p:nvPicPr>
        <p:blipFill>
          <a:blip r:embed="rId4"/>
          <a:stretch>
            <a:fillRect/>
          </a:stretch>
        </p:blipFill>
        <p:spPr>
          <a:xfrm>
            <a:off x="1903866" y="3385813"/>
            <a:ext cx="3657600" cy="421625"/>
          </a:xfrm>
          <a:prstGeom prst="rect">
            <a:avLst/>
          </a:prstGeom>
        </p:spPr>
      </p:pic>
      <p:pic>
        <p:nvPicPr>
          <p:cNvPr id="6" name="Picture 5"/>
          <p:cNvPicPr>
            <a:picLocks noChangeAspect="1"/>
          </p:cNvPicPr>
          <p:nvPr/>
        </p:nvPicPr>
        <p:blipFill>
          <a:blip r:embed="rId5"/>
          <a:stretch>
            <a:fillRect/>
          </a:stretch>
        </p:blipFill>
        <p:spPr>
          <a:xfrm>
            <a:off x="3158264" y="3888335"/>
            <a:ext cx="3657600" cy="644293"/>
          </a:xfrm>
          <a:prstGeom prst="rect">
            <a:avLst/>
          </a:prstGeom>
        </p:spPr>
      </p:pic>
      <p:sp>
        <p:nvSpPr>
          <p:cNvPr id="7" name="Slide Number Placeholder 6"/>
          <p:cNvSpPr>
            <a:spLocks noGrp="1"/>
          </p:cNvSpPr>
          <p:nvPr>
            <p:ph type="sldNum" sz="quarter" idx="12"/>
          </p:nvPr>
        </p:nvSpPr>
        <p:spPr/>
        <p:txBody>
          <a:bodyPr/>
          <a:lstStyle/>
          <a:p>
            <a:fld id="{ACFE6A9F-801C-2C4E-B77D-DD94C20FDD0B}" type="slidenum">
              <a:rPr lang="en-US" smtClean="0"/>
              <a:t>10</a:t>
            </a:fld>
            <a:endParaRPr lang="en-US"/>
          </a:p>
        </p:txBody>
      </p:sp>
    </p:spTree>
    <p:extLst>
      <p:ext uri="{BB962C8B-B14F-4D97-AF65-F5344CB8AC3E}">
        <p14:creationId xmlns:p14="http://schemas.microsoft.com/office/powerpoint/2010/main" val="3146147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Additive Inflation</a:t>
            </a:r>
            <a:endParaRPr lang="en-US" sz="3600" b="1" i="1" dirty="0"/>
          </a:p>
        </p:txBody>
      </p:sp>
      <p:sp>
        <p:nvSpPr>
          <p:cNvPr id="3" name="Content Placeholder 2"/>
          <p:cNvSpPr>
            <a:spLocks noGrp="1"/>
          </p:cNvSpPr>
          <p:nvPr>
            <p:ph idx="1"/>
          </p:nvPr>
        </p:nvSpPr>
        <p:spPr/>
        <p:txBody>
          <a:bodyPr>
            <a:normAutofit fontScale="92500" lnSpcReduction="20000"/>
          </a:bodyPr>
          <a:lstStyle/>
          <a:p>
            <a:r>
              <a:rPr lang="en-US" dirty="0" smtClean="0"/>
              <a:t>Add random samples from a specified distribution to each ensemble member after the analysis step.</a:t>
            </a:r>
          </a:p>
          <a:p>
            <a:r>
              <a:rPr lang="en-US" dirty="0" err="1" smtClean="0"/>
              <a:t>Env</a:t>
            </a:r>
            <a:r>
              <a:rPr lang="en-US" dirty="0" smtClean="0"/>
              <a:t>. Canada uses random samples of isotropic 3DVar covariance matrix.</a:t>
            </a:r>
          </a:p>
          <a:p>
            <a:r>
              <a:rPr lang="en-US" dirty="0" smtClean="0"/>
              <a:t>NCEP uses random samples of 48-h – 24-h forecast error (</a:t>
            </a:r>
            <a:r>
              <a:rPr lang="en-US" dirty="0" err="1" smtClean="0"/>
              <a:t>fcsts</a:t>
            </a:r>
            <a:r>
              <a:rPr lang="en-US" dirty="0" smtClean="0"/>
              <a:t> valid at same time).</a:t>
            </a:r>
          </a:p>
          <a:p>
            <a:r>
              <a:rPr lang="en-US" dirty="0" smtClean="0"/>
              <a:t>Here we use a dataset of 12-h forecast errors with the T31 model in which the initial conditions are perfect (T31 truncated states from the T42 nature run).  </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11</a:t>
            </a:fld>
            <a:endParaRPr lang="en-US"/>
          </a:p>
        </p:txBody>
      </p:sp>
    </p:spTree>
    <p:extLst>
      <p:ext uri="{BB962C8B-B14F-4D97-AF65-F5344CB8AC3E}">
        <p14:creationId xmlns:p14="http://schemas.microsoft.com/office/powerpoint/2010/main" val="37548691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Imperfect Model  (</a:t>
            </a:r>
            <a:r>
              <a:rPr lang="en-US" sz="3600" b="1" i="1" dirty="0" smtClean="0"/>
              <a:t>Additive + Multiplicative Inflation)</a:t>
            </a:r>
            <a:endParaRPr lang="en-US" sz="3600" b="1" i="1" dirty="0"/>
          </a:p>
        </p:txBody>
      </p:sp>
      <p:sp>
        <p:nvSpPr>
          <p:cNvPr id="10" name="Content Placeholder 2"/>
          <p:cNvSpPr>
            <a:spLocks noGrp="1"/>
          </p:cNvSpPr>
          <p:nvPr>
            <p:ph idx="1"/>
          </p:nvPr>
        </p:nvSpPr>
        <p:spPr>
          <a:xfrm>
            <a:off x="457200" y="1600200"/>
            <a:ext cx="3476833" cy="4525963"/>
          </a:xfrm>
        </p:spPr>
        <p:txBody>
          <a:bodyPr>
            <a:normAutofit fontScale="77500" lnSpcReduction="20000"/>
          </a:bodyPr>
          <a:lstStyle/>
          <a:p>
            <a:r>
              <a:rPr lang="en-US" dirty="0" smtClean="0"/>
              <a:t>Additive inflation alone outperforms multiplicative inflation alone (compare values y-axis to values along x-axis)</a:t>
            </a:r>
          </a:p>
          <a:p>
            <a:r>
              <a:rPr lang="en-US" dirty="0" smtClean="0"/>
              <a:t>A combination of both is better than either alone.</a:t>
            </a:r>
          </a:p>
          <a:p>
            <a:r>
              <a:rPr lang="en-US" dirty="0" smtClean="0"/>
              <a:t>Multiplicative and additive inflation representing different error sources in the DA cycle?</a:t>
            </a:r>
          </a:p>
        </p:txBody>
      </p:sp>
      <p:pic>
        <p:nvPicPr>
          <p:cNvPr id="3" name="Picture 2" descr="addinf.png"/>
          <p:cNvPicPr>
            <a:picLocks noChangeAspect="1"/>
          </p:cNvPicPr>
          <p:nvPr/>
        </p:nvPicPr>
        <p:blipFill rotWithShape="1">
          <a:blip r:embed="rId3">
            <a:extLst>
              <a:ext uri="{28A0092B-C50C-407E-A947-70E740481C1C}">
                <a14:useLocalDpi xmlns:a14="http://schemas.microsoft.com/office/drawing/2010/main" val="0"/>
              </a:ext>
            </a:extLst>
          </a:blip>
          <a:srcRect l="5306" r="9371"/>
          <a:stretch/>
        </p:blipFill>
        <p:spPr>
          <a:xfrm>
            <a:off x="4158787" y="1417638"/>
            <a:ext cx="4876154" cy="4572000"/>
          </a:xfrm>
          <a:prstGeom prst="rect">
            <a:avLst/>
          </a:prstGeom>
        </p:spPr>
      </p:pic>
      <p:sp>
        <p:nvSpPr>
          <p:cNvPr id="4" name="Slide Number Placeholder 3"/>
          <p:cNvSpPr>
            <a:spLocks noGrp="1"/>
          </p:cNvSpPr>
          <p:nvPr>
            <p:ph type="sldNum" sz="quarter" idx="12"/>
          </p:nvPr>
        </p:nvSpPr>
        <p:spPr/>
        <p:txBody>
          <a:bodyPr/>
          <a:lstStyle/>
          <a:p>
            <a:fld id="{ACFE6A9F-801C-2C4E-B77D-DD94C20FDD0B}" type="slidenum">
              <a:rPr lang="en-US" smtClean="0"/>
              <a:t>12</a:t>
            </a:fld>
            <a:endParaRPr lang="en-US"/>
          </a:p>
        </p:txBody>
      </p:sp>
    </p:spTree>
    <p:extLst>
      <p:ext uri="{BB962C8B-B14F-4D97-AF65-F5344CB8AC3E}">
        <p14:creationId xmlns:p14="http://schemas.microsoft.com/office/powerpoint/2010/main" val="31172918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Perfect Model (</a:t>
            </a:r>
            <a:r>
              <a:rPr lang="en-US" sz="3600" b="1" i="1" dirty="0" smtClean="0"/>
              <a:t>Additive + Multiplicative Inflation</a:t>
            </a:r>
            <a:r>
              <a:rPr lang="en-US" sz="3600" b="1" dirty="0" smtClean="0"/>
              <a:t>)</a:t>
            </a:r>
            <a:endParaRPr lang="en-US" sz="3600" b="1" i="1" dirty="0"/>
          </a:p>
        </p:txBody>
      </p:sp>
      <p:sp>
        <p:nvSpPr>
          <p:cNvPr id="10" name="Content Placeholder 2"/>
          <p:cNvSpPr>
            <a:spLocks noGrp="1"/>
          </p:cNvSpPr>
          <p:nvPr>
            <p:ph idx="1"/>
          </p:nvPr>
        </p:nvSpPr>
        <p:spPr>
          <a:xfrm>
            <a:off x="218274" y="1600200"/>
            <a:ext cx="3715759" cy="4669971"/>
          </a:xfrm>
        </p:spPr>
        <p:txBody>
          <a:bodyPr>
            <a:normAutofit fontScale="77500" lnSpcReduction="20000"/>
          </a:bodyPr>
          <a:lstStyle/>
          <a:p>
            <a:r>
              <a:rPr lang="en-US" dirty="0" smtClean="0"/>
              <a:t>6000 km localization, min </a:t>
            </a:r>
            <a:r>
              <a:rPr lang="en-US" dirty="0"/>
              <a:t>e</a:t>
            </a:r>
            <a:r>
              <a:rPr lang="en-US" dirty="0" smtClean="0"/>
              <a:t>rror 4 times lower.</a:t>
            </a:r>
          </a:p>
          <a:p>
            <a:r>
              <a:rPr lang="en-US" dirty="0" smtClean="0"/>
              <a:t>When model error is absent, multiplicative inflation alone outperforms combination of </a:t>
            </a:r>
            <a:r>
              <a:rPr lang="en-US" dirty="0" err="1" smtClean="0"/>
              <a:t>add+mult</a:t>
            </a:r>
            <a:r>
              <a:rPr lang="en-US" dirty="0" smtClean="0"/>
              <a:t> inflation.</a:t>
            </a:r>
          </a:p>
          <a:p>
            <a:r>
              <a:rPr lang="en-US" dirty="0" smtClean="0"/>
              <a:t>Suggests that multiplicative inflation is better at capturing DA-related (i.e. sampling) error.</a:t>
            </a:r>
          </a:p>
        </p:txBody>
      </p:sp>
      <p:sp>
        <p:nvSpPr>
          <p:cNvPr id="4" name="Slide Number Placeholder 3"/>
          <p:cNvSpPr>
            <a:spLocks noGrp="1"/>
          </p:cNvSpPr>
          <p:nvPr>
            <p:ph type="sldNum" sz="quarter" idx="12"/>
          </p:nvPr>
        </p:nvSpPr>
        <p:spPr/>
        <p:txBody>
          <a:bodyPr/>
          <a:lstStyle/>
          <a:p>
            <a:fld id="{ACFE6A9F-801C-2C4E-B77D-DD94C20FDD0B}" type="slidenum">
              <a:rPr lang="en-US" smtClean="0"/>
              <a:t>13</a:t>
            </a:fld>
            <a:endParaRPr lang="en-US"/>
          </a:p>
        </p:txBody>
      </p:sp>
      <p:pic>
        <p:nvPicPr>
          <p:cNvPr id="5" name="Picture 4" descr="addinfp.png"/>
          <p:cNvPicPr>
            <a:picLocks noChangeAspect="1"/>
          </p:cNvPicPr>
          <p:nvPr/>
        </p:nvPicPr>
        <p:blipFill rotWithShape="1">
          <a:blip r:embed="rId3">
            <a:extLst>
              <a:ext uri="{28A0092B-C50C-407E-A947-70E740481C1C}">
                <a14:useLocalDpi xmlns:a14="http://schemas.microsoft.com/office/drawing/2010/main" val="0"/>
              </a:ext>
            </a:extLst>
          </a:blip>
          <a:srcRect l="4958" r="12058"/>
          <a:stretch/>
        </p:blipFill>
        <p:spPr>
          <a:xfrm>
            <a:off x="4160520" y="1417320"/>
            <a:ext cx="4742527" cy="4572000"/>
          </a:xfrm>
          <a:prstGeom prst="rect">
            <a:avLst/>
          </a:prstGeom>
        </p:spPr>
      </p:pic>
    </p:spTree>
    <p:extLst>
      <p:ext uri="{BB962C8B-B14F-4D97-AF65-F5344CB8AC3E}">
        <p14:creationId xmlns:p14="http://schemas.microsoft.com/office/powerpoint/2010/main" val="41107469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81825" cy="1143000"/>
          </a:xfrm>
        </p:spPr>
        <p:txBody>
          <a:bodyPr>
            <a:noAutofit/>
          </a:bodyPr>
          <a:lstStyle/>
          <a:p>
            <a:r>
              <a:rPr lang="en-US" sz="3600" b="1" dirty="0" smtClean="0"/>
              <a:t>Imperfect model/Large ensemble(</a:t>
            </a:r>
            <a:r>
              <a:rPr lang="en-US" sz="3600" b="1" i="1" dirty="0" smtClean="0"/>
              <a:t>Additive + Multiplicative Inflation</a:t>
            </a:r>
            <a:r>
              <a:rPr lang="en-US" sz="3600" b="1" dirty="0" smtClean="0"/>
              <a:t>)</a:t>
            </a:r>
            <a:endParaRPr lang="en-US" sz="3600" b="1" i="1" dirty="0"/>
          </a:p>
        </p:txBody>
      </p:sp>
      <p:sp>
        <p:nvSpPr>
          <p:cNvPr id="10" name="Content Placeholder 2"/>
          <p:cNvSpPr>
            <a:spLocks noGrp="1"/>
          </p:cNvSpPr>
          <p:nvPr>
            <p:ph idx="1"/>
          </p:nvPr>
        </p:nvSpPr>
        <p:spPr>
          <a:xfrm>
            <a:off x="218274" y="1600200"/>
            <a:ext cx="3715759" cy="4669971"/>
          </a:xfrm>
        </p:spPr>
        <p:txBody>
          <a:bodyPr>
            <a:normAutofit fontScale="77500" lnSpcReduction="20000"/>
          </a:bodyPr>
          <a:lstStyle/>
          <a:p>
            <a:r>
              <a:rPr lang="en-US" dirty="0" smtClean="0"/>
              <a:t>200 instead of 20 members, with model error. Min error reduced from 8.7 to 7.7.</a:t>
            </a:r>
          </a:p>
          <a:p>
            <a:r>
              <a:rPr lang="en-US" dirty="0" smtClean="0"/>
              <a:t>When sampling error is reduced, additive inflation alone outperforms combination of </a:t>
            </a:r>
            <a:r>
              <a:rPr lang="en-US" dirty="0" err="1" smtClean="0"/>
              <a:t>add+mult</a:t>
            </a:r>
            <a:r>
              <a:rPr lang="en-US" dirty="0" smtClean="0"/>
              <a:t> inflation.</a:t>
            </a:r>
          </a:p>
          <a:p>
            <a:r>
              <a:rPr lang="en-US" dirty="0" smtClean="0"/>
              <a:t>Suggests that additive inflation is better at capturing model-related errors.</a:t>
            </a:r>
          </a:p>
        </p:txBody>
      </p:sp>
      <p:sp>
        <p:nvSpPr>
          <p:cNvPr id="4" name="Slide Number Placeholder 3"/>
          <p:cNvSpPr>
            <a:spLocks noGrp="1"/>
          </p:cNvSpPr>
          <p:nvPr>
            <p:ph type="sldNum" sz="quarter" idx="12"/>
          </p:nvPr>
        </p:nvSpPr>
        <p:spPr/>
        <p:txBody>
          <a:bodyPr/>
          <a:lstStyle/>
          <a:p>
            <a:fld id="{ACFE6A9F-801C-2C4E-B77D-DD94C20FDD0B}" type="slidenum">
              <a:rPr lang="en-US" smtClean="0"/>
              <a:t>14</a:t>
            </a:fld>
            <a:endParaRPr lang="en-US"/>
          </a:p>
        </p:txBody>
      </p:sp>
      <p:pic>
        <p:nvPicPr>
          <p:cNvPr id="3" name="Picture 2" descr="addinf200.png"/>
          <p:cNvPicPr>
            <a:picLocks noChangeAspect="1"/>
          </p:cNvPicPr>
          <p:nvPr/>
        </p:nvPicPr>
        <p:blipFill rotWithShape="1">
          <a:blip r:embed="rId3">
            <a:extLst>
              <a:ext uri="{28A0092B-C50C-407E-A947-70E740481C1C}">
                <a14:useLocalDpi xmlns:a14="http://schemas.microsoft.com/office/drawing/2010/main" val="0"/>
              </a:ext>
            </a:extLst>
          </a:blip>
          <a:srcRect l="6447" r="9939"/>
          <a:stretch/>
        </p:blipFill>
        <p:spPr>
          <a:xfrm>
            <a:off x="4160520" y="1417320"/>
            <a:ext cx="4778505" cy="4572000"/>
          </a:xfrm>
          <a:prstGeom prst="rect">
            <a:avLst/>
          </a:prstGeom>
        </p:spPr>
      </p:pic>
    </p:spTree>
    <p:extLst>
      <p:ext uri="{BB962C8B-B14F-4D97-AF65-F5344CB8AC3E}">
        <p14:creationId xmlns:p14="http://schemas.microsoft.com/office/powerpoint/2010/main" val="21697792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Replace Additive Inflation with</a:t>
            </a:r>
            <a:br>
              <a:rPr lang="en-US" sz="3600" b="1" dirty="0" smtClean="0"/>
            </a:br>
            <a:r>
              <a:rPr lang="en-US" sz="3600" b="1" i="1" dirty="0"/>
              <a:t>Stochastic Kinetic Energy Backscatter</a:t>
            </a:r>
          </a:p>
        </p:txBody>
      </p:sp>
      <p:sp>
        <p:nvSpPr>
          <p:cNvPr id="10" name="Content Placeholder 2"/>
          <p:cNvSpPr>
            <a:spLocks noGrp="1"/>
          </p:cNvSpPr>
          <p:nvPr>
            <p:ph idx="1"/>
          </p:nvPr>
        </p:nvSpPr>
        <p:spPr>
          <a:xfrm>
            <a:off x="457200" y="1600200"/>
            <a:ext cx="3476833" cy="4525963"/>
          </a:xfrm>
        </p:spPr>
        <p:txBody>
          <a:bodyPr>
            <a:normAutofit fontScale="62500" lnSpcReduction="20000"/>
          </a:bodyPr>
          <a:lstStyle/>
          <a:p>
            <a:r>
              <a:rPr lang="en-US" dirty="0" smtClean="0"/>
              <a:t>A combination of SKEB and multiplicative inflation works better than either alone.</a:t>
            </a:r>
          </a:p>
          <a:p>
            <a:r>
              <a:rPr lang="en-US" dirty="0" smtClean="0"/>
              <a:t>SKEB alone comparable to multiplicative inflation alone (compare values along x and y axes).</a:t>
            </a:r>
          </a:p>
          <a:p>
            <a:r>
              <a:rPr lang="en-US" dirty="0" smtClean="0"/>
              <a:t>Results are slightly inferior to those obtained using additive + multiplicative inflation.</a:t>
            </a:r>
          </a:p>
          <a:p>
            <a:r>
              <a:rPr lang="en-US" dirty="0" smtClean="0"/>
              <a:t>y-axis is amplitude of random pattern </a:t>
            </a:r>
            <a:r>
              <a:rPr lang="en-US" dirty="0"/>
              <a:t>(</a:t>
            </a:r>
            <a:r>
              <a:rPr lang="en-US" dirty="0" err="1"/>
              <a:t>σ</a:t>
            </a:r>
            <a:r>
              <a:rPr lang="en-US" dirty="0"/>
              <a:t>)</a:t>
            </a:r>
            <a:r>
              <a:rPr lang="en-US" dirty="0" smtClean="0"/>
              <a:t> – results do not change much if p (power law) or time-scale </a:t>
            </a:r>
            <a:r>
              <a:rPr lang="en-US" dirty="0"/>
              <a:t>(</a:t>
            </a:r>
            <a:r>
              <a:rPr lang="en-US" dirty="0" err="1">
                <a:latin typeface="Symbol"/>
              </a:rPr>
              <a:t>τ</a:t>
            </a:r>
            <a:r>
              <a:rPr lang="en-US" dirty="0" smtClean="0"/>
              <a:t>) are varied.</a:t>
            </a:r>
          </a:p>
        </p:txBody>
      </p:sp>
      <p:pic>
        <p:nvPicPr>
          <p:cNvPr id="6" name="Picture 5" descr="sbsp0.png"/>
          <p:cNvPicPr>
            <a:picLocks noChangeAspect="1"/>
          </p:cNvPicPr>
          <p:nvPr/>
        </p:nvPicPr>
        <p:blipFill rotWithShape="1">
          <a:blip r:embed="rId2">
            <a:extLst>
              <a:ext uri="{28A0092B-C50C-407E-A947-70E740481C1C}">
                <a14:useLocalDpi xmlns:a14="http://schemas.microsoft.com/office/drawing/2010/main" val="0"/>
              </a:ext>
            </a:extLst>
          </a:blip>
          <a:srcRect l="5968" r="9899"/>
          <a:stretch/>
        </p:blipFill>
        <p:spPr>
          <a:xfrm>
            <a:off x="4160520" y="1417320"/>
            <a:ext cx="4808295" cy="4572000"/>
          </a:xfrm>
          <a:prstGeom prst="rect">
            <a:avLst/>
          </a:prstGeom>
        </p:spPr>
      </p:pic>
      <p:sp>
        <p:nvSpPr>
          <p:cNvPr id="3" name="Slide Number Placeholder 2"/>
          <p:cNvSpPr>
            <a:spLocks noGrp="1"/>
          </p:cNvSpPr>
          <p:nvPr>
            <p:ph type="sldNum" sz="quarter" idx="12"/>
          </p:nvPr>
        </p:nvSpPr>
        <p:spPr/>
        <p:txBody>
          <a:bodyPr/>
          <a:lstStyle/>
          <a:p>
            <a:fld id="{ACFE6A9F-801C-2C4E-B77D-DD94C20FDD0B}" type="slidenum">
              <a:rPr lang="en-US" smtClean="0"/>
              <a:t>15</a:t>
            </a:fld>
            <a:endParaRPr lang="en-US"/>
          </a:p>
        </p:txBody>
      </p:sp>
    </p:spTree>
    <p:extLst>
      <p:ext uri="{BB962C8B-B14F-4D97-AF65-F5344CB8AC3E}">
        <p14:creationId xmlns:p14="http://schemas.microsoft.com/office/powerpoint/2010/main" val="25149645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10" y="185348"/>
            <a:ext cx="8229600" cy="836532"/>
          </a:xfrm>
        </p:spPr>
        <p:txBody>
          <a:bodyPr>
            <a:normAutofit fontScale="90000"/>
          </a:bodyPr>
          <a:lstStyle/>
          <a:p>
            <a:r>
              <a:rPr lang="en-US" sz="3200" b="1" dirty="0" smtClean="0"/>
              <a:t>Single-Ob Increments</a:t>
            </a:r>
            <a:br>
              <a:rPr lang="en-US" sz="3200" b="1" dirty="0" smtClean="0"/>
            </a:br>
            <a:r>
              <a:rPr lang="en-US" sz="2200" b="1" i="1" dirty="0" smtClean="0"/>
              <a:t>Background Mean – solid black, T increment for T </a:t>
            </a:r>
            <a:r>
              <a:rPr lang="en-US" sz="2200" b="1" i="1" dirty="0" err="1" smtClean="0"/>
              <a:t>ob</a:t>
            </a:r>
            <a:r>
              <a:rPr lang="en-US" sz="2200" b="1" i="1" dirty="0" smtClean="0"/>
              <a:t> at black dot – colors</a:t>
            </a:r>
            <a:br>
              <a:rPr lang="en-US" sz="2200" b="1" i="1" dirty="0" smtClean="0"/>
            </a:br>
            <a:r>
              <a:rPr lang="en-US" sz="2200" b="1" i="1" dirty="0" smtClean="0"/>
              <a:t>10,000 km localization</a:t>
            </a:r>
            <a:endParaRPr lang="en-US" sz="2200" b="1" i="1" dirty="0"/>
          </a:p>
        </p:txBody>
      </p:sp>
      <p:grpSp>
        <p:nvGrpSpPr>
          <p:cNvPr id="16" name="Group 15"/>
          <p:cNvGrpSpPr/>
          <p:nvPr/>
        </p:nvGrpSpPr>
        <p:grpSpPr>
          <a:xfrm>
            <a:off x="233590" y="1408799"/>
            <a:ext cx="8676609" cy="4840959"/>
            <a:chOff x="233590" y="1408799"/>
            <a:chExt cx="8676609" cy="4840959"/>
          </a:xfrm>
        </p:grpSpPr>
        <p:pic>
          <p:nvPicPr>
            <p:cNvPr id="6" name="Picture 5" descr="perfect.png"/>
            <p:cNvPicPr>
              <a:picLocks noChangeAspect="1"/>
            </p:cNvPicPr>
            <p:nvPr/>
          </p:nvPicPr>
          <p:blipFill rotWithShape="1">
            <a:blip r:embed="rId3">
              <a:extLst>
                <a:ext uri="{28A0092B-C50C-407E-A947-70E740481C1C}">
                  <a14:useLocalDpi xmlns:a14="http://schemas.microsoft.com/office/drawing/2010/main" val="0"/>
                </a:ext>
              </a:extLst>
            </a:blip>
            <a:srcRect l="17383" t="10650" r="3141" b="35711"/>
            <a:stretch/>
          </p:blipFill>
          <p:spPr>
            <a:xfrm>
              <a:off x="273278" y="1747998"/>
              <a:ext cx="4360945" cy="2207346"/>
            </a:xfrm>
            <a:prstGeom prst="rect">
              <a:avLst/>
            </a:prstGeom>
          </p:spPr>
        </p:pic>
        <p:pic>
          <p:nvPicPr>
            <p:cNvPr id="7" name="Picture 6" descr="t31rtpstd.png"/>
            <p:cNvPicPr>
              <a:picLocks noChangeAspect="1"/>
            </p:cNvPicPr>
            <p:nvPr/>
          </p:nvPicPr>
          <p:blipFill rotWithShape="1">
            <a:blip r:embed="rId4">
              <a:extLst>
                <a:ext uri="{28A0092B-C50C-407E-A947-70E740481C1C}">
                  <a14:useLocalDpi xmlns:a14="http://schemas.microsoft.com/office/drawing/2010/main" val="0"/>
                </a:ext>
              </a:extLst>
            </a:blip>
            <a:srcRect l="12987" t="10026" r="9999" b="33988"/>
            <a:stretch/>
          </p:blipFill>
          <p:spPr>
            <a:xfrm>
              <a:off x="4312198" y="1593465"/>
              <a:ext cx="4225719" cy="2303931"/>
            </a:xfrm>
            <a:prstGeom prst="rect">
              <a:avLst/>
            </a:prstGeom>
          </p:spPr>
        </p:pic>
        <p:pic>
          <p:nvPicPr>
            <p:cNvPr id="8" name="Picture 7" descr="t31rtpstd_addinf.png"/>
            <p:cNvPicPr>
              <a:picLocks noChangeAspect="1"/>
            </p:cNvPicPr>
            <p:nvPr/>
          </p:nvPicPr>
          <p:blipFill rotWithShape="1">
            <a:blip r:embed="rId5">
              <a:extLst>
                <a:ext uri="{28A0092B-C50C-407E-A947-70E740481C1C}">
                  <a14:useLocalDpi xmlns:a14="http://schemas.microsoft.com/office/drawing/2010/main" val="0"/>
                </a:ext>
              </a:extLst>
            </a:blip>
            <a:srcRect l="16600" t="10698" r="5899" b="35235"/>
            <a:stretch/>
          </p:blipFill>
          <p:spPr>
            <a:xfrm>
              <a:off x="233590" y="4024791"/>
              <a:ext cx="4252468" cy="2224967"/>
            </a:xfrm>
            <a:prstGeom prst="rect">
              <a:avLst/>
            </a:prstGeom>
          </p:spPr>
        </p:pic>
        <p:pic>
          <p:nvPicPr>
            <p:cNvPr id="9" name="Picture 8" descr="t31rtpstd_sbs.png"/>
            <p:cNvPicPr>
              <a:picLocks noChangeAspect="1"/>
            </p:cNvPicPr>
            <p:nvPr/>
          </p:nvPicPr>
          <p:blipFill rotWithShape="1">
            <a:blip r:embed="rId6">
              <a:extLst>
                <a:ext uri="{28A0092B-C50C-407E-A947-70E740481C1C}">
                  <a14:useLocalDpi xmlns:a14="http://schemas.microsoft.com/office/drawing/2010/main" val="0"/>
                </a:ext>
              </a:extLst>
            </a:blip>
            <a:srcRect l="11144" t="10282" r="8128" b="34623"/>
            <a:stretch/>
          </p:blipFill>
          <p:spPr>
            <a:xfrm>
              <a:off x="4108468" y="3955345"/>
              <a:ext cx="4429449" cy="2267256"/>
            </a:xfrm>
            <a:prstGeom prst="rect">
              <a:avLst/>
            </a:prstGeom>
          </p:spPr>
        </p:pic>
        <p:sp>
          <p:nvSpPr>
            <p:cNvPr id="11" name="TextBox 10"/>
            <p:cNvSpPr txBox="1"/>
            <p:nvPr/>
          </p:nvSpPr>
          <p:spPr>
            <a:xfrm>
              <a:off x="3299366" y="4092018"/>
              <a:ext cx="1428596" cy="369332"/>
            </a:xfrm>
            <a:prstGeom prst="rect">
              <a:avLst/>
            </a:prstGeom>
            <a:noFill/>
          </p:spPr>
          <p:txBody>
            <a:bodyPr wrap="none" rtlCol="0">
              <a:spAutoFit/>
            </a:bodyPr>
            <a:lstStyle/>
            <a:p>
              <a:r>
                <a:rPr lang="en-US" dirty="0" err="1" smtClean="0"/>
                <a:t>Mult+Add</a:t>
              </a:r>
              <a:r>
                <a:rPr lang="en-US" dirty="0" smtClean="0"/>
                <a:t> </a:t>
              </a:r>
              <a:r>
                <a:rPr lang="en-US" dirty="0" err="1" smtClean="0"/>
                <a:t>Inf</a:t>
              </a:r>
              <a:endParaRPr lang="en-US" dirty="0"/>
            </a:p>
          </p:txBody>
        </p:sp>
        <p:sp>
          <p:nvSpPr>
            <p:cNvPr id="12" name="TextBox 11"/>
            <p:cNvSpPr txBox="1"/>
            <p:nvPr/>
          </p:nvSpPr>
          <p:spPr>
            <a:xfrm>
              <a:off x="3208120" y="1408799"/>
              <a:ext cx="1605953" cy="646331"/>
            </a:xfrm>
            <a:prstGeom prst="rect">
              <a:avLst/>
            </a:prstGeom>
            <a:noFill/>
          </p:spPr>
          <p:txBody>
            <a:bodyPr wrap="none" rtlCol="0">
              <a:spAutoFit/>
            </a:bodyPr>
            <a:lstStyle/>
            <a:p>
              <a:r>
                <a:rPr lang="en-US" dirty="0" smtClean="0"/>
                <a:t>Perfect Model</a:t>
              </a:r>
            </a:p>
            <a:p>
              <a:r>
                <a:rPr lang="en-US" dirty="0" smtClean="0"/>
                <a:t>(100 members)</a:t>
              </a:r>
              <a:endParaRPr lang="en-US" dirty="0"/>
            </a:p>
          </p:txBody>
        </p:sp>
        <p:sp>
          <p:nvSpPr>
            <p:cNvPr id="13" name="TextBox 12"/>
            <p:cNvSpPr txBox="1"/>
            <p:nvPr/>
          </p:nvSpPr>
          <p:spPr>
            <a:xfrm>
              <a:off x="7391835" y="1480503"/>
              <a:ext cx="1419417" cy="369332"/>
            </a:xfrm>
            <a:prstGeom prst="rect">
              <a:avLst/>
            </a:prstGeom>
            <a:noFill/>
          </p:spPr>
          <p:txBody>
            <a:bodyPr wrap="none" rtlCol="0">
              <a:spAutoFit/>
            </a:bodyPr>
            <a:lstStyle/>
            <a:p>
              <a:r>
                <a:rPr lang="en-US" dirty="0" err="1" smtClean="0"/>
                <a:t>Mult</a:t>
              </a:r>
              <a:r>
                <a:rPr lang="en-US" dirty="0" smtClean="0"/>
                <a:t> </a:t>
              </a:r>
              <a:r>
                <a:rPr lang="en-US" dirty="0" err="1" smtClean="0"/>
                <a:t>Inf</a:t>
              </a:r>
              <a:r>
                <a:rPr lang="en-US" dirty="0" smtClean="0"/>
                <a:t> Only</a:t>
              </a:r>
              <a:endParaRPr lang="en-US" dirty="0"/>
            </a:p>
          </p:txBody>
        </p:sp>
        <p:sp>
          <p:nvSpPr>
            <p:cNvPr id="14" name="TextBox 13"/>
            <p:cNvSpPr txBox="1"/>
            <p:nvPr/>
          </p:nvSpPr>
          <p:spPr>
            <a:xfrm>
              <a:off x="7391835" y="3995030"/>
              <a:ext cx="1518364" cy="369332"/>
            </a:xfrm>
            <a:prstGeom prst="rect">
              <a:avLst/>
            </a:prstGeom>
            <a:noFill/>
          </p:spPr>
          <p:txBody>
            <a:bodyPr wrap="none" rtlCol="0">
              <a:spAutoFit/>
            </a:bodyPr>
            <a:lstStyle/>
            <a:p>
              <a:r>
                <a:rPr lang="en-US" dirty="0" err="1" smtClean="0"/>
                <a:t>Mult</a:t>
              </a:r>
              <a:r>
                <a:rPr lang="en-US" dirty="0" smtClean="0"/>
                <a:t> </a:t>
              </a:r>
              <a:r>
                <a:rPr lang="en-US" dirty="0" err="1" smtClean="0"/>
                <a:t>Inf+SKEB</a:t>
              </a:r>
              <a:endParaRPr lang="en-US" dirty="0"/>
            </a:p>
          </p:txBody>
        </p:sp>
      </p:grpSp>
      <p:sp>
        <p:nvSpPr>
          <p:cNvPr id="17" name="Slide Number Placeholder 16"/>
          <p:cNvSpPr>
            <a:spLocks noGrp="1"/>
          </p:cNvSpPr>
          <p:nvPr>
            <p:ph type="sldNum" sz="quarter" idx="12"/>
          </p:nvPr>
        </p:nvSpPr>
        <p:spPr/>
        <p:txBody>
          <a:bodyPr/>
          <a:lstStyle/>
          <a:p>
            <a:fld id="{ACFE6A9F-801C-2C4E-B77D-DD94C20FDD0B}" type="slidenum">
              <a:rPr lang="en-US" smtClean="0"/>
              <a:t>16</a:t>
            </a:fld>
            <a:endParaRPr lang="en-US"/>
          </a:p>
        </p:txBody>
      </p:sp>
    </p:spTree>
    <p:extLst>
      <p:ext uri="{BB962C8B-B14F-4D97-AF65-F5344CB8AC3E}">
        <p14:creationId xmlns:p14="http://schemas.microsoft.com/office/powerpoint/2010/main" val="4844640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8217"/>
          </a:xfrm>
        </p:spPr>
        <p:txBody>
          <a:bodyPr>
            <a:normAutofit fontScale="90000"/>
          </a:bodyPr>
          <a:lstStyle/>
          <a:p>
            <a:r>
              <a:rPr lang="en-US" b="1" dirty="0" smtClean="0"/>
              <a:t>Conclusions from simple model </a:t>
            </a:r>
            <a:r>
              <a:rPr lang="en-US" b="1" dirty="0" err="1" smtClean="0"/>
              <a:t>expts</a:t>
            </a:r>
            <a:endParaRPr lang="en-US" b="1" dirty="0"/>
          </a:p>
        </p:txBody>
      </p:sp>
      <p:sp>
        <p:nvSpPr>
          <p:cNvPr id="3" name="Content Placeholder 2"/>
          <p:cNvSpPr>
            <a:spLocks noGrp="1"/>
          </p:cNvSpPr>
          <p:nvPr>
            <p:ph idx="1"/>
          </p:nvPr>
        </p:nvSpPr>
        <p:spPr>
          <a:xfrm>
            <a:off x="457200" y="1182790"/>
            <a:ext cx="8229600" cy="5314020"/>
          </a:xfrm>
        </p:spPr>
        <p:txBody>
          <a:bodyPr>
            <a:normAutofit fontScale="77500" lnSpcReduction="20000"/>
          </a:bodyPr>
          <a:lstStyle/>
          <a:p>
            <a:r>
              <a:rPr lang="en-US" dirty="0" smtClean="0"/>
              <a:t>Improving background-error </a:t>
            </a:r>
            <a:r>
              <a:rPr lang="en-US" dirty="0" err="1" smtClean="0"/>
              <a:t>covariances</a:t>
            </a:r>
            <a:r>
              <a:rPr lang="en-US" dirty="0" smtClean="0"/>
              <a:t> in an </a:t>
            </a:r>
            <a:r>
              <a:rPr lang="en-US" dirty="0" err="1" smtClean="0"/>
              <a:t>EnKF</a:t>
            </a:r>
            <a:r>
              <a:rPr lang="en-US" dirty="0" smtClean="0"/>
              <a:t> is a tough test for a model error scheme.</a:t>
            </a:r>
          </a:p>
          <a:p>
            <a:r>
              <a:rPr lang="en-US" dirty="0" smtClean="0"/>
              <a:t>Multiplicative inflation and stochastic physics/additive inflation sample different sources of error in the DA</a:t>
            </a:r>
          </a:p>
          <a:p>
            <a:pPr lvl="1"/>
            <a:r>
              <a:rPr lang="en-US" dirty="0" smtClean="0"/>
              <a:t>One samples model error, is not sensitive to the observation network.</a:t>
            </a:r>
          </a:p>
          <a:p>
            <a:pPr lvl="1"/>
            <a:r>
              <a:rPr lang="en-US" dirty="0" smtClean="0"/>
              <a:t>One is sensitive to the observation network, samples other errors in the DA (sampling error, </a:t>
            </a:r>
            <a:r>
              <a:rPr lang="en-US" dirty="0" err="1" smtClean="0"/>
              <a:t>mis</a:t>
            </a:r>
            <a:r>
              <a:rPr lang="en-US" dirty="0" smtClean="0"/>
              <a:t>-specification of </a:t>
            </a:r>
            <a:r>
              <a:rPr lang="en-US" dirty="0" err="1" smtClean="0"/>
              <a:t>obs</a:t>
            </a:r>
            <a:r>
              <a:rPr lang="en-US" dirty="0" smtClean="0"/>
              <a:t> error, errors in forward operator etc.)</a:t>
            </a:r>
          </a:p>
          <a:p>
            <a:pPr lvl="1"/>
            <a:r>
              <a:rPr lang="en-US" dirty="0" smtClean="0"/>
              <a:t>Combination of both works better than either alone (when there are both sources of error).</a:t>
            </a:r>
          </a:p>
          <a:p>
            <a:r>
              <a:rPr lang="en-US" dirty="0" smtClean="0"/>
              <a:t>Any of these methods can only do so much – improving the forecast model will usually have a larger impact on the data assimilation.</a:t>
            </a:r>
          </a:p>
          <a:p>
            <a:r>
              <a:rPr lang="en-US" dirty="0" smtClean="0"/>
              <a:t>More details in Whitaker + Hamill (2012)</a:t>
            </a:r>
            <a:r>
              <a:rPr lang="en-US" i="1" dirty="0" smtClean="0"/>
              <a:t>: DOI:</a:t>
            </a:r>
            <a:r>
              <a:rPr lang="ro-RO" i="1" dirty="0" smtClean="0"/>
              <a:t>10.1175</a:t>
            </a:r>
            <a:r>
              <a:rPr lang="ro-RO" i="1" dirty="0"/>
              <a:t>/MWR-D-11-00276.1</a:t>
            </a:r>
            <a:endParaRPr lang="en-US" i="1"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17</a:t>
            </a:fld>
            <a:endParaRPr lang="en-US"/>
          </a:p>
        </p:txBody>
      </p:sp>
    </p:spTree>
    <p:extLst>
      <p:ext uri="{BB962C8B-B14F-4D97-AF65-F5344CB8AC3E}">
        <p14:creationId xmlns:p14="http://schemas.microsoft.com/office/powerpoint/2010/main" val="11198826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94" y="274638"/>
            <a:ext cx="8717084" cy="1143000"/>
          </a:xfrm>
        </p:spPr>
        <p:txBody>
          <a:bodyPr>
            <a:normAutofit/>
          </a:bodyPr>
          <a:lstStyle/>
          <a:p>
            <a:r>
              <a:rPr lang="en-US" sz="3600" b="1" dirty="0" smtClean="0"/>
              <a:t>NCEP operational 3D ensemble/</a:t>
            </a:r>
            <a:r>
              <a:rPr lang="en-US" sz="3600" b="1" dirty="0" err="1" smtClean="0"/>
              <a:t>Var</a:t>
            </a:r>
            <a:r>
              <a:rPr lang="en-US" sz="3600" b="1" dirty="0" smtClean="0"/>
              <a:t> system</a:t>
            </a:r>
            <a:endParaRPr lang="en-US" sz="3600" b="1" dirty="0"/>
          </a:p>
        </p:txBody>
      </p:sp>
      <p:sp>
        <p:nvSpPr>
          <p:cNvPr id="3" name="Content Placeholder 2"/>
          <p:cNvSpPr>
            <a:spLocks noGrp="1"/>
          </p:cNvSpPr>
          <p:nvPr>
            <p:ph idx="1"/>
          </p:nvPr>
        </p:nvSpPr>
        <p:spPr/>
        <p:txBody>
          <a:bodyPr>
            <a:normAutofit fontScale="92500" lnSpcReduction="20000"/>
          </a:bodyPr>
          <a:lstStyle/>
          <a:p>
            <a:r>
              <a:rPr lang="en-US" dirty="0" smtClean="0"/>
              <a:t>Cycling </a:t>
            </a:r>
            <a:r>
              <a:rPr lang="en-US" dirty="0" err="1" smtClean="0"/>
              <a:t>EnKF</a:t>
            </a:r>
            <a:r>
              <a:rPr lang="en-US" dirty="0" smtClean="0"/>
              <a:t> (T254) provides an ensemble-based estimate of </a:t>
            </a:r>
            <a:r>
              <a:rPr lang="en-US" dirty="0" err="1" smtClean="0"/>
              <a:t>J</a:t>
            </a:r>
            <a:r>
              <a:rPr lang="en-US" baseline="-25000" dirty="0" err="1" smtClean="0"/>
              <a:t>b</a:t>
            </a:r>
            <a:r>
              <a:rPr lang="en-US" dirty="0" smtClean="0"/>
              <a:t> term in 3DVar.</a:t>
            </a:r>
          </a:p>
          <a:p>
            <a:r>
              <a:rPr lang="en-US" dirty="0" smtClean="0"/>
              <a:t>3DVar with ensemble </a:t>
            </a:r>
            <a:r>
              <a:rPr lang="en-US" dirty="0" err="1"/>
              <a:t>J</a:t>
            </a:r>
            <a:r>
              <a:rPr lang="en-US" baseline="-25000" dirty="0" err="1"/>
              <a:t>b</a:t>
            </a:r>
            <a:r>
              <a:rPr lang="en-US" dirty="0"/>
              <a:t> </a:t>
            </a:r>
            <a:r>
              <a:rPr lang="en-US" dirty="0" smtClean="0"/>
              <a:t>updates a T574 control forecast.  The </a:t>
            </a:r>
            <a:r>
              <a:rPr lang="en-US" dirty="0" err="1" smtClean="0"/>
              <a:t>EnKF</a:t>
            </a:r>
            <a:r>
              <a:rPr lang="en-US" dirty="0" smtClean="0"/>
              <a:t> analysis ensemble is </a:t>
            </a:r>
            <a:r>
              <a:rPr lang="en-US" dirty="0" err="1" smtClean="0"/>
              <a:t>recentered</a:t>
            </a:r>
            <a:r>
              <a:rPr lang="en-US" dirty="0" smtClean="0"/>
              <a:t> around the high-res analysis.</a:t>
            </a:r>
          </a:p>
          <a:p>
            <a:r>
              <a:rPr lang="en-US" dirty="0" smtClean="0"/>
              <a:t>A combination of multiplicative and additive inflation is used to represent missing sources of uncertainty in the </a:t>
            </a:r>
            <a:r>
              <a:rPr lang="en-US" dirty="0" err="1" smtClean="0"/>
              <a:t>EnKF</a:t>
            </a:r>
            <a:r>
              <a:rPr lang="en-US" dirty="0" smtClean="0"/>
              <a:t> ensemble.</a:t>
            </a:r>
          </a:p>
          <a:p>
            <a:r>
              <a:rPr lang="en-US" dirty="0" smtClean="0"/>
              <a:t>Additive inflation:  random draws from a database of 48-24 forecast differences (valid at same time), added to </a:t>
            </a:r>
            <a:r>
              <a:rPr lang="en-US" dirty="0" err="1" smtClean="0"/>
              <a:t>EnKF</a:t>
            </a:r>
            <a:r>
              <a:rPr lang="en-US" dirty="0" smtClean="0"/>
              <a:t> analysis ensemble.</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18</a:t>
            </a:fld>
            <a:endParaRPr lang="en-US"/>
          </a:p>
        </p:txBody>
      </p:sp>
    </p:spTree>
    <p:extLst>
      <p:ext uri="{BB962C8B-B14F-4D97-AF65-F5344CB8AC3E}">
        <p14:creationId xmlns:p14="http://schemas.microsoft.com/office/powerpoint/2010/main" val="2062926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2971800" y="2133600"/>
            <a:ext cx="1676400" cy="8382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EnKF</a:t>
            </a:r>
          </a:p>
          <a:p>
            <a:pPr algn="ctr"/>
            <a:r>
              <a:rPr lang="en-US"/>
              <a:t>member update</a:t>
            </a:r>
          </a:p>
        </p:txBody>
      </p:sp>
      <p:sp>
        <p:nvSpPr>
          <p:cNvPr id="8195" name="AutoShape 3"/>
          <p:cNvSpPr>
            <a:spLocks noChangeArrowheads="1"/>
          </p:cNvSpPr>
          <p:nvPr/>
        </p:nvSpPr>
        <p:spPr bwMode="auto">
          <a:xfrm>
            <a:off x="7162800" y="22098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2 </a:t>
            </a:r>
          </a:p>
          <a:p>
            <a:pPr algn="ctr"/>
            <a:r>
              <a:rPr lang="en-US"/>
              <a:t>analysis</a:t>
            </a:r>
          </a:p>
        </p:txBody>
      </p:sp>
      <p:sp>
        <p:nvSpPr>
          <p:cNvPr id="8196" name="AutoShape 4"/>
          <p:cNvSpPr>
            <a:spLocks noChangeArrowheads="1"/>
          </p:cNvSpPr>
          <p:nvPr/>
        </p:nvSpPr>
        <p:spPr bwMode="auto">
          <a:xfrm>
            <a:off x="609600" y="5181600"/>
            <a:ext cx="1371600" cy="685800"/>
          </a:xfrm>
          <a:prstGeom prst="flowChartAlternateProcess">
            <a:avLst/>
          </a:prstGeom>
          <a:solidFill>
            <a:srgbClr val="B8FEC0"/>
          </a:solidFill>
          <a:ln w="9525">
            <a:solidFill>
              <a:schemeClr val="tx1"/>
            </a:solidFill>
            <a:miter lim="800000"/>
            <a:headEnd/>
            <a:tailEnd/>
          </a:ln>
        </p:spPr>
        <p:txBody>
          <a:bodyPr wrap="none" anchor="ctr"/>
          <a:lstStyle/>
          <a:p>
            <a:pPr algn="ctr"/>
            <a:r>
              <a:rPr lang="en-US"/>
              <a:t>high res</a:t>
            </a:r>
          </a:p>
          <a:p>
            <a:pPr algn="ctr"/>
            <a:r>
              <a:rPr lang="en-US"/>
              <a:t>forecast</a:t>
            </a:r>
          </a:p>
        </p:txBody>
      </p:sp>
      <p:sp>
        <p:nvSpPr>
          <p:cNvPr id="8197" name="AutoShape 5"/>
          <p:cNvSpPr>
            <a:spLocks noChangeArrowheads="1"/>
          </p:cNvSpPr>
          <p:nvPr/>
        </p:nvSpPr>
        <p:spPr bwMode="auto">
          <a:xfrm>
            <a:off x="2438400" y="5029200"/>
            <a:ext cx="1676400" cy="838200"/>
          </a:xfrm>
          <a:prstGeom prst="flowChartAlternateProcess">
            <a:avLst/>
          </a:prstGeom>
          <a:solidFill>
            <a:srgbClr val="B8FEC0"/>
          </a:solidFill>
          <a:ln w="9525">
            <a:solidFill>
              <a:schemeClr val="tx1"/>
            </a:solidFill>
            <a:miter lim="800000"/>
            <a:headEnd/>
            <a:tailEnd/>
          </a:ln>
        </p:spPr>
        <p:txBody>
          <a:bodyPr wrap="none" anchor="ctr"/>
          <a:lstStyle/>
          <a:p>
            <a:pPr algn="ctr"/>
            <a:r>
              <a:rPr lang="en-US"/>
              <a:t>GSI</a:t>
            </a:r>
          </a:p>
          <a:p>
            <a:pPr algn="ctr"/>
            <a:r>
              <a:rPr lang="en-US"/>
              <a:t>Hybrid Ens/Var</a:t>
            </a:r>
          </a:p>
        </p:txBody>
      </p:sp>
      <p:sp>
        <p:nvSpPr>
          <p:cNvPr id="8198" name="AutoShape 6"/>
          <p:cNvSpPr>
            <a:spLocks noChangeArrowheads="1"/>
          </p:cNvSpPr>
          <p:nvPr/>
        </p:nvSpPr>
        <p:spPr bwMode="auto">
          <a:xfrm>
            <a:off x="4495800" y="5181600"/>
            <a:ext cx="1371600" cy="685800"/>
          </a:xfrm>
          <a:prstGeom prst="flowChartAlternateProcess">
            <a:avLst/>
          </a:prstGeom>
          <a:solidFill>
            <a:srgbClr val="B8FEC0"/>
          </a:solidFill>
          <a:ln w="9525">
            <a:solidFill>
              <a:schemeClr val="tx1"/>
            </a:solidFill>
            <a:miter lim="800000"/>
            <a:headEnd/>
            <a:tailEnd/>
          </a:ln>
        </p:spPr>
        <p:txBody>
          <a:bodyPr wrap="none" anchor="ctr"/>
          <a:lstStyle/>
          <a:p>
            <a:pPr algn="ctr"/>
            <a:r>
              <a:rPr lang="en-US"/>
              <a:t>high res</a:t>
            </a:r>
          </a:p>
          <a:p>
            <a:pPr algn="ctr"/>
            <a:r>
              <a:rPr lang="en-US"/>
              <a:t>analysis</a:t>
            </a:r>
          </a:p>
        </p:txBody>
      </p:sp>
      <p:sp>
        <p:nvSpPr>
          <p:cNvPr id="8199" name="AutoShape 7"/>
          <p:cNvSpPr>
            <a:spLocks noChangeArrowheads="1"/>
          </p:cNvSpPr>
          <p:nvPr/>
        </p:nvSpPr>
        <p:spPr bwMode="auto">
          <a:xfrm>
            <a:off x="7162800" y="13716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1 </a:t>
            </a:r>
          </a:p>
          <a:p>
            <a:pPr algn="ctr"/>
            <a:r>
              <a:rPr lang="en-US"/>
              <a:t>analysis</a:t>
            </a:r>
          </a:p>
        </p:txBody>
      </p:sp>
      <p:sp>
        <p:nvSpPr>
          <p:cNvPr id="8200" name="AutoShape 8"/>
          <p:cNvSpPr>
            <a:spLocks noChangeArrowheads="1"/>
          </p:cNvSpPr>
          <p:nvPr/>
        </p:nvSpPr>
        <p:spPr bwMode="auto">
          <a:xfrm>
            <a:off x="609600" y="22098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2 </a:t>
            </a:r>
          </a:p>
          <a:p>
            <a:pPr algn="ctr"/>
            <a:r>
              <a:rPr lang="en-US"/>
              <a:t>forecast</a:t>
            </a:r>
          </a:p>
        </p:txBody>
      </p:sp>
      <p:sp>
        <p:nvSpPr>
          <p:cNvPr id="8201" name="AutoShape 9"/>
          <p:cNvSpPr>
            <a:spLocks noChangeArrowheads="1"/>
          </p:cNvSpPr>
          <p:nvPr/>
        </p:nvSpPr>
        <p:spPr bwMode="auto">
          <a:xfrm>
            <a:off x="609600" y="12192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1 </a:t>
            </a:r>
          </a:p>
          <a:p>
            <a:pPr algn="ctr"/>
            <a:r>
              <a:rPr lang="en-US"/>
              <a:t>forecast</a:t>
            </a:r>
          </a:p>
        </p:txBody>
      </p:sp>
      <p:sp>
        <p:nvSpPr>
          <p:cNvPr id="8202" name="AutoShape 10"/>
          <p:cNvSpPr>
            <a:spLocks noChangeArrowheads="1"/>
          </p:cNvSpPr>
          <p:nvPr/>
        </p:nvSpPr>
        <p:spPr bwMode="auto">
          <a:xfrm rot="5400000">
            <a:off x="5029200" y="2209800"/>
            <a:ext cx="2895600"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t>recenter analysis ensemble</a:t>
            </a:r>
          </a:p>
        </p:txBody>
      </p:sp>
      <p:sp>
        <p:nvSpPr>
          <p:cNvPr id="8203" name="Line 11"/>
          <p:cNvSpPr>
            <a:spLocks noChangeShapeType="1"/>
          </p:cNvSpPr>
          <p:nvPr/>
        </p:nvSpPr>
        <p:spPr bwMode="auto">
          <a:xfrm>
            <a:off x="1981200" y="1524000"/>
            <a:ext cx="990600" cy="68580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4" name="Line 12"/>
          <p:cNvSpPr>
            <a:spLocks noChangeShapeType="1"/>
          </p:cNvSpPr>
          <p:nvPr/>
        </p:nvSpPr>
        <p:spPr bwMode="auto">
          <a:xfrm>
            <a:off x="1981200" y="2514600"/>
            <a:ext cx="9906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5" name="Line 13"/>
          <p:cNvSpPr>
            <a:spLocks noChangeShapeType="1"/>
          </p:cNvSpPr>
          <p:nvPr/>
        </p:nvSpPr>
        <p:spPr bwMode="auto">
          <a:xfrm>
            <a:off x="1981200" y="1676400"/>
            <a:ext cx="1524000" cy="3352800"/>
          </a:xfrm>
          <a:prstGeom prst="line">
            <a:avLst/>
          </a:prstGeom>
          <a:ln>
            <a:headEnd/>
            <a:tailEnd type="stealth" w="lg" len="lg"/>
          </a:ln>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8206" name="Line 14"/>
          <p:cNvSpPr>
            <a:spLocks noChangeShapeType="1"/>
          </p:cNvSpPr>
          <p:nvPr/>
        </p:nvSpPr>
        <p:spPr bwMode="auto">
          <a:xfrm>
            <a:off x="1981200" y="2667000"/>
            <a:ext cx="1295400" cy="2362200"/>
          </a:xfrm>
          <a:prstGeom prst="line">
            <a:avLst/>
          </a:prstGeom>
          <a:ln>
            <a:headEnd/>
            <a:tailEnd type="stealth" w="lg" len="lg"/>
          </a:ln>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8207" name="Line 15"/>
          <p:cNvSpPr>
            <a:spLocks noChangeShapeType="1"/>
          </p:cNvSpPr>
          <p:nvPr/>
        </p:nvSpPr>
        <p:spPr bwMode="auto">
          <a:xfrm flipV="1">
            <a:off x="1981200" y="5486400"/>
            <a:ext cx="4572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8" name="Line 16"/>
          <p:cNvSpPr>
            <a:spLocks noChangeShapeType="1"/>
          </p:cNvSpPr>
          <p:nvPr/>
        </p:nvSpPr>
        <p:spPr bwMode="auto">
          <a:xfrm flipV="1">
            <a:off x="4114800" y="54864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9" name="Line 17"/>
          <p:cNvSpPr>
            <a:spLocks noChangeShapeType="1"/>
          </p:cNvSpPr>
          <p:nvPr/>
        </p:nvSpPr>
        <p:spPr bwMode="auto">
          <a:xfrm flipV="1">
            <a:off x="5181600" y="3048000"/>
            <a:ext cx="990600" cy="213360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0" name="Line 18"/>
          <p:cNvSpPr>
            <a:spLocks noChangeShapeType="1"/>
          </p:cNvSpPr>
          <p:nvPr/>
        </p:nvSpPr>
        <p:spPr bwMode="auto">
          <a:xfrm>
            <a:off x="4648200" y="2514600"/>
            <a:ext cx="1524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1" name="Line 19"/>
          <p:cNvSpPr>
            <a:spLocks noChangeShapeType="1"/>
          </p:cNvSpPr>
          <p:nvPr/>
        </p:nvSpPr>
        <p:spPr bwMode="auto">
          <a:xfrm flipV="1">
            <a:off x="6781800" y="16764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2" name="Line 20"/>
          <p:cNvSpPr>
            <a:spLocks noChangeShapeType="1"/>
          </p:cNvSpPr>
          <p:nvPr/>
        </p:nvSpPr>
        <p:spPr bwMode="auto">
          <a:xfrm flipV="1">
            <a:off x="6781800" y="25146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3" name="Line 21"/>
          <p:cNvSpPr>
            <a:spLocks noChangeShapeType="1"/>
          </p:cNvSpPr>
          <p:nvPr/>
        </p:nvSpPr>
        <p:spPr bwMode="auto">
          <a:xfrm flipV="1">
            <a:off x="8534400" y="16764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4" name="Line 22"/>
          <p:cNvSpPr>
            <a:spLocks noChangeShapeType="1"/>
          </p:cNvSpPr>
          <p:nvPr/>
        </p:nvSpPr>
        <p:spPr bwMode="auto">
          <a:xfrm flipV="1">
            <a:off x="8534400" y="25146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5" name="Line 23"/>
          <p:cNvSpPr>
            <a:spLocks noChangeShapeType="1"/>
          </p:cNvSpPr>
          <p:nvPr/>
        </p:nvSpPr>
        <p:spPr bwMode="auto">
          <a:xfrm flipV="1">
            <a:off x="5867400" y="54864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16" name="Rectangle 24"/>
          <p:cNvSpPr>
            <a:spLocks noChangeArrowheads="1"/>
          </p:cNvSpPr>
          <p:nvPr/>
        </p:nvSpPr>
        <p:spPr bwMode="auto">
          <a:xfrm>
            <a:off x="457200" y="46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smtClean="0"/>
              <a:t>Dual</a:t>
            </a:r>
            <a:r>
              <a:rPr lang="en-US" sz="3200" b="1" dirty="0"/>
              <a:t>-Res Coupled </a:t>
            </a:r>
            <a:r>
              <a:rPr lang="en-US" sz="3200" b="1" dirty="0" smtClean="0"/>
              <a:t>3D Ensemble/</a:t>
            </a:r>
            <a:r>
              <a:rPr lang="en-US" sz="3200" b="1" dirty="0" err="1" smtClean="0"/>
              <a:t>Var</a:t>
            </a:r>
            <a:endParaRPr lang="en-US" sz="3200" b="1" dirty="0"/>
          </a:p>
        </p:txBody>
      </p:sp>
      <p:sp>
        <p:nvSpPr>
          <p:cNvPr id="8217" name="AutoShape 25"/>
          <p:cNvSpPr>
            <a:spLocks noChangeArrowheads="1"/>
          </p:cNvSpPr>
          <p:nvPr/>
        </p:nvSpPr>
        <p:spPr bwMode="auto">
          <a:xfrm>
            <a:off x="609600" y="32004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3 </a:t>
            </a:r>
          </a:p>
          <a:p>
            <a:pPr algn="ctr"/>
            <a:r>
              <a:rPr lang="en-US"/>
              <a:t>forecast</a:t>
            </a:r>
          </a:p>
        </p:txBody>
      </p:sp>
      <p:sp>
        <p:nvSpPr>
          <p:cNvPr id="8218" name="AutoShape 26"/>
          <p:cNvSpPr>
            <a:spLocks noChangeArrowheads="1"/>
          </p:cNvSpPr>
          <p:nvPr/>
        </p:nvSpPr>
        <p:spPr bwMode="auto">
          <a:xfrm>
            <a:off x="7162800" y="3048000"/>
            <a:ext cx="1371600" cy="609600"/>
          </a:xfrm>
          <a:prstGeom prst="flowChartAlternateProcess">
            <a:avLst/>
          </a:prstGeom>
          <a:solidFill>
            <a:srgbClr val="FFFF99"/>
          </a:solidFill>
          <a:ln w="9525">
            <a:solidFill>
              <a:schemeClr val="tx1"/>
            </a:solidFill>
            <a:miter lim="800000"/>
            <a:headEnd/>
            <a:tailEnd/>
          </a:ln>
        </p:spPr>
        <p:txBody>
          <a:bodyPr wrap="none" anchor="ctr"/>
          <a:lstStyle/>
          <a:p>
            <a:pPr algn="ctr"/>
            <a:r>
              <a:rPr lang="en-US"/>
              <a:t>member 3 </a:t>
            </a:r>
          </a:p>
          <a:p>
            <a:pPr algn="ctr"/>
            <a:r>
              <a:rPr lang="en-US"/>
              <a:t>analysis</a:t>
            </a:r>
          </a:p>
        </p:txBody>
      </p:sp>
      <p:sp>
        <p:nvSpPr>
          <p:cNvPr id="8219" name="Line 27"/>
          <p:cNvSpPr>
            <a:spLocks noChangeShapeType="1"/>
          </p:cNvSpPr>
          <p:nvPr/>
        </p:nvSpPr>
        <p:spPr bwMode="auto">
          <a:xfrm flipV="1">
            <a:off x="6781800" y="33528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20" name="Line 28"/>
          <p:cNvSpPr>
            <a:spLocks noChangeShapeType="1"/>
          </p:cNvSpPr>
          <p:nvPr/>
        </p:nvSpPr>
        <p:spPr bwMode="auto">
          <a:xfrm flipV="1">
            <a:off x="8534400" y="3352800"/>
            <a:ext cx="38100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21" name="Line 29"/>
          <p:cNvSpPr>
            <a:spLocks noChangeShapeType="1"/>
          </p:cNvSpPr>
          <p:nvPr/>
        </p:nvSpPr>
        <p:spPr bwMode="auto">
          <a:xfrm flipV="1">
            <a:off x="1981200" y="2819400"/>
            <a:ext cx="990600" cy="60960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22" name="Line 30"/>
          <p:cNvSpPr>
            <a:spLocks noChangeShapeType="1"/>
          </p:cNvSpPr>
          <p:nvPr/>
        </p:nvSpPr>
        <p:spPr bwMode="auto">
          <a:xfrm>
            <a:off x="1981200" y="3581400"/>
            <a:ext cx="1066800" cy="1447800"/>
          </a:xfrm>
          <a:prstGeom prst="line">
            <a:avLst/>
          </a:prstGeom>
          <a:ln>
            <a:headEnd/>
            <a:tailEnd type="stealth" w="lg" len="lg"/>
          </a:ln>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8223" name="Line 31"/>
          <p:cNvSpPr>
            <a:spLocks noChangeShapeType="1"/>
          </p:cNvSpPr>
          <p:nvPr/>
        </p:nvSpPr>
        <p:spPr bwMode="auto">
          <a:xfrm>
            <a:off x="2209800" y="990600"/>
            <a:ext cx="0" cy="5715000"/>
          </a:xfrm>
          <a:prstGeom prst="line">
            <a:avLst/>
          </a:prstGeom>
          <a:noFill/>
          <a:ln w="38100" cap="rnd">
            <a:solidFill>
              <a:srgbClr val="F2BA54"/>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224" name="Text Box 32"/>
          <p:cNvSpPr txBox="1">
            <a:spLocks noChangeArrowheads="1"/>
          </p:cNvSpPr>
          <p:nvPr/>
        </p:nvSpPr>
        <p:spPr bwMode="auto">
          <a:xfrm>
            <a:off x="533400" y="644525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spcBef>
                <a:spcPct val="50000"/>
              </a:spcBef>
            </a:pPr>
            <a:r>
              <a:rPr lang="en-US" sz="1600" b="1"/>
              <a:t>Previous Cycle</a:t>
            </a:r>
          </a:p>
        </p:txBody>
      </p:sp>
      <p:sp>
        <p:nvSpPr>
          <p:cNvPr id="8225" name="Text Box 33"/>
          <p:cNvSpPr txBox="1">
            <a:spLocks noChangeArrowheads="1"/>
          </p:cNvSpPr>
          <p:nvPr/>
        </p:nvSpPr>
        <p:spPr bwMode="auto">
          <a:xfrm>
            <a:off x="3048000" y="644525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spcBef>
                <a:spcPct val="50000"/>
              </a:spcBef>
            </a:pPr>
            <a:r>
              <a:rPr lang="en-US" sz="1600" b="1"/>
              <a:t>Current Update Cycle</a:t>
            </a:r>
          </a:p>
        </p:txBody>
      </p:sp>
      <p:sp>
        <p:nvSpPr>
          <p:cNvPr id="8226" name="Line 34"/>
          <p:cNvSpPr>
            <a:spLocks noChangeShapeType="1"/>
          </p:cNvSpPr>
          <p:nvPr/>
        </p:nvSpPr>
        <p:spPr bwMode="auto">
          <a:xfrm>
            <a:off x="457200" y="6324600"/>
            <a:ext cx="1600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7" name="Line 35"/>
          <p:cNvSpPr>
            <a:spLocks noChangeShapeType="1"/>
          </p:cNvSpPr>
          <p:nvPr/>
        </p:nvSpPr>
        <p:spPr bwMode="auto">
          <a:xfrm>
            <a:off x="2362200" y="6324600"/>
            <a:ext cx="6400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5B224C5-7BD4-C545-9BEB-0852C457259E}" type="slidenum">
              <a:rPr lang="en-US" smtClean="0"/>
              <a:t>19</a:t>
            </a:fld>
            <a:endParaRPr lang="en-US"/>
          </a:p>
        </p:txBody>
      </p:sp>
    </p:spTree>
    <p:extLst>
      <p:ext uri="{BB962C8B-B14F-4D97-AF65-F5344CB8AC3E}">
        <p14:creationId xmlns:p14="http://schemas.microsoft.com/office/powerpoint/2010/main" val="27021949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Evaluating schemes for representing model </a:t>
            </a:r>
            <a:r>
              <a:rPr lang="en-US" b="1" dirty="0" err="1" smtClean="0"/>
              <a:t>uncertainity</a:t>
            </a:r>
            <a:endParaRPr lang="en-US" b="1" dirty="0"/>
          </a:p>
        </p:txBody>
      </p:sp>
      <p:sp>
        <p:nvSpPr>
          <p:cNvPr id="3" name="Content Placeholder 2"/>
          <p:cNvSpPr>
            <a:spLocks noGrp="1"/>
          </p:cNvSpPr>
          <p:nvPr>
            <p:ph idx="1"/>
          </p:nvPr>
        </p:nvSpPr>
        <p:spPr>
          <a:xfrm>
            <a:off x="457200" y="1600200"/>
            <a:ext cx="8229600" cy="4759058"/>
          </a:xfrm>
        </p:spPr>
        <p:txBody>
          <a:bodyPr>
            <a:normAutofit fontScale="92500" lnSpcReduction="10000"/>
          </a:bodyPr>
          <a:lstStyle/>
          <a:p>
            <a:r>
              <a:rPr lang="en-US" dirty="0" smtClean="0">
                <a:solidFill>
                  <a:srgbClr val="3366FF"/>
                </a:solidFill>
              </a:rPr>
              <a:t>Using an EPS</a:t>
            </a:r>
          </a:p>
          <a:p>
            <a:pPr lvl="1"/>
            <a:r>
              <a:rPr lang="en-US" dirty="0" smtClean="0"/>
              <a:t>Spread/error consistency, probabilistic scores.</a:t>
            </a:r>
          </a:p>
          <a:p>
            <a:pPr lvl="1"/>
            <a:r>
              <a:rPr lang="en-US" dirty="0" smtClean="0"/>
              <a:t>Hard to know whether improvement comes simply from reducing spread deficiency.</a:t>
            </a:r>
          </a:p>
          <a:p>
            <a:r>
              <a:rPr lang="en-US" dirty="0" smtClean="0">
                <a:solidFill>
                  <a:srgbClr val="3366FF"/>
                </a:solidFill>
              </a:rPr>
              <a:t>Using an </a:t>
            </a:r>
            <a:r>
              <a:rPr lang="en-US" dirty="0" err="1" smtClean="0">
                <a:solidFill>
                  <a:srgbClr val="3366FF"/>
                </a:solidFill>
              </a:rPr>
              <a:t>EnKF</a:t>
            </a:r>
            <a:endParaRPr lang="en-US" dirty="0" smtClean="0">
              <a:solidFill>
                <a:srgbClr val="3366FF"/>
              </a:solidFill>
            </a:endParaRPr>
          </a:p>
          <a:p>
            <a:pPr lvl="1"/>
            <a:r>
              <a:rPr lang="en-US" dirty="0" smtClean="0"/>
              <a:t>Tougher test if multiplicative inflation used as baseline, since scheme must do more than increase variance.</a:t>
            </a:r>
          </a:p>
          <a:p>
            <a:pPr lvl="1"/>
            <a:r>
              <a:rPr lang="en-US" dirty="0" smtClean="0"/>
              <a:t>Evolution of all errors in DA cycle (not just model error) must be represented.  Model error may not be dominant.</a:t>
            </a:r>
          </a:p>
          <a:p>
            <a:pPr marL="457200" lvl="1" indent="0">
              <a:buNone/>
            </a:pP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2</a:t>
            </a:fld>
            <a:endParaRPr lang="en-US"/>
          </a:p>
        </p:txBody>
      </p:sp>
    </p:spTree>
    <p:extLst>
      <p:ext uri="{BB962C8B-B14F-4D97-AF65-F5344CB8AC3E}">
        <p14:creationId xmlns:p14="http://schemas.microsoft.com/office/powerpoint/2010/main" val="20752161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16" y="274638"/>
            <a:ext cx="8514184" cy="1143000"/>
          </a:xfrm>
        </p:spPr>
        <p:txBody>
          <a:bodyPr>
            <a:noAutofit/>
          </a:bodyPr>
          <a:lstStyle/>
          <a:p>
            <a:r>
              <a:rPr lang="en-US" sz="3600" b="1" dirty="0" smtClean="0"/>
              <a:t>Can we replace the additive inflation by adding stochastic physics to the model?</a:t>
            </a:r>
            <a:endParaRPr lang="en-US" sz="3600" b="1" dirty="0"/>
          </a:p>
        </p:txBody>
      </p:sp>
      <p:sp>
        <p:nvSpPr>
          <p:cNvPr id="3" name="Content Placeholder 2"/>
          <p:cNvSpPr>
            <a:spLocks noGrp="1"/>
          </p:cNvSpPr>
          <p:nvPr>
            <p:ph idx="1"/>
          </p:nvPr>
        </p:nvSpPr>
        <p:spPr/>
        <p:txBody>
          <a:bodyPr>
            <a:normAutofit fontScale="92500" lnSpcReduction="20000"/>
          </a:bodyPr>
          <a:lstStyle/>
          <a:p>
            <a:r>
              <a:rPr lang="en-US" dirty="0" smtClean="0"/>
              <a:t>Schemes tested:</a:t>
            </a:r>
          </a:p>
          <a:p>
            <a:pPr lvl="1"/>
            <a:r>
              <a:rPr lang="en-US" dirty="0" smtClean="0"/>
              <a:t>SPPT (stochastically perturbed physics tendencies)</a:t>
            </a:r>
          </a:p>
          <a:p>
            <a:pPr lvl="1"/>
            <a:r>
              <a:rPr lang="en-US" dirty="0" smtClean="0"/>
              <a:t>SKEB (stochastic KE backscatter)</a:t>
            </a:r>
          </a:p>
          <a:p>
            <a:pPr lvl="1"/>
            <a:r>
              <a:rPr lang="en-US" dirty="0" smtClean="0"/>
              <a:t>VC (</a:t>
            </a:r>
            <a:r>
              <a:rPr lang="en-US" dirty="0" err="1" smtClean="0"/>
              <a:t>vorticity</a:t>
            </a:r>
            <a:r>
              <a:rPr lang="en-US" dirty="0" smtClean="0"/>
              <a:t> confinement) </a:t>
            </a:r>
            <a:r>
              <a:rPr lang="en-US" i="1" dirty="0" smtClean="0">
                <a:solidFill>
                  <a:srgbClr val="FF0000"/>
                </a:solidFill>
              </a:rPr>
              <a:t>– not shown since it increased ensemble mean error</a:t>
            </a:r>
            <a:r>
              <a:rPr lang="en-US" i="1" dirty="0" smtClean="0"/>
              <a:t>.</a:t>
            </a:r>
          </a:p>
          <a:p>
            <a:pPr lvl="1"/>
            <a:r>
              <a:rPr lang="en-US" dirty="0" smtClean="0"/>
              <a:t>SHUM (perturbed boundary layer humidity, based on Tompkins and </a:t>
            </a:r>
            <a:r>
              <a:rPr lang="en-US" dirty="0" err="1" smtClean="0"/>
              <a:t>Berner</a:t>
            </a:r>
            <a:r>
              <a:rPr lang="en-US" dirty="0" smtClean="0"/>
              <a:t> 2008,</a:t>
            </a:r>
            <a:r>
              <a:rPr lang="en-US" i="1" dirty="0"/>
              <a:t> DOI: 10.1029/</a:t>
            </a:r>
            <a:r>
              <a:rPr lang="en-US" i="1" dirty="0" smtClean="0"/>
              <a:t>2007JD009284)</a:t>
            </a:r>
          </a:p>
          <a:p>
            <a:r>
              <a:rPr lang="en-US" dirty="0" smtClean="0"/>
              <a:t>All use stochastic random pattern generators to generate spatially and temporally correlated noise.</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20</a:t>
            </a:fld>
            <a:endParaRPr lang="en-US"/>
          </a:p>
        </p:txBody>
      </p:sp>
    </p:spTree>
    <p:extLst>
      <p:ext uri="{BB962C8B-B14F-4D97-AF65-F5344CB8AC3E}">
        <p14:creationId xmlns:p14="http://schemas.microsoft.com/office/powerpoint/2010/main" val="20014940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le1x.png"/>
          <p:cNvPicPr>
            <a:picLocks noChangeAspect="1"/>
          </p:cNvPicPr>
          <p:nvPr/>
        </p:nvPicPr>
        <p:blipFill>
          <a:blip r:embed="rId2" cstate="print"/>
          <a:stretch>
            <a:fillRect/>
          </a:stretch>
        </p:blipFill>
        <p:spPr>
          <a:xfrm>
            <a:off x="588114" y="1266168"/>
            <a:ext cx="2286000" cy="2286407"/>
          </a:xfrm>
          <a:prstGeom prst="rect">
            <a:avLst/>
          </a:prstGeom>
        </p:spPr>
      </p:pic>
      <p:pic>
        <p:nvPicPr>
          <p:cNvPr id="5" name="Content Placeholder 4" descr="timeSeriesAR1x3c.gif"/>
          <p:cNvPicPr>
            <a:picLocks noGrp="1" noChangeAspect="1"/>
          </p:cNvPicPr>
          <p:nvPr>
            <p:ph idx="1"/>
          </p:nvPr>
        </p:nvPicPr>
        <p:blipFill>
          <a:blip r:embed="rId3" cstate="print"/>
          <a:stretch>
            <a:fillRect/>
          </a:stretch>
        </p:blipFill>
        <p:spPr>
          <a:xfrm>
            <a:off x="1374475" y="3908354"/>
            <a:ext cx="5981847" cy="2483168"/>
          </a:xfrm>
        </p:spPr>
      </p:pic>
      <p:pic>
        <p:nvPicPr>
          <p:cNvPr id="7" name="Picture 6" descr="scale2x.png"/>
          <p:cNvPicPr>
            <a:picLocks noChangeAspect="1"/>
          </p:cNvPicPr>
          <p:nvPr/>
        </p:nvPicPr>
        <p:blipFill>
          <a:blip r:embed="rId4" cstate="print"/>
          <a:stretch>
            <a:fillRect/>
          </a:stretch>
        </p:blipFill>
        <p:spPr>
          <a:xfrm>
            <a:off x="3266627" y="1400154"/>
            <a:ext cx="2286000" cy="2270565"/>
          </a:xfrm>
          <a:prstGeom prst="rect">
            <a:avLst/>
          </a:prstGeom>
        </p:spPr>
      </p:pic>
      <p:pic>
        <p:nvPicPr>
          <p:cNvPr id="8" name="Picture 7" descr="scale3x.png"/>
          <p:cNvPicPr>
            <a:picLocks noChangeAspect="1"/>
          </p:cNvPicPr>
          <p:nvPr/>
        </p:nvPicPr>
        <p:blipFill>
          <a:blip r:embed="rId5" cstate="print"/>
          <a:stretch>
            <a:fillRect/>
          </a:stretch>
        </p:blipFill>
        <p:spPr>
          <a:xfrm>
            <a:off x="5874933" y="1384312"/>
            <a:ext cx="2286000" cy="2281127"/>
          </a:xfrm>
          <a:prstGeom prst="rect">
            <a:avLst/>
          </a:prstGeom>
        </p:spPr>
      </p:pic>
      <p:sp>
        <p:nvSpPr>
          <p:cNvPr id="9" name="TextBox 8"/>
          <p:cNvSpPr txBox="1"/>
          <p:nvPr/>
        </p:nvSpPr>
        <p:spPr>
          <a:xfrm>
            <a:off x="1985606" y="977326"/>
            <a:ext cx="1185577" cy="584775"/>
          </a:xfrm>
          <a:prstGeom prst="rect">
            <a:avLst/>
          </a:prstGeom>
          <a:noFill/>
        </p:spPr>
        <p:txBody>
          <a:bodyPr wrap="square" rtlCol="0">
            <a:spAutoFit/>
          </a:bodyPr>
          <a:lstStyle/>
          <a:p>
            <a:pPr algn="ctr"/>
            <a:r>
              <a:rPr lang="en-GB" sz="1600" dirty="0" smtClean="0"/>
              <a:t> 500 km</a:t>
            </a:r>
          </a:p>
          <a:p>
            <a:pPr algn="ctr"/>
            <a:r>
              <a:rPr lang="en-GB" sz="1600" dirty="0" smtClean="0"/>
              <a:t>6 h</a:t>
            </a:r>
          </a:p>
        </p:txBody>
      </p:sp>
      <p:sp>
        <p:nvSpPr>
          <p:cNvPr id="10" name="TextBox 9"/>
          <p:cNvSpPr txBox="1"/>
          <p:nvPr/>
        </p:nvSpPr>
        <p:spPr>
          <a:xfrm>
            <a:off x="3876551" y="815379"/>
            <a:ext cx="1377114" cy="584775"/>
          </a:xfrm>
          <a:prstGeom prst="rect">
            <a:avLst/>
          </a:prstGeom>
          <a:noFill/>
        </p:spPr>
        <p:txBody>
          <a:bodyPr wrap="square" rtlCol="0">
            <a:spAutoFit/>
          </a:bodyPr>
          <a:lstStyle/>
          <a:p>
            <a:r>
              <a:rPr lang="en-GB" sz="1600" dirty="0" smtClean="0"/>
              <a:t> 1000 km</a:t>
            </a:r>
          </a:p>
          <a:p>
            <a:r>
              <a:rPr lang="en-GB" sz="1600" dirty="0" smtClean="0"/>
              <a:t>    3 d</a:t>
            </a:r>
          </a:p>
        </p:txBody>
      </p:sp>
      <p:sp>
        <p:nvSpPr>
          <p:cNvPr id="11" name="TextBox 10"/>
          <p:cNvSpPr txBox="1"/>
          <p:nvPr/>
        </p:nvSpPr>
        <p:spPr>
          <a:xfrm>
            <a:off x="5702445" y="950412"/>
            <a:ext cx="1377114" cy="584775"/>
          </a:xfrm>
          <a:prstGeom prst="rect">
            <a:avLst/>
          </a:prstGeom>
          <a:noFill/>
        </p:spPr>
        <p:txBody>
          <a:bodyPr wrap="square" rtlCol="0">
            <a:spAutoFit/>
          </a:bodyPr>
          <a:lstStyle/>
          <a:p>
            <a:pPr algn="ctr"/>
            <a:r>
              <a:rPr lang="en-GB" sz="1600" dirty="0" smtClean="0"/>
              <a:t> 2000 km</a:t>
            </a:r>
          </a:p>
          <a:p>
            <a:pPr algn="ctr"/>
            <a:r>
              <a:rPr lang="en-GB" sz="1600" dirty="0" smtClean="0"/>
              <a:t>30 d</a:t>
            </a:r>
          </a:p>
        </p:txBody>
      </p:sp>
      <p:cxnSp>
        <p:nvCxnSpPr>
          <p:cNvPr id="21" name="Straight Arrow Connector 20"/>
          <p:cNvCxnSpPr/>
          <p:nvPr/>
        </p:nvCxnSpPr>
        <p:spPr bwMode="auto">
          <a:xfrm>
            <a:off x="2613626" y="3057771"/>
            <a:ext cx="557557" cy="977901"/>
          </a:xfrm>
          <a:prstGeom prst="straightConnector1">
            <a:avLst/>
          </a:prstGeom>
          <a:noFill/>
          <a:ln w="28575" cap="flat" cmpd="sng" algn="ctr">
            <a:solidFill>
              <a:schemeClr val="tx1"/>
            </a:solidFill>
            <a:prstDash val="solid"/>
            <a:round/>
            <a:headEnd type="none" w="med" len="med"/>
            <a:tailEnd type="arrow"/>
          </a:ln>
          <a:effectLst/>
        </p:spPr>
      </p:cxnSp>
      <p:cxnSp>
        <p:nvCxnSpPr>
          <p:cNvPr id="24" name="Straight Arrow Connector 23"/>
          <p:cNvCxnSpPr>
            <a:stCxn id="7" idx="2"/>
          </p:cNvCxnSpPr>
          <p:nvPr/>
        </p:nvCxnSpPr>
        <p:spPr bwMode="auto">
          <a:xfrm flipH="1">
            <a:off x="4172804" y="3670719"/>
            <a:ext cx="236823" cy="1202799"/>
          </a:xfrm>
          <a:prstGeom prst="straightConnector1">
            <a:avLst/>
          </a:prstGeom>
          <a:noFill/>
          <a:ln w="28575" cap="flat" cmpd="sng" algn="ctr">
            <a:solidFill>
              <a:schemeClr val="accent5">
                <a:lumMod val="50000"/>
              </a:schemeClr>
            </a:solidFill>
            <a:prstDash val="solid"/>
            <a:round/>
            <a:headEnd type="none" w="med" len="med"/>
            <a:tailEnd type="arrow"/>
          </a:ln>
          <a:effectLst/>
        </p:spPr>
      </p:cxnSp>
      <p:cxnSp>
        <p:nvCxnSpPr>
          <p:cNvPr id="26" name="Straight Arrow Connector 25"/>
          <p:cNvCxnSpPr>
            <a:stCxn id="8" idx="2"/>
          </p:cNvCxnSpPr>
          <p:nvPr/>
        </p:nvCxnSpPr>
        <p:spPr bwMode="auto">
          <a:xfrm flipH="1">
            <a:off x="6452851" y="3665439"/>
            <a:ext cx="565082" cy="1208079"/>
          </a:xfrm>
          <a:prstGeom prst="straightConnector1">
            <a:avLst/>
          </a:prstGeom>
          <a:noFill/>
          <a:ln w="28575" cap="flat" cmpd="sng" algn="ctr">
            <a:solidFill>
              <a:srgbClr val="FF0000"/>
            </a:solidFill>
            <a:prstDash val="solid"/>
            <a:round/>
            <a:headEnd type="none" w="med" len="med"/>
            <a:tailEnd type="arrow"/>
          </a:ln>
          <a:effectLst/>
        </p:spPr>
      </p:cxnSp>
      <p:sp>
        <p:nvSpPr>
          <p:cNvPr id="14" name="Title 1"/>
          <p:cNvSpPr>
            <a:spLocks noGrp="1"/>
          </p:cNvSpPr>
          <p:nvPr>
            <p:ph type="title"/>
          </p:nvPr>
        </p:nvSpPr>
        <p:spPr>
          <a:xfrm>
            <a:off x="431754" y="155575"/>
            <a:ext cx="8376138" cy="609600"/>
          </a:xfrm>
        </p:spPr>
        <p:txBody>
          <a:bodyPr>
            <a:normAutofit fontScale="90000"/>
          </a:bodyPr>
          <a:lstStyle/>
          <a:p>
            <a:r>
              <a:rPr lang="en-GB" b="1" dirty="0" smtClean="0"/>
              <a:t>Examples of stochastic patterns</a:t>
            </a:r>
            <a:endParaRPr lang="en-GB" b="1" dirty="0"/>
          </a:p>
        </p:txBody>
      </p:sp>
      <p:sp>
        <p:nvSpPr>
          <p:cNvPr id="15" name="TextBox 14"/>
          <p:cNvSpPr txBox="1"/>
          <p:nvPr/>
        </p:nvSpPr>
        <p:spPr>
          <a:xfrm>
            <a:off x="7079559" y="6181564"/>
            <a:ext cx="1728333" cy="307777"/>
          </a:xfrm>
          <a:prstGeom prst="rect">
            <a:avLst/>
          </a:prstGeom>
          <a:noFill/>
        </p:spPr>
        <p:txBody>
          <a:bodyPr wrap="none" rtlCol="0">
            <a:spAutoFit/>
          </a:bodyPr>
          <a:lstStyle/>
          <a:p>
            <a:r>
              <a:rPr lang="en-GB" sz="1400" b="0" i="1" dirty="0" smtClean="0"/>
              <a:t>(from M Leutbecher)</a:t>
            </a:r>
            <a:endParaRPr lang="en-GB" sz="1400" b="0" i="1" dirty="0"/>
          </a:p>
        </p:txBody>
      </p:sp>
    </p:spTree>
    <p:extLst>
      <p:ext uri="{BB962C8B-B14F-4D97-AF65-F5344CB8AC3E}">
        <p14:creationId xmlns:p14="http://schemas.microsoft.com/office/powerpoint/2010/main" val="40602752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fontScale="90000"/>
          </a:bodyPr>
          <a:lstStyle/>
          <a:p>
            <a:r>
              <a:rPr lang="en-US" b="1" dirty="0">
                <a:latin typeface="Arial" charset="0"/>
                <a:cs typeface="Arial" charset="0"/>
              </a:rPr>
              <a:t>ECMWF method (SPPT)</a:t>
            </a:r>
            <a:br>
              <a:rPr lang="en-US" b="1" dirty="0">
                <a:latin typeface="Arial" charset="0"/>
                <a:cs typeface="Arial" charset="0"/>
              </a:rPr>
            </a:br>
            <a:r>
              <a:rPr lang="en-US" sz="2800" dirty="0">
                <a:latin typeface="Arial" charset="0"/>
                <a:cs typeface="Arial" charset="0"/>
              </a:rPr>
              <a:t>Stochastically Perturbed Physics Tendency</a:t>
            </a:r>
          </a:p>
        </p:txBody>
      </p:sp>
      <p:sp>
        <p:nvSpPr>
          <p:cNvPr id="3" name="Content Placeholder 2"/>
          <p:cNvSpPr>
            <a:spLocks noGrp="1"/>
          </p:cNvSpPr>
          <p:nvPr>
            <p:ph idx="1"/>
          </p:nvPr>
        </p:nvSpPr>
        <p:spPr>
          <a:xfrm>
            <a:off x="260350" y="1631950"/>
            <a:ext cx="8342313" cy="2054225"/>
          </a:xfrm>
        </p:spPr>
        <p:txBody>
          <a:bodyPr/>
          <a:lstStyle/>
          <a:p>
            <a:pPr>
              <a:defRPr/>
            </a:pPr>
            <a:r>
              <a:rPr lang="en-US" dirty="0" smtClean="0">
                <a:latin typeface="Arial"/>
                <a:cs typeface="Arial"/>
              </a:rPr>
              <a:t>Perturbed Physics tendencies</a:t>
            </a:r>
          </a:p>
          <a:p>
            <a:pPr marL="0" indent="0">
              <a:buFont typeface="Arial" charset="0"/>
              <a:buNone/>
              <a:defRPr/>
            </a:pPr>
            <a:r>
              <a:rPr lang="en-US" dirty="0" smtClean="0">
                <a:latin typeface="Arial"/>
                <a:cs typeface="Arial"/>
              </a:rPr>
              <a:t> </a:t>
            </a:r>
            <a:endParaRPr lang="en-US" dirty="0">
              <a:latin typeface="Arial"/>
              <a:cs typeface="Arial"/>
            </a:endParaRPr>
          </a:p>
        </p:txBody>
      </p:sp>
      <p:graphicFrame>
        <p:nvGraphicFramePr>
          <p:cNvPr id="17411" name="Object 3"/>
          <p:cNvGraphicFramePr>
            <a:graphicFrameLocks noChangeAspect="1"/>
          </p:cNvGraphicFramePr>
          <p:nvPr>
            <p:extLst>
              <p:ext uri="{D42A27DB-BD31-4B8C-83A1-F6EECF244321}">
                <p14:modId xmlns:p14="http://schemas.microsoft.com/office/powerpoint/2010/main" val="3273702414"/>
              </p:ext>
            </p:extLst>
          </p:nvPr>
        </p:nvGraphicFramePr>
        <p:xfrm>
          <a:off x="1135063" y="2168525"/>
          <a:ext cx="4216400" cy="1011238"/>
        </p:xfrm>
        <a:graphic>
          <a:graphicData uri="http://schemas.openxmlformats.org/presentationml/2006/ole">
            <mc:AlternateContent xmlns:mc="http://schemas.openxmlformats.org/markup-compatibility/2006">
              <mc:Choice xmlns:v="urn:schemas-microsoft-com:vml" Requires="v">
                <p:oleObj spid="_x0000_s1054" name="Equation" r:id="rId3" imgW="952500" imgH="228600" progId="Equation.3">
                  <p:embed/>
                </p:oleObj>
              </mc:Choice>
              <mc:Fallback>
                <p:oleObj name="Equation" r:id="rId3" imgW="9525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2168525"/>
                        <a:ext cx="42164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2" name="TextBox 6"/>
          <p:cNvSpPr txBox="1">
            <a:spLocks noChangeArrowheads="1"/>
          </p:cNvSpPr>
          <p:nvPr/>
        </p:nvSpPr>
        <p:spPr bwMode="auto">
          <a:xfrm>
            <a:off x="5639594" y="2816912"/>
            <a:ext cx="35912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latin typeface="Arial" charset="0"/>
                <a:cs typeface="Arial" charset="0"/>
              </a:rPr>
              <a:t>Original </a:t>
            </a:r>
            <a:r>
              <a:rPr lang="en-US" sz="2000" b="1" dirty="0" smtClean="0">
                <a:latin typeface="Arial" charset="0"/>
                <a:cs typeface="Arial" charset="0"/>
              </a:rPr>
              <a:t>physics tendencies</a:t>
            </a:r>
            <a:endParaRPr lang="en-US" sz="2000" b="1" dirty="0">
              <a:latin typeface="Arial" charset="0"/>
              <a:cs typeface="Arial" charset="0"/>
            </a:endParaRPr>
          </a:p>
        </p:txBody>
      </p:sp>
      <p:cxnSp>
        <p:nvCxnSpPr>
          <p:cNvPr id="17" name="Straight Arrow Connector 16"/>
          <p:cNvCxnSpPr/>
          <p:nvPr/>
        </p:nvCxnSpPr>
        <p:spPr>
          <a:xfrm flipH="1" flipV="1">
            <a:off x="5063332" y="2547443"/>
            <a:ext cx="576262" cy="2889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414" name="TextBox 18"/>
          <p:cNvSpPr txBox="1">
            <a:spLocks noChangeArrowheads="1"/>
          </p:cNvSpPr>
          <p:nvPr/>
        </p:nvSpPr>
        <p:spPr bwMode="auto">
          <a:xfrm>
            <a:off x="514351" y="3533775"/>
            <a:ext cx="8012112" cy="2985433"/>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102870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latin typeface="Arial" charset="0"/>
                <a:cs typeface="Arial" charset="0"/>
              </a:rPr>
              <a:t>μ</a:t>
            </a:r>
            <a:r>
              <a:rPr lang="en-US" sz="1800" dirty="0" smtClean="0">
                <a:latin typeface="Arial" charset="0"/>
                <a:cs typeface="Arial" charset="0"/>
              </a:rPr>
              <a:t>: </a:t>
            </a:r>
            <a:r>
              <a:rPr lang="en-US" sz="2600" dirty="0">
                <a:latin typeface="Arial" charset="0"/>
                <a:cs typeface="Arial" charset="0"/>
              </a:rPr>
              <a:t>vertical weight:  1.0 between surface and 100 </a:t>
            </a:r>
            <a:r>
              <a:rPr lang="en-US" sz="2600" dirty="0" err="1">
                <a:latin typeface="Arial" charset="0"/>
                <a:cs typeface="Arial" charset="0"/>
              </a:rPr>
              <a:t>hPa</a:t>
            </a:r>
            <a:r>
              <a:rPr lang="en-US" sz="2600" dirty="0">
                <a:latin typeface="Arial" charset="0"/>
                <a:cs typeface="Arial" charset="0"/>
              </a:rPr>
              <a:t>, decays to zero between 100 </a:t>
            </a:r>
            <a:r>
              <a:rPr lang="en-US" sz="2600" dirty="0" err="1">
                <a:latin typeface="Arial" charset="0"/>
                <a:cs typeface="Arial" charset="0"/>
              </a:rPr>
              <a:t>hPa</a:t>
            </a:r>
            <a:r>
              <a:rPr lang="en-US" sz="2600" dirty="0">
                <a:latin typeface="Arial" charset="0"/>
                <a:cs typeface="Arial" charset="0"/>
              </a:rPr>
              <a:t> and 50 </a:t>
            </a:r>
            <a:r>
              <a:rPr lang="en-US" sz="2600" dirty="0" err="1">
                <a:latin typeface="Arial" charset="0"/>
                <a:cs typeface="Arial" charset="0"/>
              </a:rPr>
              <a:t>hPa</a:t>
            </a:r>
            <a:r>
              <a:rPr lang="en-US" sz="2600" dirty="0">
                <a:latin typeface="Arial" charset="0"/>
                <a:cs typeface="Arial" charset="0"/>
              </a:rPr>
              <a:t>.</a:t>
            </a:r>
          </a:p>
          <a:p>
            <a:pPr eaLnBrk="1" hangingPunct="1"/>
            <a:endParaRPr lang="en-US" sz="2600" dirty="0">
              <a:latin typeface="Arial" charset="0"/>
              <a:cs typeface="Arial" charset="0"/>
            </a:endParaRPr>
          </a:p>
          <a:p>
            <a:pPr eaLnBrk="1" hangingPunct="1"/>
            <a:r>
              <a:rPr lang="en-US" sz="2600" dirty="0" smtClean="0">
                <a:latin typeface="Arial" charset="0"/>
                <a:cs typeface="Arial" charset="0"/>
              </a:rPr>
              <a:t>r: </a:t>
            </a:r>
            <a:r>
              <a:rPr lang="en-US" sz="2600" dirty="0">
                <a:latin typeface="Arial" charset="0"/>
                <a:cs typeface="Arial" charset="0"/>
              </a:rPr>
              <a:t>horizontal weights: </a:t>
            </a:r>
            <a:r>
              <a:rPr lang="en-US" sz="2600" dirty="0" smtClean="0">
                <a:latin typeface="Arial" charset="0"/>
                <a:cs typeface="Arial" charset="0"/>
              </a:rPr>
              <a:t>range </a:t>
            </a:r>
            <a:r>
              <a:rPr lang="en-US" sz="2600" dirty="0">
                <a:latin typeface="Arial" charset="0"/>
                <a:cs typeface="Arial" charset="0"/>
              </a:rPr>
              <a:t>from -1.0 to 1.0, a red noise process with a</a:t>
            </a:r>
          </a:p>
          <a:p>
            <a:pPr lvl="1" eaLnBrk="1" hangingPunct="1">
              <a:buFont typeface="Arial" charset="0"/>
              <a:buChar char="•"/>
            </a:pPr>
            <a:r>
              <a:rPr lang="en-US" sz="2600" dirty="0" smtClean="0">
                <a:latin typeface="Arial" charset="0"/>
                <a:cs typeface="Arial" charset="0"/>
              </a:rPr>
              <a:t>temporal </a:t>
            </a:r>
            <a:r>
              <a:rPr lang="en-US" sz="2600" dirty="0">
                <a:latin typeface="Arial" charset="0"/>
                <a:cs typeface="Arial" charset="0"/>
              </a:rPr>
              <a:t>timescale of 6 hours</a:t>
            </a:r>
          </a:p>
          <a:p>
            <a:pPr lvl="1" eaLnBrk="1" hangingPunct="1">
              <a:buFont typeface="Arial" charset="0"/>
              <a:buChar char="•"/>
            </a:pPr>
            <a:r>
              <a:rPr lang="en-US" sz="2600" dirty="0">
                <a:latin typeface="Arial" charset="0"/>
                <a:cs typeface="Arial" charset="0"/>
              </a:rPr>
              <a:t>e-folding spatial scale of 500 km</a:t>
            </a:r>
          </a:p>
        </p:txBody>
      </p:sp>
    </p:spTree>
    <p:extLst>
      <p:ext uri="{BB962C8B-B14F-4D97-AF65-F5344CB8AC3E}">
        <p14:creationId xmlns:p14="http://schemas.microsoft.com/office/powerpoint/2010/main" val="34228108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Stochastic boundary-layer humidity</a:t>
            </a:r>
            <a:endParaRPr lang="en-US" b="1" dirty="0"/>
          </a:p>
        </p:txBody>
      </p:sp>
      <p:sp>
        <p:nvSpPr>
          <p:cNvPr id="3" name="Content Placeholder 2"/>
          <p:cNvSpPr>
            <a:spLocks noGrp="1"/>
          </p:cNvSpPr>
          <p:nvPr>
            <p:ph idx="1"/>
          </p:nvPr>
        </p:nvSpPr>
        <p:spPr/>
        <p:txBody>
          <a:bodyPr>
            <a:normAutofit fontScale="85000" lnSpcReduction="10000"/>
          </a:bodyPr>
          <a:lstStyle/>
          <a:p>
            <a:r>
              <a:rPr lang="en-US" sz="3000" dirty="0" smtClean="0"/>
              <a:t>SPPT only modulates existing physics tendency (cannot change sign or structure, trigger new convection).</a:t>
            </a:r>
          </a:p>
          <a:p>
            <a:r>
              <a:rPr lang="en-US" sz="3000" dirty="0" smtClean="0"/>
              <a:t>Triggers in convection schemes very sensitive to BL humidity.</a:t>
            </a:r>
          </a:p>
          <a:p>
            <a:endParaRPr lang="en-US" dirty="0" smtClean="0"/>
          </a:p>
          <a:p>
            <a:endParaRPr lang="en-US" dirty="0" smtClean="0"/>
          </a:p>
          <a:p>
            <a:endParaRPr lang="en-US" sz="3000" dirty="0" smtClean="0"/>
          </a:p>
          <a:p>
            <a:r>
              <a:rPr lang="en-US" sz="3100" dirty="0" smtClean="0">
                <a:latin typeface="Calibri"/>
                <a:cs typeface="Calibri"/>
              </a:rPr>
              <a:t>Vertical weight </a:t>
            </a:r>
            <a:r>
              <a:rPr lang="en-US" sz="3100" b="1" dirty="0" smtClean="0">
                <a:latin typeface="Calibri"/>
                <a:cs typeface="Calibri"/>
              </a:rPr>
              <a:t>r</a:t>
            </a:r>
            <a:r>
              <a:rPr lang="en-US" sz="3100" dirty="0" smtClean="0">
                <a:latin typeface="Calibri"/>
                <a:cs typeface="Calibri"/>
              </a:rPr>
              <a:t> decays exponentially from surface. Added every time step after physics applied. Random pattern </a:t>
            </a:r>
            <a:r>
              <a:rPr lang="en-US" sz="3100" b="1" dirty="0" smtClean="0">
                <a:latin typeface="Calibri"/>
                <a:cs typeface="Calibri"/>
              </a:rPr>
              <a:t>μ</a:t>
            </a:r>
            <a:r>
              <a:rPr lang="en-US" sz="3100" dirty="0" smtClean="0">
                <a:latin typeface="Calibri"/>
                <a:cs typeface="Calibri"/>
              </a:rPr>
              <a:t> has a (very small) amplitude of 0.0015, horizontal/temporal scales same as SPPT. </a:t>
            </a:r>
            <a:endParaRPr lang="en-US" sz="3100" dirty="0">
              <a:latin typeface="Calibri"/>
              <a:cs typeface="Calibri"/>
            </a:endParaRPr>
          </a:p>
          <a:p>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14320867"/>
              </p:ext>
            </p:extLst>
          </p:nvPr>
        </p:nvGraphicFramePr>
        <p:xfrm>
          <a:off x="936276" y="3077076"/>
          <a:ext cx="5295900" cy="1047750"/>
        </p:xfrm>
        <a:graphic>
          <a:graphicData uri="http://schemas.openxmlformats.org/presentationml/2006/ole">
            <mc:AlternateContent xmlns:mc="http://schemas.openxmlformats.org/markup-compatibility/2006">
              <mc:Choice xmlns:v="urn:schemas-microsoft-com:vml" Requires="v">
                <p:oleObj spid="_x0000_s2078" name="Equation" r:id="rId3" imgW="1155700" imgH="228600" progId="Equation.3">
                  <p:embed/>
                </p:oleObj>
              </mc:Choice>
              <mc:Fallback>
                <p:oleObj name="Equation" r:id="rId3" imgW="1155700" imgH="228600" progId="Equation.3">
                  <p:embed/>
                  <p:pic>
                    <p:nvPicPr>
                      <p:cNvPr id="0" name=""/>
                      <p:cNvPicPr>
                        <a:picLocks noChangeAspect="1" noChangeArrowheads="1"/>
                      </p:cNvPicPr>
                      <p:nvPr/>
                    </p:nvPicPr>
                    <p:blipFill>
                      <a:blip r:embed="rId4"/>
                      <a:srcRect/>
                      <a:stretch>
                        <a:fillRect/>
                      </a:stretch>
                    </p:blipFill>
                    <p:spPr bwMode="auto">
                      <a:xfrm>
                        <a:off x="936276" y="3077076"/>
                        <a:ext cx="52959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711839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Stochastic Kinetic Energy Backscatter</a:t>
            </a:r>
            <a:endParaRPr lang="en-US" sz="3600" b="1" dirty="0"/>
          </a:p>
        </p:txBody>
      </p:sp>
      <p:sp>
        <p:nvSpPr>
          <p:cNvPr id="10" name="Content Placeholder 2"/>
          <p:cNvSpPr>
            <a:spLocks noGrp="1"/>
          </p:cNvSpPr>
          <p:nvPr>
            <p:ph idx="1"/>
          </p:nvPr>
        </p:nvSpPr>
        <p:spPr>
          <a:xfrm>
            <a:off x="457200" y="1600200"/>
            <a:ext cx="8141504" cy="4750023"/>
          </a:xfrm>
        </p:spPr>
        <p:txBody>
          <a:bodyPr>
            <a:normAutofit/>
          </a:bodyPr>
          <a:lstStyle/>
          <a:p>
            <a:r>
              <a:rPr lang="en-US" dirty="0" smtClean="0"/>
              <a:t>Algorithm described in </a:t>
            </a:r>
            <a:r>
              <a:rPr lang="en-US" dirty="0" err="1" smtClean="0"/>
              <a:t>Shutts</a:t>
            </a:r>
            <a:r>
              <a:rPr lang="en-US" dirty="0" smtClean="0"/>
              <a:t> </a:t>
            </a:r>
            <a:r>
              <a:rPr lang="en-US" dirty="0"/>
              <a:t>(2005), </a:t>
            </a:r>
            <a:r>
              <a:rPr lang="en-US" dirty="0" err="1"/>
              <a:t>Berner</a:t>
            </a:r>
            <a:r>
              <a:rPr lang="en-US" dirty="0"/>
              <a:t> et al (2009</a:t>
            </a:r>
            <a:r>
              <a:rPr lang="en-US" dirty="0" smtClean="0"/>
              <a:t>)</a:t>
            </a:r>
          </a:p>
          <a:p>
            <a:pPr lvl="1"/>
            <a:r>
              <a:rPr lang="en-US" dirty="0" smtClean="0"/>
              <a:t>Designed to represent the effects of dissipated motions near truncation scale on resolved motions.</a:t>
            </a:r>
            <a:endParaRPr lang="en-US" dirty="0"/>
          </a:p>
          <a:p>
            <a:pPr lvl="1"/>
            <a:r>
              <a:rPr lang="en-US" dirty="0" smtClean="0"/>
              <a:t>Random patterns are modulated by amplitude of KE dissipation (numerical, possibly other sources like convection – we only consider numerical dissipation here).</a:t>
            </a:r>
          </a:p>
        </p:txBody>
      </p:sp>
      <p:sp>
        <p:nvSpPr>
          <p:cNvPr id="3" name="Slide Number Placeholder 2"/>
          <p:cNvSpPr>
            <a:spLocks noGrp="1"/>
          </p:cNvSpPr>
          <p:nvPr>
            <p:ph type="sldNum" sz="quarter" idx="12"/>
          </p:nvPr>
        </p:nvSpPr>
        <p:spPr/>
        <p:txBody>
          <a:bodyPr/>
          <a:lstStyle/>
          <a:p>
            <a:fld id="{ACFE6A9F-801C-2C4E-B77D-DD94C20FDD0B}" type="slidenum">
              <a:rPr lang="en-US" smtClean="0"/>
              <a:t>24</a:t>
            </a:fld>
            <a:endParaRPr lang="en-US"/>
          </a:p>
        </p:txBody>
      </p:sp>
    </p:spTree>
    <p:extLst>
      <p:ext uri="{BB962C8B-B14F-4D97-AF65-F5344CB8AC3E}">
        <p14:creationId xmlns:p14="http://schemas.microsoft.com/office/powerpoint/2010/main" val="39990477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n-US" dirty="0" smtClean="0"/>
              <a:t>120-h Control U (no stochastic physics)</a:t>
            </a:r>
            <a:endParaRPr lang="en-US" dirty="0"/>
          </a:p>
        </p:txBody>
      </p:sp>
      <p:pic>
        <p:nvPicPr>
          <p:cNvPr id="4" name="Picture 3" descr="u_control_sprdxsxn.png"/>
          <p:cNvPicPr>
            <a:picLocks noChangeAspect="1"/>
          </p:cNvPicPr>
          <p:nvPr/>
        </p:nvPicPr>
        <p:blipFill rotWithShape="1">
          <a:blip r:embed="rId2">
            <a:extLst>
              <a:ext uri="{28A0092B-C50C-407E-A947-70E740481C1C}">
                <a14:useLocalDpi xmlns:a14="http://schemas.microsoft.com/office/drawing/2010/main" val="0"/>
              </a:ext>
            </a:extLst>
          </a:blip>
          <a:srcRect l="5587" r="9807"/>
          <a:stretch/>
        </p:blipFill>
        <p:spPr>
          <a:xfrm>
            <a:off x="348201" y="2054221"/>
            <a:ext cx="3094528" cy="3657600"/>
          </a:xfrm>
          <a:prstGeom prst="rect">
            <a:avLst/>
          </a:prstGeom>
        </p:spPr>
      </p:pic>
      <p:pic>
        <p:nvPicPr>
          <p:cNvPr id="6" name="Picture 5" descr="u_control_rmsxsxn.png"/>
          <p:cNvPicPr>
            <a:picLocks noChangeAspect="1"/>
          </p:cNvPicPr>
          <p:nvPr/>
        </p:nvPicPr>
        <p:blipFill rotWithShape="1">
          <a:blip r:embed="rId3">
            <a:extLst>
              <a:ext uri="{28A0092B-C50C-407E-A947-70E740481C1C}">
                <a14:useLocalDpi xmlns:a14="http://schemas.microsoft.com/office/drawing/2010/main" val="0"/>
              </a:ext>
            </a:extLst>
          </a:blip>
          <a:srcRect l="5587" r="9807"/>
          <a:stretch/>
        </p:blipFill>
        <p:spPr>
          <a:xfrm>
            <a:off x="3179058" y="2054221"/>
            <a:ext cx="3094528" cy="3657600"/>
          </a:xfrm>
          <a:prstGeom prst="rect">
            <a:avLst/>
          </a:prstGeom>
        </p:spPr>
      </p:pic>
      <p:pic>
        <p:nvPicPr>
          <p:cNvPr id="13" name="Picture 12" descr="u_control_rmsdiffxsxn.png"/>
          <p:cNvPicPr>
            <a:picLocks noChangeAspect="1"/>
          </p:cNvPicPr>
          <p:nvPr/>
        </p:nvPicPr>
        <p:blipFill rotWithShape="1">
          <a:blip r:embed="rId4">
            <a:extLst>
              <a:ext uri="{28A0092B-C50C-407E-A947-70E740481C1C}">
                <a14:useLocalDpi xmlns:a14="http://schemas.microsoft.com/office/drawing/2010/main" val="0"/>
              </a:ext>
            </a:extLst>
          </a:blip>
          <a:srcRect l="5623" t="5198" r="11583" b="4568"/>
          <a:stretch/>
        </p:blipFill>
        <p:spPr>
          <a:xfrm>
            <a:off x="6123524" y="2235205"/>
            <a:ext cx="3020476" cy="3291840"/>
          </a:xfrm>
          <a:prstGeom prst="rect">
            <a:avLst/>
          </a:prstGeom>
        </p:spPr>
      </p:pic>
      <p:sp>
        <p:nvSpPr>
          <p:cNvPr id="5" name="TextBox 4"/>
          <p:cNvSpPr txBox="1"/>
          <p:nvPr/>
        </p:nvSpPr>
        <p:spPr>
          <a:xfrm>
            <a:off x="670033" y="4880990"/>
            <a:ext cx="928459" cy="369332"/>
          </a:xfrm>
          <a:prstGeom prst="rect">
            <a:avLst/>
          </a:prstGeom>
          <a:noFill/>
        </p:spPr>
        <p:txBody>
          <a:bodyPr wrap="none" rtlCol="0">
            <a:spAutoFit/>
          </a:bodyPr>
          <a:lstStyle/>
          <a:p>
            <a:r>
              <a:rPr lang="en-US" dirty="0" smtClean="0"/>
              <a:t>SPREAD</a:t>
            </a:r>
            <a:endParaRPr lang="en-US" dirty="0"/>
          </a:p>
        </p:txBody>
      </p:sp>
      <p:sp>
        <p:nvSpPr>
          <p:cNvPr id="7" name="TextBox 6"/>
          <p:cNvSpPr txBox="1"/>
          <p:nvPr/>
        </p:nvSpPr>
        <p:spPr>
          <a:xfrm>
            <a:off x="3442729" y="4880990"/>
            <a:ext cx="826218" cy="369332"/>
          </a:xfrm>
          <a:prstGeom prst="rect">
            <a:avLst/>
          </a:prstGeom>
          <a:noFill/>
        </p:spPr>
        <p:txBody>
          <a:bodyPr wrap="none" rtlCol="0">
            <a:spAutoFit/>
          </a:bodyPr>
          <a:lstStyle/>
          <a:p>
            <a:r>
              <a:rPr lang="en-US" dirty="0" smtClean="0"/>
              <a:t>ERROR</a:t>
            </a:r>
            <a:endParaRPr lang="en-US" dirty="0"/>
          </a:p>
        </p:txBody>
      </p:sp>
      <p:sp>
        <p:nvSpPr>
          <p:cNvPr id="8" name="TextBox 7"/>
          <p:cNvSpPr txBox="1"/>
          <p:nvPr/>
        </p:nvSpPr>
        <p:spPr>
          <a:xfrm>
            <a:off x="6513152" y="4814920"/>
            <a:ext cx="1111377" cy="369332"/>
          </a:xfrm>
          <a:prstGeom prst="rect">
            <a:avLst/>
          </a:prstGeom>
          <a:noFill/>
        </p:spPr>
        <p:txBody>
          <a:bodyPr wrap="none" rtlCol="0">
            <a:spAutoFit/>
          </a:bodyPr>
          <a:lstStyle/>
          <a:p>
            <a:r>
              <a:rPr lang="en-US" dirty="0" smtClean="0"/>
              <a:t>SPRD-ERR</a:t>
            </a:r>
            <a:endParaRPr lang="en-US" dirty="0"/>
          </a:p>
        </p:txBody>
      </p:sp>
      <p:sp>
        <p:nvSpPr>
          <p:cNvPr id="11" name="Slide Number Placeholder 10"/>
          <p:cNvSpPr>
            <a:spLocks noGrp="1"/>
          </p:cNvSpPr>
          <p:nvPr>
            <p:ph type="sldNum" sz="quarter" idx="12"/>
          </p:nvPr>
        </p:nvSpPr>
        <p:spPr/>
        <p:txBody>
          <a:bodyPr/>
          <a:lstStyle/>
          <a:p>
            <a:fld id="{77878607-8E81-0C4B-A1A8-2C8796DC4391}" type="slidenum">
              <a:rPr lang="en-US" smtClean="0"/>
              <a:t>25</a:t>
            </a:fld>
            <a:endParaRPr lang="en-US"/>
          </a:p>
        </p:txBody>
      </p:sp>
    </p:spTree>
    <p:extLst>
      <p:ext uri="{BB962C8B-B14F-4D97-AF65-F5344CB8AC3E}">
        <p14:creationId xmlns:p14="http://schemas.microsoft.com/office/powerpoint/2010/main" val="25485945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61258" cy="1143000"/>
          </a:xfrm>
        </p:spPr>
        <p:txBody>
          <a:bodyPr/>
          <a:lstStyle/>
          <a:p>
            <a:r>
              <a:rPr lang="en-US" dirty="0" smtClean="0"/>
              <a:t>SPPT U</a:t>
            </a:r>
            <a:endParaRPr lang="en-US" dirty="0"/>
          </a:p>
        </p:txBody>
      </p:sp>
      <p:pic>
        <p:nvPicPr>
          <p:cNvPr id="8" name="Picture 7" descr="u_sppt_errdiffxsxn.png"/>
          <p:cNvPicPr>
            <a:picLocks noChangeAspect="1"/>
          </p:cNvPicPr>
          <p:nvPr/>
        </p:nvPicPr>
        <p:blipFill rotWithShape="1">
          <a:blip r:embed="rId2">
            <a:extLst>
              <a:ext uri="{28A0092B-C50C-407E-A947-70E740481C1C}">
                <a14:useLocalDpi xmlns:a14="http://schemas.microsoft.com/office/drawing/2010/main" val="0"/>
              </a:ext>
            </a:extLst>
          </a:blip>
          <a:srcRect l="5984" t="867" r="12574" b="4540"/>
          <a:stretch/>
        </p:blipFill>
        <p:spPr>
          <a:xfrm>
            <a:off x="6255372" y="3155950"/>
            <a:ext cx="2755500" cy="3200400"/>
          </a:xfrm>
          <a:prstGeom prst="rect">
            <a:avLst/>
          </a:prstGeom>
        </p:spPr>
      </p:pic>
      <p:pic>
        <p:nvPicPr>
          <p:cNvPr id="11" name="Picture 10" descr="u_sppt_sprddiffxsxn.png"/>
          <p:cNvPicPr>
            <a:picLocks noChangeAspect="1"/>
          </p:cNvPicPr>
          <p:nvPr/>
        </p:nvPicPr>
        <p:blipFill rotWithShape="1">
          <a:blip r:embed="rId3">
            <a:extLst>
              <a:ext uri="{28A0092B-C50C-407E-A947-70E740481C1C}">
                <a14:useLocalDpi xmlns:a14="http://schemas.microsoft.com/office/drawing/2010/main" val="0"/>
              </a:ext>
            </a:extLst>
          </a:blip>
          <a:srcRect l="6319" t="4731" r="12237" b="5035"/>
          <a:stretch/>
        </p:blipFill>
        <p:spPr>
          <a:xfrm>
            <a:off x="6255372" y="0"/>
            <a:ext cx="2888628" cy="3200400"/>
          </a:xfrm>
          <a:prstGeom prst="rect">
            <a:avLst/>
          </a:prstGeom>
        </p:spPr>
      </p:pic>
      <p:pic>
        <p:nvPicPr>
          <p:cNvPr id="15" name="Picture 14" descr="u_sppt_rmsxsxn.png"/>
          <p:cNvPicPr>
            <a:picLocks noChangeAspect="1"/>
          </p:cNvPicPr>
          <p:nvPr/>
        </p:nvPicPr>
        <p:blipFill rotWithShape="1">
          <a:blip r:embed="rId4">
            <a:extLst>
              <a:ext uri="{28A0092B-C50C-407E-A947-70E740481C1C}">
                <a14:useLocalDpi xmlns:a14="http://schemas.microsoft.com/office/drawing/2010/main" val="0"/>
              </a:ext>
            </a:extLst>
          </a:blip>
          <a:srcRect l="6996" t="4393" r="12913" b="4522"/>
          <a:stretch/>
        </p:blipFill>
        <p:spPr>
          <a:xfrm>
            <a:off x="3516956" y="3260737"/>
            <a:ext cx="2814140" cy="3200400"/>
          </a:xfrm>
          <a:prstGeom prst="rect">
            <a:avLst/>
          </a:prstGeom>
        </p:spPr>
      </p:pic>
      <p:pic>
        <p:nvPicPr>
          <p:cNvPr id="17" name="Picture 16" descr="u_sppt_sprdxsxn.png"/>
          <p:cNvPicPr>
            <a:picLocks noChangeAspect="1"/>
          </p:cNvPicPr>
          <p:nvPr/>
        </p:nvPicPr>
        <p:blipFill rotWithShape="1">
          <a:blip r:embed="rId5">
            <a:extLst>
              <a:ext uri="{28A0092B-C50C-407E-A947-70E740481C1C}">
                <a14:useLocalDpi xmlns:a14="http://schemas.microsoft.com/office/drawing/2010/main" val="0"/>
              </a:ext>
            </a:extLst>
          </a:blip>
          <a:srcRect l="4294" t="5407" r="13588" b="5373"/>
          <a:stretch/>
        </p:blipFill>
        <p:spPr>
          <a:xfrm>
            <a:off x="3385398" y="0"/>
            <a:ext cx="2945698" cy="3200400"/>
          </a:xfrm>
          <a:prstGeom prst="rect">
            <a:avLst/>
          </a:prstGeom>
        </p:spPr>
      </p:pic>
      <p:sp>
        <p:nvSpPr>
          <p:cNvPr id="13" name="TextBox 12"/>
          <p:cNvSpPr txBox="1"/>
          <p:nvPr/>
        </p:nvSpPr>
        <p:spPr>
          <a:xfrm>
            <a:off x="3878399" y="2365789"/>
            <a:ext cx="928459" cy="3200400"/>
          </a:xfrm>
          <a:prstGeom prst="rect">
            <a:avLst/>
          </a:prstGeom>
          <a:noFill/>
        </p:spPr>
        <p:txBody>
          <a:bodyPr wrap="none" rtlCol="0">
            <a:spAutoFit/>
          </a:bodyPr>
          <a:lstStyle/>
          <a:p>
            <a:r>
              <a:rPr lang="en-US" dirty="0" smtClean="0"/>
              <a:t>SPREAD</a:t>
            </a:r>
            <a:endParaRPr lang="en-US" dirty="0"/>
          </a:p>
        </p:txBody>
      </p:sp>
      <p:sp>
        <p:nvSpPr>
          <p:cNvPr id="14" name="TextBox 13"/>
          <p:cNvSpPr txBox="1"/>
          <p:nvPr/>
        </p:nvSpPr>
        <p:spPr>
          <a:xfrm>
            <a:off x="3918634" y="5566189"/>
            <a:ext cx="826218" cy="3200400"/>
          </a:xfrm>
          <a:prstGeom prst="rect">
            <a:avLst/>
          </a:prstGeom>
          <a:noFill/>
        </p:spPr>
        <p:txBody>
          <a:bodyPr wrap="none" rtlCol="0">
            <a:spAutoFit/>
          </a:bodyPr>
          <a:lstStyle/>
          <a:p>
            <a:r>
              <a:rPr lang="en-US" dirty="0" smtClean="0"/>
              <a:t>ERROR</a:t>
            </a:r>
            <a:endParaRPr lang="en-US" dirty="0"/>
          </a:p>
        </p:txBody>
      </p:sp>
      <p:sp>
        <p:nvSpPr>
          <p:cNvPr id="16" name="TextBox 15"/>
          <p:cNvSpPr txBox="1"/>
          <p:nvPr/>
        </p:nvSpPr>
        <p:spPr>
          <a:xfrm>
            <a:off x="6519247" y="2365789"/>
            <a:ext cx="1774845" cy="3200400"/>
          </a:xfrm>
          <a:prstGeom prst="rect">
            <a:avLst/>
          </a:prstGeom>
          <a:noFill/>
        </p:spPr>
        <p:txBody>
          <a:bodyPr wrap="none" rtlCol="0">
            <a:spAutoFit/>
          </a:bodyPr>
          <a:lstStyle/>
          <a:p>
            <a:r>
              <a:rPr lang="en-US" dirty="0" smtClean="0"/>
              <a:t>SPRD – SPRD CTL</a:t>
            </a:r>
            <a:endParaRPr lang="en-US" dirty="0"/>
          </a:p>
        </p:txBody>
      </p:sp>
      <p:sp>
        <p:nvSpPr>
          <p:cNvPr id="18" name="TextBox 17"/>
          <p:cNvSpPr txBox="1"/>
          <p:nvPr/>
        </p:nvSpPr>
        <p:spPr>
          <a:xfrm>
            <a:off x="6553200" y="5609131"/>
            <a:ext cx="1518364" cy="3200400"/>
          </a:xfrm>
          <a:prstGeom prst="rect">
            <a:avLst/>
          </a:prstGeom>
          <a:noFill/>
        </p:spPr>
        <p:txBody>
          <a:bodyPr wrap="none" rtlCol="0">
            <a:spAutoFit/>
          </a:bodyPr>
          <a:lstStyle/>
          <a:p>
            <a:r>
              <a:rPr lang="en-US" dirty="0" smtClean="0"/>
              <a:t>ERR – ERR CTL</a:t>
            </a:r>
            <a:endParaRPr lang="en-US" dirty="0"/>
          </a:p>
        </p:txBody>
      </p:sp>
      <p:sp>
        <p:nvSpPr>
          <p:cNvPr id="19" name="TextBox 18"/>
          <p:cNvSpPr txBox="1"/>
          <p:nvPr/>
        </p:nvSpPr>
        <p:spPr>
          <a:xfrm>
            <a:off x="226034" y="2012772"/>
            <a:ext cx="2835737" cy="1938992"/>
          </a:xfrm>
          <a:prstGeom prst="rect">
            <a:avLst/>
          </a:prstGeom>
          <a:noFill/>
        </p:spPr>
        <p:txBody>
          <a:bodyPr wrap="square" rtlCol="0">
            <a:spAutoFit/>
          </a:bodyPr>
          <a:lstStyle/>
          <a:p>
            <a:pPr marL="285750" indent="-285750">
              <a:buFont typeface="Arial"/>
              <a:buChar char="•"/>
            </a:pPr>
            <a:r>
              <a:rPr lang="en-US" sz="2000" dirty="0" smtClean="0"/>
              <a:t>Slight increase in spread, mostly in tropics. All in all, very little effect.</a:t>
            </a:r>
          </a:p>
          <a:p>
            <a:pPr marL="285750" indent="-285750">
              <a:buFont typeface="Arial"/>
              <a:buChar char="•"/>
            </a:pPr>
            <a:r>
              <a:rPr lang="en-US" sz="2000" dirty="0" err="1" smtClean="0"/>
              <a:t>Ens</a:t>
            </a:r>
            <a:r>
              <a:rPr lang="en-US" sz="2000" dirty="0" smtClean="0"/>
              <a:t> mean error unchanged.</a:t>
            </a:r>
            <a:endParaRPr lang="en-US" sz="2000" dirty="0"/>
          </a:p>
        </p:txBody>
      </p:sp>
      <p:sp>
        <p:nvSpPr>
          <p:cNvPr id="5" name="Slide Number Placeholder 4"/>
          <p:cNvSpPr>
            <a:spLocks noGrp="1"/>
          </p:cNvSpPr>
          <p:nvPr>
            <p:ph type="sldNum" sz="quarter" idx="12"/>
          </p:nvPr>
        </p:nvSpPr>
        <p:spPr/>
        <p:txBody>
          <a:bodyPr/>
          <a:lstStyle/>
          <a:p>
            <a:fld id="{77878607-8E81-0C4B-A1A8-2C8796DC4391}" type="slidenum">
              <a:rPr lang="en-US" smtClean="0"/>
              <a:t>26</a:t>
            </a:fld>
            <a:endParaRPr lang="en-US"/>
          </a:p>
        </p:txBody>
      </p:sp>
    </p:spTree>
    <p:extLst>
      <p:ext uri="{BB962C8B-B14F-4D97-AF65-F5344CB8AC3E}">
        <p14:creationId xmlns:p14="http://schemas.microsoft.com/office/powerpoint/2010/main" val="13591091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82679" cy="1143000"/>
          </a:xfrm>
        </p:spPr>
        <p:txBody>
          <a:bodyPr>
            <a:normAutofit fontScale="90000"/>
          </a:bodyPr>
          <a:lstStyle/>
          <a:p>
            <a:r>
              <a:rPr lang="en-US" dirty="0" smtClean="0"/>
              <a:t>SHUM U</a:t>
            </a:r>
            <a:endParaRPr lang="en-US" dirty="0"/>
          </a:p>
        </p:txBody>
      </p:sp>
      <p:pic>
        <p:nvPicPr>
          <p:cNvPr id="3" name="Picture 2" descr="u_shum_sprdxsxn.png"/>
          <p:cNvPicPr>
            <a:picLocks noChangeAspect="1"/>
          </p:cNvPicPr>
          <p:nvPr/>
        </p:nvPicPr>
        <p:blipFill rotWithShape="1">
          <a:blip r:embed="rId2">
            <a:extLst>
              <a:ext uri="{28A0092B-C50C-407E-A947-70E740481C1C}">
                <a14:useLocalDpi xmlns:a14="http://schemas.microsoft.com/office/drawing/2010/main" val="0"/>
              </a:ext>
            </a:extLst>
          </a:blip>
          <a:srcRect l="5505" t="5823" r="12090" b="5664"/>
          <a:stretch/>
        </p:blipFill>
        <p:spPr>
          <a:xfrm>
            <a:off x="3262955" y="0"/>
            <a:ext cx="2979538" cy="3200400"/>
          </a:xfrm>
          <a:prstGeom prst="rect">
            <a:avLst/>
          </a:prstGeom>
        </p:spPr>
      </p:pic>
      <p:pic>
        <p:nvPicPr>
          <p:cNvPr id="12" name="Picture 11" descr="u_shum_rmsxsxn.png"/>
          <p:cNvPicPr>
            <a:picLocks noChangeAspect="1"/>
          </p:cNvPicPr>
          <p:nvPr/>
        </p:nvPicPr>
        <p:blipFill rotWithShape="1">
          <a:blip r:embed="rId3">
            <a:extLst>
              <a:ext uri="{28A0092B-C50C-407E-A947-70E740481C1C}">
                <a14:useLocalDpi xmlns:a14="http://schemas.microsoft.com/office/drawing/2010/main" val="0"/>
              </a:ext>
            </a:extLst>
          </a:blip>
          <a:srcRect l="5505" t="5823" r="12964" b="5372"/>
          <a:stretch/>
        </p:blipFill>
        <p:spPr>
          <a:xfrm>
            <a:off x="3211912" y="3200400"/>
            <a:ext cx="2938286" cy="3200400"/>
          </a:xfrm>
          <a:prstGeom prst="rect">
            <a:avLst/>
          </a:prstGeom>
        </p:spPr>
      </p:pic>
      <p:pic>
        <p:nvPicPr>
          <p:cNvPr id="13" name="Picture 12" descr="u_shum_sprddiffxsxn.png"/>
          <p:cNvPicPr>
            <a:picLocks noChangeAspect="1"/>
          </p:cNvPicPr>
          <p:nvPr/>
        </p:nvPicPr>
        <p:blipFill rotWithShape="1">
          <a:blip r:embed="rId4">
            <a:extLst>
              <a:ext uri="{28A0092B-C50C-407E-A947-70E740481C1C}">
                <a14:useLocalDpi xmlns:a14="http://schemas.microsoft.com/office/drawing/2010/main" val="0"/>
              </a:ext>
            </a:extLst>
          </a:blip>
          <a:srcRect l="6670" t="5824" r="12671" b="5663"/>
          <a:stretch/>
        </p:blipFill>
        <p:spPr>
          <a:xfrm>
            <a:off x="6117804" y="0"/>
            <a:ext cx="2916366" cy="3200400"/>
          </a:xfrm>
          <a:prstGeom prst="rect">
            <a:avLst/>
          </a:prstGeom>
        </p:spPr>
      </p:pic>
      <p:pic>
        <p:nvPicPr>
          <p:cNvPr id="16" name="Picture 15" descr="u_shum_errdiffxsxn.png"/>
          <p:cNvPicPr>
            <a:picLocks noChangeAspect="1"/>
          </p:cNvPicPr>
          <p:nvPr/>
        </p:nvPicPr>
        <p:blipFill rotWithShape="1">
          <a:blip r:embed="rId5">
            <a:extLst>
              <a:ext uri="{28A0092B-C50C-407E-A947-70E740481C1C}">
                <a14:useLocalDpi xmlns:a14="http://schemas.microsoft.com/office/drawing/2010/main" val="0"/>
              </a:ext>
            </a:extLst>
          </a:blip>
          <a:srcRect l="5797" t="5533" r="12381" b="5954"/>
          <a:stretch/>
        </p:blipFill>
        <p:spPr>
          <a:xfrm>
            <a:off x="6075690" y="3200400"/>
            <a:ext cx="2958480" cy="3200400"/>
          </a:xfrm>
          <a:prstGeom prst="rect">
            <a:avLst/>
          </a:prstGeom>
        </p:spPr>
      </p:pic>
      <p:sp>
        <p:nvSpPr>
          <p:cNvPr id="17" name="TextBox 16"/>
          <p:cNvSpPr txBox="1"/>
          <p:nvPr/>
        </p:nvSpPr>
        <p:spPr>
          <a:xfrm>
            <a:off x="3824265" y="2502276"/>
            <a:ext cx="928459" cy="369332"/>
          </a:xfrm>
          <a:prstGeom prst="rect">
            <a:avLst/>
          </a:prstGeom>
          <a:noFill/>
        </p:spPr>
        <p:txBody>
          <a:bodyPr wrap="none" rtlCol="0">
            <a:spAutoFit/>
          </a:bodyPr>
          <a:lstStyle/>
          <a:p>
            <a:r>
              <a:rPr lang="en-US" dirty="0" smtClean="0"/>
              <a:t>SPREAD</a:t>
            </a:r>
            <a:endParaRPr lang="en-US" dirty="0"/>
          </a:p>
        </p:txBody>
      </p:sp>
      <p:sp>
        <p:nvSpPr>
          <p:cNvPr id="18" name="TextBox 17"/>
          <p:cNvSpPr txBox="1"/>
          <p:nvPr/>
        </p:nvSpPr>
        <p:spPr>
          <a:xfrm>
            <a:off x="3587163" y="5653557"/>
            <a:ext cx="826218" cy="369332"/>
          </a:xfrm>
          <a:prstGeom prst="rect">
            <a:avLst/>
          </a:prstGeom>
          <a:noFill/>
        </p:spPr>
        <p:txBody>
          <a:bodyPr wrap="none" rtlCol="0">
            <a:spAutoFit/>
          </a:bodyPr>
          <a:lstStyle/>
          <a:p>
            <a:r>
              <a:rPr lang="en-US" dirty="0" smtClean="0"/>
              <a:t>ERROR</a:t>
            </a:r>
            <a:endParaRPr lang="en-US" dirty="0"/>
          </a:p>
        </p:txBody>
      </p:sp>
      <p:sp>
        <p:nvSpPr>
          <p:cNvPr id="19" name="TextBox 18"/>
          <p:cNvSpPr txBox="1"/>
          <p:nvPr/>
        </p:nvSpPr>
        <p:spPr>
          <a:xfrm>
            <a:off x="6242493" y="2502276"/>
            <a:ext cx="1774845" cy="369332"/>
          </a:xfrm>
          <a:prstGeom prst="rect">
            <a:avLst/>
          </a:prstGeom>
          <a:noFill/>
        </p:spPr>
        <p:txBody>
          <a:bodyPr wrap="none" rtlCol="0">
            <a:spAutoFit/>
          </a:bodyPr>
          <a:lstStyle/>
          <a:p>
            <a:r>
              <a:rPr lang="en-US" dirty="0" smtClean="0"/>
              <a:t>SPRD – SPRD CTL</a:t>
            </a:r>
            <a:endParaRPr lang="en-US" dirty="0"/>
          </a:p>
        </p:txBody>
      </p:sp>
      <p:sp>
        <p:nvSpPr>
          <p:cNvPr id="20" name="TextBox 19"/>
          <p:cNvSpPr txBox="1"/>
          <p:nvPr/>
        </p:nvSpPr>
        <p:spPr>
          <a:xfrm>
            <a:off x="6498974" y="5651457"/>
            <a:ext cx="1518364" cy="369332"/>
          </a:xfrm>
          <a:prstGeom prst="rect">
            <a:avLst/>
          </a:prstGeom>
          <a:noFill/>
        </p:spPr>
        <p:txBody>
          <a:bodyPr wrap="none" rtlCol="0">
            <a:spAutoFit/>
          </a:bodyPr>
          <a:lstStyle/>
          <a:p>
            <a:r>
              <a:rPr lang="en-US" dirty="0" smtClean="0"/>
              <a:t>ERR – ERR CTL</a:t>
            </a:r>
            <a:endParaRPr lang="en-US" dirty="0"/>
          </a:p>
        </p:txBody>
      </p:sp>
      <p:sp>
        <p:nvSpPr>
          <p:cNvPr id="22" name="TextBox 21"/>
          <p:cNvSpPr txBox="1"/>
          <p:nvPr/>
        </p:nvSpPr>
        <p:spPr>
          <a:xfrm>
            <a:off x="226035" y="1417638"/>
            <a:ext cx="2748755" cy="4401205"/>
          </a:xfrm>
          <a:prstGeom prst="rect">
            <a:avLst/>
          </a:prstGeom>
          <a:noFill/>
        </p:spPr>
        <p:txBody>
          <a:bodyPr wrap="square" rtlCol="0">
            <a:spAutoFit/>
          </a:bodyPr>
          <a:lstStyle/>
          <a:p>
            <a:pPr marL="285750" indent="-285750">
              <a:buFont typeface="Arial"/>
              <a:buChar char="•"/>
            </a:pPr>
            <a:r>
              <a:rPr lang="en-US" sz="2000" dirty="0" smtClean="0"/>
              <a:t>Spread/error consistency improved in tropics, esp. in upper trop (max in error near </a:t>
            </a:r>
            <a:r>
              <a:rPr lang="en-US" sz="2000" dirty="0" err="1" smtClean="0"/>
              <a:t>tropopause</a:t>
            </a:r>
            <a:r>
              <a:rPr lang="en-US" sz="2000" dirty="0" smtClean="0"/>
              <a:t> reproduced in spread).</a:t>
            </a:r>
          </a:p>
          <a:p>
            <a:pPr marL="285750" indent="-285750">
              <a:buFont typeface="Arial"/>
              <a:buChar char="•"/>
            </a:pPr>
            <a:r>
              <a:rPr lang="en-US" sz="2000" dirty="0" smtClean="0"/>
              <a:t>Little or no effect in winter hemisphere </a:t>
            </a:r>
            <a:r>
              <a:rPr lang="en-US" sz="2000" dirty="0" err="1" smtClean="0"/>
              <a:t>poleward</a:t>
            </a:r>
            <a:r>
              <a:rPr lang="en-US" sz="2000" dirty="0" smtClean="0"/>
              <a:t> of 30.</a:t>
            </a:r>
          </a:p>
          <a:p>
            <a:pPr marL="285750" indent="-285750">
              <a:buFont typeface="Arial"/>
              <a:buChar char="•"/>
            </a:pPr>
            <a:r>
              <a:rPr lang="en-US" sz="2000" dirty="0" err="1" smtClean="0"/>
              <a:t>Ens</a:t>
            </a:r>
            <a:r>
              <a:rPr lang="en-US" sz="2000" dirty="0" smtClean="0"/>
              <a:t> mean error reduced in tropical upper trop.</a:t>
            </a:r>
            <a:endParaRPr lang="en-US" sz="2000" dirty="0"/>
          </a:p>
        </p:txBody>
      </p:sp>
      <p:sp>
        <p:nvSpPr>
          <p:cNvPr id="23" name="Slide Number Placeholder 22"/>
          <p:cNvSpPr>
            <a:spLocks noGrp="1"/>
          </p:cNvSpPr>
          <p:nvPr>
            <p:ph type="sldNum" sz="quarter" idx="12"/>
          </p:nvPr>
        </p:nvSpPr>
        <p:spPr/>
        <p:txBody>
          <a:bodyPr/>
          <a:lstStyle/>
          <a:p>
            <a:fld id="{77878607-8E81-0C4B-A1A8-2C8796DC4391}" type="slidenum">
              <a:rPr lang="en-US" smtClean="0"/>
              <a:t>27</a:t>
            </a:fld>
            <a:endParaRPr lang="en-US"/>
          </a:p>
        </p:txBody>
      </p:sp>
    </p:spTree>
    <p:extLst>
      <p:ext uri="{BB962C8B-B14F-4D97-AF65-F5344CB8AC3E}">
        <p14:creationId xmlns:p14="http://schemas.microsoft.com/office/powerpoint/2010/main" val="25785633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_skeb_rmsxsxn.png"/>
          <p:cNvPicPr>
            <a:picLocks noChangeAspect="1"/>
          </p:cNvPicPr>
          <p:nvPr/>
        </p:nvPicPr>
        <p:blipFill rotWithShape="1">
          <a:blip r:embed="rId2">
            <a:extLst>
              <a:ext uri="{28A0092B-C50C-407E-A947-70E740481C1C}">
                <a14:useLocalDpi xmlns:a14="http://schemas.microsoft.com/office/drawing/2010/main" val="0"/>
              </a:ext>
            </a:extLst>
          </a:blip>
          <a:srcRect l="5527" t="5393" r="11772" b="3821"/>
          <a:stretch/>
        </p:blipFill>
        <p:spPr>
          <a:xfrm>
            <a:off x="3291818" y="3521075"/>
            <a:ext cx="2915380" cy="3200400"/>
          </a:xfrm>
          <a:prstGeom prst="rect">
            <a:avLst/>
          </a:prstGeom>
        </p:spPr>
      </p:pic>
      <p:sp>
        <p:nvSpPr>
          <p:cNvPr id="2" name="Title 1"/>
          <p:cNvSpPr>
            <a:spLocks noGrp="1"/>
          </p:cNvSpPr>
          <p:nvPr>
            <p:ph type="title"/>
          </p:nvPr>
        </p:nvSpPr>
        <p:spPr>
          <a:xfrm>
            <a:off x="457200" y="274638"/>
            <a:ext cx="2378419" cy="1143000"/>
          </a:xfrm>
        </p:spPr>
        <p:txBody>
          <a:bodyPr/>
          <a:lstStyle/>
          <a:p>
            <a:r>
              <a:rPr lang="en-US" dirty="0" smtClean="0"/>
              <a:t>SKEB U</a:t>
            </a:r>
            <a:endParaRPr lang="en-US" dirty="0"/>
          </a:p>
        </p:txBody>
      </p:sp>
      <p:sp>
        <p:nvSpPr>
          <p:cNvPr id="22" name="TextBox 21"/>
          <p:cNvSpPr txBox="1"/>
          <p:nvPr/>
        </p:nvSpPr>
        <p:spPr>
          <a:xfrm>
            <a:off x="226035" y="2012772"/>
            <a:ext cx="2766151" cy="3170099"/>
          </a:xfrm>
          <a:prstGeom prst="rect">
            <a:avLst/>
          </a:prstGeom>
          <a:noFill/>
        </p:spPr>
        <p:txBody>
          <a:bodyPr wrap="square" rtlCol="0">
            <a:spAutoFit/>
          </a:bodyPr>
          <a:lstStyle/>
          <a:p>
            <a:pPr marL="285750" indent="-285750">
              <a:buFont typeface="Arial"/>
              <a:buChar char="•"/>
            </a:pPr>
            <a:r>
              <a:rPr lang="en-US" sz="2000" dirty="0" smtClean="0"/>
              <a:t>Spread increased in mid-latitude jets (where numerical dissipation is active)</a:t>
            </a:r>
          </a:p>
          <a:p>
            <a:pPr marL="285750" indent="-285750">
              <a:buFont typeface="Arial"/>
              <a:buChar char="•"/>
            </a:pPr>
            <a:r>
              <a:rPr lang="en-US" sz="2000" dirty="0" smtClean="0"/>
              <a:t>Little effect in tropics (convective dissipation not included).</a:t>
            </a:r>
          </a:p>
          <a:p>
            <a:pPr marL="285750" indent="-285750">
              <a:buFont typeface="Arial"/>
              <a:buChar char="•"/>
            </a:pPr>
            <a:r>
              <a:rPr lang="en-US" sz="2000" dirty="0" smtClean="0"/>
              <a:t>Neutral impact on </a:t>
            </a:r>
            <a:r>
              <a:rPr lang="en-US" sz="2000" dirty="0" err="1"/>
              <a:t>e</a:t>
            </a:r>
            <a:r>
              <a:rPr lang="en-US" sz="2000" dirty="0" err="1" smtClean="0"/>
              <a:t>ns</a:t>
            </a:r>
            <a:r>
              <a:rPr lang="en-US" sz="2000" dirty="0" smtClean="0"/>
              <a:t> mean error.</a:t>
            </a:r>
            <a:endParaRPr lang="en-US" sz="2000" dirty="0"/>
          </a:p>
        </p:txBody>
      </p:sp>
      <p:sp>
        <p:nvSpPr>
          <p:cNvPr id="23" name="Slide Number Placeholder 22"/>
          <p:cNvSpPr>
            <a:spLocks noGrp="1"/>
          </p:cNvSpPr>
          <p:nvPr>
            <p:ph type="sldNum" sz="quarter" idx="12"/>
          </p:nvPr>
        </p:nvSpPr>
        <p:spPr/>
        <p:txBody>
          <a:bodyPr/>
          <a:lstStyle/>
          <a:p>
            <a:fld id="{77878607-8E81-0C4B-A1A8-2C8796DC4391}" type="slidenum">
              <a:rPr lang="en-US" smtClean="0"/>
              <a:t>28</a:t>
            </a:fld>
            <a:endParaRPr lang="en-US"/>
          </a:p>
        </p:txBody>
      </p:sp>
      <p:pic>
        <p:nvPicPr>
          <p:cNvPr id="4" name="Picture 3" descr="u_skeb_sprdxsxn.png"/>
          <p:cNvPicPr>
            <a:picLocks noChangeAspect="1"/>
          </p:cNvPicPr>
          <p:nvPr/>
        </p:nvPicPr>
        <p:blipFill rotWithShape="1">
          <a:blip r:embed="rId3">
            <a:extLst>
              <a:ext uri="{28A0092B-C50C-407E-A947-70E740481C1C}">
                <a14:useLocalDpi xmlns:a14="http://schemas.microsoft.com/office/drawing/2010/main" val="0"/>
              </a:ext>
            </a:extLst>
          </a:blip>
          <a:srcRect l="4177" t="5843" r="11323" b="4718"/>
          <a:stretch/>
        </p:blipFill>
        <p:spPr>
          <a:xfrm>
            <a:off x="3291818" y="274638"/>
            <a:ext cx="3023663" cy="3200400"/>
          </a:xfrm>
          <a:prstGeom prst="rect">
            <a:avLst/>
          </a:prstGeom>
        </p:spPr>
      </p:pic>
      <p:pic>
        <p:nvPicPr>
          <p:cNvPr id="6" name="Picture 5" descr="u_skeb_sprddiffxsxn.png"/>
          <p:cNvPicPr>
            <a:picLocks noChangeAspect="1"/>
          </p:cNvPicPr>
          <p:nvPr/>
        </p:nvPicPr>
        <p:blipFill rotWithShape="1">
          <a:blip r:embed="rId4">
            <a:extLst>
              <a:ext uri="{28A0092B-C50C-407E-A947-70E740481C1C}">
                <a14:useLocalDpi xmlns:a14="http://schemas.microsoft.com/office/drawing/2010/main" val="0"/>
              </a:ext>
            </a:extLst>
          </a:blip>
          <a:srcRect l="5079" t="6292" r="12221" b="5618"/>
          <a:stretch/>
        </p:blipFill>
        <p:spPr>
          <a:xfrm>
            <a:off x="6139373" y="311626"/>
            <a:ext cx="3004627" cy="3200400"/>
          </a:xfrm>
          <a:prstGeom prst="rect">
            <a:avLst/>
          </a:prstGeom>
        </p:spPr>
      </p:pic>
      <p:pic>
        <p:nvPicPr>
          <p:cNvPr id="7" name="Picture 6" descr="u_skeb_errdiffxsxn.png"/>
          <p:cNvPicPr>
            <a:picLocks noChangeAspect="1"/>
          </p:cNvPicPr>
          <p:nvPr/>
        </p:nvPicPr>
        <p:blipFill rotWithShape="1">
          <a:blip r:embed="rId5">
            <a:extLst>
              <a:ext uri="{28A0092B-C50C-407E-A947-70E740481C1C}">
                <a14:useLocalDpi xmlns:a14="http://schemas.microsoft.com/office/drawing/2010/main" val="0"/>
              </a:ext>
            </a:extLst>
          </a:blip>
          <a:srcRect l="5527" t="5393" r="10873" b="3708"/>
          <a:stretch/>
        </p:blipFill>
        <p:spPr>
          <a:xfrm>
            <a:off x="6139373" y="3657600"/>
            <a:ext cx="2943427" cy="3200400"/>
          </a:xfrm>
          <a:prstGeom prst="rect">
            <a:avLst/>
          </a:prstGeom>
        </p:spPr>
      </p:pic>
      <p:sp>
        <p:nvSpPr>
          <p:cNvPr id="9" name="TextBox 8"/>
          <p:cNvSpPr txBox="1"/>
          <p:nvPr/>
        </p:nvSpPr>
        <p:spPr>
          <a:xfrm>
            <a:off x="3824265" y="2502276"/>
            <a:ext cx="928459" cy="369332"/>
          </a:xfrm>
          <a:prstGeom prst="rect">
            <a:avLst/>
          </a:prstGeom>
          <a:noFill/>
        </p:spPr>
        <p:txBody>
          <a:bodyPr wrap="none" rtlCol="0">
            <a:spAutoFit/>
          </a:bodyPr>
          <a:lstStyle/>
          <a:p>
            <a:r>
              <a:rPr lang="en-US" dirty="0" smtClean="0"/>
              <a:t>SPREAD</a:t>
            </a:r>
            <a:endParaRPr lang="en-US" dirty="0"/>
          </a:p>
        </p:txBody>
      </p:sp>
      <p:sp>
        <p:nvSpPr>
          <p:cNvPr id="10" name="TextBox 9"/>
          <p:cNvSpPr txBox="1"/>
          <p:nvPr/>
        </p:nvSpPr>
        <p:spPr>
          <a:xfrm>
            <a:off x="6242493" y="2502276"/>
            <a:ext cx="1774845" cy="369332"/>
          </a:xfrm>
          <a:prstGeom prst="rect">
            <a:avLst/>
          </a:prstGeom>
          <a:noFill/>
        </p:spPr>
        <p:txBody>
          <a:bodyPr wrap="none" rtlCol="0">
            <a:spAutoFit/>
          </a:bodyPr>
          <a:lstStyle/>
          <a:p>
            <a:r>
              <a:rPr lang="en-US" dirty="0" smtClean="0"/>
              <a:t>SPRD – SPRD CTL</a:t>
            </a:r>
            <a:endParaRPr lang="en-US" dirty="0"/>
          </a:p>
        </p:txBody>
      </p:sp>
      <p:sp>
        <p:nvSpPr>
          <p:cNvPr id="11" name="TextBox 10"/>
          <p:cNvSpPr txBox="1"/>
          <p:nvPr/>
        </p:nvSpPr>
        <p:spPr>
          <a:xfrm>
            <a:off x="3587163" y="5653557"/>
            <a:ext cx="826218" cy="369332"/>
          </a:xfrm>
          <a:prstGeom prst="rect">
            <a:avLst/>
          </a:prstGeom>
          <a:noFill/>
        </p:spPr>
        <p:txBody>
          <a:bodyPr wrap="none" rtlCol="0">
            <a:spAutoFit/>
          </a:bodyPr>
          <a:lstStyle/>
          <a:p>
            <a:r>
              <a:rPr lang="en-US" dirty="0" smtClean="0"/>
              <a:t>ERROR</a:t>
            </a:r>
            <a:endParaRPr lang="en-US" dirty="0"/>
          </a:p>
        </p:txBody>
      </p:sp>
      <p:sp>
        <p:nvSpPr>
          <p:cNvPr id="12" name="TextBox 11"/>
          <p:cNvSpPr txBox="1"/>
          <p:nvPr/>
        </p:nvSpPr>
        <p:spPr>
          <a:xfrm>
            <a:off x="6498974" y="5651457"/>
            <a:ext cx="1518364" cy="369332"/>
          </a:xfrm>
          <a:prstGeom prst="rect">
            <a:avLst/>
          </a:prstGeom>
          <a:noFill/>
        </p:spPr>
        <p:txBody>
          <a:bodyPr wrap="none" rtlCol="0">
            <a:spAutoFit/>
          </a:bodyPr>
          <a:lstStyle/>
          <a:p>
            <a:r>
              <a:rPr lang="en-US" dirty="0" smtClean="0"/>
              <a:t>ERR – ERR CTL</a:t>
            </a:r>
            <a:endParaRPr lang="en-US" dirty="0"/>
          </a:p>
        </p:txBody>
      </p:sp>
    </p:spTree>
    <p:extLst>
      <p:ext uri="{BB962C8B-B14F-4D97-AF65-F5344CB8AC3E}">
        <p14:creationId xmlns:p14="http://schemas.microsoft.com/office/powerpoint/2010/main" val="7887075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969897" cy="1143000"/>
          </a:xfrm>
        </p:spPr>
        <p:txBody>
          <a:bodyPr>
            <a:normAutofit fontScale="90000"/>
          </a:bodyPr>
          <a:lstStyle/>
          <a:p>
            <a:r>
              <a:rPr lang="en-US" dirty="0" smtClean="0"/>
              <a:t>SPPT+SHUM+SKEB U</a:t>
            </a:r>
            <a:endParaRPr lang="en-US" dirty="0"/>
          </a:p>
        </p:txBody>
      </p:sp>
      <p:pic>
        <p:nvPicPr>
          <p:cNvPr id="4" name="Picture 3" descr="u_all_sprdxsxn.png"/>
          <p:cNvPicPr>
            <a:picLocks noChangeAspect="1"/>
          </p:cNvPicPr>
          <p:nvPr/>
        </p:nvPicPr>
        <p:blipFill rotWithShape="1">
          <a:blip r:embed="rId2">
            <a:extLst>
              <a:ext uri="{28A0092B-C50C-407E-A947-70E740481C1C}">
                <a14:useLocalDpi xmlns:a14="http://schemas.microsoft.com/office/drawing/2010/main" val="0"/>
              </a:ext>
            </a:extLst>
          </a:blip>
          <a:srcRect l="5213" t="5241" r="11799" b="4790"/>
          <a:stretch/>
        </p:blipFill>
        <p:spPr>
          <a:xfrm>
            <a:off x="3437528" y="97483"/>
            <a:ext cx="2952041" cy="3200400"/>
          </a:xfrm>
          <a:prstGeom prst="rect">
            <a:avLst/>
          </a:prstGeom>
        </p:spPr>
      </p:pic>
      <p:pic>
        <p:nvPicPr>
          <p:cNvPr id="5" name="Picture 4" descr="u_all_rmsxsxn.png"/>
          <p:cNvPicPr>
            <a:picLocks noChangeAspect="1"/>
          </p:cNvPicPr>
          <p:nvPr/>
        </p:nvPicPr>
        <p:blipFill rotWithShape="1">
          <a:blip r:embed="rId3">
            <a:extLst>
              <a:ext uri="{28A0092B-C50C-407E-A947-70E740481C1C}">
                <a14:useLocalDpi xmlns:a14="http://schemas.microsoft.com/office/drawing/2010/main" val="0"/>
              </a:ext>
            </a:extLst>
          </a:blip>
          <a:srcRect l="5214" t="5241" r="11216" b="4790"/>
          <a:stretch/>
        </p:blipFill>
        <p:spPr>
          <a:xfrm>
            <a:off x="3437528" y="3402543"/>
            <a:ext cx="2972757" cy="3200400"/>
          </a:xfrm>
          <a:prstGeom prst="rect">
            <a:avLst/>
          </a:prstGeom>
        </p:spPr>
      </p:pic>
      <p:pic>
        <p:nvPicPr>
          <p:cNvPr id="9" name="Picture 8" descr="u_all_sprddiffxsxn.png"/>
          <p:cNvPicPr>
            <a:picLocks noChangeAspect="1"/>
          </p:cNvPicPr>
          <p:nvPr/>
        </p:nvPicPr>
        <p:blipFill rotWithShape="1">
          <a:blip r:embed="rId4">
            <a:extLst>
              <a:ext uri="{28A0092B-C50C-407E-A947-70E740481C1C}">
                <a14:useLocalDpi xmlns:a14="http://schemas.microsoft.com/office/drawing/2010/main" val="0"/>
              </a:ext>
            </a:extLst>
          </a:blip>
          <a:srcRect l="5505" t="5823" r="12964" b="5372"/>
          <a:stretch/>
        </p:blipFill>
        <p:spPr>
          <a:xfrm>
            <a:off x="6205713" y="97483"/>
            <a:ext cx="2938287" cy="3200400"/>
          </a:xfrm>
          <a:prstGeom prst="rect">
            <a:avLst/>
          </a:prstGeom>
        </p:spPr>
      </p:pic>
      <p:pic>
        <p:nvPicPr>
          <p:cNvPr id="14" name="Picture 13" descr="u_all_errdiffxsxn.png"/>
          <p:cNvPicPr>
            <a:picLocks noChangeAspect="1"/>
          </p:cNvPicPr>
          <p:nvPr/>
        </p:nvPicPr>
        <p:blipFill rotWithShape="1">
          <a:blip r:embed="rId5">
            <a:extLst>
              <a:ext uri="{28A0092B-C50C-407E-A947-70E740481C1C}">
                <a14:useLocalDpi xmlns:a14="http://schemas.microsoft.com/office/drawing/2010/main" val="0"/>
              </a:ext>
            </a:extLst>
          </a:blip>
          <a:srcRect l="5797" t="4950" r="12381" b="4499"/>
          <a:stretch/>
        </p:blipFill>
        <p:spPr>
          <a:xfrm>
            <a:off x="6205713" y="3402543"/>
            <a:ext cx="2891891" cy="3200400"/>
          </a:xfrm>
          <a:prstGeom prst="rect">
            <a:avLst/>
          </a:prstGeom>
        </p:spPr>
      </p:pic>
      <p:sp>
        <p:nvSpPr>
          <p:cNvPr id="18" name="TextBox 17"/>
          <p:cNvSpPr txBox="1"/>
          <p:nvPr/>
        </p:nvSpPr>
        <p:spPr>
          <a:xfrm>
            <a:off x="3870591" y="2546884"/>
            <a:ext cx="928459" cy="369332"/>
          </a:xfrm>
          <a:prstGeom prst="rect">
            <a:avLst/>
          </a:prstGeom>
          <a:noFill/>
        </p:spPr>
        <p:txBody>
          <a:bodyPr wrap="none" rtlCol="0">
            <a:spAutoFit/>
          </a:bodyPr>
          <a:lstStyle/>
          <a:p>
            <a:r>
              <a:rPr lang="en-US" dirty="0" smtClean="0"/>
              <a:t>SPREAD</a:t>
            </a:r>
            <a:endParaRPr lang="en-US" dirty="0"/>
          </a:p>
        </p:txBody>
      </p:sp>
      <p:sp>
        <p:nvSpPr>
          <p:cNvPr id="19" name="TextBox 18"/>
          <p:cNvSpPr txBox="1"/>
          <p:nvPr/>
        </p:nvSpPr>
        <p:spPr>
          <a:xfrm>
            <a:off x="3870591" y="5821700"/>
            <a:ext cx="826218" cy="369332"/>
          </a:xfrm>
          <a:prstGeom prst="rect">
            <a:avLst/>
          </a:prstGeom>
          <a:noFill/>
        </p:spPr>
        <p:txBody>
          <a:bodyPr wrap="none" rtlCol="0">
            <a:spAutoFit/>
          </a:bodyPr>
          <a:lstStyle/>
          <a:p>
            <a:r>
              <a:rPr lang="en-US" dirty="0" smtClean="0"/>
              <a:t>ERROR</a:t>
            </a:r>
            <a:endParaRPr lang="en-US" dirty="0"/>
          </a:p>
        </p:txBody>
      </p:sp>
      <p:sp>
        <p:nvSpPr>
          <p:cNvPr id="20" name="TextBox 19"/>
          <p:cNvSpPr txBox="1"/>
          <p:nvPr/>
        </p:nvSpPr>
        <p:spPr>
          <a:xfrm>
            <a:off x="6553200" y="2522312"/>
            <a:ext cx="1774845" cy="369332"/>
          </a:xfrm>
          <a:prstGeom prst="rect">
            <a:avLst/>
          </a:prstGeom>
          <a:noFill/>
        </p:spPr>
        <p:txBody>
          <a:bodyPr wrap="none" rtlCol="0">
            <a:spAutoFit/>
          </a:bodyPr>
          <a:lstStyle/>
          <a:p>
            <a:r>
              <a:rPr lang="en-US" dirty="0" smtClean="0"/>
              <a:t>SPRD – SPRD CTL</a:t>
            </a:r>
            <a:endParaRPr lang="en-US" dirty="0"/>
          </a:p>
        </p:txBody>
      </p:sp>
      <p:sp>
        <p:nvSpPr>
          <p:cNvPr id="21" name="TextBox 20"/>
          <p:cNvSpPr txBox="1"/>
          <p:nvPr/>
        </p:nvSpPr>
        <p:spPr>
          <a:xfrm>
            <a:off x="6553200" y="5863951"/>
            <a:ext cx="1518364" cy="369332"/>
          </a:xfrm>
          <a:prstGeom prst="rect">
            <a:avLst/>
          </a:prstGeom>
          <a:noFill/>
        </p:spPr>
        <p:txBody>
          <a:bodyPr wrap="none" rtlCol="0">
            <a:spAutoFit/>
          </a:bodyPr>
          <a:lstStyle/>
          <a:p>
            <a:r>
              <a:rPr lang="en-US" dirty="0" smtClean="0"/>
              <a:t>ERR – ERR CTL</a:t>
            </a:r>
            <a:endParaRPr lang="en-US" dirty="0"/>
          </a:p>
        </p:txBody>
      </p:sp>
      <p:sp>
        <p:nvSpPr>
          <p:cNvPr id="22" name="TextBox 21"/>
          <p:cNvSpPr txBox="1"/>
          <p:nvPr/>
        </p:nvSpPr>
        <p:spPr>
          <a:xfrm>
            <a:off x="226035" y="1866722"/>
            <a:ext cx="2992305" cy="2862322"/>
          </a:xfrm>
          <a:prstGeom prst="rect">
            <a:avLst/>
          </a:prstGeom>
          <a:noFill/>
        </p:spPr>
        <p:txBody>
          <a:bodyPr wrap="square" rtlCol="0">
            <a:spAutoFit/>
          </a:bodyPr>
          <a:lstStyle/>
          <a:p>
            <a:pPr marL="285750" indent="-285750">
              <a:buFont typeface="Arial"/>
              <a:buChar char="•"/>
            </a:pPr>
            <a:r>
              <a:rPr lang="en-US" sz="2000" dirty="0" smtClean="0"/>
              <a:t>Spread/error almost consistent.  With a bit of tuning, should be able to get near perfect consistency.</a:t>
            </a:r>
          </a:p>
          <a:p>
            <a:pPr marL="285750" indent="-285750">
              <a:buFont typeface="Arial"/>
              <a:buChar char="•"/>
            </a:pPr>
            <a:r>
              <a:rPr lang="en-US" sz="2000" dirty="0" smtClean="0"/>
              <a:t>SKEB adds spread in mid-latitude jets.</a:t>
            </a:r>
          </a:p>
          <a:p>
            <a:pPr marL="285750" indent="-285750">
              <a:buFont typeface="Arial"/>
              <a:buChar char="•"/>
            </a:pPr>
            <a:r>
              <a:rPr lang="en-US" sz="2000" dirty="0" err="1" smtClean="0"/>
              <a:t>Ens</a:t>
            </a:r>
            <a:r>
              <a:rPr lang="en-US" sz="2000" dirty="0" smtClean="0"/>
              <a:t> mean error slightly reduced.</a:t>
            </a:r>
            <a:endParaRPr lang="en-US" sz="2000" dirty="0"/>
          </a:p>
        </p:txBody>
      </p:sp>
      <p:sp>
        <p:nvSpPr>
          <p:cNvPr id="23" name="TextBox 22"/>
          <p:cNvSpPr txBox="1"/>
          <p:nvPr/>
        </p:nvSpPr>
        <p:spPr>
          <a:xfrm>
            <a:off x="281951" y="4885092"/>
            <a:ext cx="3092958" cy="1569660"/>
          </a:xfrm>
          <a:prstGeom prst="rect">
            <a:avLst/>
          </a:prstGeom>
          <a:noFill/>
        </p:spPr>
        <p:txBody>
          <a:bodyPr wrap="square" rtlCol="0">
            <a:spAutoFit/>
          </a:bodyPr>
          <a:lstStyle/>
          <a:p>
            <a:r>
              <a:rPr lang="en-US" sz="2400" i="1" dirty="0" smtClean="0">
                <a:solidFill>
                  <a:srgbClr val="FF0000"/>
                </a:solidFill>
              </a:rPr>
              <a:t>But is it “good” spread?  Does it improve </a:t>
            </a:r>
            <a:r>
              <a:rPr lang="en-US" sz="2400" i="1" dirty="0" err="1" smtClean="0">
                <a:solidFill>
                  <a:srgbClr val="FF0000"/>
                </a:solidFill>
              </a:rPr>
              <a:t>covariances</a:t>
            </a:r>
            <a:r>
              <a:rPr lang="en-US" sz="2400" i="1" dirty="0" smtClean="0">
                <a:solidFill>
                  <a:srgbClr val="FF0000"/>
                </a:solidFill>
              </a:rPr>
              <a:t> in </a:t>
            </a:r>
            <a:r>
              <a:rPr lang="en-US" sz="2400" i="1" dirty="0" err="1" smtClean="0">
                <a:solidFill>
                  <a:srgbClr val="FF0000"/>
                </a:solidFill>
              </a:rPr>
              <a:t>EnKF</a:t>
            </a:r>
            <a:r>
              <a:rPr lang="en-US" sz="2400" i="1" dirty="0" smtClean="0">
                <a:solidFill>
                  <a:srgbClr val="FF0000"/>
                </a:solidFill>
              </a:rPr>
              <a:t>?</a:t>
            </a:r>
          </a:p>
        </p:txBody>
      </p:sp>
      <p:sp>
        <p:nvSpPr>
          <p:cNvPr id="24" name="Slide Number Placeholder 23"/>
          <p:cNvSpPr>
            <a:spLocks noGrp="1"/>
          </p:cNvSpPr>
          <p:nvPr>
            <p:ph type="sldNum" sz="quarter" idx="12"/>
          </p:nvPr>
        </p:nvSpPr>
        <p:spPr/>
        <p:txBody>
          <a:bodyPr/>
          <a:lstStyle/>
          <a:p>
            <a:fld id="{77878607-8E81-0C4B-A1A8-2C8796DC4391}" type="slidenum">
              <a:rPr lang="en-US" smtClean="0"/>
              <a:t>29</a:t>
            </a:fld>
            <a:endParaRPr lang="en-US"/>
          </a:p>
        </p:txBody>
      </p:sp>
    </p:spTree>
    <p:extLst>
      <p:ext uri="{BB962C8B-B14F-4D97-AF65-F5344CB8AC3E}">
        <p14:creationId xmlns:p14="http://schemas.microsoft.com/office/powerpoint/2010/main" val="26259631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30" y="274638"/>
            <a:ext cx="8841057" cy="723947"/>
          </a:xfrm>
        </p:spPr>
        <p:txBody>
          <a:bodyPr>
            <a:normAutofit/>
          </a:bodyPr>
          <a:lstStyle/>
          <a:p>
            <a:r>
              <a:rPr lang="en-US" sz="2800" b="1" dirty="0" smtClean="0"/>
              <a:t>Un(der)-represented error sources in an </a:t>
            </a:r>
            <a:r>
              <a:rPr lang="en-US" sz="2800" b="1" dirty="0" err="1" smtClean="0"/>
              <a:t>EnKF</a:t>
            </a:r>
            <a:r>
              <a:rPr lang="en-US" sz="2800" b="1" dirty="0" smtClean="0"/>
              <a:t> ensemble</a:t>
            </a:r>
            <a:endParaRPr lang="en-US" sz="2800" b="1" dirty="0"/>
          </a:p>
        </p:txBody>
      </p:sp>
      <p:sp>
        <p:nvSpPr>
          <p:cNvPr id="10" name="TextBox 9"/>
          <p:cNvSpPr txBox="1"/>
          <p:nvPr/>
        </p:nvSpPr>
        <p:spPr>
          <a:xfrm>
            <a:off x="1926351" y="1517718"/>
            <a:ext cx="1787782" cy="461665"/>
          </a:xfrm>
          <a:prstGeom prst="rect">
            <a:avLst/>
          </a:prstGeom>
          <a:noFill/>
        </p:spPr>
        <p:txBody>
          <a:bodyPr wrap="none" rtlCol="0">
            <a:spAutoFit/>
          </a:bodyPr>
          <a:lstStyle/>
          <a:p>
            <a:r>
              <a:rPr lang="en-US" sz="2400" b="1" i="1" dirty="0" smtClean="0">
                <a:solidFill>
                  <a:srgbClr val="800000"/>
                </a:solidFill>
              </a:rPr>
              <a:t>Model error</a:t>
            </a:r>
            <a:endParaRPr lang="en-US" sz="2400" b="1" i="1" dirty="0">
              <a:solidFill>
                <a:srgbClr val="800000"/>
              </a:solidFill>
            </a:endParaRPr>
          </a:p>
        </p:txBody>
      </p:sp>
      <p:sp>
        <p:nvSpPr>
          <p:cNvPr id="11" name="TextBox 10"/>
          <p:cNvSpPr txBox="1"/>
          <p:nvPr/>
        </p:nvSpPr>
        <p:spPr>
          <a:xfrm>
            <a:off x="1680612" y="2507743"/>
            <a:ext cx="2158676" cy="461665"/>
          </a:xfrm>
          <a:prstGeom prst="rect">
            <a:avLst/>
          </a:prstGeom>
          <a:noFill/>
        </p:spPr>
        <p:txBody>
          <a:bodyPr wrap="none" rtlCol="0">
            <a:spAutoFit/>
          </a:bodyPr>
          <a:lstStyle/>
          <a:p>
            <a:r>
              <a:rPr lang="en-US" sz="2400" b="1" i="1" dirty="0" smtClean="0">
                <a:solidFill>
                  <a:srgbClr val="800000"/>
                </a:solidFill>
              </a:rPr>
              <a:t>Sampling error</a:t>
            </a:r>
            <a:endParaRPr lang="en-US" sz="2400" b="1" i="1" dirty="0">
              <a:solidFill>
                <a:srgbClr val="800000"/>
              </a:solidFill>
            </a:endParaRPr>
          </a:p>
        </p:txBody>
      </p:sp>
      <p:sp>
        <p:nvSpPr>
          <p:cNvPr id="12" name="TextBox 11"/>
          <p:cNvSpPr txBox="1"/>
          <p:nvPr/>
        </p:nvSpPr>
        <p:spPr>
          <a:xfrm>
            <a:off x="1447956" y="3508015"/>
            <a:ext cx="2527918" cy="461665"/>
          </a:xfrm>
          <a:prstGeom prst="rect">
            <a:avLst/>
          </a:prstGeom>
          <a:noFill/>
        </p:spPr>
        <p:txBody>
          <a:bodyPr wrap="none" rtlCol="0">
            <a:spAutoFit/>
          </a:bodyPr>
          <a:lstStyle/>
          <a:p>
            <a:r>
              <a:rPr lang="en-US" sz="2400" b="1" i="1" dirty="0" smtClean="0">
                <a:solidFill>
                  <a:srgbClr val="800000"/>
                </a:solidFill>
              </a:rPr>
              <a:t>Observation error</a:t>
            </a:r>
            <a:endParaRPr lang="en-US" sz="2400" b="1" i="1" dirty="0">
              <a:solidFill>
                <a:srgbClr val="800000"/>
              </a:solidFill>
            </a:endParaRPr>
          </a:p>
        </p:txBody>
      </p:sp>
      <p:sp>
        <p:nvSpPr>
          <p:cNvPr id="13" name="TextBox 12"/>
          <p:cNvSpPr txBox="1"/>
          <p:nvPr/>
        </p:nvSpPr>
        <p:spPr>
          <a:xfrm>
            <a:off x="1251469" y="5365497"/>
            <a:ext cx="3235443" cy="461665"/>
          </a:xfrm>
          <a:prstGeom prst="rect">
            <a:avLst/>
          </a:prstGeom>
          <a:noFill/>
        </p:spPr>
        <p:txBody>
          <a:bodyPr wrap="none" rtlCol="0">
            <a:spAutoFit/>
          </a:bodyPr>
          <a:lstStyle/>
          <a:p>
            <a:r>
              <a:rPr lang="en-US" sz="2400" b="1" i="1" dirty="0" smtClean="0">
                <a:solidFill>
                  <a:srgbClr val="800000"/>
                </a:solidFill>
              </a:rPr>
              <a:t>Forward operator error</a:t>
            </a:r>
            <a:endParaRPr lang="en-US" sz="2400" b="1" i="1" dirty="0">
              <a:solidFill>
                <a:srgbClr val="800000"/>
              </a:solidFill>
            </a:endParaRPr>
          </a:p>
        </p:txBody>
      </p:sp>
      <p:sp>
        <p:nvSpPr>
          <p:cNvPr id="15" name="TextBox 14"/>
          <p:cNvSpPr txBox="1"/>
          <p:nvPr/>
        </p:nvSpPr>
        <p:spPr>
          <a:xfrm>
            <a:off x="1018532" y="4467741"/>
            <a:ext cx="3468380" cy="461665"/>
          </a:xfrm>
          <a:prstGeom prst="rect">
            <a:avLst/>
          </a:prstGeom>
          <a:noFill/>
        </p:spPr>
        <p:txBody>
          <a:bodyPr wrap="none" rtlCol="0">
            <a:spAutoFit/>
          </a:bodyPr>
          <a:lstStyle/>
          <a:p>
            <a:r>
              <a:rPr lang="en-US" sz="2400" b="1" i="1" dirty="0" smtClean="0">
                <a:solidFill>
                  <a:srgbClr val="800000"/>
                </a:solidFill>
              </a:rPr>
              <a:t>Boundary condition error</a:t>
            </a:r>
            <a:endParaRPr lang="en-US" sz="2400" b="1" i="1" dirty="0">
              <a:solidFill>
                <a:srgbClr val="800000"/>
              </a:solidFill>
            </a:endParaRPr>
          </a:p>
        </p:txBody>
      </p:sp>
      <p:pic>
        <p:nvPicPr>
          <p:cNvPr id="17" name="Picture 16"/>
          <p:cNvPicPr>
            <a:picLocks noChangeAspect="1"/>
          </p:cNvPicPr>
          <p:nvPr/>
        </p:nvPicPr>
        <p:blipFill>
          <a:blip r:embed="rId3"/>
          <a:stretch>
            <a:fillRect/>
          </a:stretch>
        </p:blipFill>
        <p:spPr>
          <a:xfrm>
            <a:off x="5606052" y="3677580"/>
            <a:ext cx="330200" cy="292100"/>
          </a:xfrm>
          <a:prstGeom prst="rect">
            <a:avLst/>
          </a:prstGeom>
        </p:spPr>
      </p:pic>
      <p:pic>
        <p:nvPicPr>
          <p:cNvPr id="18" name="Picture 17"/>
          <p:cNvPicPr>
            <a:picLocks noChangeAspect="1"/>
          </p:cNvPicPr>
          <p:nvPr/>
        </p:nvPicPr>
        <p:blipFill>
          <a:blip r:embed="rId4"/>
          <a:stretch>
            <a:fillRect/>
          </a:stretch>
        </p:blipFill>
        <p:spPr>
          <a:xfrm>
            <a:off x="5157284" y="1517718"/>
            <a:ext cx="812800" cy="342900"/>
          </a:xfrm>
          <a:prstGeom prst="rect">
            <a:avLst/>
          </a:prstGeom>
        </p:spPr>
      </p:pic>
      <p:pic>
        <p:nvPicPr>
          <p:cNvPr id="19" name="Picture 18"/>
          <p:cNvPicPr>
            <a:picLocks noChangeAspect="1"/>
          </p:cNvPicPr>
          <p:nvPr/>
        </p:nvPicPr>
        <p:blipFill>
          <a:blip r:embed="rId5"/>
          <a:stretch>
            <a:fillRect/>
          </a:stretch>
        </p:blipFill>
        <p:spPr>
          <a:xfrm>
            <a:off x="5391362" y="5484262"/>
            <a:ext cx="749300" cy="342900"/>
          </a:xfrm>
          <a:prstGeom prst="rect">
            <a:avLst/>
          </a:prstGeom>
        </p:spPr>
      </p:pic>
      <p:pic>
        <p:nvPicPr>
          <p:cNvPr id="20" name="Picture 19"/>
          <p:cNvPicPr>
            <a:picLocks noChangeAspect="1"/>
          </p:cNvPicPr>
          <p:nvPr/>
        </p:nvPicPr>
        <p:blipFill>
          <a:blip r:embed="rId6"/>
          <a:stretch>
            <a:fillRect/>
          </a:stretch>
        </p:blipFill>
        <p:spPr>
          <a:xfrm>
            <a:off x="4705562" y="2149027"/>
            <a:ext cx="2870200" cy="1231900"/>
          </a:xfrm>
          <a:prstGeom prst="rect">
            <a:avLst/>
          </a:prstGeom>
        </p:spPr>
      </p:pic>
      <p:pic>
        <p:nvPicPr>
          <p:cNvPr id="23" name="Picture 22"/>
          <p:cNvPicPr>
            <a:picLocks noChangeAspect="1"/>
          </p:cNvPicPr>
          <p:nvPr/>
        </p:nvPicPr>
        <p:blipFill>
          <a:blip r:embed="rId7"/>
          <a:stretch>
            <a:fillRect/>
          </a:stretch>
        </p:blipFill>
        <p:spPr>
          <a:xfrm>
            <a:off x="4933128" y="4523006"/>
            <a:ext cx="2438400" cy="406400"/>
          </a:xfrm>
          <a:prstGeom prst="rect">
            <a:avLst/>
          </a:prstGeom>
        </p:spPr>
      </p:pic>
      <p:sp>
        <p:nvSpPr>
          <p:cNvPr id="3" name="Slide Number Placeholder 2"/>
          <p:cNvSpPr>
            <a:spLocks noGrp="1"/>
          </p:cNvSpPr>
          <p:nvPr>
            <p:ph type="sldNum" sz="quarter" idx="12"/>
          </p:nvPr>
        </p:nvSpPr>
        <p:spPr/>
        <p:txBody>
          <a:bodyPr/>
          <a:lstStyle/>
          <a:p>
            <a:fld id="{ACFE6A9F-801C-2C4E-B77D-DD94C20FDD0B}" type="slidenum">
              <a:rPr lang="en-US" smtClean="0"/>
              <a:t>3</a:t>
            </a:fld>
            <a:endParaRPr lang="en-US"/>
          </a:p>
        </p:txBody>
      </p:sp>
    </p:spTree>
    <p:extLst>
      <p:ext uri="{BB962C8B-B14F-4D97-AF65-F5344CB8AC3E}">
        <p14:creationId xmlns:p14="http://schemas.microsoft.com/office/powerpoint/2010/main" val="20015048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74710"/>
          </a:xfrm>
        </p:spPr>
        <p:txBody>
          <a:bodyPr>
            <a:normAutofit fontScale="90000"/>
          </a:bodyPr>
          <a:lstStyle/>
          <a:p>
            <a:r>
              <a:rPr lang="en-US" sz="2400" b="1" dirty="0" smtClean="0"/>
              <a:t>Replacing additive inflation with stochastic physics (preliminary)</a:t>
            </a:r>
            <a:br>
              <a:rPr lang="en-US" sz="2400" b="1" dirty="0" smtClean="0"/>
            </a:br>
            <a:r>
              <a:rPr lang="en-US" sz="2400" b="1" dirty="0" smtClean="0">
                <a:solidFill>
                  <a:srgbClr val="FF0000"/>
                </a:solidFill>
              </a:rPr>
              <a:t>red: </a:t>
            </a:r>
            <a:r>
              <a:rPr lang="en-US" sz="2400" i="1" dirty="0" smtClean="0"/>
              <a:t>control (</a:t>
            </a:r>
            <a:r>
              <a:rPr lang="en-US" sz="2400" i="1" dirty="0" err="1" smtClean="0"/>
              <a:t>EnKF</a:t>
            </a:r>
            <a:r>
              <a:rPr lang="en-US" sz="2400" i="1" dirty="0" smtClean="0"/>
              <a:t> with additive inflation)</a:t>
            </a:r>
            <a:br>
              <a:rPr lang="en-US" sz="2400" i="1" dirty="0" smtClean="0"/>
            </a:br>
            <a:r>
              <a:rPr lang="en-US" sz="2400" b="1" dirty="0" smtClean="0">
                <a:solidFill>
                  <a:srgbClr val="0000FF"/>
                </a:solidFill>
              </a:rPr>
              <a:t>blue:  </a:t>
            </a:r>
            <a:r>
              <a:rPr lang="en-US" sz="2400" i="1" dirty="0" smtClean="0"/>
              <a:t>Turn off additive inflation, include stochastic physics in model (only in ensemble forecast)</a:t>
            </a:r>
            <a:r>
              <a:rPr lang="en-US" sz="2400" b="1" dirty="0" smtClean="0"/>
              <a:t>.</a:t>
            </a:r>
            <a:br>
              <a:rPr lang="en-US" sz="2400" b="1" dirty="0" smtClean="0"/>
            </a:br>
            <a:endParaRPr lang="en-US" sz="2400" b="1" dirty="0"/>
          </a:p>
        </p:txBody>
      </p:sp>
      <p:pic>
        <p:nvPicPr>
          <p:cNvPr id="4" name="Picture 3" descr="obfits_wind_stochph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0580"/>
            <a:ext cx="9144000" cy="3810000"/>
          </a:xfrm>
          <a:prstGeom prst="rect">
            <a:avLst/>
          </a:prstGeom>
        </p:spPr>
      </p:pic>
      <p:sp>
        <p:nvSpPr>
          <p:cNvPr id="5" name="TextBox 4"/>
          <p:cNvSpPr txBox="1"/>
          <p:nvPr/>
        </p:nvSpPr>
        <p:spPr>
          <a:xfrm>
            <a:off x="443869" y="5740857"/>
            <a:ext cx="8223897" cy="923330"/>
          </a:xfrm>
          <a:prstGeom prst="rect">
            <a:avLst/>
          </a:prstGeom>
          <a:noFill/>
        </p:spPr>
        <p:txBody>
          <a:bodyPr wrap="square" rtlCol="0">
            <a:spAutoFit/>
          </a:bodyPr>
          <a:lstStyle/>
          <a:p>
            <a:r>
              <a:rPr lang="en-US" i="1" dirty="0" smtClean="0"/>
              <a:t>Should be able to replace additive inflation with stochastic physics in the </a:t>
            </a:r>
            <a:r>
              <a:rPr lang="en-US" i="1" dirty="0" err="1" smtClean="0"/>
              <a:t>EnKF</a:t>
            </a:r>
            <a:r>
              <a:rPr lang="en-US" i="1" dirty="0" smtClean="0"/>
              <a:t>.  Further progress likely as stochastic physics schemes improve representation of model uncertainty in the ensemble.</a:t>
            </a:r>
            <a:endParaRPr lang="en-US" i="1" dirty="0"/>
          </a:p>
        </p:txBody>
      </p:sp>
      <p:sp>
        <p:nvSpPr>
          <p:cNvPr id="3" name="Slide Number Placeholder 2"/>
          <p:cNvSpPr>
            <a:spLocks noGrp="1"/>
          </p:cNvSpPr>
          <p:nvPr>
            <p:ph type="sldNum" sz="quarter" idx="12"/>
          </p:nvPr>
        </p:nvSpPr>
        <p:spPr/>
        <p:txBody>
          <a:bodyPr/>
          <a:lstStyle/>
          <a:p>
            <a:fld id="{77878607-8E81-0C4B-A1A8-2C8796DC4391}" type="slidenum">
              <a:rPr lang="en-US" smtClean="0"/>
              <a:t>30</a:t>
            </a:fld>
            <a:endParaRPr lang="en-US"/>
          </a:p>
        </p:txBody>
      </p:sp>
    </p:spTree>
    <p:extLst>
      <p:ext uri="{BB962C8B-B14F-4D97-AF65-F5344CB8AC3E}">
        <p14:creationId xmlns:p14="http://schemas.microsoft.com/office/powerpoint/2010/main" val="3432667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17" y="253380"/>
            <a:ext cx="8865040" cy="806913"/>
          </a:xfrm>
        </p:spPr>
        <p:txBody>
          <a:bodyPr>
            <a:noAutofit/>
          </a:bodyPr>
          <a:lstStyle/>
          <a:p>
            <a:r>
              <a:rPr lang="en-US" sz="3600" b="1" dirty="0" smtClean="0"/>
              <a:t>Conclusions from experiments with NCEP GFS</a:t>
            </a:r>
            <a:endParaRPr lang="en-US" sz="3600" b="1" dirty="0"/>
          </a:p>
        </p:txBody>
      </p:sp>
      <p:sp>
        <p:nvSpPr>
          <p:cNvPr id="3" name="Content Placeholder 2"/>
          <p:cNvSpPr>
            <a:spLocks noGrp="1"/>
          </p:cNvSpPr>
          <p:nvPr>
            <p:ph idx="1"/>
          </p:nvPr>
        </p:nvSpPr>
        <p:spPr>
          <a:xfrm>
            <a:off x="172617" y="1291975"/>
            <a:ext cx="8680093" cy="4971151"/>
          </a:xfrm>
        </p:spPr>
        <p:txBody>
          <a:bodyPr>
            <a:normAutofit fontScale="92500" lnSpcReduction="10000"/>
          </a:bodyPr>
          <a:lstStyle/>
          <a:p>
            <a:r>
              <a:rPr lang="en-US" dirty="0" smtClean="0"/>
              <a:t>As in simple model, it’s hard to improve upon ad-hoc inflation.</a:t>
            </a:r>
          </a:p>
          <a:p>
            <a:r>
              <a:rPr lang="en-US" dirty="0" smtClean="0"/>
              <a:t>We have progressed to the point where state-of-the-art stochastic schemes can perform as well as additive inflation in DA.	</a:t>
            </a:r>
          </a:p>
          <a:p>
            <a:r>
              <a:rPr lang="en-US" dirty="0" smtClean="0"/>
              <a:t>Hopefully, we can do better by treating model uncertainty the process level in each parameterization scheme.</a:t>
            </a:r>
          </a:p>
          <a:p>
            <a:pPr lvl="1"/>
            <a:r>
              <a:rPr lang="en-US" i="1" dirty="0" smtClean="0"/>
              <a:t>See proceedings of model </a:t>
            </a:r>
            <a:r>
              <a:rPr lang="en-US" i="1" dirty="0"/>
              <a:t>uncertainty workshop </a:t>
            </a:r>
            <a:r>
              <a:rPr lang="en-US" i="1" dirty="0" err="1" smtClean="0"/>
              <a:t>at</a:t>
            </a:r>
            <a:r>
              <a:rPr lang="en-US" i="1" dirty="0" err="1" smtClean="0">
                <a:hlinkClick r:id="rId3"/>
              </a:rPr>
              <a:t>http</a:t>
            </a:r>
            <a:r>
              <a:rPr lang="en-US" i="1" dirty="0">
                <a:hlinkClick r:id="rId3"/>
              </a:rPr>
              <a:t>://www.ecmwf.int/newsevents/meetings/workshops/2011/Model_uncertainty</a:t>
            </a:r>
            <a:r>
              <a:rPr lang="en-US" i="1" dirty="0" smtClean="0">
                <a:hlinkClick r:id="rId3"/>
              </a:rPr>
              <a:t>/</a:t>
            </a:r>
            <a:r>
              <a:rPr lang="en-US" i="1" dirty="0" smtClean="0"/>
              <a:t>).</a:t>
            </a:r>
          </a:p>
          <a:p>
            <a:pPr marL="0" indent="0">
              <a:buNone/>
            </a:pPr>
            <a:endParaRPr lang="en-US" i="1" dirty="0"/>
          </a:p>
        </p:txBody>
      </p:sp>
      <p:sp>
        <p:nvSpPr>
          <p:cNvPr id="4" name="Slide Number Placeholder 3"/>
          <p:cNvSpPr>
            <a:spLocks noGrp="1"/>
          </p:cNvSpPr>
          <p:nvPr>
            <p:ph type="sldNum" sz="quarter" idx="12"/>
          </p:nvPr>
        </p:nvSpPr>
        <p:spPr/>
        <p:txBody>
          <a:bodyPr/>
          <a:lstStyle/>
          <a:p>
            <a:fld id="{ACFE6A9F-801C-2C4E-B77D-DD94C20FDD0B}" type="slidenum">
              <a:rPr lang="en-US" smtClean="0"/>
              <a:t>31</a:t>
            </a:fld>
            <a:endParaRPr lang="en-US"/>
          </a:p>
        </p:txBody>
      </p:sp>
    </p:spTree>
    <p:extLst>
      <p:ext uri="{BB962C8B-B14F-4D97-AF65-F5344CB8AC3E}">
        <p14:creationId xmlns:p14="http://schemas.microsoft.com/office/powerpoint/2010/main" val="6922888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32</a:t>
            </a:fld>
            <a:endParaRPr lang="en-US"/>
          </a:p>
        </p:txBody>
      </p:sp>
    </p:spTree>
    <p:extLst>
      <p:ext uri="{BB962C8B-B14F-4D97-AF65-F5344CB8AC3E}">
        <p14:creationId xmlns:p14="http://schemas.microsoft.com/office/powerpoint/2010/main" val="32326891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136"/>
            <a:ext cx="8229600" cy="1143000"/>
          </a:xfrm>
        </p:spPr>
        <p:txBody>
          <a:bodyPr>
            <a:noAutofit/>
          </a:bodyPr>
          <a:lstStyle/>
          <a:p>
            <a:r>
              <a:rPr lang="en-US" sz="3600" b="1" dirty="0" smtClean="0"/>
              <a:t>Reference</a:t>
            </a:r>
            <a:endParaRPr lang="en-US" sz="3600" b="1" i="1" dirty="0"/>
          </a:p>
        </p:txBody>
      </p:sp>
      <p:sp>
        <p:nvSpPr>
          <p:cNvPr id="3" name="Content Placeholder 2"/>
          <p:cNvSpPr>
            <a:spLocks noGrp="1"/>
          </p:cNvSpPr>
          <p:nvPr>
            <p:ph idx="1"/>
          </p:nvPr>
        </p:nvSpPr>
        <p:spPr>
          <a:xfrm>
            <a:off x="158747" y="1349277"/>
            <a:ext cx="8760778" cy="5052525"/>
          </a:xfrm>
        </p:spPr>
        <p:txBody>
          <a:bodyPr>
            <a:normAutofit fontScale="92500"/>
          </a:bodyPr>
          <a:lstStyle/>
          <a:p>
            <a:r>
              <a:rPr lang="en-US" dirty="0" smtClean="0">
                <a:cs typeface="Calibri"/>
              </a:rPr>
              <a:t>sampling </a:t>
            </a:r>
            <a:r>
              <a:rPr lang="en-US" dirty="0">
                <a:cs typeface="Calibri"/>
              </a:rPr>
              <a:t>error largest where </a:t>
            </a:r>
            <a:r>
              <a:rPr lang="en-US" dirty="0" err="1">
                <a:latin typeface="Symbol Proportional BT" charset="2"/>
                <a:cs typeface="Symbol Proportional BT" charset="2"/>
              </a:rPr>
              <a:t>σ</a:t>
            </a:r>
            <a:r>
              <a:rPr lang="en-US" baseline="-25000" dirty="0" err="1">
                <a:cs typeface="Calibri"/>
              </a:rPr>
              <a:t>b</a:t>
            </a:r>
            <a:r>
              <a:rPr lang="en-US" dirty="0">
                <a:cs typeface="Calibri"/>
              </a:rPr>
              <a:t>/</a:t>
            </a:r>
            <a:r>
              <a:rPr lang="en-US" dirty="0" err="1">
                <a:latin typeface="Symbol Proportional BT" charset="2"/>
                <a:cs typeface="Symbol Proportional BT" charset="2"/>
              </a:rPr>
              <a:t>σ</a:t>
            </a:r>
            <a:r>
              <a:rPr lang="en-US" baseline="-25000" dirty="0" err="1">
                <a:cs typeface="Calibri"/>
              </a:rPr>
              <a:t>a</a:t>
            </a:r>
            <a:r>
              <a:rPr lang="en-US" dirty="0">
                <a:cs typeface="Calibri"/>
              </a:rPr>
              <a:t> is large (</a:t>
            </a:r>
            <a:r>
              <a:rPr lang="en-US" dirty="0" err="1">
                <a:cs typeface="Calibri"/>
              </a:rPr>
              <a:t>Sacher</a:t>
            </a:r>
            <a:r>
              <a:rPr lang="en-US" dirty="0">
                <a:cs typeface="Calibri"/>
              </a:rPr>
              <a:t> and </a:t>
            </a:r>
            <a:r>
              <a:rPr lang="en-US" dirty="0" err="1">
                <a:cs typeface="Calibri"/>
              </a:rPr>
              <a:t>Bartello</a:t>
            </a:r>
            <a:r>
              <a:rPr lang="en-US" dirty="0">
                <a:cs typeface="Calibri"/>
              </a:rPr>
              <a:t> 2008 </a:t>
            </a:r>
            <a:r>
              <a:rPr lang="en-US" dirty="0" smtClean="0">
                <a:cs typeface="Calibri"/>
              </a:rPr>
              <a:t>MWR, 1640-1654).</a:t>
            </a:r>
          </a:p>
          <a:p>
            <a:r>
              <a:rPr lang="en-US" dirty="0" smtClean="0">
                <a:cs typeface="Calibri"/>
              </a:rPr>
              <a:t>model </a:t>
            </a:r>
            <a:r>
              <a:rPr lang="en-US" dirty="0">
                <a:cs typeface="Calibri"/>
              </a:rPr>
              <a:t>error is a larger fraction of background error in regions of dense/accurate </a:t>
            </a:r>
            <a:r>
              <a:rPr lang="en-US" dirty="0" err="1">
                <a:cs typeface="Calibri"/>
              </a:rPr>
              <a:t>obs</a:t>
            </a:r>
            <a:r>
              <a:rPr lang="en-US" dirty="0">
                <a:cs typeface="Calibri"/>
              </a:rPr>
              <a:t> </a:t>
            </a:r>
            <a:r>
              <a:rPr lang="en-US" dirty="0" smtClean="0">
                <a:cs typeface="Calibri"/>
              </a:rPr>
              <a:t>where </a:t>
            </a:r>
            <a:r>
              <a:rPr lang="en-US" dirty="0" err="1">
                <a:latin typeface="Symbol Proportional BT" charset="2"/>
                <a:cs typeface="Symbol Proportional BT" charset="2"/>
              </a:rPr>
              <a:t>σ</a:t>
            </a:r>
            <a:r>
              <a:rPr lang="en-US" baseline="-25000" dirty="0" err="1">
                <a:cs typeface="Calibri"/>
              </a:rPr>
              <a:t>b</a:t>
            </a:r>
            <a:r>
              <a:rPr lang="en-US" dirty="0">
                <a:cs typeface="Calibri"/>
              </a:rPr>
              <a:t>/</a:t>
            </a:r>
            <a:r>
              <a:rPr lang="en-US" dirty="0" err="1">
                <a:latin typeface="Symbol Proportional BT" charset="2"/>
                <a:cs typeface="Symbol Proportional BT" charset="2"/>
              </a:rPr>
              <a:t>σ</a:t>
            </a:r>
            <a:r>
              <a:rPr lang="en-US" baseline="-25000" dirty="0" err="1">
                <a:cs typeface="Calibri"/>
              </a:rPr>
              <a:t>a</a:t>
            </a:r>
            <a:r>
              <a:rPr lang="en-US" dirty="0">
                <a:cs typeface="Calibri"/>
              </a:rPr>
              <a:t> is </a:t>
            </a:r>
            <a:r>
              <a:rPr lang="en-US" dirty="0" smtClean="0">
                <a:cs typeface="Calibri"/>
              </a:rPr>
              <a:t>large</a:t>
            </a:r>
            <a:r>
              <a:rPr lang="en-US" dirty="0">
                <a:cs typeface="Calibri"/>
              </a:rPr>
              <a:t> </a:t>
            </a:r>
            <a:r>
              <a:rPr lang="en-US" dirty="0" smtClean="0">
                <a:cs typeface="Calibri"/>
              </a:rPr>
              <a:t>(Daley </a:t>
            </a:r>
            <a:r>
              <a:rPr lang="en-US" dirty="0">
                <a:cs typeface="Calibri"/>
              </a:rPr>
              <a:t>and Menard 1993 </a:t>
            </a:r>
            <a:r>
              <a:rPr lang="en-US" dirty="0" smtClean="0">
                <a:cs typeface="Calibri"/>
              </a:rPr>
              <a:t>MWR, 1554-1565).</a:t>
            </a:r>
          </a:p>
          <a:p>
            <a:r>
              <a:rPr lang="en-US" dirty="0" smtClean="0">
                <a:cs typeface="Calibri"/>
              </a:rPr>
              <a:t>adaptively </a:t>
            </a:r>
            <a:r>
              <a:rPr lang="en-US" dirty="0">
                <a:cs typeface="Calibri"/>
              </a:rPr>
              <a:t>estimated inflation </a:t>
            </a:r>
            <a:r>
              <a:rPr lang="en-US" dirty="0" smtClean="0">
                <a:cs typeface="Calibri"/>
              </a:rPr>
              <a:t>looks </a:t>
            </a:r>
            <a:r>
              <a:rPr lang="en-US" dirty="0">
                <a:cs typeface="Calibri"/>
              </a:rPr>
              <a:t>like </a:t>
            </a:r>
            <a:r>
              <a:rPr lang="en-US" dirty="0" err="1">
                <a:latin typeface="Symbol Proportional BT" charset="2"/>
                <a:cs typeface="Symbol Proportional BT" charset="2"/>
              </a:rPr>
              <a:t>σ</a:t>
            </a:r>
            <a:r>
              <a:rPr lang="en-US" baseline="-25000" dirty="0" err="1">
                <a:cs typeface="Calibri"/>
              </a:rPr>
              <a:t>b</a:t>
            </a:r>
            <a:r>
              <a:rPr lang="en-US" dirty="0">
                <a:cs typeface="Calibri"/>
              </a:rPr>
              <a:t>/</a:t>
            </a:r>
            <a:r>
              <a:rPr lang="en-US" dirty="0" err="1">
                <a:latin typeface="Symbol Proportional BT" charset="2"/>
                <a:cs typeface="Symbol Proportional BT" charset="2"/>
              </a:rPr>
              <a:t>σ</a:t>
            </a:r>
            <a:r>
              <a:rPr lang="en-US" baseline="-25000" dirty="0" err="1">
                <a:cs typeface="Calibri"/>
              </a:rPr>
              <a:t>a</a:t>
            </a:r>
            <a:r>
              <a:rPr lang="en-US" dirty="0">
                <a:cs typeface="Calibri"/>
              </a:rPr>
              <a:t> </a:t>
            </a:r>
            <a:r>
              <a:rPr lang="en-US" dirty="0" smtClean="0">
                <a:cs typeface="Calibri"/>
              </a:rPr>
              <a:t>(Anderson et al 2009 BAMS, 1283-1296, Fig. 13).</a:t>
            </a:r>
            <a:endParaRPr lang="en-US" dirty="0" smtClean="0"/>
          </a:p>
          <a:p>
            <a:r>
              <a:rPr lang="en-US" dirty="0" smtClean="0"/>
              <a:t>Additive inflation does most of the work in the </a:t>
            </a:r>
            <a:r>
              <a:rPr lang="en-US" dirty="0" err="1" smtClean="0"/>
              <a:t>Env</a:t>
            </a:r>
            <a:r>
              <a:rPr lang="en-US" dirty="0" smtClean="0"/>
              <a:t> Canada </a:t>
            </a:r>
            <a:r>
              <a:rPr lang="en-US" dirty="0" err="1" smtClean="0"/>
              <a:t>EnKF</a:t>
            </a:r>
            <a:r>
              <a:rPr lang="en-US" dirty="0"/>
              <a:t> (</a:t>
            </a:r>
            <a:r>
              <a:rPr lang="en-US" dirty="0" err="1"/>
              <a:t>Houtekamer</a:t>
            </a:r>
            <a:r>
              <a:rPr lang="en-US" dirty="0"/>
              <a:t>, Mitchell and Deng, MWR July </a:t>
            </a:r>
            <a:r>
              <a:rPr lang="en-US" dirty="0" smtClean="0"/>
              <a:t>2009).</a:t>
            </a:r>
          </a:p>
          <a:p>
            <a:pPr marL="457200" lvl="1" indent="0">
              <a:buNone/>
            </a:pPr>
            <a:endParaRPr lang="en-US" dirty="0" smtClean="0"/>
          </a:p>
          <a:p>
            <a:pPr lvl="1"/>
            <a:endParaRPr lang="en-US" dirty="0"/>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33</a:t>
            </a:fld>
            <a:endParaRPr lang="en-US"/>
          </a:p>
        </p:txBody>
      </p:sp>
    </p:spTree>
    <p:extLst>
      <p:ext uri="{BB962C8B-B14F-4D97-AF65-F5344CB8AC3E}">
        <p14:creationId xmlns:p14="http://schemas.microsoft.com/office/powerpoint/2010/main" val="41133122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Experiences with </a:t>
            </a:r>
            <a:r>
              <a:rPr lang="en-US" sz="3600" b="1" dirty="0" err="1" smtClean="0"/>
              <a:t>Env</a:t>
            </a:r>
            <a:r>
              <a:rPr lang="en-US" sz="3600" b="1" dirty="0" smtClean="0"/>
              <a:t>. Canada system</a:t>
            </a:r>
            <a:r>
              <a:rPr lang="en-US" sz="3600" dirty="0" smtClean="0"/>
              <a:t/>
            </a:r>
            <a:br>
              <a:rPr lang="en-US" sz="3600" dirty="0" smtClean="0"/>
            </a:br>
            <a:r>
              <a:rPr lang="en-US" sz="2800" dirty="0" smtClean="0"/>
              <a:t>(</a:t>
            </a:r>
            <a:r>
              <a:rPr lang="en-US" sz="2800" dirty="0" err="1" smtClean="0"/>
              <a:t>Houtekamer</a:t>
            </a:r>
            <a:r>
              <a:rPr lang="en-US" sz="2800" dirty="0" smtClean="0"/>
              <a:t>, Mitchell and Deng, MWR July 2009)</a:t>
            </a:r>
            <a:endParaRPr lang="en-US" sz="2800" dirty="0"/>
          </a:p>
        </p:txBody>
      </p:sp>
      <p:sp>
        <p:nvSpPr>
          <p:cNvPr id="6" name="Content Placeholder 2"/>
          <p:cNvSpPr txBox="1">
            <a:spLocks/>
          </p:cNvSpPr>
          <p:nvPr/>
        </p:nvSpPr>
        <p:spPr>
          <a:xfrm>
            <a:off x="103760" y="1624367"/>
            <a:ext cx="4031325" cy="488751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Most of spread comes from additive inflation.</a:t>
            </a:r>
          </a:p>
          <a:p>
            <a:r>
              <a:rPr lang="en-US" sz="2800" dirty="0" smtClean="0"/>
              <a:t>Multi-physics adds some variance, </a:t>
            </a:r>
            <a:r>
              <a:rPr lang="en-US" sz="2800" dirty="0" err="1" smtClean="0"/>
              <a:t>esp</a:t>
            </a:r>
            <a:r>
              <a:rPr lang="en-US" sz="2800" dirty="0" smtClean="0"/>
              <a:t> in lower trop.</a:t>
            </a:r>
          </a:p>
          <a:p>
            <a:r>
              <a:rPr lang="en-US" sz="2800" dirty="0" smtClean="0"/>
              <a:t>SPPT and SKEB do not provide much variability to background ensemble.</a:t>
            </a:r>
          </a:p>
          <a:p>
            <a:r>
              <a:rPr lang="en-US" sz="2800" dirty="0" smtClean="0"/>
              <a:t>Are other sources of assimilation error (non-model) dominant, or do stochastic schemes need to be developed/tuned specifically for DA systems?</a:t>
            </a:r>
          </a:p>
          <a:p>
            <a:endParaRPr lang="en-US" sz="2800" dirty="0"/>
          </a:p>
        </p:txBody>
      </p:sp>
      <p:pic>
        <p:nvPicPr>
          <p:cNvPr id="5" name="Picture 4" descr="modele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085" y="1361098"/>
            <a:ext cx="5008915" cy="5486400"/>
          </a:xfrm>
          <a:prstGeom prst="rect">
            <a:avLst/>
          </a:prstGeom>
        </p:spPr>
      </p:pic>
      <p:sp>
        <p:nvSpPr>
          <p:cNvPr id="3" name="Slide Number Placeholder 2"/>
          <p:cNvSpPr>
            <a:spLocks noGrp="1"/>
          </p:cNvSpPr>
          <p:nvPr>
            <p:ph type="sldNum" sz="quarter" idx="12"/>
          </p:nvPr>
        </p:nvSpPr>
        <p:spPr/>
        <p:txBody>
          <a:bodyPr/>
          <a:lstStyle/>
          <a:p>
            <a:fld id="{ACFE6A9F-801C-2C4E-B77D-DD94C20FDD0B}" type="slidenum">
              <a:rPr lang="en-US" smtClean="0"/>
              <a:t>34</a:t>
            </a:fld>
            <a:endParaRPr lang="en-US"/>
          </a:p>
        </p:txBody>
      </p:sp>
    </p:spTree>
    <p:extLst>
      <p:ext uri="{BB962C8B-B14F-4D97-AF65-F5344CB8AC3E}">
        <p14:creationId xmlns:p14="http://schemas.microsoft.com/office/powerpoint/2010/main" val="12287760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Multiplicative Inflation</a:t>
            </a:r>
            <a:endParaRPr lang="en-US" sz="3600" b="1" i="1" dirty="0"/>
          </a:p>
        </p:txBody>
      </p:sp>
      <p:sp>
        <p:nvSpPr>
          <p:cNvPr id="3" name="Content Placeholder 2"/>
          <p:cNvSpPr>
            <a:spLocks noGrp="1"/>
          </p:cNvSpPr>
          <p:nvPr>
            <p:ph idx="1"/>
          </p:nvPr>
        </p:nvSpPr>
        <p:spPr>
          <a:xfrm>
            <a:off x="286459" y="1637246"/>
            <a:ext cx="3371141" cy="4926875"/>
          </a:xfrm>
        </p:spPr>
        <p:txBody>
          <a:bodyPr>
            <a:normAutofit fontScale="92500"/>
          </a:bodyPr>
          <a:lstStyle/>
          <a:p>
            <a:r>
              <a:rPr lang="en-US" sz="3000" dirty="0" smtClean="0"/>
              <a:t>Relaxation to prior spread works best, is less sensitive to choice of relaxation parameter.</a:t>
            </a:r>
          </a:p>
          <a:p>
            <a:r>
              <a:rPr lang="en-US" sz="3000" dirty="0" smtClean="0"/>
              <a:t>Jeff Anderson’s Bayesian adaptive inflation method performs similarly.</a:t>
            </a:r>
          </a:p>
          <a:p>
            <a:pPr marL="0" indent="0">
              <a:buNone/>
            </a:pPr>
            <a:r>
              <a:rPr lang="en-US" dirty="0" smtClean="0"/>
              <a:t> </a:t>
            </a:r>
          </a:p>
          <a:p>
            <a:pPr marL="457200" lvl="1" indent="0">
              <a:buNone/>
            </a:pPr>
            <a:endParaRPr lang="en-US" dirty="0" smtClean="0"/>
          </a:p>
          <a:p>
            <a:pPr marL="457200" lvl="1" indent="0">
              <a:buNone/>
            </a:pPr>
            <a:endParaRPr lang="en-US" dirty="0"/>
          </a:p>
          <a:p>
            <a:pPr marL="457200" lvl="1" indent="0">
              <a:buNone/>
            </a:pPr>
            <a:endParaRPr lang="en-US" dirty="0" smtClean="0"/>
          </a:p>
          <a:p>
            <a:pPr lvl="1"/>
            <a:endParaRPr lang="en-US" dirty="0"/>
          </a:p>
        </p:txBody>
      </p:sp>
      <p:pic>
        <p:nvPicPr>
          <p:cNvPr id="7" name="Picture 6" descr="fig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210" y="1828211"/>
            <a:ext cx="5486400" cy="4119372"/>
          </a:xfrm>
          <a:prstGeom prst="rect">
            <a:avLst/>
          </a:prstGeom>
        </p:spPr>
      </p:pic>
      <p:sp>
        <p:nvSpPr>
          <p:cNvPr id="8" name="TextBox 7"/>
          <p:cNvSpPr txBox="1"/>
          <p:nvPr/>
        </p:nvSpPr>
        <p:spPr>
          <a:xfrm>
            <a:off x="3862154" y="6031217"/>
            <a:ext cx="4894639" cy="369332"/>
          </a:xfrm>
          <a:prstGeom prst="rect">
            <a:avLst/>
          </a:prstGeom>
          <a:noFill/>
        </p:spPr>
        <p:txBody>
          <a:bodyPr wrap="none" rtlCol="0">
            <a:spAutoFit/>
          </a:bodyPr>
          <a:lstStyle/>
          <a:p>
            <a:r>
              <a:rPr lang="en-US" dirty="0" err="1" smtClean="0"/>
              <a:t>ens</a:t>
            </a:r>
            <a:r>
              <a:rPr lang="en-US" dirty="0" smtClean="0"/>
              <a:t> mean first-guess error (solid), spread (dashed)</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35</a:t>
            </a:fld>
            <a:endParaRPr lang="en-US"/>
          </a:p>
        </p:txBody>
      </p:sp>
    </p:spTree>
    <p:extLst>
      <p:ext uri="{BB962C8B-B14F-4D97-AF65-F5344CB8AC3E}">
        <p14:creationId xmlns:p14="http://schemas.microsoft.com/office/powerpoint/2010/main" val="5777424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 Additive Inflation</a:t>
            </a:r>
            <a:endParaRPr lang="en-US" sz="3600" b="1" i="1" dirty="0"/>
          </a:p>
        </p:txBody>
      </p:sp>
      <p:sp>
        <p:nvSpPr>
          <p:cNvPr id="10" name="Content Placeholder 2"/>
          <p:cNvSpPr>
            <a:spLocks noGrp="1"/>
          </p:cNvSpPr>
          <p:nvPr>
            <p:ph idx="1"/>
          </p:nvPr>
        </p:nvSpPr>
        <p:spPr>
          <a:xfrm>
            <a:off x="457200" y="1600200"/>
            <a:ext cx="3476833" cy="4756150"/>
          </a:xfrm>
        </p:spPr>
        <p:txBody>
          <a:bodyPr>
            <a:normAutofit fontScale="70000" lnSpcReduction="20000"/>
          </a:bodyPr>
          <a:lstStyle/>
          <a:p>
            <a:r>
              <a:rPr lang="en-US" dirty="0" smtClean="0"/>
              <a:t>Using random samples of actual model error is unrealistic.</a:t>
            </a:r>
          </a:p>
          <a:p>
            <a:r>
              <a:rPr lang="en-US" dirty="0" smtClean="0"/>
              <a:t>Instead, try random samples of 12-h differences from T31 run.  </a:t>
            </a:r>
          </a:p>
          <a:p>
            <a:r>
              <a:rPr lang="en-US" dirty="0" smtClean="0"/>
              <a:t>Not quite as good as using actual model error, but still an improvement over multiplicative inflation alone.</a:t>
            </a:r>
          </a:p>
          <a:p>
            <a:r>
              <a:rPr lang="en-US" dirty="0" smtClean="0"/>
              <a:t>Additive inflation alone still better than multiplicative inflation alone (compare values along x and y axes).</a:t>
            </a:r>
          </a:p>
        </p:txBody>
      </p:sp>
      <p:sp>
        <p:nvSpPr>
          <p:cNvPr id="4" name="Slide Number Placeholder 3"/>
          <p:cNvSpPr>
            <a:spLocks noGrp="1"/>
          </p:cNvSpPr>
          <p:nvPr>
            <p:ph type="sldNum" sz="quarter" idx="12"/>
          </p:nvPr>
        </p:nvSpPr>
        <p:spPr/>
        <p:txBody>
          <a:bodyPr/>
          <a:lstStyle/>
          <a:p>
            <a:fld id="{ACFE6A9F-801C-2C4E-B77D-DD94C20FDD0B}" type="slidenum">
              <a:rPr lang="en-US" smtClean="0"/>
              <a:t>36</a:t>
            </a:fld>
            <a:endParaRPr lang="en-US"/>
          </a:p>
        </p:txBody>
      </p:sp>
      <p:pic>
        <p:nvPicPr>
          <p:cNvPr id="6" name="Picture 5" descr="addinftend.png"/>
          <p:cNvPicPr>
            <a:picLocks noChangeAspect="1"/>
          </p:cNvPicPr>
          <p:nvPr/>
        </p:nvPicPr>
        <p:blipFill rotWithShape="1">
          <a:blip r:embed="rId2">
            <a:extLst>
              <a:ext uri="{28A0092B-C50C-407E-A947-70E740481C1C}">
                <a14:useLocalDpi xmlns:a14="http://schemas.microsoft.com/office/drawing/2010/main" val="0"/>
              </a:ext>
            </a:extLst>
          </a:blip>
          <a:srcRect l="5701" r="11618"/>
          <a:stretch/>
        </p:blipFill>
        <p:spPr>
          <a:xfrm>
            <a:off x="4160520" y="1417320"/>
            <a:ext cx="4725211" cy="4572000"/>
          </a:xfrm>
          <a:prstGeom prst="rect">
            <a:avLst/>
          </a:prstGeom>
        </p:spPr>
      </p:pic>
    </p:spTree>
    <p:extLst>
      <p:ext uri="{BB962C8B-B14F-4D97-AF65-F5344CB8AC3E}">
        <p14:creationId xmlns:p14="http://schemas.microsoft.com/office/powerpoint/2010/main" val="21755051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Methods for representing model uncertainty in ensembles</a:t>
            </a:r>
            <a:endParaRPr lang="en-US" b="1" dirty="0"/>
          </a:p>
        </p:txBody>
      </p:sp>
      <p:sp>
        <p:nvSpPr>
          <p:cNvPr id="3" name="Content Placeholder 2"/>
          <p:cNvSpPr>
            <a:spLocks noGrp="1"/>
          </p:cNvSpPr>
          <p:nvPr>
            <p:ph idx="1"/>
          </p:nvPr>
        </p:nvSpPr>
        <p:spPr/>
        <p:txBody>
          <a:bodyPr>
            <a:normAutofit lnSpcReduction="10000"/>
          </a:bodyPr>
          <a:lstStyle/>
          <a:p>
            <a:r>
              <a:rPr lang="en-US" dirty="0" smtClean="0"/>
              <a:t>Multi-model ensembles</a:t>
            </a:r>
          </a:p>
          <a:p>
            <a:pPr lvl="1"/>
            <a:r>
              <a:rPr lang="en-US" dirty="0" smtClean="0"/>
              <a:t>Pros</a:t>
            </a:r>
          </a:p>
          <a:p>
            <a:pPr lvl="2"/>
            <a:r>
              <a:rPr lang="en-US" dirty="0" smtClean="0"/>
              <a:t>Everybody gets to keep working on their own model.</a:t>
            </a:r>
          </a:p>
          <a:p>
            <a:pPr lvl="2"/>
            <a:r>
              <a:rPr lang="en-US" dirty="0" smtClean="0"/>
              <a:t>Seems to work well for seasonal predictions</a:t>
            </a:r>
          </a:p>
          <a:p>
            <a:pPr lvl="1"/>
            <a:r>
              <a:rPr lang="en-US" dirty="0" smtClean="0"/>
              <a:t>Cons</a:t>
            </a:r>
          </a:p>
          <a:p>
            <a:pPr lvl="2"/>
            <a:r>
              <a:rPr lang="en-US" dirty="0" smtClean="0"/>
              <a:t>Heavy maintenance burden – hard to keep all models equally skillful.</a:t>
            </a:r>
          </a:p>
          <a:p>
            <a:pPr lvl="2"/>
            <a:r>
              <a:rPr lang="en-US" dirty="0" smtClean="0"/>
              <a:t>Addresses uncertainties in model formulation – but not the effects of sub-grid scale variability.</a:t>
            </a:r>
          </a:p>
          <a:p>
            <a:pPr lvl="2"/>
            <a:r>
              <a:rPr lang="en-US" dirty="0" smtClean="0"/>
              <a:t>Hard to deal with different grids/orography within DA.</a:t>
            </a:r>
          </a:p>
          <a:p>
            <a:pPr lvl="1"/>
            <a:endParaRPr lang="en-US" dirty="0" smtClean="0"/>
          </a:p>
        </p:txBody>
      </p:sp>
    </p:spTree>
    <p:extLst>
      <p:ext uri="{BB962C8B-B14F-4D97-AF65-F5344CB8AC3E}">
        <p14:creationId xmlns:p14="http://schemas.microsoft.com/office/powerpoint/2010/main" val="4907038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Methods for representing model uncertainty in ensembles</a:t>
            </a:r>
            <a:endParaRPr lang="en-US" b="1" dirty="0"/>
          </a:p>
        </p:txBody>
      </p:sp>
      <p:sp>
        <p:nvSpPr>
          <p:cNvPr id="3" name="Content Placeholder 2"/>
          <p:cNvSpPr>
            <a:spLocks noGrp="1"/>
          </p:cNvSpPr>
          <p:nvPr>
            <p:ph idx="1"/>
          </p:nvPr>
        </p:nvSpPr>
        <p:spPr/>
        <p:txBody>
          <a:bodyPr/>
          <a:lstStyle/>
          <a:p>
            <a:r>
              <a:rPr lang="en-US" dirty="0" smtClean="0"/>
              <a:t>Parameter perturbations</a:t>
            </a:r>
          </a:p>
          <a:p>
            <a:pPr lvl="1"/>
            <a:r>
              <a:rPr lang="en-US" dirty="0" smtClean="0"/>
              <a:t>Pros</a:t>
            </a:r>
          </a:p>
          <a:p>
            <a:pPr lvl="2"/>
            <a:r>
              <a:rPr lang="en-US" dirty="0" smtClean="0"/>
              <a:t>Relatively simple to create (no need to develop new schemes).</a:t>
            </a:r>
          </a:p>
          <a:p>
            <a:pPr lvl="1"/>
            <a:r>
              <a:rPr lang="en-US" dirty="0" smtClean="0"/>
              <a:t>Cons</a:t>
            </a:r>
          </a:p>
          <a:p>
            <a:pPr lvl="2"/>
            <a:r>
              <a:rPr lang="en-US" dirty="0" smtClean="0"/>
              <a:t>How to determine the sensitive parameters, what a reasonable parameter range is?</a:t>
            </a:r>
          </a:p>
          <a:p>
            <a:pPr lvl="2"/>
            <a:r>
              <a:rPr lang="en-US" dirty="0" smtClean="0"/>
              <a:t>Nonlinear interactions between processes (radiation/convection/boundary layer). Easy to push model into an unrealistic regime.</a:t>
            </a:r>
          </a:p>
          <a:p>
            <a:pPr lvl="1"/>
            <a:endParaRPr lang="en-US" dirty="0" smtClean="0"/>
          </a:p>
        </p:txBody>
      </p:sp>
    </p:spTree>
    <p:extLst>
      <p:ext uri="{BB962C8B-B14F-4D97-AF65-F5344CB8AC3E}">
        <p14:creationId xmlns:p14="http://schemas.microsoft.com/office/powerpoint/2010/main" val="14989588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Methods for representing model uncertainty in ensembles</a:t>
            </a:r>
            <a:endParaRPr lang="en-US" b="1" dirty="0"/>
          </a:p>
        </p:txBody>
      </p:sp>
      <p:sp>
        <p:nvSpPr>
          <p:cNvPr id="3" name="Content Placeholder 2"/>
          <p:cNvSpPr>
            <a:spLocks noGrp="1"/>
          </p:cNvSpPr>
          <p:nvPr>
            <p:ph idx="1"/>
          </p:nvPr>
        </p:nvSpPr>
        <p:spPr/>
        <p:txBody>
          <a:bodyPr>
            <a:normAutofit/>
          </a:bodyPr>
          <a:lstStyle/>
          <a:p>
            <a:r>
              <a:rPr lang="en-US" dirty="0" smtClean="0"/>
              <a:t>Stochastic parameterization</a:t>
            </a:r>
          </a:p>
          <a:p>
            <a:pPr lvl="1"/>
            <a:r>
              <a:rPr lang="en-US" dirty="0" smtClean="0"/>
              <a:t>Pros</a:t>
            </a:r>
          </a:p>
          <a:p>
            <a:pPr lvl="2"/>
            <a:r>
              <a:rPr lang="en-US" dirty="0" smtClean="0"/>
              <a:t>Potentially a more rigorous approach.</a:t>
            </a:r>
          </a:p>
          <a:p>
            <a:pPr lvl="2"/>
            <a:r>
              <a:rPr lang="en-US" dirty="0" smtClean="0"/>
              <a:t>They have a deterministic limit – can maintain a single model for deterministic and ensemble prediction.</a:t>
            </a:r>
          </a:p>
          <a:p>
            <a:pPr lvl="1"/>
            <a:r>
              <a:rPr lang="en-US" dirty="0" smtClean="0"/>
              <a:t>Cons</a:t>
            </a:r>
          </a:p>
          <a:p>
            <a:pPr lvl="2"/>
            <a:r>
              <a:rPr lang="en-US" dirty="0"/>
              <a:t>Hard to find observations </a:t>
            </a:r>
            <a:r>
              <a:rPr lang="en-US" dirty="0" smtClean="0"/>
              <a:t>to </a:t>
            </a:r>
            <a:r>
              <a:rPr lang="en-US" dirty="0"/>
              <a:t>inform development (use LES simulations instead?</a:t>
            </a:r>
            <a:r>
              <a:rPr lang="en-US" dirty="0" smtClean="0"/>
              <a:t>)</a:t>
            </a:r>
          </a:p>
          <a:p>
            <a:pPr lvl="2"/>
            <a:r>
              <a:rPr lang="en-US" dirty="0" smtClean="0"/>
              <a:t>Should be done from the ground-up, at the process level (see above).</a:t>
            </a:r>
          </a:p>
          <a:p>
            <a:pPr lvl="1"/>
            <a:endParaRPr lang="en-US" dirty="0" smtClean="0"/>
          </a:p>
        </p:txBody>
      </p:sp>
    </p:spTree>
    <p:extLst>
      <p:ext uri="{BB962C8B-B14F-4D97-AF65-F5344CB8AC3E}">
        <p14:creationId xmlns:p14="http://schemas.microsoft.com/office/powerpoint/2010/main" val="38644432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Experiences with </a:t>
            </a:r>
            <a:r>
              <a:rPr lang="en-US" sz="3600" b="1" dirty="0" err="1" smtClean="0"/>
              <a:t>Env</a:t>
            </a:r>
            <a:r>
              <a:rPr lang="en-US" sz="3600" b="1" dirty="0" smtClean="0"/>
              <a:t>. Canada system</a:t>
            </a:r>
            <a:r>
              <a:rPr lang="en-US" sz="3600" dirty="0" smtClean="0"/>
              <a:t/>
            </a:r>
            <a:br>
              <a:rPr lang="en-US" sz="3600" dirty="0" smtClean="0"/>
            </a:br>
            <a:r>
              <a:rPr lang="en-US" sz="2800" dirty="0" smtClean="0"/>
              <a:t>(</a:t>
            </a:r>
            <a:r>
              <a:rPr lang="en-US" sz="2800" dirty="0" err="1" smtClean="0"/>
              <a:t>Houtekamer</a:t>
            </a:r>
            <a:r>
              <a:rPr lang="en-US" sz="2800" dirty="0" smtClean="0"/>
              <a:t>, Mitchell and Deng, MWR July 2009)</a:t>
            </a:r>
            <a:endParaRPr lang="en-US" sz="2800" dirty="0"/>
          </a:p>
        </p:txBody>
      </p:sp>
      <p:sp>
        <p:nvSpPr>
          <p:cNvPr id="3" name="Content Placeholder 2"/>
          <p:cNvSpPr>
            <a:spLocks noGrp="1"/>
          </p:cNvSpPr>
          <p:nvPr>
            <p:ph idx="1"/>
          </p:nvPr>
        </p:nvSpPr>
        <p:spPr/>
        <p:txBody>
          <a:bodyPr/>
          <a:lstStyle/>
          <a:p>
            <a:r>
              <a:rPr lang="en-US" dirty="0" smtClean="0"/>
              <a:t>Operational </a:t>
            </a:r>
            <a:r>
              <a:rPr lang="en-US" dirty="0" err="1" smtClean="0"/>
              <a:t>EnKF</a:t>
            </a:r>
            <a:r>
              <a:rPr lang="en-US" dirty="0" smtClean="0"/>
              <a:t> tested with</a:t>
            </a:r>
          </a:p>
          <a:p>
            <a:pPr lvl="1"/>
            <a:r>
              <a:rPr lang="en-US" dirty="0" smtClean="0"/>
              <a:t>Multiple parameterizations</a:t>
            </a:r>
          </a:p>
          <a:p>
            <a:pPr lvl="1"/>
            <a:r>
              <a:rPr lang="en-US" dirty="0" smtClean="0"/>
              <a:t>SKEB (stochastic kinetic energy backscatter)</a:t>
            </a:r>
          </a:p>
          <a:p>
            <a:pPr lvl="1"/>
            <a:r>
              <a:rPr lang="en-US" dirty="0" smtClean="0"/>
              <a:t>SPPT (stochastically perturbed physics tend)</a:t>
            </a:r>
          </a:p>
          <a:p>
            <a:pPr lvl="1"/>
            <a:r>
              <a:rPr lang="en-US" dirty="0" smtClean="0"/>
              <a:t>Additive inflation (isotropic covariance structure)</a:t>
            </a:r>
          </a:p>
          <a:p>
            <a:pPr lvl="1"/>
            <a:r>
              <a:rPr lang="en-US" dirty="0" smtClean="0"/>
              <a:t>Multi-physics plus additive inflation</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4</a:t>
            </a:fld>
            <a:endParaRPr lang="en-US"/>
          </a:p>
        </p:txBody>
      </p:sp>
    </p:spTree>
    <p:extLst>
      <p:ext uri="{BB962C8B-B14F-4D97-AF65-F5344CB8AC3E}">
        <p14:creationId xmlns:p14="http://schemas.microsoft.com/office/powerpoint/2010/main" val="20174372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Vorticity</a:t>
            </a:r>
            <a:r>
              <a:rPr lang="en-US" b="1" dirty="0" smtClean="0"/>
              <a:t> confinement</a:t>
            </a:r>
            <a:br>
              <a:rPr lang="en-US" b="1" dirty="0" smtClean="0"/>
            </a:br>
            <a:r>
              <a:rPr lang="en-US" sz="2000" dirty="0" smtClean="0"/>
              <a:t>(</a:t>
            </a:r>
            <a:r>
              <a:rPr lang="en-US" sz="2000" dirty="0" err="1" smtClean="0"/>
              <a:t>Sanches</a:t>
            </a:r>
            <a:r>
              <a:rPr lang="en-US" sz="2000" dirty="0" smtClean="0"/>
              <a:t>, Williams and </a:t>
            </a:r>
            <a:r>
              <a:rPr lang="en-US" sz="2000" dirty="0" err="1" smtClean="0"/>
              <a:t>Shutts</a:t>
            </a:r>
            <a:r>
              <a:rPr lang="en-US" sz="2000" dirty="0" smtClean="0"/>
              <a:t>, 2012 QJR </a:t>
            </a:r>
            <a:r>
              <a:rPr lang="fr-FR" sz="2000" dirty="0" err="1"/>
              <a:t>doi</a:t>
            </a:r>
            <a:r>
              <a:rPr lang="fr-FR" sz="2000" dirty="0"/>
              <a:t> </a:t>
            </a:r>
            <a:r>
              <a:rPr lang="fr-FR" sz="2000" dirty="0" smtClean="0"/>
              <a:t>10.1002)</a:t>
            </a:r>
            <a:endParaRPr lang="en-US" sz="2000" dirty="0"/>
          </a:p>
        </p:txBody>
      </p:sp>
      <p:pic>
        <p:nvPicPr>
          <p:cNvPr id="4" name="Picture 3"/>
          <p:cNvPicPr>
            <a:picLocks noChangeAspect="1"/>
          </p:cNvPicPr>
          <p:nvPr/>
        </p:nvPicPr>
        <p:blipFill>
          <a:blip r:embed="rId3"/>
          <a:stretch>
            <a:fillRect/>
          </a:stretch>
        </p:blipFill>
        <p:spPr>
          <a:xfrm>
            <a:off x="177800" y="1417638"/>
            <a:ext cx="8966200" cy="5232400"/>
          </a:xfrm>
          <a:prstGeom prst="rect">
            <a:avLst/>
          </a:prstGeom>
        </p:spPr>
      </p:pic>
      <p:pic>
        <p:nvPicPr>
          <p:cNvPr id="6" name="Picture 5"/>
          <p:cNvPicPr>
            <a:picLocks noChangeAspect="1"/>
          </p:cNvPicPr>
          <p:nvPr/>
        </p:nvPicPr>
        <p:blipFill>
          <a:blip r:embed="rId4"/>
          <a:stretch>
            <a:fillRect/>
          </a:stretch>
        </p:blipFill>
        <p:spPr>
          <a:xfrm>
            <a:off x="545887" y="5118029"/>
            <a:ext cx="548640" cy="532504"/>
          </a:xfrm>
          <a:prstGeom prst="rect">
            <a:avLst/>
          </a:prstGeom>
        </p:spPr>
      </p:pic>
      <p:pic>
        <p:nvPicPr>
          <p:cNvPr id="5" name="Picture 4"/>
          <p:cNvPicPr>
            <a:picLocks noChangeAspect="1"/>
          </p:cNvPicPr>
          <p:nvPr/>
        </p:nvPicPr>
        <p:blipFill>
          <a:blip r:embed="rId5"/>
          <a:stretch>
            <a:fillRect/>
          </a:stretch>
        </p:blipFill>
        <p:spPr>
          <a:xfrm>
            <a:off x="73284" y="2400207"/>
            <a:ext cx="3429000" cy="2434719"/>
          </a:xfrm>
          <a:prstGeom prst="rect">
            <a:avLst/>
          </a:prstGeom>
        </p:spPr>
      </p:pic>
      <p:sp>
        <p:nvSpPr>
          <p:cNvPr id="8" name="TextBox 7"/>
          <p:cNvSpPr txBox="1"/>
          <p:nvPr/>
        </p:nvSpPr>
        <p:spPr>
          <a:xfrm>
            <a:off x="545887" y="6141935"/>
            <a:ext cx="3303609" cy="461665"/>
          </a:xfrm>
          <a:prstGeom prst="rect">
            <a:avLst/>
          </a:prstGeom>
          <a:noFill/>
        </p:spPr>
        <p:txBody>
          <a:bodyPr wrap="none" rtlCol="0">
            <a:spAutoFit/>
          </a:bodyPr>
          <a:lstStyle/>
          <a:p>
            <a:r>
              <a:rPr lang="en-US" sz="2400" dirty="0" err="1" smtClean="0"/>
              <a:t>ε</a:t>
            </a:r>
            <a:r>
              <a:rPr lang="en-US" sz="2400" dirty="0" smtClean="0"/>
              <a:t>=0.6 in our experiments</a:t>
            </a:r>
            <a:endParaRPr lang="en-US" sz="2400" dirty="0"/>
          </a:p>
        </p:txBody>
      </p:sp>
    </p:spTree>
    <p:extLst>
      <p:ext uri="{BB962C8B-B14F-4D97-AF65-F5344CB8AC3E}">
        <p14:creationId xmlns:p14="http://schemas.microsoft.com/office/powerpoint/2010/main" val="7275532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Stochastic Kinetic Energy Backscatter</a:t>
            </a:r>
            <a:endParaRPr lang="en-US" sz="3600" b="1" i="1" dirty="0"/>
          </a:p>
        </p:txBody>
      </p:sp>
      <p:sp>
        <p:nvSpPr>
          <p:cNvPr id="10" name="Content Placeholder 2"/>
          <p:cNvSpPr>
            <a:spLocks noGrp="1"/>
          </p:cNvSpPr>
          <p:nvPr>
            <p:ph idx="1"/>
          </p:nvPr>
        </p:nvSpPr>
        <p:spPr>
          <a:xfrm>
            <a:off x="457200" y="1600201"/>
            <a:ext cx="8141504" cy="862329"/>
          </a:xfrm>
        </p:spPr>
        <p:txBody>
          <a:bodyPr>
            <a:normAutofit fontScale="85000" lnSpcReduction="10000"/>
          </a:bodyPr>
          <a:lstStyle/>
          <a:p>
            <a:r>
              <a:rPr lang="en-US" dirty="0" smtClean="0"/>
              <a:t>Insufficient resolution causes KE spectra to fall off too rapidly – missing upscale transfer to resolved scales.</a:t>
            </a:r>
          </a:p>
        </p:txBody>
      </p:sp>
      <p:sp>
        <p:nvSpPr>
          <p:cNvPr id="4" name="Slide Number Placeholder 3"/>
          <p:cNvSpPr>
            <a:spLocks noGrp="1"/>
          </p:cNvSpPr>
          <p:nvPr>
            <p:ph type="sldNum" sz="quarter" idx="12"/>
          </p:nvPr>
        </p:nvSpPr>
        <p:spPr/>
        <p:txBody>
          <a:bodyPr/>
          <a:lstStyle/>
          <a:p>
            <a:fld id="{ACFE6A9F-801C-2C4E-B77D-DD94C20FDD0B}" type="slidenum">
              <a:rPr lang="en-US" smtClean="0"/>
              <a:t>41</a:t>
            </a:fld>
            <a:endParaRPr lang="en-US"/>
          </a:p>
        </p:txBody>
      </p:sp>
      <p:pic>
        <p:nvPicPr>
          <p:cNvPr id="5" name="Picture 4" descr="kespectrum1.png"/>
          <p:cNvPicPr>
            <a:picLocks noChangeAspect="1"/>
          </p:cNvPicPr>
          <p:nvPr/>
        </p:nvPicPr>
        <p:blipFill rotWithShape="1">
          <a:blip r:embed="rId2">
            <a:extLst>
              <a:ext uri="{28A0092B-C50C-407E-A947-70E740481C1C}">
                <a14:useLocalDpi xmlns:a14="http://schemas.microsoft.com/office/drawing/2010/main" val="0"/>
              </a:ext>
            </a:extLst>
          </a:blip>
          <a:srcRect t="8017"/>
          <a:stretch/>
        </p:blipFill>
        <p:spPr>
          <a:xfrm>
            <a:off x="1508760" y="2660904"/>
            <a:ext cx="6096000" cy="4205438"/>
          </a:xfrm>
          <a:prstGeom prst="rect">
            <a:avLst/>
          </a:prstGeom>
        </p:spPr>
      </p:pic>
    </p:spTree>
    <p:extLst>
      <p:ext uri="{BB962C8B-B14F-4D97-AF65-F5344CB8AC3E}">
        <p14:creationId xmlns:p14="http://schemas.microsoft.com/office/powerpoint/2010/main" val="5285731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spectrum2.png"/>
          <p:cNvPicPr>
            <a:picLocks noChangeAspect="1"/>
          </p:cNvPicPr>
          <p:nvPr/>
        </p:nvPicPr>
        <p:blipFill rotWithShape="1">
          <a:blip r:embed="rId2">
            <a:extLst>
              <a:ext uri="{28A0092B-C50C-407E-A947-70E740481C1C}">
                <a14:useLocalDpi xmlns:a14="http://schemas.microsoft.com/office/drawing/2010/main" val="0"/>
              </a:ext>
            </a:extLst>
          </a:blip>
          <a:srcRect t="8127"/>
          <a:stretch/>
        </p:blipFill>
        <p:spPr>
          <a:xfrm>
            <a:off x="1506007" y="2657538"/>
            <a:ext cx="6096000" cy="4200462"/>
          </a:xfrm>
          <a:prstGeom prst="rect">
            <a:avLst/>
          </a:prstGeom>
        </p:spPr>
      </p:pic>
      <p:sp>
        <p:nvSpPr>
          <p:cNvPr id="2" name="Title 1"/>
          <p:cNvSpPr>
            <a:spLocks noGrp="1"/>
          </p:cNvSpPr>
          <p:nvPr>
            <p:ph type="title"/>
          </p:nvPr>
        </p:nvSpPr>
        <p:spPr/>
        <p:txBody>
          <a:bodyPr>
            <a:noAutofit/>
          </a:bodyPr>
          <a:lstStyle/>
          <a:p>
            <a:r>
              <a:rPr lang="en-US" sz="3600" b="1" dirty="0" smtClean="0"/>
              <a:t>Methods for representing model error</a:t>
            </a:r>
            <a:br>
              <a:rPr lang="en-US" sz="3600" b="1" dirty="0" smtClean="0"/>
            </a:br>
            <a:r>
              <a:rPr lang="en-US" sz="3600" b="1" i="1" dirty="0" smtClean="0"/>
              <a:t>Stochastic Kinetic Energy Backscatter</a:t>
            </a:r>
            <a:endParaRPr lang="en-US" sz="3600" b="1" i="1" dirty="0"/>
          </a:p>
        </p:txBody>
      </p:sp>
      <p:sp>
        <p:nvSpPr>
          <p:cNvPr id="10" name="Content Placeholder 2"/>
          <p:cNvSpPr>
            <a:spLocks noGrp="1"/>
          </p:cNvSpPr>
          <p:nvPr>
            <p:ph idx="1"/>
          </p:nvPr>
        </p:nvSpPr>
        <p:spPr>
          <a:xfrm>
            <a:off x="825930" y="1434239"/>
            <a:ext cx="7368077" cy="1104704"/>
          </a:xfrm>
        </p:spPr>
        <p:txBody>
          <a:bodyPr>
            <a:normAutofit/>
          </a:bodyPr>
          <a:lstStyle/>
          <a:p>
            <a:r>
              <a:rPr lang="en-US" dirty="0" smtClean="0"/>
              <a:t>Adding SKEB to T31 model makes KE spectrum look similar to T42 model.</a:t>
            </a:r>
          </a:p>
        </p:txBody>
      </p:sp>
      <p:sp>
        <p:nvSpPr>
          <p:cNvPr id="8" name="TextBox 7"/>
          <p:cNvSpPr txBox="1"/>
          <p:nvPr/>
        </p:nvSpPr>
        <p:spPr>
          <a:xfrm>
            <a:off x="2461223" y="4958696"/>
            <a:ext cx="3512350" cy="369332"/>
          </a:xfrm>
          <a:prstGeom prst="rect">
            <a:avLst/>
          </a:prstGeom>
          <a:noFill/>
        </p:spPr>
        <p:txBody>
          <a:bodyPr wrap="none" rtlCol="0">
            <a:spAutoFit/>
          </a:bodyPr>
          <a:lstStyle/>
          <a:p>
            <a:r>
              <a:rPr lang="en-US" dirty="0" smtClean="0"/>
              <a:t>SKEB parameters: p=0, </a:t>
            </a:r>
            <a:r>
              <a:rPr lang="en-US" dirty="0" err="1" smtClean="0"/>
              <a:t>σ</a:t>
            </a:r>
            <a:r>
              <a:rPr lang="en-US" dirty="0" smtClean="0"/>
              <a:t>=15, </a:t>
            </a:r>
            <a:r>
              <a:rPr lang="en-US" dirty="0" err="1" smtClean="0">
                <a:latin typeface="Symbol"/>
              </a:rPr>
              <a:t>τ</a:t>
            </a:r>
            <a:r>
              <a:rPr lang="en-US" dirty="0" smtClean="0">
                <a:latin typeface="Symbol"/>
              </a:rPr>
              <a:t>=6-</a:t>
            </a:r>
            <a:r>
              <a:rPr lang="en-US" dirty="0" smtClean="0">
                <a:latin typeface="+mj-lt"/>
              </a:rPr>
              <a:t>h</a:t>
            </a:r>
            <a:r>
              <a:rPr lang="en-US" dirty="0" smtClean="0"/>
              <a:t>  </a:t>
            </a:r>
            <a:endParaRPr lang="en-US" dirty="0"/>
          </a:p>
        </p:txBody>
      </p:sp>
      <p:sp>
        <p:nvSpPr>
          <p:cNvPr id="3" name="Slide Number Placeholder 2"/>
          <p:cNvSpPr>
            <a:spLocks noGrp="1"/>
          </p:cNvSpPr>
          <p:nvPr>
            <p:ph type="sldNum" sz="quarter" idx="12"/>
          </p:nvPr>
        </p:nvSpPr>
        <p:spPr/>
        <p:txBody>
          <a:bodyPr/>
          <a:lstStyle/>
          <a:p>
            <a:fld id="{ACFE6A9F-801C-2C4E-B77D-DD94C20FDD0B}" type="slidenum">
              <a:rPr lang="en-US" smtClean="0"/>
              <a:t>42</a:t>
            </a:fld>
            <a:endParaRPr lang="en-US"/>
          </a:p>
        </p:txBody>
      </p:sp>
    </p:spTree>
    <p:extLst>
      <p:ext uri="{BB962C8B-B14F-4D97-AF65-F5344CB8AC3E}">
        <p14:creationId xmlns:p14="http://schemas.microsoft.com/office/powerpoint/2010/main" val="29938863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Experiences with </a:t>
            </a:r>
            <a:r>
              <a:rPr lang="en-US" sz="3600" b="1" dirty="0" err="1" smtClean="0"/>
              <a:t>Env</a:t>
            </a:r>
            <a:r>
              <a:rPr lang="en-US" sz="3600" b="1" dirty="0" smtClean="0"/>
              <a:t>. Canada system</a:t>
            </a:r>
            <a:r>
              <a:rPr lang="en-US" sz="3600" dirty="0" smtClean="0"/>
              <a:t/>
            </a:r>
            <a:br>
              <a:rPr lang="en-US" sz="3600" dirty="0" smtClean="0"/>
            </a:br>
            <a:r>
              <a:rPr lang="en-US" sz="2800" dirty="0" smtClean="0"/>
              <a:t>(</a:t>
            </a:r>
            <a:r>
              <a:rPr lang="en-US" sz="2800" dirty="0" err="1" smtClean="0"/>
              <a:t>Houtekamer</a:t>
            </a:r>
            <a:r>
              <a:rPr lang="en-US" sz="2800" dirty="0" smtClean="0"/>
              <a:t>, Mitchell and Deng, MWR July 2009)</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3272685"/>
              </p:ext>
            </p:extLst>
          </p:nvPr>
        </p:nvGraphicFramePr>
        <p:xfrm>
          <a:off x="476157" y="1551273"/>
          <a:ext cx="8229600" cy="32308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configuration</a:t>
                      </a:r>
                      <a:endParaRPr lang="en-US" dirty="0"/>
                    </a:p>
                  </a:txBody>
                  <a:tcPr/>
                </a:tc>
                <a:tc>
                  <a:txBody>
                    <a:bodyPr/>
                    <a:lstStyle/>
                    <a:p>
                      <a:r>
                        <a:rPr lang="en-US" dirty="0" smtClean="0"/>
                        <a:t>O-F</a:t>
                      </a:r>
                      <a:r>
                        <a:rPr lang="en-US" baseline="0" dirty="0" smtClean="0"/>
                        <a:t> (energy norm)</a:t>
                      </a:r>
                      <a:endParaRPr lang="en-US" dirty="0"/>
                    </a:p>
                  </a:txBody>
                  <a:tcPr/>
                </a:tc>
                <a:tc>
                  <a:txBody>
                    <a:bodyPr/>
                    <a:lstStyle/>
                    <a:p>
                      <a:r>
                        <a:rPr lang="en-US" baseline="0" dirty="0" smtClean="0"/>
                        <a:t>Energy spread in </a:t>
                      </a:r>
                      <a:r>
                        <a:rPr lang="en-US" baseline="0" dirty="0" err="1" smtClean="0"/>
                        <a:t>ob</a:t>
                      </a:r>
                      <a:r>
                        <a:rPr lang="en-US" baseline="0" dirty="0" smtClean="0"/>
                        <a:t> space</a:t>
                      </a:r>
                      <a:endParaRPr lang="en-US" dirty="0"/>
                    </a:p>
                  </a:txBody>
                  <a:tcPr/>
                </a:tc>
              </a:tr>
              <a:tr h="370840">
                <a:tc>
                  <a:txBody>
                    <a:bodyPr/>
                    <a:lstStyle/>
                    <a:p>
                      <a:r>
                        <a:rPr lang="en-US" dirty="0" smtClean="0"/>
                        <a:t>Additive</a:t>
                      </a:r>
                      <a:r>
                        <a:rPr lang="en-US" baseline="0" dirty="0" smtClean="0"/>
                        <a:t> inflation</a:t>
                      </a:r>
                      <a:endParaRPr lang="en-US" dirty="0"/>
                    </a:p>
                  </a:txBody>
                  <a:tcPr/>
                </a:tc>
                <a:tc>
                  <a:txBody>
                    <a:bodyPr/>
                    <a:lstStyle/>
                    <a:p>
                      <a:r>
                        <a:rPr lang="en-US" dirty="0" smtClean="0">
                          <a:solidFill>
                            <a:srgbClr val="FF0000"/>
                          </a:solidFill>
                        </a:rPr>
                        <a:t>3.1388</a:t>
                      </a:r>
                      <a:endParaRPr lang="en-US" dirty="0">
                        <a:solidFill>
                          <a:srgbClr val="FF0000"/>
                        </a:solidFill>
                      </a:endParaRPr>
                    </a:p>
                  </a:txBody>
                  <a:tcPr/>
                </a:tc>
                <a:tc>
                  <a:txBody>
                    <a:bodyPr/>
                    <a:lstStyle/>
                    <a:p>
                      <a:r>
                        <a:rPr lang="en-US" dirty="0" smtClean="0">
                          <a:solidFill>
                            <a:srgbClr val="FF6600"/>
                          </a:solidFill>
                        </a:rPr>
                        <a:t>2.0622</a:t>
                      </a:r>
                      <a:endParaRPr lang="en-US" dirty="0">
                        <a:solidFill>
                          <a:srgbClr val="FF6600"/>
                        </a:solidFil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Multi-physics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3.2978</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1.2773</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SKEB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3.4348</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1.2671</a:t>
                      </a:r>
                    </a:p>
                  </a:txBody>
                  <a:tcPr/>
                </a:tc>
              </a:tr>
              <a:tr h="370840">
                <a:tc>
                  <a:txBody>
                    <a:bodyPr/>
                    <a:lstStyle/>
                    <a:p>
                      <a:r>
                        <a:rPr lang="en-US" dirty="0" smtClean="0"/>
                        <a:t>SPPT</a:t>
                      </a:r>
                      <a:endParaRPr lang="en-US" dirty="0"/>
                    </a:p>
                  </a:txBody>
                  <a:tcPr/>
                </a:tc>
                <a:tc>
                  <a:txBody>
                    <a:bodyPr/>
                    <a:lstStyle/>
                    <a:p>
                      <a:r>
                        <a:rPr lang="en-US" dirty="0" smtClean="0"/>
                        <a:t>3.3899</a:t>
                      </a:r>
                      <a:endParaRPr lang="en-US" dirty="0"/>
                    </a:p>
                  </a:txBody>
                  <a:tcPr/>
                </a:tc>
                <a:tc>
                  <a:txBody>
                    <a:bodyPr/>
                    <a:lstStyle/>
                    <a:p>
                      <a:r>
                        <a:rPr lang="en-US" dirty="0" smtClean="0"/>
                        <a:t>1.1670</a:t>
                      </a:r>
                      <a:endParaRPr lang="en-US" dirty="0"/>
                    </a:p>
                  </a:txBody>
                  <a:tcPr/>
                </a:tc>
              </a:tr>
              <a:tr h="370840">
                <a:tc>
                  <a:txBody>
                    <a:bodyPr/>
                    <a:lstStyle/>
                    <a:p>
                      <a:r>
                        <a:rPr lang="en-US" dirty="0" smtClean="0"/>
                        <a:t>Multi-physics</a:t>
                      </a:r>
                      <a:r>
                        <a:rPr lang="en-US" baseline="0" dirty="0" smtClean="0"/>
                        <a:t> + add. </a:t>
                      </a:r>
                      <a:r>
                        <a:rPr lang="en-US" baseline="0" dirty="0" err="1" smtClean="0"/>
                        <a:t>Infln</a:t>
                      </a:r>
                      <a:r>
                        <a:rPr lang="en-US" baseline="0" dirty="0" smtClean="0"/>
                        <a:t>.</a:t>
                      </a:r>
                      <a:endParaRPr lang="en-US" dirty="0"/>
                    </a:p>
                  </a:txBody>
                  <a:tcPr/>
                </a:tc>
                <a:tc>
                  <a:txBody>
                    <a:bodyPr/>
                    <a:lstStyle/>
                    <a:p>
                      <a:r>
                        <a:rPr lang="en-US" dirty="0" smtClean="0">
                          <a:solidFill>
                            <a:srgbClr val="3366FF"/>
                          </a:solidFill>
                        </a:rPr>
                        <a:t>3.0846</a:t>
                      </a:r>
                      <a:endParaRPr lang="en-US" dirty="0">
                        <a:solidFill>
                          <a:srgbClr val="3366FF"/>
                        </a:solidFill>
                      </a:endParaRPr>
                    </a:p>
                  </a:txBody>
                  <a:tcPr/>
                </a:tc>
                <a:tc>
                  <a:txBody>
                    <a:bodyPr/>
                    <a:lstStyle/>
                    <a:p>
                      <a:r>
                        <a:rPr lang="en-US" dirty="0" smtClean="0">
                          <a:solidFill>
                            <a:srgbClr val="3366FF"/>
                          </a:solidFill>
                        </a:rPr>
                        <a:t>2.1335</a:t>
                      </a:r>
                      <a:endParaRPr lang="en-US" dirty="0">
                        <a:solidFill>
                          <a:srgbClr val="3366FF"/>
                        </a:solidFill>
                      </a:endParaRPr>
                    </a:p>
                  </a:txBody>
                  <a:tcPr/>
                </a:tc>
              </a:tr>
              <a:tr h="270173">
                <a:tc>
                  <a:txBody>
                    <a:bodyPr/>
                    <a:lstStyle/>
                    <a:p>
                      <a:r>
                        <a:rPr lang="en-US" dirty="0" smtClean="0"/>
                        <a:t>SKEB + SPPT</a:t>
                      </a:r>
                      <a:endParaRPr lang="en-US" dirty="0"/>
                    </a:p>
                  </a:txBody>
                  <a:tcPr/>
                </a:tc>
                <a:tc>
                  <a:txBody>
                    <a:bodyPr/>
                    <a:lstStyle/>
                    <a:p>
                      <a:r>
                        <a:rPr lang="en-US" dirty="0" smtClean="0"/>
                        <a:t>3.3352</a:t>
                      </a:r>
                      <a:endParaRPr lang="en-US" dirty="0"/>
                    </a:p>
                  </a:txBody>
                  <a:tcPr/>
                </a:tc>
                <a:tc>
                  <a:txBody>
                    <a:bodyPr/>
                    <a:lstStyle/>
                    <a:p>
                      <a:r>
                        <a:rPr lang="en-US" dirty="0" smtClean="0"/>
                        <a:t>1.3608</a:t>
                      </a:r>
                      <a:endParaRPr lang="en-US" dirty="0"/>
                    </a:p>
                  </a:txBody>
                  <a:tcPr/>
                </a:tc>
              </a:tr>
              <a:tr h="370840">
                <a:tc>
                  <a:txBody>
                    <a:bodyPr/>
                    <a:lstStyle/>
                    <a:p>
                      <a:r>
                        <a:rPr lang="en-US" dirty="0" err="1" smtClean="0"/>
                        <a:t>SKEB+SPPT+Mult-physics+rescale</a:t>
                      </a:r>
                      <a:r>
                        <a:rPr lang="en-US" baseline="0" dirty="0" err="1" smtClean="0"/>
                        <a:t>d</a:t>
                      </a:r>
                      <a:r>
                        <a:rPr lang="en-US" baseline="0" dirty="0" smtClean="0"/>
                        <a:t> additive </a:t>
                      </a:r>
                      <a:r>
                        <a:rPr lang="en-US" baseline="0" dirty="0" err="1" smtClean="0"/>
                        <a:t>infln</a:t>
                      </a:r>
                      <a:r>
                        <a:rPr lang="en-US" baseline="0" dirty="0" smtClean="0"/>
                        <a:t>.</a:t>
                      </a:r>
                      <a:endParaRPr lang="en-US" dirty="0"/>
                    </a:p>
                  </a:txBody>
                  <a:tcPr/>
                </a:tc>
                <a:tc>
                  <a:txBody>
                    <a:bodyPr/>
                    <a:lstStyle/>
                    <a:p>
                      <a:r>
                        <a:rPr lang="en-US" dirty="0" smtClean="0">
                          <a:solidFill>
                            <a:srgbClr val="008000"/>
                          </a:solidFill>
                        </a:rPr>
                        <a:t>3.0940</a:t>
                      </a:r>
                      <a:endParaRPr lang="en-US" dirty="0">
                        <a:solidFill>
                          <a:srgbClr val="008000"/>
                        </a:solidFill>
                      </a:endParaRPr>
                    </a:p>
                  </a:txBody>
                  <a:tcPr/>
                </a:tc>
                <a:tc>
                  <a:txBody>
                    <a:bodyPr/>
                    <a:lstStyle/>
                    <a:p>
                      <a:r>
                        <a:rPr lang="en-US" dirty="0" smtClean="0">
                          <a:solidFill>
                            <a:srgbClr val="008000"/>
                          </a:solidFill>
                        </a:rPr>
                        <a:t>2.1092</a:t>
                      </a:r>
                      <a:endParaRPr lang="en-US" dirty="0">
                        <a:solidFill>
                          <a:srgbClr val="008000"/>
                        </a:solidFill>
                      </a:endParaRPr>
                    </a:p>
                  </a:txBody>
                  <a:tcPr/>
                </a:tc>
              </a:tr>
            </a:tbl>
          </a:graphicData>
        </a:graphic>
      </p:graphicFrame>
      <p:sp>
        <p:nvSpPr>
          <p:cNvPr id="6" name="Content Placeholder 2"/>
          <p:cNvSpPr txBox="1">
            <a:spLocks/>
          </p:cNvSpPr>
          <p:nvPr/>
        </p:nvSpPr>
        <p:spPr>
          <a:xfrm>
            <a:off x="476157" y="4947143"/>
            <a:ext cx="8229600" cy="175713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Biggest impact from ad-hoc additive inflation.</a:t>
            </a:r>
          </a:p>
          <a:p>
            <a:r>
              <a:rPr lang="en-US" sz="2800" dirty="0" smtClean="0"/>
              <a:t>Addition of multi-physics improves assimilation slightly.</a:t>
            </a:r>
          </a:p>
          <a:p>
            <a:r>
              <a:rPr lang="en-US" sz="2800" dirty="0" smtClean="0"/>
              <a:t>SPPT and SKEB have less impact (tuned for EPS?, model error not dominant?)</a:t>
            </a:r>
            <a:endParaRPr lang="en-US" sz="2800" dirty="0"/>
          </a:p>
        </p:txBody>
      </p:sp>
      <p:sp>
        <p:nvSpPr>
          <p:cNvPr id="3" name="Slide Number Placeholder 2"/>
          <p:cNvSpPr>
            <a:spLocks noGrp="1"/>
          </p:cNvSpPr>
          <p:nvPr>
            <p:ph type="sldNum" sz="quarter" idx="12"/>
          </p:nvPr>
        </p:nvSpPr>
        <p:spPr/>
        <p:txBody>
          <a:bodyPr/>
          <a:lstStyle/>
          <a:p>
            <a:fld id="{ACFE6A9F-801C-2C4E-B77D-DD94C20FDD0B}" type="slidenum">
              <a:rPr lang="en-US" smtClean="0"/>
              <a:t>5</a:t>
            </a:fld>
            <a:endParaRPr lang="en-US"/>
          </a:p>
        </p:txBody>
      </p:sp>
    </p:spTree>
    <p:extLst>
      <p:ext uri="{BB962C8B-B14F-4D97-AF65-F5344CB8AC3E}">
        <p14:creationId xmlns:p14="http://schemas.microsoft.com/office/powerpoint/2010/main" val="2751145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Motivation for simple model </a:t>
            </a:r>
            <a:r>
              <a:rPr lang="en-US" b="1" dirty="0" err="1" smtClean="0"/>
              <a:t>expts</a:t>
            </a:r>
            <a:endParaRPr lang="en-US" b="1" dirty="0"/>
          </a:p>
        </p:txBody>
      </p:sp>
      <p:sp>
        <p:nvSpPr>
          <p:cNvPr id="3" name="Content Placeholder 2"/>
          <p:cNvSpPr>
            <a:spLocks noGrp="1"/>
          </p:cNvSpPr>
          <p:nvPr>
            <p:ph idx="1"/>
          </p:nvPr>
        </p:nvSpPr>
        <p:spPr/>
        <p:txBody>
          <a:bodyPr/>
          <a:lstStyle/>
          <a:p>
            <a:r>
              <a:rPr lang="en-US" dirty="0" smtClean="0"/>
              <a:t>Sources of assimilation error can be controlled (obs. error know perfectly, sampling error can be controlled).</a:t>
            </a:r>
          </a:p>
          <a:p>
            <a:r>
              <a:rPr lang="en-US" dirty="0" smtClean="0"/>
              <a:t>Access to truth aids in diagnostics, tuning of model error schemes.</a:t>
            </a:r>
          </a:p>
          <a:p>
            <a:r>
              <a:rPr lang="en-US" dirty="0" smtClean="0"/>
              <a:t>Can run lots of experiments.</a:t>
            </a:r>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6</a:t>
            </a:fld>
            <a:endParaRPr lang="en-US"/>
          </a:p>
        </p:txBody>
      </p:sp>
    </p:spTree>
    <p:extLst>
      <p:ext uri="{BB962C8B-B14F-4D97-AF65-F5344CB8AC3E}">
        <p14:creationId xmlns:p14="http://schemas.microsoft.com/office/powerpoint/2010/main" val="180049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emp.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0757" y="2743200"/>
            <a:ext cx="5486400" cy="4114800"/>
          </a:xfrm>
          <a:prstGeom prst="rect">
            <a:avLst/>
          </a:prstGeom>
        </p:spPr>
      </p:pic>
      <p:sp>
        <p:nvSpPr>
          <p:cNvPr id="2" name="Title 1"/>
          <p:cNvSpPr>
            <a:spLocks noGrp="1"/>
          </p:cNvSpPr>
          <p:nvPr>
            <p:ph type="title"/>
          </p:nvPr>
        </p:nvSpPr>
        <p:spPr>
          <a:xfrm>
            <a:off x="457200" y="119518"/>
            <a:ext cx="8229600" cy="558405"/>
          </a:xfrm>
        </p:spPr>
        <p:txBody>
          <a:bodyPr>
            <a:normAutofit fontScale="90000"/>
          </a:bodyPr>
          <a:lstStyle/>
          <a:p>
            <a:r>
              <a:rPr lang="en-US" b="1" dirty="0" smtClean="0"/>
              <a:t>2-level PE model on a sphere</a:t>
            </a:r>
            <a:endParaRPr lang="en-US" b="1" dirty="0"/>
          </a:p>
        </p:txBody>
      </p:sp>
      <p:sp>
        <p:nvSpPr>
          <p:cNvPr id="3" name="Content Placeholder 2"/>
          <p:cNvSpPr>
            <a:spLocks noGrp="1"/>
          </p:cNvSpPr>
          <p:nvPr>
            <p:ph idx="1"/>
          </p:nvPr>
        </p:nvSpPr>
        <p:spPr>
          <a:xfrm>
            <a:off x="457200" y="798702"/>
            <a:ext cx="8229600" cy="2133149"/>
          </a:xfrm>
        </p:spPr>
        <p:txBody>
          <a:bodyPr>
            <a:normAutofit fontScale="62500" lnSpcReduction="20000"/>
          </a:bodyPr>
          <a:lstStyle/>
          <a:p>
            <a:r>
              <a:rPr lang="en-US" dirty="0" smtClean="0"/>
              <a:t>2-level PE model on a sphere (Lee and Held, 1993 with parameters as in Hamill and Whitaker, 2010).</a:t>
            </a:r>
          </a:p>
          <a:p>
            <a:r>
              <a:rPr lang="en-US" dirty="0" smtClean="0"/>
              <a:t>511 12-hourly </a:t>
            </a:r>
            <a:r>
              <a:rPr lang="en-US" dirty="0" err="1" smtClean="0"/>
              <a:t>obs</a:t>
            </a:r>
            <a:r>
              <a:rPr lang="en-US" dirty="0" smtClean="0"/>
              <a:t>  of </a:t>
            </a:r>
            <a:r>
              <a:rPr lang="en-US" dirty="0" err="1" smtClean="0"/>
              <a:t>geopotential</a:t>
            </a:r>
            <a:r>
              <a:rPr lang="en-US" dirty="0" smtClean="0"/>
              <a:t> height at </a:t>
            </a:r>
            <a:r>
              <a:rPr lang="en-US" dirty="0" err="1" smtClean="0"/>
              <a:t>sonde</a:t>
            </a:r>
            <a:r>
              <a:rPr lang="en-US" dirty="0" smtClean="0"/>
              <a:t> locations (error = 10 m) </a:t>
            </a:r>
          </a:p>
          <a:p>
            <a:pPr lvl="1"/>
            <a:r>
              <a:rPr lang="en-US" dirty="0" smtClean="0"/>
              <a:t>20 member ensemble, serial </a:t>
            </a:r>
            <a:r>
              <a:rPr lang="en-US" dirty="0" err="1" smtClean="0"/>
              <a:t>determinstic</a:t>
            </a:r>
            <a:r>
              <a:rPr lang="en-US" dirty="0" smtClean="0"/>
              <a:t> (i.e. square-root) </a:t>
            </a:r>
            <a:r>
              <a:rPr lang="en-US" dirty="0" err="1" smtClean="0"/>
              <a:t>EnKF</a:t>
            </a:r>
            <a:r>
              <a:rPr lang="en-US" dirty="0" smtClean="0"/>
              <a:t>.</a:t>
            </a:r>
          </a:p>
          <a:p>
            <a:pPr lvl="1"/>
            <a:r>
              <a:rPr lang="en-US" dirty="0" smtClean="0"/>
              <a:t>1000 assimilation cycles, 3500 km localization (none in vertical)</a:t>
            </a:r>
          </a:p>
          <a:p>
            <a:r>
              <a:rPr lang="en-US" dirty="0" smtClean="0"/>
              <a:t>Truth from T42 nature run, assimilation with T31 model.  Only sources of DA error are model error and sampling error.</a:t>
            </a:r>
          </a:p>
        </p:txBody>
      </p:sp>
      <p:sp>
        <p:nvSpPr>
          <p:cNvPr id="4" name="Slide Number Placeholder 3"/>
          <p:cNvSpPr>
            <a:spLocks noGrp="1"/>
          </p:cNvSpPr>
          <p:nvPr>
            <p:ph type="sldNum" sz="quarter" idx="12"/>
          </p:nvPr>
        </p:nvSpPr>
        <p:spPr/>
        <p:txBody>
          <a:bodyPr/>
          <a:lstStyle/>
          <a:p>
            <a:fld id="{ACFE6A9F-801C-2C4E-B77D-DD94C20FDD0B}" type="slidenum">
              <a:rPr lang="en-US" smtClean="0"/>
              <a:t>7</a:t>
            </a:fld>
            <a:endParaRPr lang="en-US"/>
          </a:p>
        </p:txBody>
      </p:sp>
    </p:spTree>
    <p:extLst>
      <p:ext uri="{BB962C8B-B14F-4D97-AF65-F5344CB8AC3E}">
        <p14:creationId xmlns:p14="http://schemas.microsoft.com/office/powerpoint/2010/main" val="17066717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518"/>
            <a:ext cx="8229600" cy="558405"/>
          </a:xfrm>
        </p:spPr>
        <p:txBody>
          <a:bodyPr>
            <a:normAutofit fontScale="90000"/>
          </a:bodyPr>
          <a:lstStyle/>
          <a:p>
            <a:r>
              <a:rPr lang="en-US" b="1" dirty="0" smtClean="0"/>
              <a:t>2-level PE model on a sphere</a:t>
            </a:r>
            <a:endParaRPr lang="en-US" b="1" dirty="0"/>
          </a:p>
        </p:txBody>
      </p:sp>
      <p:sp>
        <p:nvSpPr>
          <p:cNvPr id="3" name="Content Placeholder 2"/>
          <p:cNvSpPr>
            <a:spLocks noGrp="1"/>
          </p:cNvSpPr>
          <p:nvPr>
            <p:ph idx="1"/>
          </p:nvPr>
        </p:nvSpPr>
        <p:spPr>
          <a:xfrm>
            <a:off x="457200" y="798702"/>
            <a:ext cx="8229600" cy="2133149"/>
          </a:xfrm>
        </p:spPr>
        <p:txBody>
          <a:bodyPr>
            <a:normAutofit fontScale="62500" lnSpcReduction="20000"/>
          </a:bodyPr>
          <a:lstStyle/>
          <a:p>
            <a:r>
              <a:rPr lang="en-US" dirty="0" smtClean="0"/>
              <a:t>2-level PE model on a sphere (Lee and Held, 1993 with parameters as in Hamill and Whitaker, 2010).</a:t>
            </a:r>
          </a:p>
          <a:p>
            <a:r>
              <a:rPr lang="en-US" dirty="0" smtClean="0"/>
              <a:t>511 12-hourly </a:t>
            </a:r>
            <a:r>
              <a:rPr lang="en-US" dirty="0" err="1" smtClean="0"/>
              <a:t>obs</a:t>
            </a:r>
            <a:r>
              <a:rPr lang="en-US" dirty="0" smtClean="0"/>
              <a:t>  of </a:t>
            </a:r>
            <a:r>
              <a:rPr lang="en-US" dirty="0" err="1" smtClean="0"/>
              <a:t>geopotential</a:t>
            </a:r>
            <a:r>
              <a:rPr lang="en-US" dirty="0" smtClean="0"/>
              <a:t> height at </a:t>
            </a:r>
            <a:r>
              <a:rPr lang="en-US" dirty="0" err="1" smtClean="0"/>
              <a:t>sonde</a:t>
            </a:r>
            <a:r>
              <a:rPr lang="en-US" dirty="0" smtClean="0"/>
              <a:t> locations (error = 10 m) </a:t>
            </a:r>
          </a:p>
          <a:p>
            <a:pPr lvl="1"/>
            <a:r>
              <a:rPr lang="en-US" dirty="0" smtClean="0"/>
              <a:t>20 member ensemble, serial </a:t>
            </a:r>
            <a:r>
              <a:rPr lang="en-US" dirty="0" err="1" smtClean="0"/>
              <a:t>determinstic</a:t>
            </a:r>
            <a:r>
              <a:rPr lang="en-US" dirty="0" smtClean="0"/>
              <a:t> (i.e. square-root) </a:t>
            </a:r>
            <a:r>
              <a:rPr lang="en-US" dirty="0" err="1" smtClean="0"/>
              <a:t>EnKF</a:t>
            </a:r>
            <a:r>
              <a:rPr lang="en-US" dirty="0" smtClean="0"/>
              <a:t>.</a:t>
            </a:r>
          </a:p>
          <a:p>
            <a:pPr lvl="1"/>
            <a:r>
              <a:rPr lang="en-US" dirty="0"/>
              <a:t>1000 assimilation cycles, 3500 </a:t>
            </a:r>
            <a:r>
              <a:rPr lang="en-US" dirty="0" smtClean="0"/>
              <a:t>km localization (none in vertical)</a:t>
            </a:r>
          </a:p>
          <a:p>
            <a:r>
              <a:rPr lang="en-US" dirty="0" smtClean="0"/>
              <a:t>Truth from T42 nature run, assimilation with T31 model.  Only sources of DA error are model error and sampling error.</a:t>
            </a:r>
          </a:p>
        </p:txBody>
      </p:sp>
      <p:sp>
        <p:nvSpPr>
          <p:cNvPr id="4" name="Slide Number Placeholder 3"/>
          <p:cNvSpPr>
            <a:spLocks noGrp="1"/>
          </p:cNvSpPr>
          <p:nvPr>
            <p:ph type="sldNum" sz="quarter" idx="12"/>
          </p:nvPr>
        </p:nvSpPr>
        <p:spPr/>
        <p:txBody>
          <a:bodyPr/>
          <a:lstStyle/>
          <a:p>
            <a:fld id="{ACFE6A9F-801C-2C4E-B77D-DD94C20FDD0B}" type="slidenum">
              <a:rPr lang="en-US" smtClean="0"/>
              <a:t>8</a:t>
            </a:fld>
            <a:endParaRPr lang="en-US"/>
          </a:p>
        </p:txBody>
      </p:sp>
      <p:pic>
        <p:nvPicPr>
          <p:cNvPr id="7" name="Picture 6" descr="clim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3615"/>
            <a:ext cx="9144000" cy="3810000"/>
          </a:xfrm>
          <a:prstGeom prst="rect">
            <a:avLst/>
          </a:prstGeom>
        </p:spPr>
      </p:pic>
    </p:spTree>
    <p:extLst>
      <p:ext uri="{BB962C8B-B14F-4D97-AF65-F5344CB8AC3E}">
        <p14:creationId xmlns:p14="http://schemas.microsoft.com/office/powerpoint/2010/main" val="584038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136"/>
            <a:ext cx="8229600" cy="1143000"/>
          </a:xfrm>
        </p:spPr>
        <p:txBody>
          <a:bodyPr>
            <a:noAutofit/>
          </a:bodyPr>
          <a:lstStyle/>
          <a:p>
            <a:r>
              <a:rPr lang="en-US" sz="3600" b="1" dirty="0" smtClean="0"/>
              <a:t>Methods for representing model error</a:t>
            </a:r>
            <a:br>
              <a:rPr lang="en-US" sz="3600" b="1" dirty="0" smtClean="0"/>
            </a:br>
            <a:r>
              <a:rPr lang="en-US" sz="3600" b="1" i="1" dirty="0" smtClean="0"/>
              <a:t>Multiplicative Inflation</a:t>
            </a:r>
            <a:endParaRPr lang="en-US" sz="3600" b="1" i="1" dirty="0"/>
          </a:p>
        </p:txBody>
      </p:sp>
      <p:sp>
        <p:nvSpPr>
          <p:cNvPr id="3" name="Content Placeholder 2"/>
          <p:cNvSpPr>
            <a:spLocks noGrp="1"/>
          </p:cNvSpPr>
          <p:nvPr>
            <p:ph idx="1"/>
          </p:nvPr>
        </p:nvSpPr>
        <p:spPr>
          <a:xfrm>
            <a:off x="158747" y="1349277"/>
            <a:ext cx="8760778" cy="5052525"/>
          </a:xfrm>
        </p:spPr>
        <p:txBody>
          <a:bodyPr>
            <a:normAutofit lnSpcReduction="10000"/>
          </a:bodyPr>
          <a:lstStyle/>
          <a:p>
            <a:r>
              <a:rPr lang="en-US" dirty="0" smtClean="0"/>
              <a:t>Simple constant inflation not suitable when observing network and dynamics vary in space and/or  time.</a:t>
            </a:r>
          </a:p>
          <a:p>
            <a:r>
              <a:rPr lang="en-US" dirty="0" smtClean="0"/>
              <a:t>Both sampling error and model error are expected to be a larger fraction of the total background error where observations have a larger impact (</a:t>
            </a:r>
            <a:r>
              <a:rPr lang="en-US" dirty="0">
                <a:cs typeface="Calibri"/>
              </a:rPr>
              <a:t>where </a:t>
            </a:r>
            <a:r>
              <a:rPr lang="en-US" dirty="0" err="1">
                <a:latin typeface="Symbol Proportional BT" charset="2"/>
                <a:cs typeface="Symbol Proportional BT" charset="2"/>
              </a:rPr>
              <a:t>σ</a:t>
            </a:r>
            <a:r>
              <a:rPr lang="en-US" baseline="-25000" dirty="0" err="1">
                <a:cs typeface="Calibri"/>
              </a:rPr>
              <a:t>b</a:t>
            </a:r>
            <a:r>
              <a:rPr lang="en-US" dirty="0">
                <a:cs typeface="Calibri"/>
              </a:rPr>
              <a:t>/</a:t>
            </a:r>
            <a:r>
              <a:rPr lang="en-US" dirty="0" err="1">
                <a:latin typeface="Symbol Proportional BT" charset="2"/>
                <a:cs typeface="Symbol Proportional BT" charset="2"/>
              </a:rPr>
              <a:t>σ</a:t>
            </a:r>
            <a:r>
              <a:rPr lang="en-US" baseline="-25000" dirty="0" err="1">
                <a:cs typeface="Calibri"/>
              </a:rPr>
              <a:t>a</a:t>
            </a:r>
            <a:r>
              <a:rPr lang="en-US" dirty="0">
                <a:cs typeface="Calibri"/>
              </a:rPr>
              <a:t> is </a:t>
            </a:r>
            <a:r>
              <a:rPr lang="en-US" dirty="0" smtClean="0">
                <a:cs typeface="Calibri"/>
              </a:rPr>
              <a:t>large).</a:t>
            </a:r>
          </a:p>
          <a:p>
            <a:r>
              <a:rPr lang="en-US" dirty="0" smtClean="0"/>
              <a:t>“relaxation” inflation is stronger where ensemble variance is reduced by the assimilation of observations.</a:t>
            </a:r>
          </a:p>
          <a:p>
            <a:pPr marL="457200" lvl="1" indent="0">
              <a:buNone/>
            </a:pPr>
            <a:endParaRPr lang="en-US" dirty="0" smtClean="0"/>
          </a:p>
          <a:p>
            <a:pPr lvl="1"/>
            <a:endParaRPr lang="en-US" dirty="0"/>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ACFE6A9F-801C-2C4E-B77D-DD94C20FDD0B}" type="slidenum">
              <a:rPr lang="en-US" smtClean="0"/>
              <a:t>9</a:t>
            </a:fld>
            <a:endParaRPr lang="en-US"/>
          </a:p>
        </p:txBody>
      </p:sp>
    </p:spTree>
    <p:extLst>
      <p:ext uri="{BB962C8B-B14F-4D97-AF65-F5344CB8AC3E}">
        <p14:creationId xmlns:p14="http://schemas.microsoft.com/office/powerpoint/2010/main" val="28266348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28565</TotalTime>
  <Words>5088</Words>
  <Application>Microsoft Macintosh PowerPoint</Application>
  <PresentationFormat>On-screen Show (4:3)</PresentationFormat>
  <Paragraphs>436</Paragraphs>
  <Slides>42</Slides>
  <Notes>25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Equation</vt:lpstr>
      <vt:lpstr>Representing model uncertainty in ensemble data assimilation</vt:lpstr>
      <vt:lpstr>Evaluating schemes for representing model uncertainity</vt:lpstr>
      <vt:lpstr>Un(der)-represented error sources in an EnKF ensemble</vt:lpstr>
      <vt:lpstr>Experiences with Env. Canada system (Houtekamer, Mitchell and Deng, MWR July 2009)</vt:lpstr>
      <vt:lpstr>Experiences with Env. Canada system (Houtekamer, Mitchell and Deng, MWR July 2009)</vt:lpstr>
      <vt:lpstr>Motivation for simple model expts</vt:lpstr>
      <vt:lpstr>2-level PE model on a sphere</vt:lpstr>
      <vt:lpstr>2-level PE model on a sphere</vt:lpstr>
      <vt:lpstr>Methods for representing model error Multiplicative Inflation</vt:lpstr>
      <vt:lpstr>Methods for representing model error Multiplicative Inflation</vt:lpstr>
      <vt:lpstr>Methods for representing model error Additive Inflation</vt:lpstr>
      <vt:lpstr>Imperfect Model  (Additive + Multiplicative Inflation)</vt:lpstr>
      <vt:lpstr>Perfect Model (Additive + Multiplicative Inflation)</vt:lpstr>
      <vt:lpstr>Imperfect model/Large ensemble(Additive + Multiplicative Inflation)</vt:lpstr>
      <vt:lpstr>Replace Additive Inflation with Stochastic Kinetic Energy Backscatter</vt:lpstr>
      <vt:lpstr>Single-Ob Increments Background Mean – solid black, T increment for T ob at black dot – colors 10,000 km localization</vt:lpstr>
      <vt:lpstr>Conclusions from simple model expts</vt:lpstr>
      <vt:lpstr>NCEP operational 3D ensemble/Var system</vt:lpstr>
      <vt:lpstr>PowerPoint Presentation</vt:lpstr>
      <vt:lpstr>Can we replace the additive inflation by adding stochastic physics to the model?</vt:lpstr>
      <vt:lpstr>Examples of stochastic patterns</vt:lpstr>
      <vt:lpstr>ECMWF method (SPPT) Stochastically Perturbed Physics Tendency</vt:lpstr>
      <vt:lpstr>Stochastic boundary-layer humidity</vt:lpstr>
      <vt:lpstr>Stochastic Kinetic Energy Backscatter</vt:lpstr>
      <vt:lpstr>120-h Control U (no stochastic physics)</vt:lpstr>
      <vt:lpstr>SPPT U</vt:lpstr>
      <vt:lpstr>SHUM U</vt:lpstr>
      <vt:lpstr>SKEB U</vt:lpstr>
      <vt:lpstr>SPPT+SHUM+SKEB U</vt:lpstr>
      <vt:lpstr>Replacing additive inflation with stochastic physics (preliminary) red: control (EnKF with additive inflation) blue:  Turn off additive inflation, include stochastic physics in model (only in ensemble forecast). </vt:lpstr>
      <vt:lpstr>Conclusions from experiments with NCEP GFS</vt:lpstr>
      <vt:lpstr>Extra Slides</vt:lpstr>
      <vt:lpstr>Reference</vt:lpstr>
      <vt:lpstr>Experiences with Env. Canada system (Houtekamer, Mitchell and Deng, MWR July 2009)</vt:lpstr>
      <vt:lpstr>Methods for representing model error Multiplicative Inflation</vt:lpstr>
      <vt:lpstr>Methods for representing model error  Additive Inflation</vt:lpstr>
      <vt:lpstr>Methods for representing model uncertainty in ensembles</vt:lpstr>
      <vt:lpstr>Methods for representing model uncertainty in ensembles</vt:lpstr>
      <vt:lpstr>Methods for representing model uncertainty in ensembles</vt:lpstr>
      <vt:lpstr>Vorticity confinement (Sanches, Williams and Shutts, 2012 QJR doi 10.1002)</vt:lpstr>
      <vt:lpstr>Methods for representing model error Stochastic Kinetic Energy Backscatter</vt:lpstr>
      <vt:lpstr>Methods for representing model error Stochastic Kinetic Energy Backscatter</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methods for representing model error using ensemble data assimilation</dc:title>
  <dc:creator>noaa cdc</dc:creator>
  <cp:lastModifiedBy>Jeffrey Whitaker</cp:lastModifiedBy>
  <cp:revision>182</cp:revision>
  <dcterms:created xsi:type="dcterms:W3CDTF">2011-05-23T18:44:32Z</dcterms:created>
  <dcterms:modified xsi:type="dcterms:W3CDTF">2013-02-20T05:26:53Z</dcterms:modified>
</cp:coreProperties>
</file>