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94"/>
  </p:notesMasterIdLst>
  <p:sldIdLst>
    <p:sldId id="256" r:id="rId3"/>
    <p:sldId id="431" r:id="rId4"/>
    <p:sldId id="322" r:id="rId5"/>
    <p:sldId id="375" r:id="rId6"/>
    <p:sldId id="441" r:id="rId7"/>
    <p:sldId id="436" r:id="rId8"/>
    <p:sldId id="438" r:id="rId9"/>
    <p:sldId id="440" r:id="rId10"/>
    <p:sldId id="442" r:id="rId11"/>
    <p:sldId id="439" r:id="rId12"/>
    <p:sldId id="444" r:id="rId13"/>
    <p:sldId id="443" r:id="rId14"/>
    <p:sldId id="445" r:id="rId15"/>
    <p:sldId id="446" r:id="rId16"/>
    <p:sldId id="448" r:id="rId17"/>
    <p:sldId id="458" r:id="rId18"/>
    <p:sldId id="459" r:id="rId19"/>
    <p:sldId id="460" r:id="rId20"/>
    <p:sldId id="461" r:id="rId21"/>
    <p:sldId id="449" r:id="rId22"/>
    <p:sldId id="450" r:id="rId23"/>
    <p:sldId id="451" r:id="rId24"/>
    <p:sldId id="462" r:id="rId25"/>
    <p:sldId id="465" r:id="rId26"/>
    <p:sldId id="466" r:id="rId27"/>
    <p:sldId id="457" r:id="rId28"/>
    <p:sldId id="463" r:id="rId29"/>
    <p:sldId id="453" r:id="rId30"/>
    <p:sldId id="464" r:id="rId31"/>
    <p:sldId id="454" r:id="rId32"/>
    <p:sldId id="455" r:id="rId33"/>
    <p:sldId id="456" r:id="rId34"/>
    <p:sldId id="379" r:id="rId35"/>
    <p:sldId id="411" r:id="rId36"/>
    <p:sldId id="401" r:id="rId37"/>
    <p:sldId id="402" r:id="rId38"/>
    <p:sldId id="403" r:id="rId39"/>
    <p:sldId id="430" r:id="rId40"/>
    <p:sldId id="404" r:id="rId41"/>
    <p:sldId id="405" r:id="rId42"/>
    <p:sldId id="400" r:id="rId43"/>
    <p:sldId id="412" r:id="rId44"/>
    <p:sldId id="413" r:id="rId45"/>
    <p:sldId id="380" r:id="rId46"/>
    <p:sldId id="326" r:id="rId47"/>
    <p:sldId id="331" r:id="rId48"/>
    <p:sldId id="382" r:id="rId49"/>
    <p:sldId id="384" r:id="rId50"/>
    <p:sldId id="429" r:id="rId51"/>
    <p:sldId id="386" r:id="rId52"/>
    <p:sldId id="327" r:id="rId53"/>
    <p:sldId id="368" r:id="rId54"/>
    <p:sldId id="259" r:id="rId55"/>
    <p:sldId id="388" r:id="rId56"/>
    <p:sldId id="389" r:id="rId57"/>
    <p:sldId id="390" r:id="rId58"/>
    <p:sldId id="416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387" r:id="rId71"/>
    <p:sldId id="414" r:id="rId72"/>
    <p:sldId id="338" r:id="rId73"/>
    <p:sldId id="432" r:id="rId74"/>
    <p:sldId id="433" r:id="rId75"/>
    <p:sldId id="434" r:id="rId76"/>
    <p:sldId id="357" r:id="rId77"/>
    <p:sldId id="343" r:id="rId78"/>
    <p:sldId id="392" r:id="rId79"/>
    <p:sldId id="393" r:id="rId80"/>
    <p:sldId id="347" r:id="rId81"/>
    <p:sldId id="355" r:id="rId82"/>
    <p:sldId id="391" r:id="rId83"/>
    <p:sldId id="370" r:id="rId84"/>
    <p:sldId id="362" r:id="rId85"/>
    <p:sldId id="364" r:id="rId86"/>
    <p:sldId id="367" r:id="rId87"/>
    <p:sldId id="435" r:id="rId88"/>
    <p:sldId id="308" r:id="rId89"/>
    <p:sldId id="369" r:id="rId90"/>
    <p:sldId id="304" r:id="rId91"/>
    <p:sldId id="373" r:id="rId92"/>
    <p:sldId id="415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77063B-22A4-4290-8634-4882FFECA21F}">
          <p14:sldIdLst>
            <p14:sldId id="256"/>
            <p14:sldId id="431"/>
            <p14:sldId id="322"/>
            <p14:sldId id="375"/>
            <p14:sldId id="441"/>
            <p14:sldId id="436"/>
            <p14:sldId id="438"/>
            <p14:sldId id="440"/>
            <p14:sldId id="442"/>
            <p14:sldId id="439"/>
            <p14:sldId id="444"/>
            <p14:sldId id="443"/>
            <p14:sldId id="445"/>
            <p14:sldId id="446"/>
            <p14:sldId id="448"/>
            <p14:sldId id="458"/>
            <p14:sldId id="459"/>
            <p14:sldId id="460"/>
            <p14:sldId id="461"/>
            <p14:sldId id="449"/>
            <p14:sldId id="450"/>
            <p14:sldId id="451"/>
            <p14:sldId id="462"/>
            <p14:sldId id="465"/>
            <p14:sldId id="466"/>
          </p14:sldIdLst>
        </p14:section>
        <p14:section name="Untitled Section" id="{76778B3A-8E9B-441D-8E7E-25BFAC86A378}">
          <p14:sldIdLst>
            <p14:sldId id="457"/>
            <p14:sldId id="463"/>
            <p14:sldId id="453"/>
            <p14:sldId id="464"/>
            <p14:sldId id="454"/>
            <p14:sldId id="455"/>
            <p14:sldId id="456"/>
          </p14:sldIdLst>
        </p14:section>
        <p14:section name="Untitled Section" id="{9676BA38-D6BA-496C-845D-FAC034A07ED4}">
          <p14:sldIdLst>
            <p14:sldId id="379"/>
            <p14:sldId id="411"/>
            <p14:sldId id="401"/>
            <p14:sldId id="402"/>
            <p14:sldId id="403"/>
            <p14:sldId id="430"/>
            <p14:sldId id="404"/>
            <p14:sldId id="405"/>
            <p14:sldId id="400"/>
            <p14:sldId id="412"/>
            <p14:sldId id="413"/>
            <p14:sldId id="380"/>
            <p14:sldId id="326"/>
            <p14:sldId id="331"/>
            <p14:sldId id="382"/>
            <p14:sldId id="384"/>
            <p14:sldId id="429"/>
            <p14:sldId id="386"/>
            <p14:sldId id="327"/>
            <p14:sldId id="368"/>
            <p14:sldId id="259"/>
            <p14:sldId id="388"/>
            <p14:sldId id="389"/>
            <p14:sldId id="390"/>
            <p14:sldId id="416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387"/>
            <p14:sldId id="414"/>
            <p14:sldId id="338"/>
            <p14:sldId id="432"/>
            <p14:sldId id="433"/>
            <p14:sldId id="434"/>
            <p14:sldId id="357"/>
            <p14:sldId id="343"/>
            <p14:sldId id="392"/>
            <p14:sldId id="393"/>
            <p14:sldId id="347"/>
            <p14:sldId id="355"/>
            <p14:sldId id="391"/>
            <p14:sldId id="370"/>
            <p14:sldId id="362"/>
            <p14:sldId id="364"/>
            <p14:sldId id="367"/>
            <p14:sldId id="435"/>
            <p14:sldId id="308"/>
            <p14:sldId id="369"/>
            <p14:sldId id="304"/>
            <p14:sldId id="373"/>
            <p14:sldId id="4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AFAF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951" autoAdjust="0"/>
  </p:normalViewPr>
  <p:slideViewPr>
    <p:cSldViewPr>
      <p:cViewPr varScale="1">
        <p:scale>
          <a:sx n="91" d="100"/>
          <a:sy n="91" d="100"/>
        </p:scale>
        <p:origin x="-76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kanoria\Downloads\summary_92-95-9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NKR-Korea\dynamicMergeWithChains\Cycles3-25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NKR-Korea\dynamicMergeWithChains\Cycles3-25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NKR-Korea\dynamicMergeWithChains\Cycles3-25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NKR-Korea\dynamicMergeWithChains\Cycles3-25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kanoria\Downloads\summary_92-95-9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kanoria\Downloads\summary_92-95-9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NKR-Korea\WaitingTests\Summar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NKR-Korea\WaitingTests\Summa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Ross-KidneyExchange\empiricalPaper\writeup\v3\GraphsNoShuffle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Ross-KidneyExchange\empiricalPaper\writeup\v3\GraphsNoShuffle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Ross-KidneyExchange\empiricalPaper\writeup\v3\Present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ashlagi\Dropbox\Ross-KidneyExchange\empiricalPaper\writeup\v3\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82242990654"/>
          <c:y val="0.143471670276286"/>
          <c:w val="0.861183800623053"/>
          <c:h val="0.676783097892099"/>
        </c:manualLayout>
      </c:layout>
      <c:barChart>
        <c:barDir val="col"/>
        <c:grouping val="clustered"/>
        <c:varyColors val="0"/>
        <c:ser>
          <c:idx val="0"/>
          <c:order val="0"/>
          <c:tx>
            <c:v>W</c:v>
          </c:tx>
          <c:invertIfNegative val="0"/>
          <c:cat>
            <c:numRef>
              <c:f>'[summary_92-95-98.xlsx]summary_92-35'!$B$10:$B$17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62.0</c:v>
                </c:pt>
                <c:pt idx="7">
                  <c:v>128.0</c:v>
                </c:pt>
              </c:numCache>
            </c:numRef>
          </c:cat>
          <c:val>
            <c:numRef>
              <c:f>'[summary_92-95-98.xlsx]summary_92-35'!$B$1:$B$8</c:f>
              <c:numCache>
                <c:formatCode>General</c:formatCode>
                <c:ptCount val="8"/>
                <c:pt idx="0">
                  <c:v>30.74</c:v>
                </c:pt>
                <c:pt idx="1">
                  <c:v>31.116</c:v>
                </c:pt>
                <c:pt idx="2">
                  <c:v>32.158</c:v>
                </c:pt>
                <c:pt idx="3">
                  <c:v>33.34</c:v>
                </c:pt>
                <c:pt idx="4">
                  <c:v>36.31</c:v>
                </c:pt>
                <c:pt idx="5">
                  <c:v>40.86</c:v>
                </c:pt>
                <c:pt idx="6">
                  <c:v>48.874</c:v>
                </c:pt>
                <c:pt idx="7">
                  <c:v>65.71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802472"/>
        <c:axId val="-2076307368"/>
      </c:barChart>
      <c:catAx>
        <c:axId val="-2119802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Adobe Caslon Pro"/>
                  </a:defRPr>
                </a:pPr>
                <a:r>
                  <a:rPr lang="en-US" sz="2000" b="0">
                    <a:latin typeface="Adobe Caslon Pro"/>
                  </a:rPr>
                  <a:t>Size of batch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76307368"/>
        <c:crosses val="autoZero"/>
        <c:auto val="1"/>
        <c:lblAlgn val="ctr"/>
        <c:lblOffset val="100"/>
        <c:noMultiLvlLbl val="0"/>
      </c:catAx>
      <c:valAx>
        <c:axId val="-20763073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 </a:t>
                </a:r>
                <a:r>
                  <a:rPr lang="en-US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000523373005962494"/>
              <c:y val="0.416273385163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9802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80"/>
            </a:pPr>
            <a:r>
              <a:rPr lang="en-US" sz="1680"/>
              <a:t>Pairs matched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Sheet1!$D$64</c:f>
              <c:strCache>
                <c:ptCount val="1"/>
                <c:pt idx="0">
                  <c:v>Separate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Sheet1!$E$64:$J$64</c:f>
              <c:numCache>
                <c:formatCode>General</c:formatCode>
                <c:ptCount val="6"/>
                <c:pt idx="0">
                  <c:v>503.6</c:v>
                </c:pt>
                <c:pt idx="1">
                  <c:v>505.2</c:v>
                </c:pt>
                <c:pt idx="2">
                  <c:v>513.4</c:v>
                </c:pt>
                <c:pt idx="3">
                  <c:v>521.9</c:v>
                </c:pt>
                <c:pt idx="4">
                  <c:v>535.1</c:v>
                </c:pt>
                <c:pt idx="5">
                  <c:v>553.75</c:v>
                </c:pt>
              </c:numCache>
            </c:numRef>
          </c:val>
        </c:ser>
        <c:ser>
          <c:idx val="1"/>
          <c:order val="1"/>
          <c:tx>
            <c:strRef>
              <c:f>Sheet1!$D$65</c:f>
              <c:strCache>
                <c:ptCount val="1"/>
                <c:pt idx="0">
                  <c:v>Together</c:v>
                </c:pt>
              </c:strCache>
            </c:strRef>
          </c:tx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Sheet1!$E$65:$J$65</c:f>
              <c:numCache>
                <c:formatCode>General</c:formatCode>
                <c:ptCount val="6"/>
                <c:pt idx="0">
                  <c:v>552.0499999999998</c:v>
                </c:pt>
                <c:pt idx="1">
                  <c:v>558.6</c:v>
                </c:pt>
                <c:pt idx="2">
                  <c:v>562.1</c:v>
                </c:pt>
                <c:pt idx="3">
                  <c:v>569.3</c:v>
                </c:pt>
                <c:pt idx="4">
                  <c:v>576.8499999999999</c:v>
                </c:pt>
                <c:pt idx="5">
                  <c:v>590.9499999999999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432248"/>
        <c:axId val="-2124458392"/>
      </c:barChart>
      <c:catAx>
        <c:axId val="-21244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4458392"/>
        <c:crosses val="autoZero"/>
        <c:auto val="1"/>
        <c:lblAlgn val="ctr"/>
        <c:lblOffset val="100"/>
        <c:noMultiLvlLbl val="0"/>
      </c:catAx>
      <c:valAx>
        <c:axId val="-2124458392"/>
        <c:scaling>
          <c:orientation val="minMax"/>
          <c:min val="48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4432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PRA &gt;= 80 matched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Sheet1!$D$70</c:f>
              <c:strCache>
                <c:ptCount val="1"/>
                <c:pt idx="0">
                  <c:v>Separate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Sheet1!$E$70:$J$70</c:f>
              <c:numCache>
                <c:formatCode>General</c:formatCode>
                <c:ptCount val="6"/>
                <c:pt idx="0">
                  <c:v>171.2</c:v>
                </c:pt>
                <c:pt idx="1">
                  <c:v>172.75</c:v>
                </c:pt>
                <c:pt idx="2">
                  <c:v>179.5</c:v>
                </c:pt>
                <c:pt idx="3">
                  <c:v>186.8</c:v>
                </c:pt>
                <c:pt idx="4">
                  <c:v>195.0</c:v>
                </c:pt>
                <c:pt idx="5">
                  <c:v>207.65</c:v>
                </c:pt>
              </c:numCache>
            </c:numRef>
          </c:val>
        </c:ser>
        <c:ser>
          <c:idx val="1"/>
          <c:order val="1"/>
          <c:tx>
            <c:strRef>
              <c:f>Sheet1!$D$71</c:f>
              <c:strCache>
                <c:ptCount val="1"/>
                <c:pt idx="0">
                  <c:v>Together</c:v>
                </c:pt>
              </c:strCache>
            </c:strRef>
          </c:tx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Sheet1!$E$71:$J$71</c:f>
              <c:numCache>
                <c:formatCode>General</c:formatCode>
                <c:ptCount val="6"/>
                <c:pt idx="0">
                  <c:v>202.45</c:v>
                </c:pt>
                <c:pt idx="1">
                  <c:v>208.75</c:v>
                </c:pt>
                <c:pt idx="2">
                  <c:v>212.45</c:v>
                </c:pt>
                <c:pt idx="3">
                  <c:v>218.65</c:v>
                </c:pt>
                <c:pt idx="4">
                  <c:v>223.3</c:v>
                </c:pt>
                <c:pt idx="5">
                  <c:v>231.4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473960"/>
        <c:axId val="-2124470984"/>
      </c:barChart>
      <c:catAx>
        <c:axId val="-212447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4470984"/>
        <c:crosses val="autoZero"/>
        <c:auto val="1"/>
        <c:lblAlgn val="ctr"/>
        <c:lblOffset val="100"/>
        <c:noMultiLvlLbl val="0"/>
      </c:catAx>
      <c:valAx>
        <c:axId val="-2124470984"/>
        <c:scaling>
          <c:orientation val="minMax"/>
          <c:min val="16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24473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PRA &gt;= 97 matched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Sheet1!$D$85</c:f>
              <c:strCache>
                <c:ptCount val="1"/>
                <c:pt idx="0">
                  <c:v>Separate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Sheet1!$E$85:$J$85</c:f>
              <c:numCache>
                <c:formatCode>General</c:formatCode>
                <c:ptCount val="6"/>
                <c:pt idx="0">
                  <c:v>64.5</c:v>
                </c:pt>
                <c:pt idx="1">
                  <c:v>65.65</c:v>
                </c:pt>
                <c:pt idx="2">
                  <c:v>69.1</c:v>
                </c:pt>
                <c:pt idx="3">
                  <c:v>74.35</c:v>
                </c:pt>
                <c:pt idx="4">
                  <c:v>78.7</c:v>
                </c:pt>
                <c:pt idx="5">
                  <c:v>87.9</c:v>
                </c:pt>
              </c:numCache>
            </c:numRef>
          </c:val>
        </c:ser>
        <c:ser>
          <c:idx val="1"/>
          <c:order val="1"/>
          <c:tx>
            <c:strRef>
              <c:f>Sheet1!$D$86</c:f>
              <c:strCache>
                <c:ptCount val="1"/>
                <c:pt idx="0">
                  <c:v>Together</c:v>
                </c:pt>
              </c:strCache>
            </c:strRef>
          </c:tx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Sheet1!$E$86:$J$86</c:f>
              <c:numCache>
                <c:formatCode>General</c:formatCode>
                <c:ptCount val="6"/>
                <c:pt idx="0">
                  <c:v>88.8</c:v>
                </c:pt>
                <c:pt idx="1">
                  <c:v>93.3</c:v>
                </c:pt>
                <c:pt idx="2">
                  <c:v>95.45</c:v>
                </c:pt>
                <c:pt idx="3">
                  <c:v>100.45</c:v>
                </c:pt>
                <c:pt idx="4">
                  <c:v>104.4</c:v>
                </c:pt>
                <c:pt idx="5">
                  <c:v>111.55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571368"/>
        <c:axId val="-2124568392"/>
      </c:barChart>
      <c:catAx>
        <c:axId val="-212457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4568392"/>
        <c:crosses val="autoZero"/>
        <c:auto val="1"/>
        <c:lblAlgn val="ctr"/>
        <c:lblOffset val="100"/>
        <c:noMultiLvlLbl val="0"/>
      </c:catAx>
      <c:valAx>
        <c:axId val="-2124568392"/>
        <c:scaling>
          <c:orientation val="minMax"/>
          <c:min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24571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PRA &gt;= 99 matched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Sheet1!$D$88</c:f>
              <c:strCache>
                <c:ptCount val="1"/>
                <c:pt idx="0">
                  <c:v>Separate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Sheet1!$E$88:$J$88</c:f>
              <c:numCache>
                <c:formatCode>General</c:formatCode>
                <c:ptCount val="6"/>
                <c:pt idx="0">
                  <c:v>26.6</c:v>
                </c:pt>
                <c:pt idx="1">
                  <c:v>26.95</c:v>
                </c:pt>
                <c:pt idx="2">
                  <c:v>29.05</c:v>
                </c:pt>
                <c:pt idx="3">
                  <c:v>31.1</c:v>
                </c:pt>
                <c:pt idx="4">
                  <c:v>33.9</c:v>
                </c:pt>
                <c:pt idx="5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Sheet1!$D$89</c:f>
              <c:strCache>
                <c:ptCount val="1"/>
                <c:pt idx="0">
                  <c:v>Together</c:v>
                </c:pt>
              </c:strCache>
            </c:strRef>
          </c:tx>
          <c:invertIfNegative val="0"/>
          <c:cat>
            <c:numRef>
              <c:f>Sheet1!$E$63:$J$63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250.0</c:v>
                </c:pt>
              </c:numCache>
            </c:numRef>
          </c:cat>
          <c:val>
            <c:numRef>
              <c:f>Sheet1!$E$89:$J$89</c:f>
              <c:numCache>
                <c:formatCode>General</c:formatCode>
                <c:ptCount val="6"/>
                <c:pt idx="0">
                  <c:v>43.05</c:v>
                </c:pt>
                <c:pt idx="1">
                  <c:v>45.75</c:v>
                </c:pt>
                <c:pt idx="2">
                  <c:v>46.95</c:v>
                </c:pt>
                <c:pt idx="3">
                  <c:v>50.35</c:v>
                </c:pt>
                <c:pt idx="4">
                  <c:v>52.4</c:v>
                </c:pt>
                <c:pt idx="5">
                  <c:v>57.4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541656"/>
        <c:axId val="-2124538680"/>
      </c:barChart>
      <c:catAx>
        <c:axId val="-212454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4538680"/>
        <c:crosses val="autoZero"/>
        <c:auto val="1"/>
        <c:lblAlgn val="ctr"/>
        <c:lblOffset val="100"/>
        <c:noMultiLvlLbl val="0"/>
      </c:catAx>
      <c:valAx>
        <c:axId val="-2124538680"/>
        <c:scaling>
          <c:orientation val="minMax"/>
          <c:min val="2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24541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82242990654"/>
          <c:y val="0.143471670276286"/>
          <c:w val="0.861183800623053"/>
          <c:h val="0.676783097892099"/>
        </c:manualLayout>
      </c:layout>
      <c:barChart>
        <c:barDir val="col"/>
        <c:grouping val="clustered"/>
        <c:varyColors val="0"/>
        <c:ser>
          <c:idx val="0"/>
          <c:order val="0"/>
          <c:tx>
            <c:v>W</c:v>
          </c:tx>
          <c:invertIfNegative val="0"/>
          <c:cat>
            <c:numRef>
              <c:f>'[summary_92-95-98.xlsx]summary_92-35'!$B$10:$B$17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62.0</c:v>
                </c:pt>
                <c:pt idx="7">
                  <c:v>128.0</c:v>
                </c:pt>
              </c:numCache>
            </c:numRef>
          </c:cat>
          <c:val>
            <c:numRef>
              <c:f>'[summary_92-95-98.xlsx]summary_92-35'!$B$25:$B$32</c:f>
              <c:numCache>
                <c:formatCode>General</c:formatCode>
                <c:ptCount val="8"/>
                <c:pt idx="0">
                  <c:v>60.04600000000001</c:v>
                </c:pt>
                <c:pt idx="1">
                  <c:v>61.092</c:v>
                </c:pt>
                <c:pt idx="2">
                  <c:v>61.38</c:v>
                </c:pt>
                <c:pt idx="3">
                  <c:v>62.994</c:v>
                </c:pt>
                <c:pt idx="4">
                  <c:v>66.07</c:v>
                </c:pt>
                <c:pt idx="5">
                  <c:v>71.2</c:v>
                </c:pt>
                <c:pt idx="6">
                  <c:v>80.404</c:v>
                </c:pt>
                <c:pt idx="7">
                  <c:v>96.45800000000001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657464"/>
        <c:axId val="-2076299016"/>
      </c:barChart>
      <c:catAx>
        <c:axId val="-2119657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Adobe Caslon Pro"/>
                  </a:defRPr>
                </a:pPr>
                <a:r>
                  <a:rPr lang="en-US" sz="2000" b="0">
                    <a:latin typeface="Adobe Caslon Pro"/>
                  </a:rPr>
                  <a:t>Size of batch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76299016"/>
        <c:crosses val="autoZero"/>
        <c:auto val="1"/>
        <c:lblAlgn val="ctr"/>
        <c:lblOffset val="100"/>
        <c:noMultiLvlLbl val="0"/>
      </c:catAx>
      <c:valAx>
        <c:axId val="-20762990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 </a:t>
                </a:r>
                <a:r>
                  <a:rPr lang="en-US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000523373005962494"/>
              <c:y val="0.416273385163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9657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82242990654"/>
          <c:y val="0.143471670276286"/>
          <c:w val="0.861183800623053"/>
          <c:h val="0.676783097892099"/>
        </c:manualLayout>
      </c:layout>
      <c:barChart>
        <c:barDir val="col"/>
        <c:grouping val="clustered"/>
        <c:varyColors val="0"/>
        <c:ser>
          <c:idx val="0"/>
          <c:order val="0"/>
          <c:tx>
            <c:v>W</c:v>
          </c:tx>
          <c:invertIfNegative val="0"/>
          <c:cat>
            <c:numRef>
              <c:f>'[summary_92-95-98.xlsx]summary_92-35'!$B$10:$B$17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62.0</c:v>
                </c:pt>
                <c:pt idx="7">
                  <c:v>128.0</c:v>
                </c:pt>
              </c:numCache>
            </c:numRef>
          </c:cat>
          <c:val>
            <c:numRef>
              <c:f>'[summary_92-95-98.xlsx]summary_92-35'!$B$38:$B$45</c:f>
              <c:numCache>
                <c:formatCode>General</c:formatCode>
                <c:ptCount val="8"/>
                <c:pt idx="0">
                  <c:v>227.68</c:v>
                </c:pt>
                <c:pt idx="1">
                  <c:v>227.792</c:v>
                </c:pt>
                <c:pt idx="2">
                  <c:v>228.756</c:v>
                </c:pt>
                <c:pt idx="3">
                  <c:v>228.976</c:v>
                </c:pt>
                <c:pt idx="4">
                  <c:v>232.734</c:v>
                </c:pt>
                <c:pt idx="5">
                  <c:v>239.362</c:v>
                </c:pt>
                <c:pt idx="6">
                  <c:v>250.082</c:v>
                </c:pt>
                <c:pt idx="7">
                  <c:v>272.7939999999999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375160"/>
        <c:axId val="2081487432"/>
      </c:barChart>
      <c:catAx>
        <c:axId val="-2076375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Adobe Caslon Pro"/>
                  </a:defRPr>
                </a:pPr>
                <a:r>
                  <a:rPr lang="en-US" sz="2000" b="0">
                    <a:latin typeface="Adobe Caslon Pro"/>
                  </a:rPr>
                  <a:t>Size of batch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81487432"/>
        <c:crosses val="autoZero"/>
        <c:auto val="1"/>
        <c:lblAlgn val="ctr"/>
        <c:lblOffset val="100"/>
        <c:noMultiLvlLbl val="0"/>
      </c:catAx>
      <c:valAx>
        <c:axId val="20814874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 </a:t>
                </a:r>
                <a:r>
                  <a:rPr lang="en-US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000523373005962494"/>
              <c:y val="0.416273385163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76375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Summary!$I$4</c:f>
              <c:strCache>
                <c:ptCount val="1"/>
                <c:pt idx="0">
                  <c:v>2-ways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Summary!$H$5:$H$14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Summary!$I$5:$I$14</c:f>
              <c:numCache>
                <c:formatCode>General</c:formatCode>
                <c:ptCount val="10"/>
                <c:pt idx="0">
                  <c:v>351.266666666667</c:v>
                </c:pt>
                <c:pt idx="1">
                  <c:v>351.733333333333</c:v>
                </c:pt>
                <c:pt idx="2">
                  <c:v>351.466666666667</c:v>
                </c:pt>
                <c:pt idx="3">
                  <c:v>352.2</c:v>
                </c:pt>
                <c:pt idx="4">
                  <c:v>351.333333333333</c:v>
                </c:pt>
                <c:pt idx="5">
                  <c:v>353.0</c:v>
                </c:pt>
                <c:pt idx="6">
                  <c:v>355.266666666667</c:v>
                </c:pt>
                <c:pt idx="7">
                  <c:v>362.6</c:v>
                </c:pt>
                <c:pt idx="8">
                  <c:v>370.866666666667</c:v>
                </c:pt>
                <c:pt idx="9">
                  <c:v>390.0</c:v>
                </c:pt>
              </c:numCache>
            </c:numRef>
          </c:val>
        </c:ser>
        <c:ser>
          <c:idx val="1"/>
          <c:order val="1"/>
          <c:tx>
            <c:strRef>
              <c:f>Summary!$J$4</c:f>
              <c:strCache>
                <c:ptCount val="1"/>
                <c:pt idx="0">
                  <c:v>3-ways</c:v>
                </c:pt>
              </c:strCache>
            </c:strRef>
          </c:tx>
          <c:invertIfNegative val="0"/>
          <c:cat>
            <c:numRef>
              <c:f>Summary!$H$5:$H$14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Summary!$J$5:$J$14</c:f>
              <c:numCache>
                <c:formatCode>General</c:formatCode>
                <c:ptCount val="10"/>
                <c:pt idx="0">
                  <c:v>440.862068965517</c:v>
                </c:pt>
                <c:pt idx="1">
                  <c:v>440.758620689655</c:v>
                </c:pt>
                <c:pt idx="2">
                  <c:v>442.137931034483</c:v>
                </c:pt>
                <c:pt idx="3">
                  <c:v>444.0344827586209</c:v>
                </c:pt>
                <c:pt idx="4">
                  <c:v>446.7931034482758</c:v>
                </c:pt>
                <c:pt idx="5">
                  <c:v>452.0</c:v>
                </c:pt>
                <c:pt idx="6">
                  <c:v>458.448275862069</c:v>
                </c:pt>
                <c:pt idx="7">
                  <c:v>483.137931034483</c:v>
                </c:pt>
                <c:pt idx="8">
                  <c:v>513.5517241379309</c:v>
                </c:pt>
                <c:pt idx="9">
                  <c:v>552.0</c:v>
                </c:pt>
              </c:numCache>
            </c:numRef>
          </c:val>
        </c:ser>
        <c:ser>
          <c:idx val="2"/>
          <c:order val="2"/>
          <c:tx>
            <c:strRef>
              <c:f>Summary!$K$4</c:f>
              <c:strCache>
                <c:ptCount val="1"/>
                <c:pt idx="0">
                  <c:v>2-ways &amp; chain</c:v>
                </c:pt>
              </c:strCache>
            </c:strRef>
          </c:tx>
          <c:invertIfNegative val="0"/>
          <c:cat>
            <c:numRef>
              <c:f>Summary!$H$5:$H$14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Summary!$K$5:$K$14</c:f>
              <c:numCache>
                <c:formatCode>General</c:formatCode>
                <c:ptCount val="10"/>
                <c:pt idx="0">
                  <c:v>488.566666666667</c:v>
                </c:pt>
                <c:pt idx="1">
                  <c:v>488.7</c:v>
                </c:pt>
              </c:numCache>
            </c:numRef>
          </c:val>
        </c:ser>
        <c:ser>
          <c:idx val="3"/>
          <c:order val="3"/>
          <c:tx>
            <c:strRef>
              <c:f>Summary!$L$4</c:f>
              <c:strCache>
                <c:ptCount val="1"/>
                <c:pt idx="0">
                  <c:v>3-ways &amp; chain</c:v>
                </c:pt>
              </c:strCache>
            </c:strRef>
          </c:tx>
          <c:invertIfNegative val="0"/>
          <c:cat>
            <c:numRef>
              <c:f>Summary!$H$5:$H$14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Summary!$L$5:$L$14</c:f>
              <c:numCache>
                <c:formatCode>General</c:formatCode>
                <c:ptCount val="10"/>
                <c:pt idx="0">
                  <c:v>488.103448275862</c:v>
                </c:pt>
                <c:pt idx="1">
                  <c:v>488.862068965517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691240"/>
        <c:axId val="-2101696536"/>
      </c:barChart>
      <c:catAx>
        <c:axId val="-2101691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Waiting</a:t>
                </a:r>
                <a:r>
                  <a:rPr lang="en-US" sz="1200" baseline="0"/>
                  <a:t> period between match runs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1696536"/>
        <c:crosses val="autoZero"/>
        <c:auto val="1"/>
        <c:lblAlgn val="ctr"/>
        <c:lblOffset val="100"/>
        <c:noMultiLvlLbl val="0"/>
      </c:catAx>
      <c:valAx>
        <c:axId val="-2101696536"/>
        <c:scaling>
          <c:orientation val="minMax"/>
          <c:max val="560.0"/>
          <c:min val="3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16912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Summary!$I$4</c:f>
              <c:strCache>
                <c:ptCount val="1"/>
                <c:pt idx="0">
                  <c:v>2-ways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Summary!$H$51:$H$60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Summary!$I$51:$I$60</c:f>
              <c:numCache>
                <c:formatCode>General</c:formatCode>
                <c:ptCount val="10"/>
                <c:pt idx="0">
                  <c:v>103.3</c:v>
                </c:pt>
                <c:pt idx="1">
                  <c:v>103.6</c:v>
                </c:pt>
                <c:pt idx="2">
                  <c:v>103.866666666667</c:v>
                </c:pt>
                <c:pt idx="3">
                  <c:v>104.5</c:v>
                </c:pt>
                <c:pt idx="4">
                  <c:v>104.633333333333</c:v>
                </c:pt>
                <c:pt idx="5">
                  <c:v>106.933333333333</c:v>
                </c:pt>
                <c:pt idx="6">
                  <c:v>108.9</c:v>
                </c:pt>
                <c:pt idx="7">
                  <c:v>116.433333333333</c:v>
                </c:pt>
                <c:pt idx="8">
                  <c:v>121.7</c:v>
                </c:pt>
                <c:pt idx="9">
                  <c:v>131.666666666667</c:v>
                </c:pt>
              </c:numCache>
            </c:numRef>
          </c:val>
        </c:ser>
        <c:ser>
          <c:idx val="1"/>
          <c:order val="1"/>
          <c:tx>
            <c:strRef>
              <c:f>Summary!$J$4</c:f>
              <c:strCache>
                <c:ptCount val="1"/>
                <c:pt idx="0">
                  <c:v>3-ways</c:v>
                </c:pt>
              </c:strCache>
            </c:strRef>
          </c:tx>
          <c:invertIfNegative val="0"/>
          <c:cat>
            <c:numRef>
              <c:f>Summary!$H$51:$H$60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Summary!$J$51:$J$60</c:f>
              <c:numCache>
                <c:formatCode>General</c:formatCode>
                <c:ptCount val="10"/>
                <c:pt idx="0">
                  <c:v>157.103448275862</c:v>
                </c:pt>
                <c:pt idx="1">
                  <c:v>158.344827586207</c:v>
                </c:pt>
                <c:pt idx="2">
                  <c:v>158.586206896552</c:v>
                </c:pt>
                <c:pt idx="3">
                  <c:v>161.241379310345</c:v>
                </c:pt>
                <c:pt idx="4">
                  <c:v>163.551724137931</c:v>
                </c:pt>
                <c:pt idx="5">
                  <c:v>165.965517241379</c:v>
                </c:pt>
                <c:pt idx="6">
                  <c:v>173.379310344828</c:v>
                </c:pt>
                <c:pt idx="7">
                  <c:v>185.931034482759</c:v>
                </c:pt>
                <c:pt idx="8">
                  <c:v>207.827586206897</c:v>
                </c:pt>
                <c:pt idx="9">
                  <c:v>234.724137931034</c:v>
                </c:pt>
              </c:numCache>
            </c:numRef>
          </c:val>
        </c:ser>
        <c:ser>
          <c:idx val="2"/>
          <c:order val="2"/>
          <c:tx>
            <c:strRef>
              <c:f>Summary!$K$4</c:f>
              <c:strCache>
                <c:ptCount val="1"/>
                <c:pt idx="0">
                  <c:v>2-ways &amp; chain</c:v>
                </c:pt>
              </c:strCache>
            </c:strRef>
          </c:tx>
          <c:invertIfNegative val="0"/>
          <c:cat>
            <c:numRef>
              <c:f>Summary!$H$51:$H$60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Summary!$K$51:$K$60</c:f>
              <c:numCache>
                <c:formatCode>General</c:formatCode>
                <c:ptCount val="10"/>
                <c:pt idx="0">
                  <c:v>192.6</c:v>
                </c:pt>
                <c:pt idx="1">
                  <c:v>193.3</c:v>
                </c:pt>
              </c:numCache>
            </c:numRef>
          </c:val>
        </c:ser>
        <c:ser>
          <c:idx val="3"/>
          <c:order val="3"/>
          <c:tx>
            <c:strRef>
              <c:f>Summary!$L$4</c:f>
              <c:strCache>
                <c:ptCount val="1"/>
                <c:pt idx="0">
                  <c:v>3-ways &amp; chain</c:v>
                </c:pt>
              </c:strCache>
            </c:strRef>
          </c:tx>
          <c:invertIfNegative val="0"/>
          <c:cat>
            <c:numRef>
              <c:f>Summary!$H$51:$H$60</c:f>
              <c:numCache>
                <c:formatCode>General</c:formatCode>
                <c:ptCount val="10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32.0</c:v>
                </c:pt>
                <c:pt idx="5">
                  <c:v>64.0</c:v>
                </c:pt>
                <c:pt idx="6">
                  <c:v>100.0</c:v>
                </c:pt>
                <c:pt idx="7">
                  <c:v>260.0</c:v>
                </c:pt>
                <c:pt idx="8">
                  <c:v>520.0</c:v>
                </c:pt>
                <c:pt idx="9">
                  <c:v>1041.0</c:v>
                </c:pt>
              </c:numCache>
            </c:numRef>
          </c:cat>
          <c:val>
            <c:numRef>
              <c:f>Summary!$L$51:$L$60</c:f>
              <c:numCache>
                <c:formatCode>General</c:formatCode>
                <c:ptCount val="10"/>
                <c:pt idx="0">
                  <c:v>192.379310344828</c:v>
                </c:pt>
                <c:pt idx="1">
                  <c:v>193.4137931034479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748136"/>
        <c:axId val="-2101757448"/>
      </c:barChart>
      <c:catAx>
        <c:axId val="-210174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1757448"/>
        <c:crosses val="autoZero"/>
        <c:auto val="1"/>
        <c:lblAlgn val="ctr"/>
        <c:lblOffset val="100"/>
        <c:noMultiLvlLbl val="0"/>
      </c:catAx>
      <c:valAx>
        <c:axId val="-2101757448"/>
        <c:scaling>
          <c:orientation val="minMax"/>
          <c:max val="240.0"/>
          <c:min val="9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17481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600" dirty="0" smtClean="0"/>
              <a:t>Matches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NoShuffleResults!$E$33</c:f>
              <c:strCache>
                <c:ptCount val="1"/>
                <c:pt idx="0">
                  <c:v>Max cardinality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NoShuffleResults!$D$34:$D$40</c:f>
              <c:strCache>
                <c:ptCount val="7"/>
                <c:pt idx="0">
                  <c:v>1D</c:v>
                </c:pt>
                <c:pt idx="1">
                  <c:v>1W</c:v>
                </c:pt>
                <c:pt idx="2">
                  <c:v>2W</c:v>
                </c:pt>
                <c:pt idx="3">
                  <c:v>1M</c:v>
                </c:pt>
                <c:pt idx="4">
                  <c:v>3M</c:v>
                </c:pt>
                <c:pt idx="5">
                  <c:v>6M</c:v>
                </c:pt>
                <c:pt idx="6">
                  <c:v>1Y</c:v>
                </c:pt>
              </c:strCache>
            </c:strRef>
          </c:cat>
          <c:val>
            <c:numRef>
              <c:f>NoShuffleResults!$E$34:$E$40</c:f>
              <c:numCache>
                <c:formatCode>General</c:formatCode>
                <c:ptCount val="7"/>
                <c:pt idx="0">
                  <c:v>265.0</c:v>
                </c:pt>
                <c:pt idx="1">
                  <c:v>265.06</c:v>
                </c:pt>
                <c:pt idx="2">
                  <c:v>265.3</c:v>
                </c:pt>
                <c:pt idx="3">
                  <c:v>267.3399999999999</c:v>
                </c:pt>
                <c:pt idx="4">
                  <c:v>275.32</c:v>
                </c:pt>
                <c:pt idx="5">
                  <c:v>282.54</c:v>
                </c:pt>
                <c:pt idx="6">
                  <c:v>289.88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792952"/>
        <c:axId val="-2101800584"/>
      </c:barChart>
      <c:catAx>
        <c:axId val="-2101792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1800584"/>
        <c:crosses val="autoZero"/>
        <c:auto val="1"/>
        <c:lblAlgn val="ctr"/>
        <c:lblOffset val="100"/>
        <c:noMultiLvlLbl val="0"/>
      </c:catAx>
      <c:valAx>
        <c:axId val="-2101800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1792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400" dirty="0" smtClean="0"/>
              <a:t>Waiting Time</a:t>
            </a:r>
            <a:endParaRPr lang="en-U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NoShuffleResults!$M$33</c:f>
              <c:strCache>
                <c:ptCount val="1"/>
                <c:pt idx="0">
                  <c:v>tieBreaker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NoShuffleResults!$D$34:$D$40</c:f>
              <c:strCache>
                <c:ptCount val="7"/>
                <c:pt idx="0">
                  <c:v>1D</c:v>
                </c:pt>
                <c:pt idx="1">
                  <c:v>1W</c:v>
                </c:pt>
                <c:pt idx="2">
                  <c:v>2W</c:v>
                </c:pt>
                <c:pt idx="3">
                  <c:v>1M</c:v>
                </c:pt>
                <c:pt idx="4">
                  <c:v>3M</c:v>
                </c:pt>
                <c:pt idx="5">
                  <c:v>6M</c:v>
                </c:pt>
                <c:pt idx="6">
                  <c:v>1Y</c:v>
                </c:pt>
              </c:strCache>
            </c:strRef>
          </c:cat>
          <c:val>
            <c:numRef>
              <c:f>NoShuffleResults!$M$34:$M$40</c:f>
              <c:numCache>
                <c:formatCode>General</c:formatCode>
                <c:ptCount val="7"/>
                <c:pt idx="0">
                  <c:v>155.088245243129</c:v>
                </c:pt>
                <c:pt idx="1">
                  <c:v>156.221395348837</c:v>
                </c:pt>
                <c:pt idx="2">
                  <c:v>156.65822410148</c:v>
                </c:pt>
                <c:pt idx="3">
                  <c:v>155.989894291755</c:v>
                </c:pt>
                <c:pt idx="4">
                  <c:v>163.862748414376</c:v>
                </c:pt>
                <c:pt idx="5">
                  <c:v>178.64934460888</c:v>
                </c:pt>
                <c:pt idx="6">
                  <c:v>216.397463002114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831688"/>
        <c:axId val="-2101843400"/>
      </c:barChart>
      <c:catAx>
        <c:axId val="-2101831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1843400"/>
        <c:crosses val="autoZero"/>
        <c:auto val="1"/>
        <c:lblAlgn val="ctr"/>
        <c:lblOffset val="100"/>
        <c:noMultiLvlLbl val="0"/>
      </c:catAx>
      <c:valAx>
        <c:axId val="-2101843400"/>
        <c:scaling>
          <c:orientation val="minMax"/>
          <c:min val="1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18316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60000"/>
          <a:lumOff val="40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kern="1200" baseline="0" dirty="0">
                <a:solidFill>
                  <a:srgbClr val="000000"/>
                </a:solidFill>
                <a:effectLst/>
              </a:rPr>
              <a:t>Matches </a:t>
            </a:r>
            <a:r>
              <a:rPr lang="en-US" sz="1400" b="1" i="0" kern="1200" baseline="0" dirty="0" smtClean="0">
                <a:solidFill>
                  <a:srgbClr val="000000"/>
                </a:solidFill>
                <a:effectLst/>
              </a:rPr>
              <a:t>– high PRA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NoShuffleResults!$E$33</c:f>
              <c:strCache>
                <c:ptCount val="1"/>
                <c:pt idx="0">
                  <c:v>tieBreaker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NoShuffleResults!$D$58:$D$64</c:f>
              <c:strCache>
                <c:ptCount val="7"/>
                <c:pt idx="0">
                  <c:v>1D</c:v>
                </c:pt>
                <c:pt idx="1">
                  <c:v>1W</c:v>
                </c:pt>
                <c:pt idx="2">
                  <c:v>2W</c:v>
                </c:pt>
                <c:pt idx="3">
                  <c:v>1M</c:v>
                </c:pt>
                <c:pt idx="4">
                  <c:v>3M</c:v>
                </c:pt>
                <c:pt idx="5">
                  <c:v>6M</c:v>
                </c:pt>
                <c:pt idx="6">
                  <c:v>1Y</c:v>
                </c:pt>
              </c:strCache>
            </c:strRef>
          </c:cat>
          <c:val>
            <c:numRef>
              <c:f>NoShuffleResults!$E$58:$E$64</c:f>
              <c:numCache>
                <c:formatCode>General</c:formatCode>
                <c:ptCount val="7"/>
                <c:pt idx="0">
                  <c:v>53.76</c:v>
                </c:pt>
                <c:pt idx="1">
                  <c:v>52.02</c:v>
                </c:pt>
                <c:pt idx="2">
                  <c:v>51.94</c:v>
                </c:pt>
                <c:pt idx="3">
                  <c:v>53.3</c:v>
                </c:pt>
                <c:pt idx="4">
                  <c:v>55.0</c:v>
                </c:pt>
                <c:pt idx="5">
                  <c:v>63.98</c:v>
                </c:pt>
                <c:pt idx="6">
                  <c:v>72.2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476840"/>
        <c:axId val="-2079526376"/>
      </c:barChart>
      <c:catAx>
        <c:axId val="-2079476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9526376"/>
        <c:crosses val="autoZero"/>
        <c:auto val="1"/>
        <c:lblAlgn val="ctr"/>
        <c:lblOffset val="100"/>
        <c:noMultiLvlLbl val="0"/>
      </c:catAx>
      <c:valAx>
        <c:axId val="-2079526376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9476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 dirty="0">
                <a:effectLst/>
              </a:rPr>
              <a:t>Waiting </a:t>
            </a:r>
            <a:r>
              <a:rPr lang="en-US" sz="1400" b="1" i="0" baseline="0" dirty="0" smtClean="0">
                <a:effectLst/>
              </a:rPr>
              <a:t>– high PRA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NoShuffleResults!$M$33</c:f>
              <c:strCache>
                <c:ptCount val="1"/>
                <c:pt idx="0">
                  <c:v>tieBreaker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NoShuffleResults!$D$58:$D$64</c:f>
              <c:strCache>
                <c:ptCount val="7"/>
                <c:pt idx="0">
                  <c:v>1D</c:v>
                </c:pt>
                <c:pt idx="1">
                  <c:v>1W</c:v>
                </c:pt>
                <c:pt idx="2">
                  <c:v>2W</c:v>
                </c:pt>
                <c:pt idx="3">
                  <c:v>1M</c:v>
                </c:pt>
                <c:pt idx="4">
                  <c:v>3M</c:v>
                </c:pt>
                <c:pt idx="5">
                  <c:v>6M</c:v>
                </c:pt>
                <c:pt idx="6">
                  <c:v>1Y</c:v>
                </c:pt>
              </c:strCache>
            </c:strRef>
          </c:cat>
          <c:val>
            <c:numRef>
              <c:f>NoShuffleResults!$M$58:$M$64</c:f>
              <c:numCache>
                <c:formatCode>General</c:formatCode>
                <c:ptCount val="7"/>
                <c:pt idx="0">
                  <c:v>263.175824175824</c:v>
                </c:pt>
                <c:pt idx="1">
                  <c:v>265.3917582417579</c:v>
                </c:pt>
                <c:pt idx="2">
                  <c:v>267.485384615385</c:v>
                </c:pt>
                <c:pt idx="3">
                  <c:v>264.8389010989009</c:v>
                </c:pt>
                <c:pt idx="4">
                  <c:v>271.009340659341</c:v>
                </c:pt>
                <c:pt idx="5">
                  <c:v>272.515714285714</c:v>
                </c:pt>
                <c:pt idx="6">
                  <c:v>284.882417582418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630008"/>
        <c:axId val="-2079512264"/>
      </c:barChart>
      <c:catAx>
        <c:axId val="-2079630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9512264"/>
        <c:crosses val="autoZero"/>
        <c:auto val="1"/>
        <c:lblAlgn val="ctr"/>
        <c:lblOffset val="100"/>
        <c:noMultiLvlLbl val="0"/>
      </c:catAx>
      <c:valAx>
        <c:axId val="-2079512264"/>
        <c:scaling>
          <c:orientation val="minMax"/>
          <c:min val="21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9630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E6ED-A247-4B3B-8304-DADA07696CD2}" type="datetimeFigureOut">
              <a:rPr lang="en-US" smtClean="0"/>
              <a:pPr/>
              <a:t>2013-02-28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2267-ADF4-4201-8A1F-320A08C49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8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0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631F8-B0B7-4F8F-BF49-95B5A7D346AF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814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B3E42-7AEA-4724-B95F-269AD376FCD8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4138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D2A7E-35AD-4A2A-B3C9-4DB5B2B21FDC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7402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E9B2D-A21D-4116-B6E2-E56B3609C46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72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FFC416-DBC9-4352-8F31-22F8869705B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Incompatibility</a:t>
            </a:r>
            <a:r>
              <a:rPr lang="en-US" baseline="0" dirty="0" smtClean="0"/>
              <a:t> -&gt; opens door for exchange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105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64F9D-60DB-40E7-AB32-BDBA6CC48C2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3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6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64F9D-60DB-40E7-AB32-BDBA6CC48C2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3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54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8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56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43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8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7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1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48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4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45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66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1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5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499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94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pairs in</a:t>
            </a:r>
            <a:r>
              <a:rPr lang="en-US" baseline="0" dirty="0" smtClean="0"/>
              <a:t> the pool at time t is more than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drops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i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5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3AC1C-1DE7-4A3B-8B27-983C3BBC37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47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5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15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774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753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753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51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774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336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33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9EF1-2941-4AB2-834E-00C252CC5721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9D7CE-5680-455B-8844-671DBD8F24EF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97045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63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26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76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703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5B0BE-BD50-4EA5-98C3-DE6935D17251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D2A7E-35AD-4A2A-B3C9-4DB5B2B21FDC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107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9D7CE-5680-455B-8844-671DBD8F24EF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97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267-ADF4-4201-8A1F-320A08C49F5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FA921-B131-445A-A01D-5E70BCAAC75E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10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ko-KR" altLang="en-US" sz="2400"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74525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706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2100" y="6692485"/>
            <a:ext cx="2151900" cy="227684"/>
          </a:xfrm>
          <a:prstGeom prst="rect">
            <a:avLst/>
          </a:prstGeom>
        </p:spPr>
        <p:txBody>
          <a:bodyPr/>
          <a:lstStyle/>
          <a:p>
            <a:fld id="{F91821D2-A7E2-4DB5-B8A4-E1316A0A2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18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1013-DD03-4A77-91A5-35DC4D8E5F98}" type="datetime1">
              <a:rPr lang="en-US" smtClean="0"/>
              <a:pPr>
                <a:defRPr/>
              </a:pPr>
              <a:t>2013-02-28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1AFB-8271-4565-AD52-C1F500DC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ko-KR" altLang="en-US" sz="2400"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603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69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03616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6649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52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15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72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16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090" y="381000"/>
            <a:ext cx="7754710" cy="53126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33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017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24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118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300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811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34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9565" y="638890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2100" y="6692485"/>
            <a:ext cx="2151900" cy="227684"/>
          </a:xfrm>
          <a:prstGeom prst="rect">
            <a:avLst/>
          </a:prstGeom>
        </p:spPr>
        <p:txBody>
          <a:bodyPr/>
          <a:lstStyle/>
          <a:p>
            <a:fld id="{5974DCCB-3FA0-41F3-85F7-65B67A643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4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03616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6649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19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81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72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657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22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05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894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8191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090" y="469094"/>
            <a:ext cx="7754710" cy="5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dirty="0" smtClean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01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294" y="6616590"/>
            <a:ext cx="3743449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err="1" smtClean="0">
                <a:solidFill>
                  <a:srgbClr val="FFFFFF"/>
                </a:solidFill>
                <a:latin typeface="Adobe Caslon Pro" pitchFamily="18" charset="0"/>
              </a:rPr>
              <a:t>Yash</a:t>
            </a:r>
            <a:r>
              <a:rPr lang="en-US" sz="1400" b="0" baseline="0" dirty="0" smtClean="0">
                <a:solidFill>
                  <a:srgbClr val="FFFFFF"/>
                </a:solidFill>
                <a:latin typeface="Adobe Caslon Pro" pitchFamily="18" charset="0"/>
              </a:rPr>
              <a:t> Kanoria (MSR-NE)</a:t>
            </a:r>
            <a:endParaRPr lang="en-US" sz="1400" b="0" dirty="0">
              <a:solidFill>
                <a:srgbClr val="FFFFFF"/>
              </a:solidFill>
              <a:latin typeface="Adobe Caslon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7156" y="6616590"/>
            <a:ext cx="5413640" cy="307777"/>
          </a:xfrm>
          <a:prstGeom prst="rect">
            <a:avLst/>
          </a:prstGeom>
          <a:solidFill>
            <a:srgbClr val="003E2F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kern="1200" dirty="0" smtClean="0">
                <a:solidFill>
                  <a:srgbClr val="FAFAFA"/>
                </a:solidFill>
                <a:effectLst/>
                <a:latin typeface="Adobe Caslon Pro"/>
                <a:ea typeface="+mn-ea"/>
                <a:cs typeface="+mn-cs"/>
              </a:rPr>
              <a:t>A dynamic graph model of kidney exchange</a:t>
            </a:r>
            <a:endParaRPr lang="en-US" sz="1100" b="0" dirty="0">
              <a:solidFill>
                <a:srgbClr val="FAFAFA"/>
              </a:solidFill>
              <a:latin typeface="Adobe Caslon Pro"/>
            </a:endParaRPr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Adobe Caslon Pro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har char="•"/>
        <a:defRPr sz="2400">
          <a:solidFill>
            <a:schemeClr val="tx1"/>
          </a:solidFill>
          <a:latin typeface="Adobe Caslon Pro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har char="–"/>
        <a:defRPr sz="2000">
          <a:solidFill>
            <a:schemeClr val="tx1"/>
          </a:solidFill>
          <a:latin typeface="Adobe Caslon Pro" pitchFamily="18" charset="0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har char="•"/>
        <a:defRPr>
          <a:solidFill>
            <a:schemeClr val="tx1"/>
          </a:solidFill>
          <a:latin typeface="Adobe Caslon Pro" pitchFamily="18" charset="0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har char="–"/>
        <a:defRPr>
          <a:solidFill>
            <a:schemeClr val="tx1"/>
          </a:solidFill>
          <a:latin typeface="Adobe Caslon Pro" pitchFamily="18" charset="0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Char char="»"/>
        <a:defRPr>
          <a:solidFill>
            <a:schemeClr val="tx1"/>
          </a:solidFill>
          <a:latin typeface="Adobe Caslon Pro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090" y="469094"/>
            <a:ext cx="7754710" cy="5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dirty="0" smtClean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01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237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r">
              <a:defRPr sz="1600" b="1">
                <a:solidFill>
                  <a:srgbClr val="FFFFFF"/>
                </a:solidFill>
                <a:latin typeface="Adobe Caslon Pro" pitchFamily="18" charset="0"/>
              </a:defRPr>
            </a:lvl1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294" y="6616590"/>
            <a:ext cx="3743449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err="1" smtClean="0">
                <a:solidFill>
                  <a:srgbClr val="FFFFFF"/>
                </a:solidFill>
                <a:latin typeface="Adobe Caslon Pro" pitchFamily="18" charset="0"/>
              </a:rPr>
              <a:t>Yash</a:t>
            </a:r>
            <a:r>
              <a:rPr lang="en-US" sz="1400" b="0" baseline="0" dirty="0" smtClean="0">
                <a:solidFill>
                  <a:srgbClr val="FFFFFF"/>
                </a:solidFill>
                <a:latin typeface="Adobe Caslon Pro" pitchFamily="18" charset="0"/>
              </a:rPr>
              <a:t> Kanoria (MSR-NE)</a:t>
            </a:r>
            <a:endParaRPr lang="en-US" sz="1400" b="0" dirty="0">
              <a:solidFill>
                <a:srgbClr val="FFFFFF"/>
              </a:solidFill>
              <a:latin typeface="Adobe Caslon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7156" y="6616590"/>
            <a:ext cx="5413640" cy="307777"/>
          </a:xfrm>
          <a:prstGeom prst="rect">
            <a:avLst/>
          </a:prstGeom>
          <a:solidFill>
            <a:srgbClr val="003E2F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kern="1200" dirty="0" smtClean="0">
                <a:solidFill>
                  <a:srgbClr val="FAFAFA"/>
                </a:solidFill>
                <a:effectLst/>
                <a:latin typeface="Adobe Caslon Pro"/>
                <a:ea typeface="+mn-ea"/>
                <a:cs typeface="+mn-cs"/>
              </a:rPr>
              <a:t>A dynamic graph model of kidney exchange</a:t>
            </a:r>
            <a:endParaRPr lang="en-US" sz="1400" b="0" dirty="0">
              <a:solidFill>
                <a:srgbClr val="FFFFFF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Adobe Caslon Pro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dobe Caslon Pro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dobe Caslon Pro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dobe Caslon Pro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dobe Caslon Pro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dobe Caslon Pro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Relationship Id="rId8" Type="http://schemas.openxmlformats.org/officeDocument/2006/relationships/image" Target="../media/image18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5" Type="http://schemas.openxmlformats.org/officeDocument/2006/relationships/image" Target="../media/image41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0.xml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1.xml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4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6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3" Type="http://schemas.openxmlformats.org/officeDocument/2006/relationships/image" Target="../media/image3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6934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dynamic graph model of kidney exchange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86800" cy="2438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Yashodhan Kanoria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Microsoft Research New England &amp; Columbia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Joint work with Ross Anderson, </a:t>
            </a:r>
            <a:r>
              <a:rPr lang="en-US" dirty="0" err="1" smtClean="0">
                <a:solidFill>
                  <a:schemeClr val="tx1"/>
                </a:solidFill>
              </a:rPr>
              <a:t>Itai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Ashlagi</a:t>
            </a:r>
            <a:r>
              <a:rPr lang="en-US" dirty="0" smtClean="0">
                <a:solidFill>
                  <a:schemeClr val="tx1"/>
                </a:solidFill>
              </a:rPr>
              <a:t> and David </a:t>
            </a:r>
            <a:r>
              <a:rPr lang="en-US" dirty="0" err="1" smtClean="0">
                <a:solidFill>
                  <a:schemeClr val="tx1"/>
                </a:solidFill>
              </a:rPr>
              <a:t>Gamarnik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2970263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838200" y="1371600"/>
                <a:ext cx="7772400" cy="5017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dobe Caslon Pro" pitchFamily="18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US" kern="0" dirty="0" smtClean="0"/>
                  <a:t>Two-cycle formed between any two nodes </a:t>
                </a:r>
                <a:r>
                  <a:rPr lang="en-US" kern="0" dirty="0" err="1" smtClean="0"/>
                  <a:t>w.p</a:t>
                </a:r>
                <a:r>
                  <a:rPr lang="en-US" kern="0" dirty="0" smtClean="0"/>
                  <a:t>. </a:t>
                </a:r>
                <a14:m>
                  <m:oMath xmlns:m="http://schemas.openxmlformats.org/officeDocument/2006/math" xmlns="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kern="0" dirty="0" smtClean="0"/>
              </a:p>
              <a:p>
                <a:r>
                  <a:rPr lang="en-US" kern="0" dirty="0" smtClean="0"/>
                  <a:t>Greedy exchange achieves  </a:t>
                </a:r>
                <a14:m>
                  <m:oMath xmlns:m="http://schemas.openxmlformats.org/officeDocument/2006/math" xmlns="">
                    <m:r>
                      <a:rPr lang="en-US" i="1" ker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b="0" kern="0" dirty="0" smtClean="0"/>
              </a:p>
              <a:p>
                <a:r>
                  <a:rPr lang="en-US" kern="0" dirty="0" smtClean="0"/>
                  <a:t>Not hard to show that for any policy </a:t>
                </a:r>
                <a14:m>
                  <m:oMath xmlns:m="http://schemas.openxmlformats.org/officeDocument/2006/math" xmlns="">
                    <m:r>
                      <a:rPr lang="en-US" i="1" ker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kern="0" dirty="0" smtClean="0"/>
              </a:p>
              <a:p>
                <a:r>
                  <a:rPr lang="en-US" kern="0" dirty="0" smtClean="0"/>
                  <a:t>Hence, greedy achieves order optimal </a:t>
                </a:r>
                <a14:m>
                  <m:oMath xmlns:m="http://schemas.openxmlformats.org/officeDocument/2006/math" xmlns="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kern="0" dirty="0" smtClean="0"/>
              </a:p>
              <a:p>
                <a:endParaRPr lang="en-US" kern="0" dirty="0"/>
              </a:p>
              <a:p>
                <a:endParaRPr lang="en-US" kern="0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371600"/>
                <a:ext cx="7772400" cy="5017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762000" y="4372342"/>
                <a:ext cx="7924800" cy="73305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kern="0" dirty="0" smtClean="0">
                    <a:latin typeface="Adobe Caslon Pro"/>
                  </a:rPr>
                  <a:t>Proposition</a:t>
                </a:r>
                <a:r>
                  <a:rPr lang="en-US" sz="2400" b="1" kern="0" dirty="0">
                    <a:latin typeface="Adobe Caslon Pro"/>
                  </a:rPr>
                  <a:t>:</a:t>
                </a:r>
                <a:r>
                  <a:rPr lang="en-US" sz="2400" kern="0" dirty="0">
                    <a:latin typeface="Adobe Caslon Pro"/>
                  </a:rPr>
                  <a:t> Greedy is optimal up to constants for </a:t>
                </a:r>
                <a14:m>
                  <m:oMath xmlns:m="http://schemas.openxmlformats.org/officeDocument/2006/math" xmlns=""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sz="2400" kern="0" dirty="0">
                  <a:latin typeface="Adobe Caslon Pro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372342"/>
                <a:ext cx="7924800" cy="733058"/>
              </a:xfrm>
              <a:prstGeom prst="roundRect">
                <a:avLst/>
              </a:prstGeom>
              <a:blipFill rotWithShape="0">
                <a:blip r:embed="rId3"/>
                <a:stretch>
                  <a:fillRect l="-691" t="-81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two-cycles: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044" t="-20690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3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rgbClr val="A50021"/>
                    </a:solidFill>
                  </a:rPr>
                  <a:t>What about </a:t>
                </a:r>
                <a14:m>
                  <m:oMath xmlns:m="http://schemas.openxmlformats.org/officeDocument/2006/math" xmlns="">
                    <m:r>
                      <a:rPr lang="en-US" sz="2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=3?</m:t>
                    </m:r>
                  </m:oMath>
                </a14:m>
                <a:endParaRPr lang="en-US" sz="2800" b="0" dirty="0" smtClean="0">
                  <a:solidFill>
                    <a:srgbClr val="A50021"/>
                  </a:solidFill>
                </a:endParaRPr>
              </a:p>
              <a:p>
                <a:pPr marL="0" indent="0" algn="ctr">
                  <a:buNone/>
                </a:pPr>
                <a:endParaRPr lang="en-US" sz="28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07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19200"/>
                <a:ext cx="8610600" cy="5017915"/>
              </a:xfrm>
            </p:spPr>
            <p:txBody>
              <a:bodyPr/>
              <a:lstStyle/>
              <a:p>
                <a:r>
                  <a:rPr lang="en-US" dirty="0" smtClean="0"/>
                  <a:t>If batch size is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triangles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We want to eliminate most of batch, so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 smtClean="0"/>
                  <a:t> triangles needed</a:t>
                </a:r>
              </a:p>
              <a:p>
                <a:r>
                  <a:rPr lang="en-US" dirty="0" smtClean="0"/>
                  <a:t>Hence, need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 xmlns="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Can show that batch size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How does greedy compare?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19200"/>
                <a:ext cx="8610600" cy="5017915"/>
              </a:xfrm>
              <a:blipFill rotWithShape="0">
                <a:blip r:embed="rId2"/>
                <a:stretch>
                  <a:fillRect l="-1133" t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Batching for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044" t="-20690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87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19200"/>
                <a:ext cx="8077200" cy="5017915"/>
              </a:xfrm>
            </p:spPr>
            <p:txBody>
              <a:bodyPr/>
              <a:lstStyle/>
              <a:p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Greedy removes 2 &amp; 3 cycles as soon as available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For a typical time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number of waiting nodes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Residual graph contains no </a:t>
                </a:r>
                <a:r>
                  <a:rPr lang="en-US" dirty="0"/>
                  <a:t>2 &amp; 3 </a:t>
                </a:r>
                <a:r>
                  <a:rPr lang="en-US" dirty="0" smtClean="0"/>
                  <a:t>cycles, less dense than 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Optimistically contains 2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edges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19200"/>
                <a:ext cx="8077200" cy="5017915"/>
              </a:xfrm>
              <a:blipFill rotWithShape="0"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Greedy for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44" t="-20690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823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153400" cy="5017915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Residual graph optimistically contains 2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edges </a:t>
                </a:r>
              </a:p>
              <a:p>
                <a:r>
                  <a:rPr lang="en-US" dirty="0" smtClean="0"/>
                  <a:t>Probability that 2 or 3-cycle formed is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in steady state</a:t>
                </a:r>
              </a:p>
              <a:p>
                <a:r>
                  <a:rPr lang="en-US" dirty="0" smtClean="0"/>
                  <a:t>Probability of 3-cycle formation ~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Need 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 smtClean="0"/>
                  <a:t> to make this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/>
                  <a:t>Probability of </a:t>
                </a:r>
                <a:r>
                  <a:rPr lang="en-US" dirty="0" smtClean="0"/>
                  <a:t>2-cycle </a:t>
                </a:r>
                <a:r>
                  <a:rPr lang="en-US" dirty="0"/>
                  <a:t>formation ~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Need 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 make this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So 3-cycle formation dominates, and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heuristically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Seems like greedy may not do to badly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153400" cy="5017915"/>
              </a:xfrm>
              <a:blipFill rotWithShape="0">
                <a:blip r:embed="rId2"/>
                <a:stretch>
                  <a:fillRect l="-972" r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Greedy for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44" t="-20690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5974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05513"/>
              </p:ext>
            </p:extLst>
          </p:nvPr>
        </p:nvGraphicFramePr>
        <p:xfrm>
          <a:off x="457200" y="1219200"/>
          <a:ext cx="8153400" cy="472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=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0.08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1295400"/>
                <a:ext cx="1031564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≈44.2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95400"/>
                <a:ext cx="1031564" cy="504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7711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=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0.05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438396"/>
              </p:ext>
            </p:extLst>
          </p:nvPr>
        </p:nvGraphicFramePr>
        <p:xfrm>
          <a:off x="457200" y="1219200"/>
          <a:ext cx="8153400" cy="472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1295400"/>
                <a:ext cx="876074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≈90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95400"/>
                <a:ext cx="876074" cy="504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228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=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0.02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832902"/>
              </p:ext>
            </p:extLst>
          </p:nvPr>
        </p:nvGraphicFramePr>
        <p:xfrm>
          <a:off x="457200" y="1219200"/>
          <a:ext cx="8153400" cy="472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1295400"/>
                <a:ext cx="989886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≈350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95400"/>
                <a:ext cx="989886" cy="504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67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Optimal batch size is 1 (i.e., greedy beats batching)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Under greedy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 smtClean="0"/>
                  <a:t> for small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A50021"/>
                    </a:solidFill>
                  </a:rPr>
                  <a:t>What can we prove?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25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733800"/>
            <a:ext cx="7772400" cy="250331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Adobe Caslon Pro"/>
              </a:rPr>
              <a:t>Batching with maximal packing of cycles is </a:t>
            </a:r>
            <a:r>
              <a:rPr lang="en-US" dirty="0" smtClean="0">
                <a:latin typeface="Adobe Caslon Pro"/>
              </a:rPr>
              <a:t>monotone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dobe Caslon Pro"/>
              </a:rPr>
              <a:t>Shows that </a:t>
            </a:r>
            <a:r>
              <a:rPr lang="en-US" dirty="0" smtClean="0">
                <a:solidFill>
                  <a:srgbClr val="C00000"/>
                </a:solidFill>
                <a:latin typeface="Adobe Caslon Pro"/>
              </a:rPr>
              <a:t>greedy is optimal up to a constant factor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dobe Caslon Pro"/>
              </a:rPr>
              <a:t>Open problem: get rid of the constant factor slack, and consider all possible policies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dobe Caslon Pr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85800" y="1455728"/>
                <a:ext cx="7756845" cy="18970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lang="en-US" sz="2500" b="1" dirty="0" smtClean="0">
                    <a:latin typeface="Adobe Caslon Pro"/>
                  </a:rPr>
                  <a:t>Theorem:</a:t>
                </a:r>
                <a:r>
                  <a:rPr lang="en-US" sz="2500" dirty="0" smtClean="0">
                    <a:latin typeface="Adobe Caslon Pro"/>
                  </a:rPr>
                  <a:t> For </a:t>
                </a:r>
                <a14:m>
                  <m:oMath xmlns:m="http://schemas.openxmlformats.org/officeDocument/2006/math" xmlns="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kumimoji="0" lang="en-US" sz="24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Caslon Pro"/>
                  </a:rPr>
                  <a:t> </a:t>
                </a: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Caslon Pro"/>
                  </a:rPr>
                  <a:t>we have</a:t>
                </a:r>
              </a:p>
              <a:p>
                <a:pPr marL="342900" marR="0" indent="-34290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 smtClean="0">
                    <a:latin typeface="Adobe Caslon Pro"/>
                  </a:rPr>
                  <a:t>Greedy achieves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b="0" dirty="0" smtClean="0">
                  <a:latin typeface="Adobe Caslon Pro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Caslon Pro"/>
                  </a:rPr>
                  <a:t>For any </a:t>
                </a: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Caslon Pro"/>
                  </a:rPr>
                  <a:t>monotone</a:t>
                </a: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Caslon Pro"/>
                  </a:rPr>
                  <a:t> policy </a:t>
                </a:r>
                <a14:m>
                  <m:oMath xmlns:m="http://schemas.openxmlformats.org/officeDocument/2006/math" xmlns="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>
                  <a:latin typeface="Adobe Caslon Pro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455728"/>
                <a:ext cx="7756845" cy="1897071"/>
              </a:xfrm>
              <a:prstGeom prst="roundRect">
                <a:avLst/>
              </a:prstGeom>
              <a:blipFill rotWithShape="0">
                <a:blip r:embed="rId2"/>
                <a:stretch>
                  <a:fillRect l="-7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227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 smtClean="0"/>
              <a:t>Over </a:t>
            </a:r>
            <a:r>
              <a:rPr lang="en-US" dirty="0" smtClean="0">
                <a:solidFill>
                  <a:srgbClr val="C00000"/>
                </a:solidFill>
              </a:rPr>
              <a:t>90,000 </a:t>
            </a:r>
            <a:r>
              <a:rPr lang="en-US" dirty="0">
                <a:solidFill>
                  <a:srgbClr val="C00000"/>
                </a:solidFill>
              </a:rPr>
              <a:t>patients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on the waiting list for cadaver kidneys in the U.S.</a:t>
            </a:r>
            <a:r>
              <a:rPr lang="en-US" b="1" dirty="0"/>
              <a:t> </a:t>
            </a:r>
            <a:r>
              <a:rPr lang="en-US" dirty="0" smtClean="0"/>
              <a:t>today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 smtClean="0"/>
              <a:t>In 2011: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33,581 patients were added to the kidney waiting list, and </a:t>
            </a:r>
            <a:r>
              <a:rPr lang="en-US" dirty="0"/>
              <a:t>28,625 </a:t>
            </a:r>
            <a:r>
              <a:rPr lang="en-US" dirty="0" smtClean="0"/>
              <a:t>patients were removed from the list. 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11,043 transplants of cadaver kidneys performed.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4,697 patients died while on the waiting list and 2,466 others removed from the list as “Too Sick to Transplant”.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5,771 transplants of kidneys from </a:t>
            </a:r>
            <a:r>
              <a:rPr lang="en-US" dirty="0" smtClean="0">
                <a:solidFill>
                  <a:srgbClr val="C00000"/>
                </a:solidFill>
              </a:rPr>
              <a:t>living</a:t>
            </a:r>
            <a:r>
              <a:rPr lang="en-US" i="1" dirty="0" smtClean="0"/>
              <a:t> </a:t>
            </a:r>
            <a:r>
              <a:rPr lang="en-US" dirty="0" smtClean="0"/>
              <a:t>donors in the US.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Kidney transplants</a:t>
            </a:r>
          </a:p>
        </p:txBody>
      </p:sp>
    </p:spTree>
    <p:extLst>
      <p:ext uri="{BB962C8B-B14F-4D97-AF65-F5344CB8AC3E}">
        <p14:creationId xmlns:p14="http://schemas.microsoft.com/office/powerpoint/2010/main" val="40102499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 smtClean="0"/>
                  <a:t> nodes in the system at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Want to show negative drift over next few time steps</a:t>
                </a:r>
              </a:p>
              <a:p>
                <a:r>
                  <a:rPr lang="en-US" dirty="0" smtClean="0"/>
                  <a:t>Worst case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empty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Consider next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arrivals. For appropriate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show:</a:t>
                </a:r>
              </a:p>
              <a:p>
                <a:r>
                  <a:rPr lang="en-US" dirty="0" smtClean="0"/>
                  <a:t>Few new arrivals persist till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Few triangles formed internal to new arrivals</a:t>
                </a:r>
              </a:p>
              <a:p>
                <a:r>
                  <a:rPr lang="en-US" dirty="0" smtClean="0"/>
                  <a:t>So most new arrivals form cycles containing old nodes, leading to,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−1/(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idea: greedy is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036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Consider graph of compatibility G between all nodes that ever arrive to the system.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policy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C00000"/>
                    </a:solidFill>
                  </a:rPr>
                  <a:t>monotone</a:t>
                </a:r>
                <a:r>
                  <a:rPr lang="en-US" dirty="0"/>
                  <a:t> </a:t>
                </a:r>
                <a:r>
                  <a:rPr lang="en-US" dirty="0" smtClean="0"/>
                  <a:t>if: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Fix all edges in G except for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Presence of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	only makes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disappear (weakly) earlier.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monotone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53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0090" y="1219200"/>
                <a:ext cx="8973910" cy="5017915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smtClean="0"/>
                  <a:t>Proof by contradiction. Assume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 xmlns=""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w.p. at least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Assume this.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smtClean="0"/>
                  <a:t>Under monotone policy,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 </m:t>
                    </m:r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smtClean="0"/>
                  <a:t>Probability of immediate triangle formation for node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is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/>
                        <m:t>⋅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=2/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err="1" smtClean="0"/>
                  <a:t>Whp</a:t>
                </a:r>
                <a:r>
                  <a:rPr lang="en-US" dirty="0" smtClean="0"/>
                  <a:t>, no more than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edges formed between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Assume this.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smtClean="0"/>
                  <a:t>Probability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forms triangle with next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arrivals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12+9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smtClean="0"/>
                  <a:t>With probability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r>
                  <a:rPr lang="en-US" dirty="0" smtClean="0"/>
                  <a:t> node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lives longer than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090" y="1219200"/>
                <a:ext cx="8973910" cy="5017915"/>
              </a:xfrm>
              <a:blipFill rotWithShape="0">
                <a:blip r:embed="rId2"/>
                <a:stretch>
                  <a:fillRect l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090" y="381000"/>
            <a:ext cx="8440510" cy="531265"/>
          </a:xfrm>
        </p:spPr>
        <p:txBody>
          <a:bodyPr/>
          <a:lstStyle/>
          <a:p>
            <a:r>
              <a:rPr lang="en-US" dirty="0" smtClean="0"/>
              <a:t>Proof that no monotone policy can beat 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692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analyzed a dynamic graph/graph structured queue:</a:t>
            </a:r>
            <a:br>
              <a:rPr lang="en-US" dirty="0" smtClean="0"/>
            </a:br>
            <a:r>
              <a:rPr lang="en-US" dirty="0" smtClean="0"/>
              <a:t>showed that </a:t>
            </a:r>
            <a:r>
              <a:rPr lang="en-US" dirty="0" smtClean="0">
                <a:solidFill>
                  <a:srgbClr val="C00000"/>
                </a:solidFill>
              </a:rPr>
              <a:t>greedy is nearly optimal</a:t>
            </a:r>
            <a:r>
              <a:rPr lang="en-US" dirty="0" smtClean="0"/>
              <a:t>. Suggests that greedy should work well in kidney exchanges.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000" dirty="0" smtClean="0"/>
              <a:t>Caveats:</a:t>
            </a:r>
          </a:p>
          <a:p>
            <a:r>
              <a:rPr lang="en-US" sz="2000" dirty="0" smtClean="0"/>
              <a:t>Greedy proved optimal only up to constant factors</a:t>
            </a:r>
          </a:p>
          <a:p>
            <a:r>
              <a:rPr lang="en-US" sz="2000" dirty="0" smtClean="0"/>
              <a:t>Only consider monotone policies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85800" y="4724400"/>
                <a:ext cx="7696200" cy="9144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kern="0" dirty="0" smtClean="0">
                    <a:latin typeface="Adobe Caslon Pro"/>
                  </a:rPr>
                  <a:t>Conjecture:</a:t>
                </a:r>
                <a:r>
                  <a:rPr lang="en-US" sz="2400" kern="0" dirty="0" smtClean="0">
                    <a:latin typeface="Adobe Caslon Pro"/>
                  </a:rPr>
                  <a:t> For </a:t>
                </a:r>
                <a14:m>
                  <m:oMath xmlns:m="http://schemas.openxmlformats.org/officeDocument/2006/math" xmlns="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→0,</m:t>
                    </m:r>
                  </m:oMath>
                </a14:m>
                <a:r>
                  <a:rPr lang="en-US" sz="2400" kern="0" dirty="0" smtClean="0">
                    <a:latin typeface="Adobe Caslon Pro"/>
                  </a:rPr>
                  <a:t> greedy </a:t>
                </a:r>
                <a:r>
                  <a:rPr lang="en-US" sz="2400" kern="0" dirty="0">
                    <a:latin typeface="Adobe Caslon Pro"/>
                  </a:rPr>
                  <a:t>g</a:t>
                </a:r>
                <a:r>
                  <a:rPr lang="en-US" sz="2400" kern="0" dirty="0" smtClean="0">
                    <a:latin typeface="Adobe Caslon Pro"/>
                  </a:rPr>
                  <a:t>ives </a:t>
                </a:r>
                <a14:m>
                  <m:oMath xmlns:m="http://schemas.openxmlformats.org/officeDocument/2006/math" xmlns="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kern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kern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kern="0" dirty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kern="0" dirty="0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func>
                      </m:e>
                    </m:rad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kern="0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sz="2400" kern="0" dirty="0" smtClean="0">
                    <a:latin typeface="Adobe Caslon Pro"/>
                  </a:rPr>
                  <a:t>,</a:t>
                </a:r>
                <a:br>
                  <a:rPr lang="en-US" sz="2400" kern="0" dirty="0" smtClean="0">
                    <a:latin typeface="Adobe Caslon Pro"/>
                  </a:rPr>
                </a:br>
                <a:r>
                  <a:rPr lang="en-US" sz="2400" kern="0" dirty="0" smtClean="0">
                    <a:latin typeface="Adobe Caslon Pro"/>
                  </a:rPr>
                  <a:t>and no policy can do better.</a:t>
                </a:r>
                <a:endParaRPr lang="en-US" sz="2400" kern="0" dirty="0">
                  <a:latin typeface="Adobe Caslon Pro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724400"/>
                <a:ext cx="7696200" cy="914400"/>
              </a:xfrm>
              <a:prstGeom prst="roundRect">
                <a:avLst/>
              </a:prstGeom>
              <a:blipFill rotWithShape="0">
                <a:blip r:embed="rId2"/>
                <a:stretch>
                  <a:fillRect l="-633" b="-13816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920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General </a:t>
            </a:r>
            <a:r>
              <a:rPr lang="en-US" dirty="0"/>
              <a:t>result on ER-type graph structured queues with removal of given constant sized substructures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Kidneys: </a:t>
            </a:r>
            <a:br>
              <a:rPr lang="en-US" dirty="0"/>
            </a:br>
            <a:r>
              <a:rPr lang="en-US" dirty="0" err="1" smtClean="0"/>
              <a:t>Multitype</a:t>
            </a:r>
            <a:r>
              <a:rPr lang="en-US" dirty="0" smtClean="0"/>
              <a:t> </a:t>
            </a:r>
            <a:r>
              <a:rPr lang="en-US" dirty="0"/>
              <a:t>model with only some </a:t>
            </a:r>
            <a:r>
              <a:rPr lang="en-US" dirty="0" smtClean="0"/>
              <a:t>hard-to-match </a:t>
            </a:r>
            <a:r>
              <a:rPr lang="en-US" dirty="0"/>
              <a:t>patients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Can we do better than greedy?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124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Thank you!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8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61"/>
          <p:cNvSpPr>
            <a:spLocks noChangeArrowheads="1"/>
          </p:cNvSpPr>
          <p:nvPr/>
        </p:nvSpPr>
        <p:spPr bwMode="auto">
          <a:xfrm>
            <a:off x="1319213" y="1657350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4" name="Down Arrow 33"/>
          <p:cNvSpPr>
            <a:spLocks noChangeArrowheads="1"/>
          </p:cNvSpPr>
          <p:nvPr/>
        </p:nvSpPr>
        <p:spPr bwMode="auto">
          <a:xfrm rot="10800000">
            <a:off x="3427413" y="3225800"/>
            <a:ext cx="357187" cy="1428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5" name="Down Arrow 36"/>
          <p:cNvSpPr>
            <a:spLocks noChangeArrowheads="1"/>
          </p:cNvSpPr>
          <p:nvPr/>
        </p:nvSpPr>
        <p:spPr bwMode="auto">
          <a:xfrm rot="7028202">
            <a:off x="2379663" y="1627187"/>
            <a:ext cx="357188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Oval 61"/>
          <p:cNvSpPr>
            <a:spLocks noChangeArrowheads="1"/>
          </p:cNvSpPr>
          <p:nvPr/>
        </p:nvSpPr>
        <p:spPr bwMode="auto">
          <a:xfrm>
            <a:off x="3278188" y="2635250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7" name="Oval 61"/>
          <p:cNvSpPr>
            <a:spLocks noChangeArrowheads="1"/>
          </p:cNvSpPr>
          <p:nvPr/>
        </p:nvSpPr>
        <p:spPr bwMode="auto">
          <a:xfrm>
            <a:off x="466725" y="3929063"/>
            <a:ext cx="522288" cy="51911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8" name="Down Arrow 50"/>
          <p:cNvSpPr>
            <a:spLocks noChangeArrowheads="1"/>
          </p:cNvSpPr>
          <p:nvPr/>
        </p:nvSpPr>
        <p:spPr bwMode="auto">
          <a:xfrm rot="1444737">
            <a:off x="917575" y="2136775"/>
            <a:ext cx="357188" cy="1793875"/>
          </a:xfrm>
          <a:prstGeom prst="downArrow">
            <a:avLst>
              <a:gd name="adj1" fmla="val 50000"/>
              <a:gd name="adj2" fmla="val 4992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Oval 61"/>
          <p:cNvSpPr>
            <a:spLocks noChangeArrowheads="1"/>
          </p:cNvSpPr>
          <p:nvPr/>
        </p:nvSpPr>
        <p:spPr bwMode="auto">
          <a:xfrm>
            <a:off x="3344863" y="4676775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0" name="Down Arrow 56"/>
          <p:cNvSpPr>
            <a:spLocks noChangeArrowheads="1"/>
          </p:cNvSpPr>
          <p:nvPr/>
        </p:nvSpPr>
        <p:spPr bwMode="auto">
          <a:xfrm rot="7028202">
            <a:off x="4427538" y="4667250"/>
            <a:ext cx="357187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Oval 61"/>
          <p:cNvSpPr>
            <a:spLocks noChangeArrowheads="1"/>
          </p:cNvSpPr>
          <p:nvPr/>
        </p:nvSpPr>
        <p:spPr bwMode="auto">
          <a:xfrm>
            <a:off x="5326063" y="5675313"/>
            <a:ext cx="520700" cy="5207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2" name="Oval 61"/>
          <p:cNvSpPr>
            <a:spLocks noChangeArrowheads="1"/>
          </p:cNvSpPr>
          <p:nvPr/>
        </p:nvSpPr>
        <p:spPr bwMode="auto">
          <a:xfrm>
            <a:off x="5381625" y="1917700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3" name="Down Arrow 59"/>
          <p:cNvSpPr>
            <a:spLocks noChangeArrowheads="1"/>
          </p:cNvSpPr>
          <p:nvPr/>
        </p:nvSpPr>
        <p:spPr bwMode="auto">
          <a:xfrm rot="-6558155">
            <a:off x="4424363" y="1730375"/>
            <a:ext cx="357187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Oval 61"/>
          <p:cNvSpPr>
            <a:spLocks noChangeArrowheads="1"/>
          </p:cNvSpPr>
          <p:nvPr/>
        </p:nvSpPr>
        <p:spPr bwMode="auto">
          <a:xfrm>
            <a:off x="8332788" y="2828925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5" name="TextBox 64"/>
          <p:cNvSpPr txBox="1">
            <a:spLocks noChangeArrowheads="1"/>
          </p:cNvSpPr>
          <p:nvPr/>
        </p:nvSpPr>
        <p:spPr bwMode="auto">
          <a:xfrm>
            <a:off x="1003300" y="138271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1</a:t>
            </a:r>
          </a:p>
        </p:txBody>
      </p:sp>
      <p:sp>
        <p:nvSpPr>
          <p:cNvPr id="15376" name="TextBox 65"/>
          <p:cNvSpPr txBox="1">
            <a:spLocks noChangeArrowheads="1"/>
          </p:cNvSpPr>
          <p:nvPr/>
        </p:nvSpPr>
        <p:spPr bwMode="auto">
          <a:xfrm>
            <a:off x="307975" y="44450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2</a:t>
            </a:r>
          </a:p>
        </p:txBody>
      </p:sp>
      <p:sp>
        <p:nvSpPr>
          <p:cNvPr id="15377" name="TextBox 66"/>
          <p:cNvSpPr txBox="1">
            <a:spLocks noChangeArrowheads="1"/>
          </p:cNvSpPr>
          <p:nvPr/>
        </p:nvSpPr>
        <p:spPr bwMode="auto">
          <a:xfrm>
            <a:off x="3263900" y="2216150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3</a:t>
            </a:r>
          </a:p>
        </p:txBody>
      </p:sp>
      <p:sp>
        <p:nvSpPr>
          <p:cNvPr id="15378" name="Down Arrow 72"/>
          <p:cNvSpPr>
            <a:spLocks noChangeArrowheads="1"/>
          </p:cNvSpPr>
          <p:nvPr/>
        </p:nvSpPr>
        <p:spPr bwMode="auto">
          <a:xfrm rot="6359378">
            <a:off x="6915944" y="1562894"/>
            <a:ext cx="357187" cy="2435225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Down Arrow 73"/>
          <p:cNvSpPr>
            <a:spLocks noChangeArrowheads="1"/>
          </p:cNvSpPr>
          <p:nvPr/>
        </p:nvSpPr>
        <p:spPr bwMode="auto">
          <a:xfrm rot="-4462772">
            <a:off x="7001669" y="1280319"/>
            <a:ext cx="357187" cy="2435225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Down Arrow 74"/>
          <p:cNvSpPr>
            <a:spLocks noChangeArrowheads="1"/>
          </p:cNvSpPr>
          <p:nvPr/>
        </p:nvSpPr>
        <p:spPr bwMode="auto">
          <a:xfrm rot="3802292">
            <a:off x="2078832" y="2510631"/>
            <a:ext cx="357188" cy="2435225"/>
          </a:xfrm>
          <a:prstGeom prst="downArrow">
            <a:avLst>
              <a:gd name="adj1" fmla="val 50000"/>
              <a:gd name="adj2" fmla="val 499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Down Arrow 75"/>
          <p:cNvSpPr>
            <a:spLocks noChangeArrowheads="1"/>
          </p:cNvSpPr>
          <p:nvPr/>
        </p:nvSpPr>
        <p:spPr bwMode="auto">
          <a:xfrm rot="-7019858">
            <a:off x="1950244" y="2243931"/>
            <a:ext cx="357188" cy="2435225"/>
          </a:xfrm>
          <a:prstGeom prst="downArrow">
            <a:avLst>
              <a:gd name="adj1" fmla="val 50000"/>
              <a:gd name="adj2" fmla="val 49965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TextBox 77"/>
          <p:cNvSpPr txBox="1">
            <a:spLocks noChangeArrowheads="1"/>
          </p:cNvSpPr>
          <p:nvPr/>
        </p:nvSpPr>
        <p:spPr bwMode="auto">
          <a:xfrm>
            <a:off x="5356225" y="147637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4</a:t>
            </a:r>
          </a:p>
        </p:txBody>
      </p:sp>
      <p:sp>
        <p:nvSpPr>
          <p:cNvPr id="15383" name="TextBox 78"/>
          <p:cNvSpPr txBox="1">
            <a:spLocks noChangeArrowheads="1"/>
          </p:cNvSpPr>
          <p:nvPr/>
        </p:nvSpPr>
        <p:spPr bwMode="auto">
          <a:xfrm>
            <a:off x="3895725" y="443071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6</a:t>
            </a:r>
          </a:p>
        </p:txBody>
      </p:sp>
      <p:sp>
        <p:nvSpPr>
          <p:cNvPr id="15384" name="TextBox 79"/>
          <p:cNvSpPr txBox="1">
            <a:spLocks noChangeArrowheads="1"/>
          </p:cNvSpPr>
          <p:nvPr/>
        </p:nvSpPr>
        <p:spPr bwMode="auto">
          <a:xfrm>
            <a:off x="4732338" y="62484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7</a:t>
            </a:r>
          </a:p>
        </p:txBody>
      </p:sp>
      <p:sp>
        <p:nvSpPr>
          <p:cNvPr id="15385" name="TextBox 80"/>
          <p:cNvSpPr txBox="1">
            <a:spLocks noChangeArrowheads="1"/>
          </p:cNvSpPr>
          <p:nvPr/>
        </p:nvSpPr>
        <p:spPr bwMode="auto">
          <a:xfrm>
            <a:off x="8121650" y="3405188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5</a:t>
            </a:r>
          </a:p>
        </p:txBody>
      </p:sp>
      <p:sp>
        <p:nvSpPr>
          <p:cNvPr id="15386" name="Oval 61"/>
          <p:cNvSpPr>
            <a:spLocks noChangeArrowheads="1"/>
          </p:cNvSpPr>
          <p:nvPr/>
        </p:nvSpPr>
        <p:spPr bwMode="auto">
          <a:xfrm>
            <a:off x="7373938" y="4713288"/>
            <a:ext cx="520700" cy="5191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15387" name="TextBox 26"/>
          <p:cNvSpPr txBox="1">
            <a:spLocks noChangeArrowheads="1"/>
          </p:cNvSpPr>
          <p:nvPr/>
        </p:nvSpPr>
        <p:spPr bwMode="auto">
          <a:xfrm>
            <a:off x="6545263" y="4371975"/>
            <a:ext cx="171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Altruistic </a:t>
            </a:r>
            <a:r>
              <a:rPr lang="en-US" dirty="0"/>
              <a:t>donor</a:t>
            </a:r>
          </a:p>
        </p:txBody>
      </p:sp>
      <p:sp>
        <p:nvSpPr>
          <p:cNvPr id="15388" name="Down Arrow 27"/>
          <p:cNvSpPr>
            <a:spLocks noChangeArrowheads="1"/>
          </p:cNvSpPr>
          <p:nvPr/>
        </p:nvSpPr>
        <p:spPr bwMode="auto">
          <a:xfrm rot="3748775">
            <a:off x="6442075" y="4675188"/>
            <a:ext cx="357188" cy="1592262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Altruistic </a:t>
            </a:r>
            <a:r>
              <a:rPr lang="en-US" dirty="0">
                <a:solidFill>
                  <a:schemeClr val="tx1"/>
                </a:solidFill>
              </a:rPr>
              <a:t>donors: cycles plus </a:t>
            </a:r>
            <a:r>
              <a:rPr lang="en-US" u="sng" dirty="0">
                <a:solidFill>
                  <a:schemeClr val="tx1"/>
                </a:solidFill>
              </a:rPr>
              <a:t>chains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88834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roth\My Documents\My Pictures\Rees 1st NEAD cha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33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799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 altruistic donor at every stage</a:t>
                </a:r>
                <a:br>
                  <a:rPr lang="en-US" dirty="0" smtClean="0"/>
                </a:br>
                <a:r>
                  <a:rPr lang="en-US" dirty="0" smtClean="0"/>
                  <a:t>(initially a volunteer, later a donor whose patient already got a kidney)</a:t>
                </a:r>
              </a:p>
              <a:p>
                <a:r>
                  <a:rPr lang="en-US" dirty="0" smtClean="0"/>
                  <a:t>A node arrives at each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forms link with each existing node independently with probability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eliminate any chain starting with altruistic donor. Last node in chain becomes new altruistic donor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Question: What is the optimal policy? Greedy or batch?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t="-972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7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85800" y="1447800"/>
                <a:ext cx="7696200" cy="1066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kern="0" dirty="0" smtClean="0">
                    <a:latin typeface="Adobe Caslon Pro"/>
                  </a:rPr>
                  <a:t>Proposition</a:t>
                </a:r>
                <a:r>
                  <a:rPr lang="en-US" sz="2400" b="1" kern="0" dirty="0">
                    <a:latin typeface="Adobe Caslon Pro"/>
                  </a:rPr>
                  <a:t>:</a:t>
                </a:r>
                <a:r>
                  <a:rPr lang="en-US" sz="2400" kern="0" dirty="0">
                    <a:latin typeface="Adobe Caslon Pro"/>
                  </a:rPr>
                  <a:t> </a:t>
                </a:r>
                <a:r>
                  <a:rPr lang="en-US" dirty="0" smtClean="0">
                    <a:latin typeface="Adobe Caslon Pro"/>
                  </a:rPr>
                  <a:t>For any policy, we have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kern="0" dirty="0">
                  <a:latin typeface="Adobe Caslon Pro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85800" y="1447800"/>
                <a:ext cx="7696200" cy="1066800"/>
              </a:xfrm>
              <a:prstGeom prst="roundRect">
                <a:avLst/>
              </a:prstGeom>
              <a:blipFill rotWithShape="0">
                <a:blip r:embed="rId2"/>
                <a:stretch>
                  <a:fillRect l="-316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 bwMode="auto">
              <a:xfrm>
                <a:off x="685800" y="2895600"/>
                <a:ext cx="7772400" cy="3341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dobe Caslon Pro" pitchFamily="18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dobe Caslon Pro" pitchFamily="18" charset="0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Proof is simple: Takes time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/>
                  <a:t> to form outgoing edge from</a:t>
                </a: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95600"/>
                <a:ext cx="7772400" cy="3341515"/>
              </a:xfrm>
              <a:prstGeom prst="rect">
                <a:avLst/>
              </a:prstGeom>
              <a:blipFill rotWithShape="0">
                <a:blip r:embed="rId3"/>
                <a:stretch>
                  <a:fillRect l="-1255" t="-14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184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33400" y="914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2800">
              <a:solidFill>
                <a:srgbClr val="FFCC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81200" y="1752600"/>
            <a:ext cx="5257800" cy="3581400"/>
            <a:chOff x="1371600" y="1371600"/>
            <a:chExt cx="6442075" cy="516255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981200" y="3352800"/>
              <a:ext cx="0" cy="1143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57400" y="3048000"/>
              <a:ext cx="0" cy="13716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33600" y="3124200"/>
              <a:ext cx="0" cy="12954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7800" y="1371600"/>
              <a:ext cx="2784475" cy="18859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>
                  <a:latin typeface="Adobe Caslon Pro"/>
                </a:rPr>
                <a:t>Donor 1</a:t>
              </a:r>
            </a:p>
            <a:p>
              <a:pPr algn="ctr"/>
              <a:r>
                <a:rPr lang="en-US" sz="2600" dirty="0">
                  <a:latin typeface="Adobe Caslon Pro"/>
                </a:rPr>
                <a:t>Blood type X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800600" y="1371600"/>
              <a:ext cx="2782888" cy="1884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>
                  <a:latin typeface="Adobe Caslon Pro"/>
                </a:rPr>
                <a:t>Recipient 1</a:t>
              </a:r>
            </a:p>
            <a:p>
              <a:pPr algn="ctr"/>
              <a:r>
                <a:rPr lang="en-US" sz="2600" dirty="0">
                  <a:latin typeface="Adobe Caslon Pro"/>
                </a:rPr>
                <a:t>Blood type Y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371600" y="4648200"/>
              <a:ext cx="2784475" cy="188595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>
                  <a:latin typeface="Adobe Caslon Pro"/>
                </a:rPr>
                <a:t>Donor 2</a:t>
              </a:r>
            </a:p>
            <a:p>
              <a:pPr algn="ctr"/>
              <a:r>
                <a:rPr lang="en-US" sz="2600" dirty="0">
                  <a:latin typeface="Adobe Caslon Pro"/>
                </a:rPr>
                <a:t>Blood type Y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29200" y="4648200"/>
              <a:ext cx="2784475" cy="18859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>
                  <a:latin typeface="Adobe Caslon Pro"/>
                </a:rPr>
                <a:t>Recipient 2</a:t>
              </a:r>
            </a:p>
            <a:p>
              <a:pPr algn="ctr"/>
              <a:r>
                <a:rPr lang="en-US" sz="2600" dirty="0">
                  <a:latin typeface="Adobe Caslon Pro"/>
                </a:rPr>
                <a:t>Blood type X</a:t>
              </a:r>
            </a:p>
          </p:txBody>
        </p:sp>
        <p:cxnSp>
          <p:nvCxnSpPr>
            <p:cNvPr id="13" name="AutoShape 20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>
              <a:off x="2840038" y="3257550"/>
              <a:ext cx="3581400" cy="13906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lg"/>
            </a:ln>
            <a:effectLst/>
          </p:spPr>
        </p:cxnSp>
        <p:cxnSp>
          <p:nvCxnSpPr>
            <p:cNvPr id="14" name="AutoShape 21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flipV="1">
              <a:off x="2763838" y="3255963"/>
              <a:ext cx="3429000" cy="139223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lg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1981200" y="560355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dobe Caslon Pro"/>
              </a:rPr>
              <a:t>2-way kidney exchange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dobe Caslon Pro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70090" y="381000"/>
            <a:ext cx="8592910" cy="531265"/>
          </a:xfrm>
        </p:spPr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Kidney </a:t>
            </a:r>
            <a:r>
              <a:rPr lang="en-US" kern="1200" dirty="0" smtClean="0">
                <a:solidFill>
                  <a:schemeClr val="tx1"/>
                </a:solidFill>
              </a:rPr>
              <a:t>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27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produces matching upper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299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work: what about greedy?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5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88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61"/>
          <p:cNvSpPr>
            <a:spLocks noChangeArrowheads="1"/>
          </p:cNvSpPr>
          <p:nvPr/>
        </p:nvSpPr>
        <p:spPr bwMode="auto">
          <a:xfrm>
            <a:off x="1319213" y="1657350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4" name="Down Arrow 33"/>
          <p:cNvSpPr>
            <a:spLocks noChangeArrowheads="1"/>
          </p:cNvSpPr>
          <p:nvPr/>
        </p:nvSpPr>
        <p:spPr bwMode="auto">
          <a:xfrm rot="10800000">
            <a:off x="3427413" y="3225800"/>
            <a:ext cx="357187" cy="1428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5" name="Down Arrow 36"/>
          <p:cNvSpPr>
            <a:spLocks noChangeArrowheads="1"/>
          </p:cNvSpPr>
          <p:nvPr/>
        </p:nvSpPr>
        <p:spPr bwMode="auto">
          <a:xfrm rot="7028202">
            <a:off x="2379663" y="1627187"/>
            <a:ext cx="357188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Oval 61"/>
          <p:cNvSpPr>
            <a:spLocks noChangeArrowheads="1"/>
          </p:cNvSpPr>
          <p:nvPr/>
        </p:nvSpPr>
        <p:spPr bwMode="auto">
          <a:xfrm>
            <a:off x="3278188" y="2635250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7" name="Oval 61"/>
          <p:cNvSpPr>
            <a:spLocks noChangeArrowheads="1"/>
          </p:cNvSpPr>
          <p:nvPr/>
        </p:nvSpPr>
        <p:spPr bwMode="auto">
          <a:xfrm>
            <a:off x="466725" y="3929063"/>
            <a:ext cx="522288" cy="51911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8" name="Down Arrow 50"/>
          <p:cNvSpPr>
            <a:spLocks noChangeArrowheads="1"/>
          </p:cNvSpPr>
          <p:nvPr/>
        </p:nvSpPr>
        <p:spPr bwMode="auto">
          <a:xfrm rot="1444737">
            <a:off x="917575" y="2136775"/>
            <a:ext cx="357188" cy="1793875"/>
          </a:xfrm>
          <a:prstGeom prst="downArrow">
            <a:avLst>
              <a:gd name="adj1" fmla="val 50000"/>
              <a:gd name="adj2" fmla="val 4992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Oval 61"/>
          <p:cNvSpPr>
            <a:spLocks noChangeArrowheads="1"/>
          </p:cNvSpPr>
          <p:nvPr/>
        </p:nvSpPr>
        <p:spPr bwMode="auto">
          <a:xfrm>
            <a:off x="3344863" y="4676775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0" name="Down Arrow 56"/>
          <p:cNvSpPr>
            <a:spLocks noChangeArrowheads="1"/>
          </p:cNvSpPr>
          <p:nvPr/>
        </p:nvSpPr>
        <p:spPr bwMode="auto">
          <a:xfrm rot="7028202">
            <a:off x="4427538" y="4667250"/>
            <a:ext cx="357187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Oval 61"/>
          <p:cNvSpPr>
            <a:spLocks noChangeArrowheads="1"/>
          </p:cNvSpPr>
          <p:nvPr/>
        </p:nvSpPr>
        <p:spPr bwMode="auto">
          <a:xfrm>
            <a:off x="5326063" y="5675313"/>
            <a:ext cx="520700" cy="5207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2" name="Oval 61"/>
          <p:cNvSpPr>
            <a:spLocks noChangeArrowheads="1"/>
          </p:cNvSpPr>
          <p:nvPr/>
        </p:nvSpPr>
        <p:spPr bwMode="auto">
          <a:xfrm>
            <a:off x="5381625" y="1917700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3" name="Down Arrow 59"/>
          <p:cNvSpPr>
            <a:spLocks noChangeArrowheads="1"/>
          </p:cNvSpPr>
          <p:nvPr/>
        </p:nvSpPr>
        <p:spPr bwMode="auto">
          <a:xfrm rot="-6558155">
            <a:off x="4424363" y="1730375"/>
            <a:ext cx="357187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Oval 61"/>
          <p:cNvSpPr>
            <a:spLocks noChangeArrowheads="1"/>
          </p:cNvSpPr>
          <p:nvPr/>
        </p:nvSpPr>
        <p:spPr bwMode="auto">
          <a:xfrm>
            <a:off x="8332788" y="2828925"/>
            <a:ext cx="520700" cy="5191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5" name="TextBox 64"/>
          <p:cNvSpPr txBox="1">
            <a:spLocks noChangeArrowheads="1"/>
          </p:cNvSpPr>
          <p:nvPr/>
        </p:nvSpPr>
        <p:spPr bwMode="auto">
          <a:xfrm>
            <a:off x="1003300" y="138271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1</a:t>
            </a:r>
          </a:p>
        </p:txBody>
      </p:sp>
      <p:sp>
        <p:nvSpPr>
          <p:cNvPr id="15376" name="TextBox 65"/>
          <p:cNvSpPr txBox="1">
            <a:spLocks noChangeArrowheads="1"/>
          </p:cNvSpPr>
          <p:nvPr/>
        </p:nvSpPr>
        <p:spPr bwMode="auto">
          <a:xfrm>
            <a:off x="307975" y="44450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2</a:t>
            </a:r>
          </a:p>
        </p:txBody>
      </p:sp>
      <p:sp>
        <p:nvSpPr>
          <p:cNvPr id="15377" name="TextBox 66"/>
          <p:cNvSpPr txBox="1">
            <a:spLocks noChangeArrowheads="1"/>
          </p:cNvSpPr>
          <p:nvPr/>
        </p:nvSpPr>
        <p:spPr bwMode="auto">
          <a:xfrm>
            <a:off x="3263900" y="2216150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3</a:t>
            </a:r>
          </a:p>
        </p:txBody>
      </p:sp>
      <p:sp>
        <p:nvSpPr>
          <p:cNvPr id="15378" name="Down Arrow 72"/>
          <p:cNvSpPr>
            <a:spLocks noChangeArrowheads="1"/>
          </p:cNvSpPr>
          <p:nvPr/>
        </p:nvSpPr>
        <p:spPr bwMode="auto">
          <a:xfrm rot="6359378">
            <a:off x="6915944" y="1562894"/>
            <a:ext cx="357187" cy="2435225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Down Arrow 73"/>
          <p:cNvSpPr>
            <a:spLocks noChangeArrowheads="1"/>
          </p:cNvSpPr>
          <p:nvPr/>
        </p:nvSpPr>
        <p:spPr bwMode="auto">
          <a:xfrm rot="-4462772">
            <a:off x="7001669" y="1280319"/>
            <a:ext cx="357187" cy="2435225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Down Arrow 74"/>
          <p:cNvSpPr>
            <a:spLocks noChangeArrowheads="1"/>
          </p:cNvSpPr>
          <p:nvPr/>
        </p:nvSpPr>
        <p:spPr bwMode="auto">
          <a:xfrm rot="3802292">
            <a:off x="2078832" y="2510631"/>
            <a:ext cx="357188" cy="2435225"/>
          </a:xfrm>
          <a:prstGeom prst="downArrow">
            <a:avLst>
              <a:gd name="adj1" fmla="val 50000"/>
              <a:gd name="adj2" fmla="val 499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Down Arrow 75"/>
          <p:cNvSpPr>
            <a:spLocks noChangeArrowheads="1"/>
          </p:cNvSpPr>
          <p:nvPr/>
        </p:nvSpPr>
        <p:spPr bwMode="auto">
          <a:xfrm rot="-7019858">
            <a:off x="1950244" y="2243931"/>
            <a:ext cx="357188" cy="2435225"/>
          </a:xfrm>
          <a:prstGeom prst="downArrow">
            <a:avLst>
              <a:gd name="adj1" fmla="val 50000"/>
              <a:gd name="adj2" fmla="val 49965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TextBox 77"/>
          <p:cNvSpPr txBox="1">
            <a:spLocks noChangeArrowheads="1"/>
          </p:cNvSpPr>
          <p:nvPr/>
        </p:nvSpPr>
        <p:spPr bwMode="auto">
          <a:xfrm>
            <a:off x="5356225" y="147637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4</a:t>
            </a:r>
          </a:p>
        </p:txBody>
      </p:sp>
      <p:sp>
        <p:nvSpPr>
          <p:cNvPr id="15383" name="TextBox 78"/>
          <p:cNvSpPr txBox="1">
            <a:spLocks noChangeArrowheads="1"/>
          </p:cNvSpPr>
          <p:nvPr/>
        </p:nvSpPr>
        <p:spPr bwMode="auto">
          <a:xfrm>
            <a:off x="3895725" y="443071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6</a:t>
            </a:r>
          </a:p>
        </p:txBody>
      </p:sp>
      <p:sp>
        <p:nvSpPr>
          <p:cNvPr id="15384" name="TextBox 79"/>
          <p:cNvSpPr txBox="1">
            <a:spLocks noChangeArrowheads="1"/>
          </p:cNvSpPr>
          <p:nvPr/>
        </p:nvSpPr>
        <p:spPr bwMode="auto">
          <a:xfrm>
            <a:off x="4732338" y="62484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7</a:t>
            </a:r>
          </a:p>
        </p:txBody>
      </p:sp>
      <p:sp>
        <p:nvSpPr>
          <p:cNvPr id="15385" name="TextBox 80"/>
          <p:cNvSpPr txBox="1">
            <a:spLocks noChangeArrowheads="1"/>
          </p:cNvSpPr>
          <p:nvPr/>
        </p:nvSpPr>
        <p:spPr bwMode="auto">
          <a:xfrm>
            <a:off x="8121650" y="3405188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 5</a:t>
            </a:r>
          </a:p>
        </p:txBody>
      </p:sp>
      <p:sp>
        <p:nvSpPr>
          <p:cNvPr id="15386" name="Oval 61"/>
          <p:cNvSpPr>
            <a:spLocks noChangeArrowheads="1"/>
          </p:cNvSpPr>
          <p:nvPr/>
        </p:nvSpPr>
        <p:spPr bwMode="auto">
          <a:xfrm>
            <a:off x="7373938" y="4713288"/>
            <a:ext cx="520700" cy="5191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15387" name="TextBox 26"/>
          <p:cNvSpPr txBox="1">
            <a:spLocks noChangeArrowheads="1"/>
          </p:cNvSpPr>
          <p:nvPr/>
        </p:nvSpPr>
        <p:spPr bwMode="auto">
          <a:xfrm>
            <a:off x="6545263" y="4371975"/>
            <a:ext cx="171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Altruistic </a:t>
            </a:r>
            <a:r>
              <a:rPr lang="en-US" dirty="0"/>
              <a:t>donor</a:t>
            </a:r>
          </a:p>
        </p:txBody>
      </p:sp>
      <p:sp>
        <p:nvSpPr>
          <p:cNvPr id="15388" name="Down Arrow 27"/>
          <p:cNvSpPr>
            <a:spLocks noChangeArrowheads="1"/>
          </p:cNvSpPr>
          <p:nvPr/>
        </p:nvSpPr>
        <p:spPr bwMode="auto">
          <a:xfrm rot="3748775">
            <a:off x="6442075" y="4675188"/>
            <a:ext cx="357188" cy="1592262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Altruistic </a:t>
            </a:r>
            <a:r>
              <a:rPr lang="en-US" dirty="0">
                <a:solidFill>
                  <a:schemeClr val="tx1"/>
                </a:solidFill>
              </a:rPr>
              <a:t>donors: cycles plus </a:t>
            </a:r>
            <a:r>
              <a:rPr lang="en-US" u="sng" dirty="0">
                <a:solidFill>
                  <a:schemeClr val="tx1"/>
                </a:solidFill>
              </a:rPr>
              <a:t>chains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21D2-A7E2-4DB5-B8A4-E1316A0A2A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104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design efforts were for startup kidney exchange </a:t>
            </a:r>
          </a:p>
          <a:p>
            <a:pPr lvl="1"/>
            <a:r>
              <a:rPr lang="en-US" dirty="0" smtClean="0"/>
              <a:t>Focused on individual surgeons and their patients (Roth et al.)</a:t>
            </a:r>
          </a:p>
          <a:p>
            <a:r>
              <a:rPr lang="en-US" dirty="0" smtClean="0"/>
              <a:t>Now, hospitals have become players</a:t>
            </a:r>
          </a:p>
          <a:p>
            <a:pPr lvl="1"/>
            <a:r>
              <a:rPr lang="en-US" dirty="0" smtClean="0"/>
              <a:t>Withholding easy to match pairs (Ashlagi et al. 2011)</a:t>
            </a:r>
          </a:p>
          <a:p>
            <a:r>
              <a:rPr lang="en-US" dirty="0" smtClean="0"/>
              <a:t>Result: patient-donor pools presently consist of hard to match pairs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this environment, non-simultaneous chains become increasingly important  </a:t>
            </a:r>
            <a:r>
              <a:rPr lang="en-US" dirty="0" smtClean="0"/>
              <a:t>(this talk)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Kidney exchange over time and space - waiting and pooling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(this talk)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design 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17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228600"/>
            <a:ext cx="7772400" cy="47625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Factors determining transplant </a:t>
            </a:r>
            <a:r>
              <a:rPr lang="en-US" sz="2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opportunity</a:t>
            </a:r>
            <a:endParaRPr lang="en-US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18"/>
          <p:cNvSpPr>
            <a:spLocks noChangeArrowheads="1"/>
          </p:cNvSpPr>
          <p:nvPr/>
        </p:nvSpPr>
        <p:spPr bwMode="auto">
          <a:xfrm>
            <a:off x="623888" y="990600"/>
            <a:ext cx="8229600" cy="52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Blood compatibility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33400" indent="-533400">
              <a:lnSpc>
                <a:spcPct val="90000"/>
              </a:lnSpc>
            </a:pPr>
            <a:endParaRPr lang="en-US" dirty="0" smtClean="0"/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So type O </a:t>
            </a:r>
            <a:r>
              <a:rPr lang="en-US" i="1" dirty="0" smtClean="0"/>
              <a:t>patients</a:t>
            </a:r>
            <a:r>
              <a:rPr lang="en-US" dirty="0" smtClean="0"/>
              <a:t> are at a disadvantage in finding compatible kidneys—they can only receive O kidneys.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And type O </a:t>
            </a:r>
            <a:r>
              <a:rPr lang="en-US" i="1" dirty="0" smtClean="0"/>
              <a:t>donors</a:t>
            </a:r>
            <a:r>
              <a:rPr lang="en-US" dirty="0" smtClean="0"/>
              <a:t> will be in </a:t>
            </a:r>
            <a:r>
              <a:rPr lang="en-US" i="1" dirty="0" smtClean="0"/>
              <a:t>short</a:t>
            </a:r>
            <a:r>
              <a:rPr lang="en-US" dirty="0" smtClean="0"/>
              <a:t> supply.</a:t>
            </a:r>
            <a:endParaRPr lang="en-US" dirty="0"/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Tissue type compatibility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en-US" sz="2000" dirty="0"/>
              <a:t>Percentage reactive antibodies (PRA)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 Low sensitivity patients (PRA &lt; 79)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 High sensitivity patients (80 &lt; PRA &lt; 100)</a:t>
            </a:r>
          </a:p>
          <a:p>
            <a:endParaRPr lang="en-US" dirty="0"/>
          </a:p>
        </p:txBody>
      </p:sp>
      <p:sp>
        <p:nvSpPr>
          <p:cNvPr id="8196" name="Oval 19"/>
          <p:cNvSpPr>
            <a:spLocks noChangeArrowheads="1"/>
          </p:cNvSpPr>
          <p:nvPr/>
        </p:nvSpPr>
        <p:spPr bwMode="auto">
          <a:xfrm>
            <a:off x="5794375" y="777875"/>
            <a:ext cx="590550" cy="5016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5888037" y="833437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8198" name="Oval 21"/>
          <p:cNvSpPr>
            <a:spLocks noChangeArrowheads="1"/>
          </p:cNvSpPr>
          <p:nvPr/>
        </p:nvSpPr>
        <p:spPr bwMode="auto">
          <a:xfrm>
            <a:off x="4351337" y="1866900"/>
            <a:ext cx="590550" cy="5016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Rectangle 22"/>
          <p:cNvSpPr>
            <a:spLocks noChangeArrowheads="1"/>
          </p:cNvSpPr>
          <p:nvPr/>
        </p:nvSpPr>
        <p:spPr bwMode="auto">
          <a:xfrm>
            <a:off x="4467225" y="1922462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8200" name="Oval 25"/>
          <p:cNvSpPr>
            <a:spLocks noChangeArrowheads="1"/>
          </p:cNvSpPr>
          <p:nvPr/>
        </p:nvSpPr>
        <p:spPr bwMode="auto">
          <a:xfrm>
            <a:off x="7146925" y="1908175"/>
            <a:ext cx="590550" cy="5016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1" name="Rectangle 26"/>
          <p:cNvSpPr>
            <a:spLocks noChangeArrowheads="1"/>
          </p:cNvSpPr>
          <p:nvPr/>
        </p:nvSpPr>
        <p:spPr bwMode="auto">
          <a:xfrm>
            <a:off x="7262812" y="1963737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8202" name="Oval 27"/>
          <p:cNvSpPr>
            <a:spLocks noChangeArrowheads="1"/>
          </p:cNvSpPr>
          <p:nvPr/>
        </p:nvSpPr>
        <p:spPr bwMode="auto">
          <a:xfrm>
            <a:off x="5864225" y="2922587"/>
            <a:ext cx="590550" cy="5016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3" name="Rectangle 28"/>
          <p:cNvSpPr>
            <a:spLocks noChangeArrowheads="1"/>
          </p:cNvSpPr>
          <p:nvPr/>
        </p:nvSpPr>
        <p:spPr bwMode="auto">
          <a:xfrm>
            <a:off x="5924550" y="2978150"/>
            <a:ext cx="51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AB</a:t>
            </a:r>
          </a:p>
        </p:txBody>
      </p:sp>
      <p:sp>
        <p:nvSpPr>
          <p:cNvPr id="8204" name="Freeform 30"/>
          <p:cNvSpPr>
            <a:spLocks/>
          </p:cNvSpPr>
          <p:nvPr/>
        </p:nvSpPr>
        <p:spPr bwMode="auto">
          <a:xfrm>
            <a:off x="6802438" y="2308225"/>
            <a:ext cx="277812" cy="369888"/>
          </a:xfrm>
          <a:custGeom>
            <a:avLst/>
            <a:gdLst>
              <a:gd name="T0" fmla="*/ 276847 w 278780"/>
              <a:gd name="T1" fmla="*/ 370445 h 369332"/>
              <a:gd name="T2" fmla="*/ 276847 w 278780"/>
              <a:gd name="T3" fmla="*/ 370445 h 369332"/>
              <a:gd name="T4" fmla="*/ 0 60000 65536"/>
              <a:gd name="T5" fmla="*/ 0 60000 65536"/>
              <a:gd name="T6" fmla="*/ 0 w 278780"/>
              <a:gd name="T7" fmla="*/ 0 h 369332"/>
              <a:gd name="T8" fmla="*/ 278780 w 278780"/>
              <a:gd name="T9" fmla="*/ 369332 h 3693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780" h="369332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8205" name="AutoShape 20"/>
          <p:cNvCxnSpPr>
            <a:cxnSpLocks noChangeShapeType="1"/>
          </p:cNvCxnSpPr>
          <p:nvPr/>
        </p:nvCxnSpPr>
        <p:spPr bwMode="auto">
          <a:xfrm>
            <a:off x="6248400" y="1219200"/>
            <a:ext cx="98425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AutoShape 20"/>
          <p:cNvCxnSpPr>
            <a:cxnSpLocks noChangeShapeType="1"/>
          </p:cNvCxnSpPr>
          <p:nvPr/>
        </p:nvCxnSpPr>
        <p:spPr bwMode="auto">
          <a:xfrm flipH="1">
            <a:off x="4876800" y="1219200"/>
            <a:ext cx="995363" cy="754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AutoShape 20"/>
          <p:cNvCxnSpPr>
            <a:cxnSpLocks noChangeShapeType="1"/>
          </p:cNvCxnSpPr>
          <p:nvPr/>
        </p:nvCxnSpPr>
        <p:spPr bwMode="auto">
          <a:xfrm>
            <a:off x="6019800" y="1295400"/>
            <a:ext cx="93663" cy="16398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AutoShape 20"/>
          <p:cNvCxnSpPr>
            <a:cxnSpLocks noChangeShapeType="1"/>
            <a:endCxn id="8203" idx="1"/>
          </p:cNvCxnSpPr>
          <p:nvPr/>
        </p:nvCxnSpPr>
        <p:spPr bwMode="auto">
          <a:xfrm>
            <a:off x="4862512" y="2297112"/>
            <a:ext cx="1062038" cy="8651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AutoShape 20"/>
          <p:cNvCxnSpPr>
            <a:cxnSpLocks noChangeShapeType="1"/>
            <a:endCxn id="8203" idx="3"/>
          </p:cNvCxnSpPr>
          <p:nvPr/>
        </p:nvCxnSpPr>
        <p:spPr bwMode="auto">
          <a:xfrm flipH="1">
            <a:off x="6442075" y="2365375"/>
            <a:ext cx="839787" cy="7969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21D2-A7E2-4DB5-B8A4-E1316A0A2A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10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8FFCC3-5D6B-4ADD-8152-C460B69008D7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143000" y="533400"/>
          <a:ext cx="7239000" cy="6310320"/>
        </p:xfrm>
        <a:graphic>
          <a:graphicData uri="http://schemas.openxmlformats.org/drawingml/2006/table">
            <a:tbl>
              <a:tblPr/>
              <a:tblGrid>
                <a:gridCol w="4789488"/>
                <a:gridCol w="2449512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Patient ABO Blood Type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48.14%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33.73%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14.28%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3.85%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Patient Gender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Female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40.90%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59.10%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Unrelated Living Donors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Spouse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48.97%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51.03%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PRA Distribution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PRA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70.19%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PRA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PRA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9.81%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1781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1148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7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efficiency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31D6B6-181F-48D8-8B49-A6E52FA57C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554641"/>
            <a:ext cx="84582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 really large market efficiency is gained with short cycles: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400" dirty="0"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Roth, </a:t>
            </a:r>
            <a:r>
              <a:rPr lang="en-US" sz="2400" dirty="0" err="1"/>
              <a:t>Sonmez</a:t>
            </a:r>
            <a:r>
              <a:rPr lang="en-US" sz="2400" dirty="0"/>
              <a:t> &amp;  </a:t>
            </a:r>
            <a:r>
              <a:rPr lang="en-US" sz="2400" dirty="0" err="1"/>
              <a:t>Ünver</a:t>
            </a:r>
            <a:r>
              <a:rPr lang="en-US" sz="2400" dirty="0"/>
              <a:t>, </a:t>
            </a:r>
            <a:r>
              <a:rPr lang="en-US" sz="2400" i="1" dirty="0"/>
              <a:t>AER</a:t>
            </a:r>
            <a:r>
              <a:rPr lang="en-US" sz="2400" dirty="0"/>
              <a:t> 2007 – if there are</a:t>
            </a:r>
            <a:r>
              <a:rPr lang="en-US" sz="2400" i="1" dirty="0"/>
              <a:t> no tissue type incompatibilities</a:t>
            </a:r>
            <a:r>
              <a:rPr lang="en-US" sz="2400" dirty="0"/>
              <a:t>,  no need for exchanges of size &gt;4</a:t>
            </a:r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sz="2400" dirty="0" err="1"/>
              <a:t>Ünver</a:t>
            </a:r>
            <a:r>
              <a:rPr lang="en-US" sz="2400" dirty="0"/>
              <a:t>, </a:t>
            </a:r>
            <a:r>
              <a:rPr lang="en-US" sz="2400" dirty="0" err="1"/>
              <a:t>ReStud</a:t>
            </a:r>
            <a:r>
              <a:rPr lang="en-US" sz="2400" dirty="0"/>
              <a:t> 2009 - </a:t>
            </a:r>
            <a:r>
              <a:rPr lang="en-US" sz="2400" dirty="0">
                <a:cs typeface="Arial" charset="0"/>
              </a:rPr>
              <a:t>efficient dynamic kidney exchange assuming </a:t>
            </a:r>
            <a:r>
              <a:rPr lang="en-US" sz="2400" i="1" dirty="0">
                <a:cs typeface="Arial" charset="0"/>
              </a:rPr>
              <a:t>no tissue type incompatibilities </a:t>
            </a:r>
            <a:r>
              <a:rPr lang="en-US" sz="2400" dirty="0">
                <a:cs typeface="Arial" charset="0"/>
              </a:rPr>
              <a:t>- exchanges of size &gt; 4 are not needed</a:t>
            </a:r>
            <a:endParaRPr lang="en-US" sz="2400" i="1" dirty="0"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400" dirty="0"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Ashlagi &amp; Roth 2010, in large random exchange pools, no need for exchanges of size&gt;3</a:t>
            </a:r>
          </a:p>
          <a:p>
            <a:pPr marL="609600" indent="-609600">
              <a:lnSpc>
                <a:spcPct val="80000"/>
              </a:lnSpc>
            </a:pPr>
            <a:endParaRPr lang="en-US" sz="2400" dirty="0"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dirty="0" err="1">
                <a:cs typeface="Arial" charset="0"/>
              </a:rPr>
              <a:t>Toulis</a:t>
            </a:r>
            <a:r>
              <a:rPr lang="en-US" sz="2400" dirty="0">
                <a:cs typeface="Arial" charset="0"/>
              </a:rPr>
              <a:t> and </a:t>
            </a:r>
            <a:r>
              <a:rPr lang="en-US" sz="2400" dirty="0" err="1">
                <a:cs typeface="Arial" charset="0"/>
              </a:rPr>
              <a:t>Parkes</a:t>
            </a:r>
            <a:r>
              <a:rPr lang="en-US" sz="2400" dirty="0">
                <a:cs typeface="Arial" charset="0"/>
              </a:rPr>
              <a:t> 2011, similar results</a:t>
            </a:r>
          </a:p>
        </p:txBody>
      </p:sp>
    </p:spTree>
    <p:extLst>
      <p:ext uri="{BB962C8B-B14F-4D97-AF65-F5344CB8AC3E}">
        <p14:creationId xmlns:p14="http://schemas.microsoft.com/office/powerpoint/2010/main" val="30177312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114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n hospitals, each of a size c&gt;0 </a:t>
            </a:r>
          </a:p>
          <a:p>
            <a:pPr>
              <a:buNone/>
            </a:pPr>
            <a:r>
              <a:rPr lang="en-US" sz="2400" dirty="0" smtClean="0"/>
              <a:t>D(n)  - random compatibility graph: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n pairs/nodes are randomized –compatible pairs are disregarded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Edges (</a:t>
            </a:r>
            <a:r>
              <a:rPr lang="en-US" sz="2400" dirty="0" err="1" smtClean="0"/>
              <a:t>crossmatches</a:t>
            </a:r>
            <a:r>
              <a:rPr lang="en-US" sz="2400" dirty="0" smtClean="0"/>
              <a:t>) are randomized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Random graphs will allow us to ask two related questions:</a:t>
            </a:r>
          </a:p>
          <a:p>
            <a:pPr marL="457200" indent="-457200">
              <a:buNone/>
            </a:pPr>
            <a:r>
              <a:rPr lang="en-US" sz="2400" b="1" dirty="0" smtClean="0"/>
              <a:t>What would efficient matches look like in an “ideal” large world?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7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Compatibility Graphs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31D6B6-181F-48D8-8B49-A6E52FA57C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797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111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04800" y="2444750"/>
            <a:ext cx="8763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/>
              <a:t>Theorem</a:t>
            </a:r>
            <a:r>
              <a:rPr lang="en-US" sz="2200" b="1" dirty="0"/>
              <a:t>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Erdos-Renyi</a:t>
            </a:r>
            <a:r>
              <a:rPr lang="en-US" sz="2200" b="1" dirty="0" smtClean="0"/>
              <a:t>)  </a:t>
            </a:r>
            <a:r>
              <a:rPr lang="en-US" sz="2200" i="1" dirty="0"/>
              <a:t>G(</a:t>
            </a:r>
            <a:r>
              <a:rPr lang="en-US" sz="2200" i="1" dirty="0" err="1"/>
              <a:t>n,p</a:t>
            </a:r>
            <a:r>
              <a:rPr lang="en-US" sz="2200" i="1" dirty="0"/>
              <a:t>)</a:t>
            </a:r>
            <a:r>
              <a:rPr lang="en-US" sz="2200" dirty="0"/>
              <a:t> contains a perfect matching with probability approaching 1 </a:t>
            </a:r>
            <a:r>
              <a:rPr lang="en-US" sz="2200" dirty="0" smtClean="0"/>
              <a:t>as n grows for </a:t>
            </a:r>
            <a:r>
              <a:rPr lang="en-US" sz="2200" dirty="0"/>
              <a:t>even n when </a:t>
            </a:r>
            <a:r>
              <a:rPr lang="en-US" sz="2200" i="1" dirty="0"/>
              <a:t>p&gt;log n/n</a:t>
            </a:r>
            <a:r>
              <a:rPr lang="en-US" dirty="0"/>
              <a:t>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1943100" y="1258888"/>
            <a:ext cx="60485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dirty="0"/>
              <a:t>- Random graph on n nodes with edge probability </a:t>
            </a:r>
            <a:r>
              <a:rPr lang="en-US" sz="2200" i="1" dirty="0"/>
              <a:t>p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1288" y="3846513"/>
            <a:ext cx="90027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“Proof”:  </a:t>
            </a:r>
            <a:r>
              <a:rPr lang="en-US" dirty="0"/>
              <a:t>Say              . Use     </a:t>
            </a:r>
            <a:r>
              <a:rPr lang="en-US" dirty="0" err="1"/>
              <a:t>Use</a:t>
            </a:r>
            <a:r>
              <a:rPr lang="en-US" dirty="0"/>
              <a:t> greedy algorithm. Probability of failure in step k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long as			Probability of failure at any step is 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29138"/>
            <a:ext cx="4991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5476875"/>
            <a:ext cx="198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3667125"/>
            <a:ext cx="13922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6169025"/>
            <a:ext cx="37369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Matchings</a:t>
            </a:r>
            <a:r>
              <a:rPr lang="en-US" dirty="0" smtClean="0"/>
              <a:t> in random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10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28600"/>
            <a:ext cx="8382000" cy="847725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865313" y="4316413"/>
            <a:ext cx="0" cy="7937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406650" y="2933700"/>
            <a:ext cx="0" cy="9525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468563" y="2987675"/>
            <a:ext cx="0" cy="8985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174" name="AutoShape 20"/>
          <p:cNvCxnSpPr>
            <a:cxnSpLocks noChangeShapeType="1"/>
            <a:stCxn id="7176" idx="2"/>
            <a:endCxn id="22" idx="0"/>
          </p:cNvCxnSpPr>
          <p:nvPr/>
        </p:nvCxnSpPr>
        <p:spPr bwMode="auto">
          <a:xfrm>
            <a:off x="3309938" y="2247900"/>
            <a:ext cx="4060825" cy="23431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lg"/>
          </a:ln>
        </p:spPr>
      </p:cxnSp>
      <p:cxnSp>
        <p:nvCxnSpPr>
          <p:cNvPr id="7175" name="AutoShape 21"/>
          <p:cNvCxnSpPr>
            <a:cxnSpLocks noChangeShapeType="1"/>
            <a:stCxn id="7183" idx="0"/>
            <a:endCxn id="9" idx="2"/>
          </p:cNvCxnSpPr>
          <p:nvPr/>
        </p:nvCxnSpPr>
        <p:spPr bwMode="auto">
          <a:xfrm flipV="1">
            <a:off x="1300163" y="2247900"/>
            <a:ext cx="3776662" cy="23431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lg"/>
          </a:ln>
        </p:spPr>
      </p:cxn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574925" y="1471613"/>
            <a:ext cx="1468438" cy="7762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Adobe Caslon Pro"/>
              </a:rPr>
              <a:t>Donor </a:t>
            </a:r>
            <a:r>
              <a:rPr lang="en-US" sz="2400" dirty="0" smtClean="0">
                <a:latin typeface="Adobe Caslon Pro"/>
              </a:rPr>
              <a:t>1</a:t>
            </a:r>
            <a:endParaRPr lang="en-US" sz="2400" dirty="0">
              <a:latin typeface="Adobe Caslon Pro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43400" y="1471613"/>
            <a:ext cx="1466850" cy="7762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Adobe Caslon Pro"/>
              </a:rPr>
              <a:t>Recipient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Caslon Pro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dobe Caslon Pro"/>
              </a:rPr>
              <a:t>1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Adobe Caslon Pro"/>
            </a:endParaRPr>
          </a:p>
        </p:txBody>
      </p:sp>
      <p:sp>
        <p:nvSpPr>
          <p:cNvPr id="7188" name="Rectangle 14"/>
          <p:cNvSpPr>
            <a:spLocks noChangeArrowheads="1"/>
          </p:cNvSpPr>
          <p:nvPr/>
        </p:nvSpPr>
        <p:spPr bwMode="auto">
          <a:xfrm>
            <a:off x="2313972" y="1360488"/>
            <a:ext cx="3897916" cy="1025525"/>
          </a:xfrm>
          <a:prstGeom prst="rect">
            <a:avLst/>
          </a:prstGeom>
          <a:noFill/>
          <a:ln w="2540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4868863" y="4591050"/>
            <a:ext cx="1468437" cy="7762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Adobe Caslon Pro"/>
              </a:rPr>
              <a:t>Donor 2</a:t>
            </a:r>
            <a:endParaRPr lang="en-US" sz="2400" b="1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35750" y="4591050"/>
            <a:ext cx="1468438" cy="774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dobe Caslon Pro"/>
              </a:rPr>
              <a:t>Recipient 2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4608513" y="4478338"/>
            <a:ext cx="3895725" cy="1027112"/>
          </a:xfrm>
          <a:prstGeom prst="rect">
            <a:avLst/>
          </a:prstGeom>
          <a:noFill/>
          <a:ln w="2540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Rectangle 26"/>
          <p:cNvSpPr>
            <a:spLocks noChangeArrowheads="1"/>
          </p:cNvSpPr>
          <p:nvPr/>
        </p:nvSpPr>
        <p:spPr bwMode="auto">
          <a:xfrm>
            <a:off x="566738" y="4591050"/>
            <a:ext cx="1468437" cy="7762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Adobe Caslon Pro"/>
              </a:rPr>
              <a:t>Donor 3</a:t>
            </a:r>
            <a:endParaRPr lang="en-US" sz="2400" b="1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62200" y="4572000"/>
            <a:ext cx="1468438" cy="774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dobe Caslon Pro"/>
              </a:rPr>
              <a:t>Recipient 3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85" name="Rectangle 29"/>
          <p:cNvSpPr>
            <a:spLocks noChangeArrowheads="1"/>
          </p:cNvSpPr>
          <p:nvPr/>
        </p:nvSpPr>
        <p:spPr bwMode="auto">
          <a:xfrm>
            <a:off x="304800" y="4478338"/>
            <a:ext cx="3897313" cy="1027112"/>
          </a:xfrm>
          <a:prstGeom prst="rect">
            <a:avLst/>
          </a:prstGeom>
          <a:noFill/>
          <a:ln w="2540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32"/>
          <p:cNvSpPr>
            <a:spLocks noChangeArrowheads="1"/>
          </p:cNvSpPr>
          <p:nvPr/>
        </p:nvSpPr>
        <p:spPr bwMode="auto">
          <a:xfrm>
            <a:off x="1198562" y="5675313"/>
            <a:ext cx="896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dobe Caslon Pro"/>
              </a:rPr>
              <a:t>Pair</a:t>
            </a:r>
            <a:r>
              <a:rPr lang="en-US" b="1" dirty="0"/>
              <a:t> </a:t>
            </a:r>
            <a:r>
              <a:rPr lang="en-US" sz="2400" dirty="0" smtClean="0">
                <a:latin typeface="Adobe Caslon Pro"/>
              </a:rPr>
              <a:t>3</a:t>
            </a:r>
            <a:endParaRPr lang="en-US" sz="2400" dirty="0">
              <a:latin typeface="Adobe Caslon Pro"/>
            </a:endParaRPr>
          </a:p>
        </p:txBody>
      </p:sp>
      <p:sp>
        <p:nvSpPr>
          <p:cNvPr id="7187" name="Freeform 34"/>
          <p:cNvSpPr>
            <a:spLocks/>
          </p:cNvSpPr>
          <p:nvPr/>
        </p:nvSpPr>
        <p:spPr bwMode="auto">
          <a:xfrm>
            <a:off x="3067050" y="5353050"/>
            <a:ext cx="2597150" cy="1208088"/>
          </a:xfrm>
          <a:custGeom>
            <a:avLst/>
            <a:gdLst>
              <a:gd name="T0" fmla="*/ 2596065 w 2598235"/>
              <a:gd name="T1" fmla="*/ 22305 h 1208049"/>
              <a:gd name="T2" fmla="*/ 1426165 w 2598235"/>
              <a:gd name="T3" fmla="*/ 1204410 h 1208049"/>
              <a:gd name="T4" fmla="*/ 0 w 2598235"/>
              <a:gd name="T5" fmla="*/ 0 h 1208049"/>
              <a:gd name="T6" fmla="*/ 0 60000 65536"/>
              <a:gd name="T7" fmla="*/ 0 60000 65536"/>
              <a:gd name="T8" fmla="*/ 0 60000 65536"/>
              <a:gd name="T9" fmla="*/ 0 w 2598235"/>
              <a:gd name="T10" fmla="*/ 0 h 1208049"/>
              <a:gd name="T11" fmla="*/ 2598235 w 2598235"/>
              <a:gd name="T12" fmla="*/ 1208049 h 1208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8235" h="1208049">
                <a:moveTo>
                  <a:pt x="2598235" y="22303"/>
                </a:moveTo>
                <a:cubicBezTo>
                  <a:pt x="2229315" y="615176"/>
                  <a:pt x="1860395" y="1208049"/>
                  <a:pt x="1427356" y="1204332"/>
                </a:cubicBezTo>
                <a:cubicBezTo>
                  <a:pt x="994317" y="1200615"/>
                  <a:pt x="497158" y="600307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arrow" w="med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090" y="381000"/>
            <a:ext cx="7754710" cy="5312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3-pair exchange (6 simultaneous surgeries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1350962" y="1905000"/>
            <a:ext cx="896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dobe Caslon Pro"/>
              </a:rPr>
              <a:t>Pair</a:t>
            </a:r>
            <a:r>
              <a:rPr lang="en-US" b="1" dirty="0"/>
              <a:t> </a:t>
            </a:r>
            <a:r>
              <a:rPr lang="en-US" sz="2400" dirty="0">
                <a:latin typeface="Adobe Caslon Pro"/>
              </a:rPr>
              <a:t>1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7104063" y="5638800"/>
            <a:ext cx="896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dobe Caslon Pro"/>
              </a:rPr>
              <a:t>Pair</a:t>
            </a:r>
            <a:r>
              <a:rPr lang="en-US" b="1" dirty="0"/>
              <a:t> </a:t>
            </a:r>
            <a:r>
              <a:rPr lang="en-US" sz="2400" dirty="0">
                <a:latin typeface="Adobe Caslon Pro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8793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647700" y="2599968"/>
            <a:ext cx="7848600" cy="3407230"/>
            <a:chOff x="76200" y="97970"/>
            <a:chExt cx="8011590" cy="2895600"/>
          </a:xfrm>
        </p:grpSpPr>
        <p:grpSp>
          <p:nvGrpSpPr>
            <p:cNvPr id="3" name="Group 226"/>
            <p:cNvGrpSpPr/>
            <p:nvPr/>
          </p:nvGrpSpPr>
          <p:grpSpPr>
            <a:xfrm>
              <a:off x="76200" y="97970"/>
              <a:ext cx="8011590" cy="2895600"/>
              <a:chOff x="762000" y="2514600"/>
              <a:chExt cx="8011590" cy="28956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401990" y="3505200"/>
                <a:ext cx="1371600" cy="838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391400" y="2514600"/>
                <a:ext cx="1066800" cy="838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B-A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62000" y="4495800"/>
                <a:ext cx="2209800" cy="838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B-AB       A-AB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362335" y="3873857"/>
                <a:ext cx="5248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dirty="0" smtClean="0"/>
                  <a:t>V</a:t>
                </a:r>
                <a:r>
                  <a:rPr lang="en-US" baseline="-25000" dirty="0" smtClean="0"/>
                  <a:t>A-B</a:t>
                </a:r>
              </a:p>
              <a:p>
                <a:endParaRPr lang="en-US" dirty="0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rot="5400000">
                <a:off x="1447800" y="4855030"/>
                <a:ext cx="838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121"/>
              <p:cNvGrpSpPr/>
              <p:nvPr/>
            </p:nvGrpSpPr>
            <p:grpSpPr>
              <a:xfrm>
                <a:off x="3505200" y="3276600"/>
                <a:ext cx="2971800" cy="762000"/>
                <a:chOff x="3124200" y="4800600"/>
                <a:chExt cx="3124200" cy="838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3124200" y="4800600"/>
                  <a:ext cx="3124200" cy="8382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     A-O            B-O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3616559" y="5113261"/>
                  <a:ext cx="769618" cy="1682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4627685" y="521970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3276600" y="5040086"/>
                  <a:ext cx="744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AB-O</a:t>
                  </a:r>
                  <a:endParaRPr lang="en-US" dirty="0"/>
                </a:p>
              </p:txBody>
            </p:sp>
          </p:grpSp>
          <p:grpSp>
            <p:nvGrpSpPr>
              <p:cNvPr id="5" name="Group 122"/>
              <p:cNvGrpSpPr/>
              <p:nvPr/>
            </p:nvGrpSpPr>
            <p:grpSpPr>
              <a:xfrm>
                <a:off x="4114800" y="4483457"/>
                <a:ext cx="3810000" cy="926743"/>
                <a:chOff x="2438400" y="3111857"/>
                <a:chExt cx="3810000" cy="926743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2438400" y="3124200"/>
                  <a:ext cx="38100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O-B            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3686665" y="3569057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4762500" y="3521530"/>
                  <a:ext cx="838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TextBox 130"/>
              <p:cNvSpPr txBox="1"/>
              <p:nvPr/>
            </p:nvSpPr>
            <p:spPr>
              <a:xfrm>
                <a:off x="4572000" y="4800600"/>
                <a:ext cx="70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O-A</a:t>
                </a:r>
                <a:endParaRPr lang="en-US" dirty="0"/>
              </a:p>
            </p:txBody>
          </p:sp>
          <p:cxnSp>
            <p:nvCxnSpPr>
              <p:cNvPr id="133" name="Straight Arrow Connector 132"/>
              <p:cNvCxnSpPr>
                <a:stCxn id="108" idx="2"/>
              </p:cNvCxnSpPr>
              <p:nvPr/>
            </p:nvCxnSpPr>
            <p:spPr>
              <a:xfrm rot="16200000" flipH="1">
                <a:off x="3661417" y="4173046"/>
                <a:ext cx="1101159" cy="4152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rot="10800000">
                <a:off x="2743200" y="4953000"/>
                <a:ext cx="16764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endCxn id="108" idx="2"/>
              </p:cNvCxnSpPr>
              <p:nvPr/>
            </p:nvCxnSpPr>
            <p:spPr>
              <a:xfrm flipV="1">
                <a:off x="2743200" y="3830071"/>
                <a:ext cx="1261193" cy="11229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rot="5400000">
                <a:off x="4925790" y="3761011"/>
                <a:ext cx="1197430" cy="9906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rot="10800000">
                <a:off x="6019800" y="3657600"/>
                <a:ext cx="1524000" cy="2068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V="1">
                <a:off x="5029200" y="3864430"/>
                <a:ext cx="2514600" cy="990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7859190" y="3542933"/>
                <a:ext cx="7084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A-B</a:t>
                </a:r>
                <a:endParaRPr lang="en-US" dirty="0"/>
              </a:p>
            </p:txBody>
          </p:sp>
          <p:grpSp>
            <p:nvGrpSpPr>
              <p:cNvPr id="6" name="Group 202"/>
              <p:cNvGrpSpPr/>
              <p:nvPr/>
            </p:nvGrpSpPr>
            <p:grpSpPr>
              <a:xfrm>
                <a:off x="838200" y="3124200"/>
                <a:ext cx="1752600" cy="609600"/>
                <a:chOff x="457200" y="3124200"/>
                <a:chExt cx="2209800" cy="838200"/>
              </a:xfrm>
            </p:grpSpPr>
            <p:sp>
              <p:nvSpPr>
                <p:cNvPr id="201" name="Oval 200"/>
                <p:cNvSpPr/>
                <p:nvPr/>
              </p:nvSpPr>
              <p:spPr>
                <a:xfrm>
                  <a:off x="457200" y="3124200"/>
                  <a:ext cx="2209800" cy="8382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2" name="Straight Connector 201"/>
                <p:cNvCxnSpPr/>
                <p:nvPr/>
              </p:nvCxnSpPr>
              <p:spPr>
                <a:xfrm rot="5400000">
                  <a:off x="1066800" y="3505200"/>
                  <a:ext cx="838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" name="TextBox 203"/>
              <p:cNvSpPr txBox="1"/>
              <p:nvPr/>
            </p:nvSpPr>
            <p:spPr>
              <a:xfrm>
                <a:off x="914400" y="3276600"/>
                <a:ext cx="708454" cy="31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AB-B</a:t>
                </a:r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676400" y="3200400"/>
                <a:ext cx="708454" cy="31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AB-A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225746" y="2362200"/>
              <a:ext cx="708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O-AB</a:t>
              </a:r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930189" y="1147011"/>
              <a:ext cx="278645" cy="741947"/>
            </a:xfrm>
            <a:custGeom>
              <a:avLst/>
              <a:gdLst>
                <a:gd name="connsiteX0" fmla="*/ 168443 w 278645"/>
                <a:gd name="connsiteY0" fmla="*/ 8021 h 741947"/>
                <a:gd name="connsiteX1" fmla="*/ 72190 w 278645"/>
                <a:gd name="connsiteY1" fmla="*/ 32084 h 741947"/>
                <a:gd name="connsiteX2" fmla="*/ 60158 w 278645"/>
                <a:gd name="connsiteY2" fmla="*/ 80210 h 741947"/>
                <a:gd name="connsiteX3" fmla="*/ 24064 w 278645"/>
                <a:gd name="connsiteY3" fmla="*/ 116305 h 741947"/>
                <a:gd name="connsiteX4" fmla="*/ 0 w 278645"/>
                <a:gd name="connsiteY4" fmla="*/ 152400 h 741947"/>
                <a:gd name="connsiteX5" fmla="*/ 12032 w 278645"/>
                <a:gd name="connsiteY5" fmla="*/ 260684 h 741947"/>
                <a:gd name="connsiteX6" fmla="*/ 24064 w 278645"/>
                <a:gd name="connsiteY6" fmla="*/ 308810 h 741947"/>
                <a:gd name="connsiteX7" fmla="*/ 60158 w 278645"/>
                <a:gd name="connsiteY7" fmla="*/ 332873 h 741947"/>
                <a:gd name="connsiteX8" fmla="*/ 84222 w 278645"/>
                <a:gd name="connsiteY8" fmla="*/ 356936 h 741947"/>
                <a:gd name="connsiteX9" fmla="*/ 96253 w 278645"/>
                <a:gd name="connsiteY9" fmla="*/ 393031 h 741947"/>
                <a:gd name="connsiteX10" fmla="*/ 204537 w 278645"/>
                <a:gd name="connsiteY10" fmla="*/ 525378 h 741947"/>
                <a:gd name="connsiteX11" fmla="*/ 228600 w 278645"/>
                <a:gd name="connsiteY11" fmla="*/ 549442 h 741947"/>
                <a:gd name="connsiteX12" fmla="*/ 252664 w 278645"/>
                <a:gd name="connsiteY12" fmla="*/ 573505 h 741947"/>
                <a:gd name="connsiteX13" fmla="*/ 264695 w 278645"/>
                <a:gd name="connsiteY13" fmla="*/ 741947 h 74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645" h="741947">
                  <a:moveTo>
                    <a:pt x="168443" y="8021"/>
                  </a:moveTo>
                  <a:cubicBezTo>
                    <a:pt x="136359" y="16042"/>
                    <a:pt x="80211" y="0"/>
                    <a:pt x="72190" y="32084"/>
                  </a:cubicBezTo>
                  <a:cubicBezTo>
                    <a:pt x="68179" y="48126"/>
                    <a:pt x="68362" y="65853"/>
                    <a:pt x="60158" y="80210"/>
                  </a:cubicBezTo>
                  <a:cubicBezTo>
                    <a:pt x="51716" y="94983"/>
                    <a:pt x="34957" y="103234"/>
                    <a:pt x="24064" y="116305"/>
                  </a:cubicBezTo>
                  <a:cubicBezTo>
                    <a:pt x="14807" y="127414"/>
                    <a:pt x="8021" y="140368"/>
                    <a:pt x="0" y="152400"/>
                  </a:cubicBezTo>
                  <a:cubicBezTo>
                    <a:pt x="4011" y="188495"/>
                    <a:pt x="6510" y="224790"/>
                    <a:pt x="12032" y="260684"/>
                  </a:cubicBezTo>
                  <a:cubicBezTo>
                    <a:pt x="14546" y="277027"/>
                    <a:pt x="14892" y="295051"/>
                    <a:pt x="24064" y="308810"/>
                  </a:cubicBezTo>
                  <a:cubicBezTo>
                    <a:pt x="32085" y="320841"/>
                    <a:pt x="48867" y="323840"/>
                    <a:pt x="60158" y="332873"/>
                  </a:cubicBezTo>
                  <a:cubicBezTo>
                    <a:pt x="69016" y="339959"/>
                    <a:pt x="76201" y="348915"/>
                    <a:pt x="84222" y="356936"/>
                  </a:cubicBezTo>
                  <a:cubicBezTo>
                    <a:pt x="88232" y="368968"/>
                    <a:pt x="90094" y="381945"/>
                    <a:pt x="96253" y="393031"/>
                  </a:cubicBezTo>
                  <a:cubicBezTo>
                    <a:pt x="136165" y="464873"/>
                    <a:pt x="147409" y="468250"/>
                    <a:pt x="204537" y="525378"/>
                  </a:cubicBezTo>
                  <a:lnTo>
                    <a:pt x="228600" y="549442"/>
                  </a:lnTo>
                  <a:lnTo>
                    <a:pt x="252664" y="573505"/>
                  </a:lnTo>
                  <a:cubicBezTo>
                    <a:pt x="278645" y="651452"/>
                    <a:pt x="264695" y="596918"/>
                    <a:pt x="264695" y="74194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188353" y="938463"/>
              <a:ext cx="145647" cy="565484"/>
            </a:xfrm>
            <a:custGeom>
              <a:avLst/>
              <a:gdLst>
                <a:gd name="connsiteX0" fmla="*/ 0 w 145647"/>
                <a:gd name="connsiteY0" fmla="*/ 0 h 565484"/>
                <a:gd name="connsiteX1" fmla="*/ 12032 w 145647"/>
                <a:gd name="connsiteY1" fmla="*/ 144379 h 565484"/>
                <a:gd name="connsiteX2" fmla="*/ 36095 w 145647"/>
                <a:gd name="connsiteY2" fmla="*/ 180474 h 565484"/>
                <a:gd name="connsiteX3" fmla="*/ 48126 w 145647"/>
                <a:gd name="connsiteY3" fmla="*/ 216569 h 565484"/>
                <a:gd name="connsiteX4" fmla="*/ 36095 w 145647"/>
                <a:gd name="connsiteY4" fmla="*/ 276726 h 565484"/>
                <a:gd name="connsiteX5" fmla="*/ 12032 w 145647"/>
                <a:gd name="connsiteY5" fmla="*/ 300790 h 565484"/>
                <a:gd name="connsiteX6" fmla="*/ 24063 w 145647"/>
                <a:gd name="connsiteY6" fmla="*/ 421105 h 565484"/>
                <a:gd name="connsiteX7" fmla="*/ 48126 w 145647"/>
                <a:gd name="connsiteY7" fmla="*/ 445169 h 565484"/>
                <a:gd name="connsiteX8" fmla="*/ 120316 w 145647"/>
                <a:gd name="connsiteY8" fmla="*/ 481263 h 565484"/>
                <a:gd name="connsiteX9" fmla="*/ 144379 w 145647"/>
                <a:gd name="connsiteY9" fmla="*/ 565484 h 56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647" h="565484">
                  <a:moveTo>
                    <a:pt x="0" y="0"/>
                  </a:moveTo>
                  <a:cubicBezTo>
                    <a:pt x="4011" y="48126"/>
                    <a:pt x="2561" y="97024"/>
                    <a:pt x="12032" y="144379"/>
                  </a:cubicBezTo>
                  <a:cubicBezTo>
                    <a:pt x="14868" y="158558"/>
                    <a:pt x="29628" y="167540"/>
                    <a:pt x="36095" y="180474"/>
                  </a:cubicBezTo>
                  <a:cubicBezTo>
                    <a:pt x="41767" y="191818"/>
                    <a:pt x="44116" y="204537"/>
                    <a:pt x="48126" y="216569"/>
                  </a:cubicBezTo>
                  <a:cubicBezTo>
                    <a:pt x="44116" y="236621"/>
                    <a:pt x="44150" y="257930"/>
                    <a:pt x="36095" y="276726"/>
                  </a:cubicBezTo>
                  <a:cubicBezTo>
                    <a:pt x="31627" y="287152"/>
                    <a:pt x="12974" y="289486"/>
                    <a:pt x="12032" y="300790"/>
                  </a:cubicBezTo>
                  <a:cubicBezTo>
                    <a:pt x="8685" y="340956"/>
                    <a:pt x="14288" y="382003"/>
                    <a:pt x="24063" y="421105"/>
                  </a:cubicBezTo>
                  <a:cubicBezTo>
                    <a:pt x="26814" y="432110"/>
                    <a:pt x="39268" y="438083"/>
                    <a:pt x="48126" y="445169"/>
                  </a:cubicBezTo>
                  <a:cubicBezTo>
                    <a:pt x="81445" y="471824"/>
                    <a:pt x="82193" y="468556"/>
                    <a:pt x="120316" y="481263"/>
                  </a:cubicBezTo>
                  <a:cubicBezTo>
                    <a:pt x="145647" y="557258"/>
                    <a:pt x="144379" y="528088"/>
                    <a:pt x="144379" y="56548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2476500" y="2676168"/>
            <a:ext cx="1045097" cy="9863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O-O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00500" y="2599968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A-A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67300" y="2752368"/>
            <a:ext cx="7620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34100" y="3057168"/>
            <a:ext cx="6096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AB-AB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658100" y="3285768"/>
            <a:ext cx="152400" cy="838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33900" y="4123968"/>
            <a:ext cx="76200" cy="1219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047768"/>
            <a:ext cx="533400" cy="1219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790700" y="3742968"/>
            <a:ext cx="30480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81100" y="3819168"/>
            <a:ext cx="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Efficiency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a large pool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008" y="1417638"/>
            <a:ext cx="7572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Theorem</a:t>
            </a:r>
            <a:r>
              <a:rPr lang="en-US" sz="2200" dirty="0" smtClean="0"/>
              <a:t> (</a:t>
            </a:r>
            <a:r>
              <a:rPr lang="en-US" sz="2200" dirty="0" err="1" smtClean="0"/>
              <a:t>Ashlagi</a:t>
            </a:r>
            <a:r>
              <a:rPr lang="en-US" sz="2200" dirty="0" smtClean="0"/>
              <a:t> </a:t>
            </a:r>
            <a:r>
              <a:rPr lang="en-US" sz="2200" dirty="0"/>
              <a:t>and Roth,  </a:t>
            </a:r>
            <a:r>
              <a:rPr lang="en-US" sz="2200" dirty="0" smtClean="0"/>
              <a:t>2011): In almost every large random graph (directed edges are created with probability p)  there is an efficient allocation with exchanges of size at most 3.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228600" y="4808543"/>
            <a:ext cx="8458200" cy="1744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3374" y="6116286"/>
            <a:ext cx="3070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“Under-demanded” pairs</a:t>
            </a:r>
            <a:endParaRPr lang="en-US" sz="2200" dirty="0"/>
          </a:p>
        </p:txBody>
      </p:sp>
      <p:sp>
        <p:nvSpPr>
          <p:cNvPr id="10" name="Oval 9"/>
          <p:cNvSpPr/>
          <p:nvPr/>
        </p:nvSpPr>
        <p:spPr>
          <a:xfrm>
            <a:off x="7370860" y="2752368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556061" y="27432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72400" y="28194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15200" y="31242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013261" y="3204984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479861" y="32766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556061" y="39624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013261" y="3890784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32261" y="3281184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72400" y="41148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784661" y="4500384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013261" y="45720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229600" y="4191000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523260" y="2904768"/>
            <a:ext cx="63939" cy="71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919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630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Non-simultaneous</a:t>
            </a:r>
            <a:r>
              <a:rPr lang="en-US" sz="4000" dirty="0" smtClean="0"/>
              <a:t> extended altruistic donor chains (reduced risk from a broken link)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4CD56C-E16B-49CE-9567-A61573424DCF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981200"/>
            <a:ext cx="8077200" cy="4876800"/>
            <a:chOff x="1695" y="9804"/>
            <a:chExt cx="8655" cy="4971"/>
          </a:xfrm>
        </p:grpSpPr>
        <p:sp>
          <p:nvSpPr>
            <p:cNvPr id="43014" name="Text Box 4"/>
            <p:cNvSpPr txBox="1">
              <a:spLocks noChangeArrowheads="1"/>
            </p:cNvSpPr>
            <p:nvPr/>
          </p:nvSpPr>
          <p:spPr bwMode="auto">
            <a:xfrm>
              <a:off x="1710" y="12975"/>
              <a:ext cx="8640" cy="1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pic>
          <p:nvPicPr>
            <p:cNvPr id="430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5" y="9804"/>
              <a:ext cx="8637" cy="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55626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Since </a:t>
            </a:r>
            <a:r>
              <a:rPr lang="en-US" sz="2400" dirty="0" smtClean="0"/>
              <a:t>non-directed donor </a:t>
            </a:r>
            <a:r>
              <a:rPr lang="en-US" sz="2400" dirty="0"/>
              <a:t>chains don’t </a:t>
            </a:r>
            <a:r>
              <a:rPr lang="en-US" sz="2400" dirty="0" smtClean="0"/>
              <a:t>require simultaneity, </a:t>
            </a:r>
            <a:r>
              <a:rPr lang="en-US" sz="2400" dirty="0"/>
              <a:t>they can be </a:t>
            </a:r>
            <a:r>
              <a:rPr lang="en-US" sz="2400" dirty="0" smtClean="0"/>
              <a:t>longer…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821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 The First NEAD Chain (Rees, APD)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51AFB-8271-4565-AD52-C1F500DC34F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Line 8"/>
          <p:cNvSpPr>
            <a:spLocks noChangeAspect="1" noChangeShapeType="1"/>
          </p:cNvSpPr>
          <p:nvPr/>
        </p:nvSpPr>
        <p:spPr bwMode="auto">
          <a:xfrm>
            <a:off x="2268538" y="4024313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11"/>
          <p:cNvSpPr>
            <a:spLocks noChangeAspect="1" noChangeShapeType="1"/>
          </p:cNvSpPr>
          <p:nvPr/>
        </p:nvSpPr>
        <p:spPr bwMode="auto">
          <a:xfrm>
            <a:off x="1585913" y="4027488"/>
            <a:ext cx="29845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13"/>
          <p:cNvSpPr>
            <a:spLocks noChangeAspect="1" noChangeShapeType="1"/>
          </p:cNvSpPr>
          <p:nvPr/>
        </p:nvSpPr>
        <p:spPr bwMode="auto">
          <a:xfrm>
            <a:off x="2949575" y="4021138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18"/>
          <p:cNvSpPr>
            <a:spLocks noChangeAspect="1" noChangeShapeType="1"/>
          </p:cNvSpPr>
          <p:nvPr/>
        </p:nvSpPr>
        <p:spPr bwMode="auto">
          <a:xfrm>
            <a:off x="4329113" y="4035425"/>
            <a:ext cx="296862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20"/>
          <p:cNvSpPr>
            <a:spLocks noChangeAspect="1" noChangeShapeType="1"/>
          </p:cNvSpPr>
          <p:nvPr/>
        </p:nvSpPr>
        <p:spPr bwMode="auto">
          <a:xfrm>
            <a:off x="3630613" y="4038600"/>
            <a:ext cx="29845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22"/>
          <p:cNvSpPr>
            <a:spLocks noChangeAspect="1" noChangeShapeType="1"/>
          </p:cNvSpPr>
          <p:nvPr/>
        </p:nvSpPr>
        <p:spPr bwMode="auto">
          <a:xfrm>
            <a:off x="5038725" y="4032250"/>
            <a:ext cx="29845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28"/>
          <p:cNvSpPr>
            <a:spLocks noChangeAspect="1" noChangeShapeType="1"/>
          </p:cNvSpPr>
          <p:nvPr/>
        </p:nvSpPr>
        <p:spPr bwMode="auto">
          <a:xfrm>
            <a:off x="6324600" y="4032250"/>
            <a:ext cx="300038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Line 30"/>
          <p:cNvSpPr>
            <a:spLocks noChangeAspect="1" noChangeShapeType="1"/>
          </p:cNvSpPr>
          <p:nvPr/>
        </p:nvSpPr>
        <p:spPr bwMode="auto">
          <a:xfrm>
            <a:off x="5634038" y="4027488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31"/>
          <p:cNvSpPr>
            <a:spLocks noChangeAspect="1" noChangeShapeType="1"/>
          </p:cNvSpPr>
          <p:nvPr/>
        </p:nvSpPr>
        <p:spPr bwMode="auto">
          <a:xfrm>
            <a:off x="7029450" y="4021138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35"/>
          <p:cNvSpPr>
            <a:spLocks noChangeAspect="1" noChangeShapeType="1"/>
          </p:cNvSpPr>
          <p:nvPr/>
        </p:nvSpPr>
        <p:spPr bwMode="auto">
          <a:xfrm>
            <a:off x="7666038" y="4046538"/>
            <a:ext cx="296862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Text Box 80"/>
          <p:cNvSpPr txBox="1">
            <a:spLocks noChangeAspect="1" noChangeArrowheads="1"/>
          </p:cNvSpPr>
          <p:nvPr/>
        </p:nvSpPr>
        <p:spPr bwMode="auto">
          <a:xfrm>
            <a:off x="409575" y="3692525"/>
            <a:ext cx="184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200">
              <a:latin typeface="Times New Roman" pitchFamily="18" charset="0"/>
            </a:endParaRPr>
          </a:p>
        </p:txBody>
      </p:sp>
      <p:sp>
        <p:nvSpPr>
          <p:cNvPr id="45070" name="Text Box 92"/>
          <p:cNvSpPr txBox="1">
            <a:spLocks noChangeAspect="1" noChangeArrowheads="1"/>
          </p:cNvSpPr>
          <p:nvPr/>
        </p:nvSpPr>
        <p:spPr bwMode="auto">
          <a:xfrm>
            <a:off x="542925" y="4286250"/>
            <a:ext cx="184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200">
              <a:latin typeface="Times New Roman" pitchFamily="18" charset="0"/>
            </a:endParaRPr>
          </a:p>
        </p:txBody>
      </p:sp>
      <p:sp>
        <p:nvSpPr>
          <p:cNvPr id="45071" name="Text Box 105"/>
          <p:cNvSpPr txBox="1">
            <a:spLocks noChangeAspect="1" noChangeArrowheads="1"/>
          </p:cNvSpPr>
          <p:nvPr/>
        </p:nvSpPr>
        <p:spPr bwMode="auto">
          <a:xfrm>
            <a:off x="-379413" y="4776788"/>
            <a:ext cx="1562101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Times New Roman" pitchFamily="18" charset="0"/>
              </a:rPr>
              <a:t>            Recipient PRA</a:t>
            </a:r>
          </a:p>
        </p:txBody>
      </p:sp>
      <p:sp>
        <p:nvSpPr>
          <p:cNvPr id="45072" name="Text Box 118"/>
          <p:cNvSpPr txBox="1">
            <a:spLocks noChangeAspect="1" noChangeArrowheads="1"/>
          </p:cNvSpPr>
          <p:nvPr/>
        </p:nvSpPr>
        <p:spPr bwMode="auto">
          <a:xfrm>
            <a:off x="444500" y="3282950"/>
            <a:ext cx="184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200">
              <a:latin typeface="Times New Roman" pitchFamily="18" charset="0"/>
            </a:endParaRPr>
          </a:p>
        </p:txBody>
      </p:sp>
      <p:sp>
        <p:nvSpPr>
          <p:cNvPr id="45073" name="Text Box 120"/>
          <p:cNvSpPr txBox="1">
            <a:spLocks noChangeArrowheads="1"/>
          </p:cNvSpPr>
          <p:nvPr/>
        </p:nvSpPr>
        <p:spPr bwMode="auto">
          <a:xfrm>
            <a:off x="249238" y="5907088"/>
            <a:ext cx="545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* This recipient required desensitization to Blood Group (AHG Titer of 1/8).</a:t>
            </a:r>
          </a:p>
          <a:p>
            <a:r>
              <a:rPr lang="en-US" sz="1200" baseline="30000">
                <a:latin typeface="Times New Roman" pitchFamily="18" charset="0"/>
              </a:rPr>
              <a:t>#</a:t>
            </a:r>
            <a:r>
              <a:rPr lang="en-US" sz="1200">
                <a:latin typeface="Times New Roman" pitchFamily="18" charset="0"/>
              </a:rPr>
              <a:t> This recipient required desensitization to HLA DSA by T and B cell flow cytometry.</a:t>
            </a:r>
          </a:p>
        </p:txBody>
      </p:sp>
      <p:grpSp>
        <p:nvGrpSpPr>
          <p:cNvPr id="3" name="Group 242"/>
          <p:cNvGrpSpPr>
            <a:grpSpLocks/>
          </p:cNvGrpSpPr>
          <p:nvPr/>
        </p:nvGrpSpPr>
        <p:grpSpPr bwMode="auto">
          <a:xfrm>
            <a:off x="1187450" y="3032125"/>
            <a:ext cx="433388" cy="993775"/>
            <a:chOff x="748" y="1910"/>
            <a:chExt cx="273" cy="626"/>
          </a:xfrm>
        </p:grpSpPr>
        <p:sp>
          <p:nvSpPr>
            <p:cNvPr id="45250" name="Text Box 45"/>
            <p:cNvSpPr txBox="1">
              <a:spLocks noChangeAspect="1" noChangeArrowheads="1"/>
            </p:cNvSpPr>
            <p:nvPr/>
          </p:nvSpPr>
          <p:spPr bwMode="auto">
            <a:xfrm>
              <a:off x="748" y="1910"/>
              <a:ext cx="27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MI</a:t>
              </a:r>
            </a:p>
          </p:txBody>
        </p:sp>
        <p:sp>
          <p:nvSpPr>
            <p:cNvPr id="45251" name="Text Box 79"/>
            <p:cNvSpPr txBox="1">
              <a:spLocks noChangeAspect="1" noChangeArrowheads="1"/>
            </p:cNvSpPr>
            <p:nvPr/>
          </p:nvSpPr>
          <p:spPr bwMode="auto">
            <a:xfrm>
              <a:off x="792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4" name="Group 134"/>
            <p:cNvGrpSpPr>
              <a:grpSpLocks/>
            </p:cNvGrpSpPr>
            <p:nvPr/>
          </p:nvGrpSpPr>
          <p:grpSpPr bwMode="auto">
            <a:xfrm>
              <a:off x="768" y="2262"/>
              <a:ext cx="233" cy="274"/>
              <a:chOff x="3831" y="3387"/>
              <a:chExt cx="233" cy="274"/>
            </a:xfrm>
          </p:grpSpPr>
          <p:sp>
            <p:nvSpPr>
              <p:cNvPr id="45253" name="Oval 135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54" name="Line 136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33"/>
          <p:cNvGrpSpPr>
            <a:grpSpLocks/>
          </p:cNvGrpSpPr>
          <p:nvPr/>
        </p:nvGrpSpPr>
        <p:grpSpPr bwMode="auto">
          <a:xfrm>
            <a:off x="1768475" y="2540000"/>
            <a:ext cx="590550" cy="2794000"/>
            <a:chOff x="1114" y="1600"/>
            <a:chExt cx="372" cy="1760"/>
          </a:xfrm>
        </p:grpSpPr>
        <p:sp>
          <p:nvSpPr>
            <p:cNvPr id="45235" name="Text Box 37"/>
            <p:cNvSpPr txBox="1">
              <a:spLocks noChangeAspect="1" noChangeArrowheads="1"/>
            </p:cNvSpPr>
            <p:nvPr/>
          </p:nvSpPr>
          <p:spPr bwMode="auto">
            <a:xfrm>
              <a:off x="1157" y="1910"/>
              <a:ext cx="28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AZ</a:t>
              </a:r>
            </a:p>
          </p:txBody>
        </p:sp>
        <p:sp>
          <p:nvSpPr>
            <p:cNvPr id="45236" name="Text Box 48"/>
            <p:cNvSpPr txBox="1">
              <a:spLocks noChangeAspect="1" noChangeArrowheads="1"/>
            </p:cNvSpPr>
            <p:nvPr/>
          </p:nvSpPr>
          <p:spPr bwMode="auto">
            <a:xfrm>
              <a:off x="1135" y="1600"/>
              <a:ext cx="33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July</a:t>
              </a:r>
            </a:p>
          </p:txBody>
        </p:sp>
        <p:sp>
          <p:nvSpPr>
            <p:cNvPr id="45237" name="Text Box 58"/>
            <p:cNvSpPr txBox="1">
              <a:spLocks noChangeAspect="1" noChangeArrowheads="1"/>
            </p:cNvSpPr>
            <p:nvPr/>
          </p:nvSpPr>
          <p:spPr bwMode="auto">
            <a:xfrm>
              <a:off x="1114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2007</a:t>
              </a:r>
            </a:p>
          </p:txBody>
        </p:sp>
        <p:sp>
          <p:nvSpPr>
            <p:cNvPr id="45238" name="Text Box 69"/>
            <p:cNvSpPr txBox="1">
              <a:spLocks noChangeAspect="1" noChangeArrowheads="1"/>
            </p:cNvSpPr>
            <p:nvPr/>
          </p:nvSpPr>
          <p:spPr bwMode="auto">
            <a:xfrm>
              <a:off x="1207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5239" name="Text Box 82"/>
            <p:cNvSpPr txBox="1">
              <a:spLocks noChangeAspect="1" noChangeArrowheads="1"/>
            </p:cNvSpPr>
            <p:nvPr/>
          </p:nvSpPr>
          <p:spPr bwMode="auto">
            <a:xfrm>
              <a:off x="1208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5240" name="Text Box 95"/>
            <p:cNvSpPr txBox="1">
              <a:spLocks noChangeAspect="1" noChangeArrowheads="1"/>
            </p:cNvSpPr>
            <p:nvPr/>
          </p:nvSpPr>
          <p:spPr bwMode="auto">
            <a:xfrm>
              <a:off x="1178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62</a:t>
              </a:r>
            </a:p>
          </p:txBody>
        </p:sp>
        <p:sp>
          <p:nvSpPr>
            <p:cNvPr id="45241" name="Text Box 108"/>
            <p:cNvSpPr txBox="1">
              <a:spLocks noChangeAspect="1" noChangeArrowheads="1"/>
            </p:cNvSpPr>
            <p:nvPr/>
          </p:nvSpPr>
          <p:spPr bwMode="auto">
            <a:xfrm>
              <a:off x="1210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1</a:t>
              </a:r>
            </a:p>
          </p:txBody>
        </p:sp>
        <p:grpSp>
          <p:nvGrpSpPr>
            <p:cNvPr id="6" name="Group 137"/>
            <p:cNvGrpSpPr>
              <a:grpSpLocks/>
            </p:cNvGrpSpPr>
            <p:nvPr/>
          </p:nvGrpSpPr>
          <p:grpSpPr bwMode="auto">
            <a:xfrm>
              <a:off x="1186" y="2680"/>
              <a:ext cx="229" cy="311"/>
              <a:chOff x="4274" y="3417"/>
              <a:chExt cx="229" cy="311"/>
            </a:xfrm>
          </p:grpSpPr>
          <p:sp>
            <p:nvSpPr>
              <p:cNvPr id="45247" name="Oval 138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8" name="Line 139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9" name="Line 140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41"/>
            <p:cNvGrpSpPr>
              <a:grpSpLocks/>
            </p:cNvGrpSpPr>
            <p:nvPr/>
          </p:nvGrpSpPr>
          <p:grpSpPr bwMode="auto">
            <a:xfrm>
              <a:off x="1183" y="2272"/>
              <a:ext cx="233" cy="274"/>
              <a:chOff x="3831" y="3387"/>
              <a:chExt cx="233" cy="274"/>
            </a:xfrm>
          </p:grpSpPr>
          <p:sp>
            <p:nvSpPr>
              <p:cNvPr id="45245" name="Oval 142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6" name="Line 143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44" name="Text Box 203"/>
            <p:cNvSpPr txBox="1">
              <a:spLocks noChangeAspect="1" noChangeArrowheads="1"/>
            </p:cNvSpPr>
            <p:nvPr/>
          </p:nvSpPr>
          <p:spPr bwMode="auto">
            <a:xfrm>
              <a:off x="1143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</p:grpSp>
      <p:grpSp>
        <p:nvGrpSpPr>
          <p:cNvPr id="8" name="Group 232"/>
          <p:cNvGrpSpPr>
            <a:grpSpLocks/>
          </p:cNvGrpSpPr>
          <p:nvPr/>
        </p:nvGrpSpPr>
        <p:grpSpPr bwMode="auto">
          <a:xfrm>
            <a:off x="2439988" y="2540000"/>
            <a:ext cx="590550" cy="2794000"/>
            <a:chOff x="1537" y="1600"/>
            <a:chExt cx="372" cy="1760"/>
          </a:xfrm>
        </p:grpSpPr>
        <p:sp>
          <p:nvSpPr>
            <p:cNvPr id="45219" name="Text Box 38"/>
            <p:cNvSpPr txBox="1">
              <a:spLocks noChangeAspect="1" noChangeArrowheads="1"/>
            </p:cNvSpPr>
            <p:nvPr/>
          </p:nvSpPr>
          <p:spPr bwMode="auto">
            <a:xfrm>
              <a:off x="1573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45220" name="Text Box 49"/>
            <p:cNvSpPr txBox="1">
              <a:spLocks noChangeAspect="1" noChangeArrowheads="1"/>
            </p:cNvSpPr>
            <p:nvPr/>
          </p:nvSpPr>
          <p:spPr bwMode="auto">
            <a:xfrm>
              <a:off x="1558" y="1600"/>
              <a:ext cx="33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July</a:t>
              </a:r>
            </a:p>
          </p:txBody>
        </p:sp>
        <p:sp>
          <p:nvSpPr>
            <p:cNvPr id="45221" name="Text Box 59"/>
            <p:cNvSpPr txBox="1">
              <a:spLocks noChangeAspect="1" noChangeArrowheads="1"/>
            </p:cNvSpPr>
            <p:nvPr/>
          </p:nvSpPr>
          <p:spPr bwMode="auto">
            <a:xfrm>
              <a:off x="1537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2007</a:t>
              </a:r>
            </a:p>
          </p:txBody>
        </p:sp>
        <p:sp>
          <p:nvSpPr>
            <p:cNvPr id="45222" name="Text Box 70"/>
            <p:cNvSpPr txBox="1">
              <a:spLocks noChangeAspect="1" noChangeArrowheads="1"/>
            </p:cNvSpPr>
            <p:nvPr/>
          </p:nvSpPr>
          <p:spPr bwMode="auto">
            <a:xfrm>
              <a:off x="1631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223" name="Text Box 83"/>
            <p:cNvSpPr txBox="1">
              <a:spLocks noChangeAspect="1" noChangeArrowheads="1"/>
            </p:cNvSpPr>
            <p:nvPr/>
          </p:nvSpPr>
          <p:spPr bwMode="auto">
            <a:xfrm>
              <a:off x="1631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5224" name="Text Box 96"/>
            <p:cNvSpPr txBox="1">
              <a:spLocks noChangeAspect="1" noChangeArrowheads="1"/>
            </p:cNvSpPr>
            <p:nvPr/>
          </p:nvSpPr>
          <p:spPr bwMode="auto">
            <a:xfrm>
              <a:off x="1633" y="2989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5225" name="Text Box 109"/>
            <p:cNvSpPr txBox="1">
              <a:spLocks noChangeAspect="1" noChangeArrowheads="1"/>
            </p:cNvSpPr>
            <p:nvPr/>
          </p:nvSpPr>
          <p:spPr bwMode="auto">
            <a:xfrm>
              <a:off x="1633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9" name="Group 144"/>
            <p:cNvGrpSpPr>
              <a:grpSpLocks/>
            </p:cNvGrpSpPr>
            <p:nvPr/>
          </p:nvGrpSpPr>
          <p:grpSpPr bwMode="auto">
            <a:xfrm>
              <a:off x="1609" y="2677"/>
              <a:ext cx="229" cy="311"/>
              <a:chOff x="4274" y="3417"/>
              <a:chExt cx="229" cy="311"/>
            </a:xfrm>
          </p:grpSpPr>
          <p:sp>
            <p:nvSpPr>
              <p:cNvPr id="45232" name="Oval 145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33" name="Line 146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4" name="Line 147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48"/>
            <p:cNvGrpSpPr>
              <a:grpSpLocks/>
            </p:cNvGrpSpPr>
            <p:nvPr/>
          </p:nvGrpSpPr>
          <p:grpSpPr bwMode="auto">
            <a:xfrm>
              <a:off x="1609" y="2312"/>
              <a:ext cx="229" cy="311"/>
              <a:chOff x="4274" y="3417"/>
              <a:chExt cx="229" cy="311"/>
            </a:xfrm>
          </p:grpSpPr>
          <p:sp>
            <p:nvSpPr>
              <p:cNvPr id="45229" name="Oval 149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30" name="Line 150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1" name="Line 151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28" name="Text Box 204"/>
            <p:cNvSpPr txBox="1">
              <a:spLocks noChangeAspect="1" noChangeArrowheads="1"/>
            </p:cNvSpPr>
            <p:nvPr/>
          </p:nvSpPr>
          <p:spPr bwMode="auto">
            <a:xfrm>
              <a:off x="1566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</p:grpSp>
      <p:grpSp>
        <p:nvGrpSpPr>
          <p:cNvPr id="11" name="Group 231"/>
          <p:cNvGrpSpPr>
            <a:grpSpLocks/>
          </p:cNvGrpSpPr>
          <p:nvPr/>
        </p:nvGrpSpPr>
        <p:grpSpPr bwMode="auto">
          <a:xfrm>
            <a:off x="3128963" y="2540000"/>
            <a:ext cx="590550" cy="2794000"/>
            <a:chOff x="1986" y="1600"/>
            <a:chExt cx="372" cy="1760"/>
          </a:xfrm>
        </p:grpSpPr>
        <p:sp>
          <p:nvSpPr>
            <p:cNvPr id="45203" name="Text Box 39"/>
            <p:cNvSpPr txBox="1">
              <a:spLocks noChangeAspect="1" noChangeArrowheads="1"/>
            </p:cNvSpPr>
            <p:nvPr/>
          </p:nvSpPr>
          <p:spPr bwMode="auto">
            <a:xfrm>
              <a:off x="2022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45204" name="Text Box 50"/>
            <p:cNvSpPr txBox="1">
              <a:spLocks noChangeAspect="1" noChangeArrowheads="1"/>
            </p:cNvSpPr>
            <p:nvPr/>
          </p:nvSpPr>
          <p:spPr bwMode="auto">
            <a:xfrm>
              <a:off x="2003" y="1600"/>
              <a:ext cx="3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Sept</a:t>
              </a:r>
            </a:p>
          </p:txBody>
        </p:sp>
        <p:sp>
          <p:nvSpPr>
            <p:cNvPr id="45205" name="Text Box 60"/>
            <p:cNvSpPr txBox="1">
              <a:spLocks noChangeAspect="1" noChangeArrowheads="1"/>
            </p:cNvSpPr>
            <p:nvPr/>
          </p:nvSpPr>
          <p:spPr bwMode="auto">
            <a:xfrm>
              <a:off x="1986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2007</a:t>
              </a:r>
            </a:p>
          </p:txBody>
        </p:sp>
        <p:sp>
          <p:nvSpPr>
            <p:cNvPr id="45206" name="Text Box 71"/>
            <p:cNvSpPr txBox="1">
              <a:spLocks noChangeAspect="1" noChangeArrowheads="1"/>
            </p:cNvSpPr>
            <p:nvPr/>
          </p:nvSpPr>
          <p:spPr bwMode="auto">
            <a:xfrm>
              <a:off x="2080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207" name="Text Box 84"/>
            <p:cNvSpPr txBox="1">
              <a:spLocks noChangeAspect="1" noChangeArrowheads="1"/>
            </p:cNvSpPr>
            <p:nvPr/>
          </p:nvSpPr>
          <p:spPr bwMode="auto">
            <a:xfrm>
              <a:off x="2080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208" name="Text Box 97"/>
            <p:cNvSpPr txBox="1">
              <a:spLocks noChangeAspect="1" noChangeArrowheads="1"/>
            </p:cNvSpPr>
            <p:nvPr/>
          </p:nvSpPr>
          <p:spPr bwMode="auto">
            <a:xfrm>
              <a:off x="2050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45209" name="Text Box 110"/>
            <p:cNvSpPr txBox="1">
              <a:spLocks noChangeAspect="1" noChangeArrowheads="1"/>
            </p:cNvSpPr>
            <p:nvPr/>
          </p:nvSpPr>
          <p:spPr bwMode="auto">
            <a:xfrm>
              <a:off x="2082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12" name="Group 152"/>
            <p:cNvGrpSpPr>
              <a:grpSpLocks/>
            </p:cNvGrpSpPr>
            <p:nvPr/>
          </p:nvGrpSpPr>
          <p:grpSpPr bwMode="auto">
            <a:xfrm>
              <a:off x="2057" y="2313"/>
              <a:ext cx="229" cy="311"/>
              <a:chOff x="4274" y="3417"/>
              <a:chExt cx="229" cy="311"/>
            </a:xfrm>
          </p:grpSpPr>
          <p:sp>
            <p:nvSpPr>
              <p:cNvPr id="45216" name="Oval 153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7" name="Line 154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8" name="Line 155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/>
          </p:nvGrpSpPr>
          <p:grpSpPr bwMode="auto">
            <a:xfrm>
              <a:off x="2058" y="2687"/>
              <a:ext cx="229" cy="311"/>
              <a:chOff x="4274" y="3417"/>
              <a:chExt cx="229" cy="311"/>
            </a:xfrm>
          </p:grpSpPr>
          <p:sp>
            <p:nvSpPr>
              <p:cNvPr id="45213" name="Oval 157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4" name="Line 158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5" name="Line 159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12" name="Text Box 205"/>
            <p:cNvSpPr txBox="1">
              <a:spLocks noChangeAspect="1" noChangeArrowheads="1"/>
            </p:cNvSpPr>
            <p:nvPr/>
          </p:nvSpPr>
          <p:spPr bwMode="auto">
            <a:xfrm>
              <a:off x="2015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</p:grpSp>
      <p:grpSp>
        <p:nvGrpSpPr>
          <p:cNvPr id="14" name="Group 235"/>
          <p:cNvGrpSpPr>
            <a:grpSpLocks/>
          </p:cNvGrpSpPr>
          <p:nvPr/>
        </p:nvGrpSpPr>
        <p:grpSpPr bwMode="auto">
          <a:xfrm>
            <a:off x="3830638" y="2540000"/>
            <a:ext cx="590550" cy="2794000"/>
            <a:chOff x="2428" y="1600"/>
            <a:chExt cx="372" cy="1760"/>
          </a:xfrm>
        </p:grpSpPr>
        <p:sp>
          <p:nvSpPr>
            <p:cNvPr id="45188" name="Text Box 40"/>
            <p:cNvSpPr txBox="1">
              <a:spLocks noChangeAspect="1" noChangeArrowheads="1"/>
            </p:cNvSpPr>
            <p:nvPr/>
          </p:nvSpPr>
          <p:spPr bwMode="auto">
            <a:xfrm>
              <a:off x="2464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45189" name="Text Box 51"/>
            <p:cNvSpPr txBox="1">
              <a:spLocks noChangeAspect="1" noChangeArrowheads="1"/>
            </p:cNvSpPr>
            <p:nvPr/>
          </p:nvSpPr>
          <p:spPr bwMode="auto">
            <a:xfrm>
              <a:off x="2445" y="1600"/>
              <a:ext cx="3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Sept</a:t>
              </a:r>
            </a:p>
          </p:txBody>
        </p:sp>
        <p:sp>
          <p:nvSpPr>
            <p:cNvPr id="45190" name="Text Box 61"/>
            <p:cNvSpPr txBox="1">
              <a:spLocks noChangeAspect="1" noChangeArrowheads="1"/>
            </p:cNvSpPr>
            <p:nvPr/>
          </p:nvSpPr>
          <p:spPr bwMode="auto">
            <a:xfrm>
              <a:off x="2428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2007</a:t>
              </a:r>
            </a:p>
          </p:txBody>
        </p:sp>
        <p:sp>
          <p:nvSpPr>
            <p:cNvPr id="45191" name="Text Box 72"/>
            <p:cNvSpPr txBox="1">
              <a:spLocks noChangeAspect="1" noChangeArrowheads="1"/>
            </p:cNvSpPr>
            <p:nvPr/>
          </p:nvSpPr>
          <p:spPr bwMode="auto">
            <a:xfrm>
              <a:off x="2524" y="2339"/>
              <a:ext cx="1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5192" name="Text Box 85"/>
            <p:cNvSpPr txBox="1">
              <a:spLocks noChangeAspect="1" noChangeArrowheads="1"/>
            </p:cNvSpPr>
            <p:nvPr/>
          </p:nvSpPr>
          <p:spPr bwMode="auto">
            <a:xfrm>
              <a:off x="2522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93" name="Text Box 98"/>
            <p:cNvSpPr txBox="1">
              <a:spLocks noChangeAspect="1" noChangeArrowheads="1"/>
            </p:cNvSpPr>
            <p:nvPr/>
          </p:nvSpPr>
          <p:spPr bwMode="auto">
            <a:xfrm>
              <a:off x="2524" y="2989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5194" name="Text Box 111"/>
            <p:cNvSpPr txBox="1">
              <a:spLocks noChangeAspect="1" noChangeArrowheads="1"/>
            </p:cNvSpPr>
            <p:nvPr/>
          </p:nvSpPr>
          <p:spPr bwMode="auto">
            <a:xfrm>
              <a:off x="2524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15" name="Group 160"/>
            <p:cNvGrpSpPr>
              <a:grpSpLocks/>
            </p:cNvGrpSpPr>
            <p:nvPr/>
          </p:nvGrpSpPr>
          <p:grpSpPr bwMode="auto">
            <a:xfrm>
              <a:off x="2498" y="2651"/>
              <a:ext cx="233" cy="274"/>
              <a:chOff x="3831" y="3387"/>
              <a:chExt cx="233" cy="274"/>
            </a:xfrm>
          </p:grpSpPr>
          <p:sp>
            <p:nvSpPr>
              <p:cNvPr id="45201" name="Oval 161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2" name="Line 162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3"/>
            <p:cNvGrpSpPr>
              <a:grpSpLocks/>
            </p:cNvGrpSpPr>
            <p:nvPr/>
          </p:nvGrpSpPr>
          <p:grpSpPr bwMode="auto">
            <a:xfrm>
              <a:off x="2499" y="2303"/>
              <a:ext cx="229" cy="311"/>
              <a:chOff x="4274" y="3417"/>
              <a:chExt cx="229" cy="311"/>
            </a:xfrm>
          </p:grpSpPr>
          <p:sp>
            <p:nvSpPr>
              <p:cNvPr id="45198" name="Oval 164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9" name="Line 165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0" name="Line 166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97" name="Text Box 206"/>
            <p:cNvSpPr txBox="1">
              <a:spLocks noChangeAspect="1" noChangeArrowheads="1"/>
            </p:cNvSpPr>
            <p:nvPr/>
          </p:nvSpPr>
          <p:spPr bwMode="auto">
            <a:xfrm>
              <a:off x="2457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</p:grpSp>
      <p:grpSp>
        <p:nvGrpSpPr>
          <p:cNvPr id="17" name="Group 234"/>
          <p:cNvGrpSpPr>
            <a:grpSpLocks/>
          </p:cNvGrpSpPr>
          <p:nvPr/>
        </p:nvGrpSpPr>
        <p:grpSpPr bwMode="auto">
          <a:xfrm>
            <a:off x="4505325" y="2540000"/>
            <a:ext cx="590550" cy="2794000"/>
            <a:chOff x="2883" y="1600"/>
            <a:chExt cx="372" cy="1760"/>
          </a:xfrm>
        </p:grpSpPr>
        <p:sp>
          <p:nvSpPr>
            <p:cNvPr id="45173" name="Text Box 41"/>
            <p:cNvSpPr txBox="1">
              <a:spLocks noChangeAspect="1" noChangeArrowheads="1"/>
            </p:cNvSpPr>
            <p:nvPr/>
          </p:nvSpPr>
          <p:spPr bwMode="auto">
            <a:xfrm>
              <a:off x="2908" y="1910"/>
              <a:ext cx="3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MD</a:t>
              </a:r>
            </a:p>
          </p:txBody>
        </p:sp>
        <p:sp>
          <p:nvSpPr>
            <p:cNvPr id="45174" name="Text Box 52"/>
            <p:cNvSpPr txBox="1">
              <a:spLocks noChangeAspect="1" noChangeArrowheads="1"/>
            </p:cNvSpPr>
            <p:nvPr/>
          </p:nvSpPr>
          <p:spPr bwMode="auto">
            <a:xfrm>
              <a:off x="2912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Feb</a:t>
              </a:r>
            </a:p>
          </p:txBody>
        </p:sp>
        <p:sp>
          <p:nvSpPr>
            <p:cNvPr id="45175" name="Text Box 62"/>
            <p:cNvSpPr txBox="1">
              <a:spLocks noChangeAspect="1" noChangeArrowheads="1"/>
            </p:cNvSpPr>
            <p:nvPr/>
          </p:nvSpPr>
          <p:spPr bwMode="auto">
            <a:xfrm>
              <a:off x="2883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2008</a:t>
              </a:r>
            </a:p>
          </p:txBody>
        </p:sp>
        <p:sp>
          <p:nvSpPr>
            <p:cNvPr id="45176" name="Text Box 73"/>
            <p:cNvSpPr txBox="1">
              <a:spLocks noChangeAspect="1" noChangeArrowheads="1"/>
            </p:cNvSpPr>
            <p:nvPr/>
          </p:nvSpPr>
          <p:spPr bwMode="auto">
            <a:xfrm>
              <a:off x="2977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77" name="Text Box 86"/>
            <p:cNvSpPr txBox="1">
              <a:spLocks noChangeAspect="1" noChangeArrowheads="1"/>
            </p:cNvSpPr>
            <p:nvPr/>
          </p:nvSpPr>
          <p:spPr bwMode="auto">
            <a:xfrm>
              <a:off x="2980" y="2713"/>
              <a:ext cx="1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5178" name="Text Box 99"/>
            <p:cNvSpPr txBox="1">
              <a:spLocks noChangeAspect="1" noChangeArrowheads="1"/>
            </p:cNvSpPr>
            <p:nvPr/>
          </p:nvSpPr>
          <p:spPr bwMode="auto">
            <a:xfrm>
              <a:off x="2916" y="2989"/>
              <a:ext cx="30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5179" name="Text Box 112"/>
            <p:cNvSpPr txBox="1">
              <a:spLocks noChangeAspect="1" noChangeArrowheads="1"/>
            </p:cNvSpPr>
            <p:nvPr/>
          </p:nvSpPr>
          <p:spPr bwMode="auto">
            <a:xfrm>
              <a:off x="2979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5</a:t>
              </a:r>
            </a:p>
          </p:txBody>
        </p:sp>
        <p:grpSp>
          <p:nvGrpSpPr>
            <p:cNvPr id="18" name="Group 167"/>
            <p:cNvGrpSpPr>
              <a:grpSpLocks/>
            </p:cNvGrpSpPr>
            <p:nvPr/>
          </p:nvGrpSpPr>
          <p:grpSpPr bwMode="auto">
            <a:xfrm>
              <a:off x="2955" y="2314"/>
              <a:ext cx="229" cy="311"/>
              <a:chOff x="4274" y="3417"/>
              <a:chExt cx="229" cy="311"/>
            </a:xfrm>
          </p:grpSpPr>
          <p:sp>
            <p:nvSpPr>
              <p:cNvPr id="45185" name="Oval 168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6" name="Line 169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7" name="Line 170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71"/>
            <p:cNvGrpSpPr>
              <a:grpSpLocks/>
            </p:cNvGrpSpPr>
            <p:nvPr/>
          </p:nvGrpSpPr>
          <p:grpSpPr bwMode="auto">
            <a:xfrm>
              <a:off x="2953" y="2646"/>
              <a:ext cx="233" cy="274"/>
              <a:chOff x="3831" y="3387"/>
              <a:chExt cx="233" cy="274"/>
            </a:xfrm>
          </p:grpSpPr>
          <p:sp>
            <p:nvSpPr>
              <p:cNvPr id="45183" name="Oval 172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4" name="Line 173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82" name="Text Box 207"/>
            <p:cNvSpPr txBox="1">
              <a:spLocks noChangeAspect="1" noChangeArrowheads="1"/>
            </p:cNvSpPr>
            <p:nvPr/>
          </p:nvSpPr>
          <p:spPr bwMode="auto">
            <a:xfrm>
              <a:off x="2913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</p:grpSp>
      <p:grpSp>
        <p:nvGrpSpPr>
          <p:cNvPr id="20" name="Group 237"/>
          <p:cNvGrpSpPr>
            <a:grpSpLocks/>
          </p:cNvGrpSpPr>
          <p:nvPr/>
        </p:nvGrpSpPr>
        <p:grpSpPr bwMode="auto">
          <a:xfrm>
            <a:off x="5846763" y="2540000"/>
            <a:ext cx="590550" cy="2794000"/>
            <a:chOff x="3748" y="1600"/>
            <a:chExt cx="372" cy="1760"/>
          </a:xfrm>
        </p:grpSpPr>
        <p:sp>
          <p:nvSpPr>
            <p:cNvPr id="45158" name="Text Box 43"/>
            <p:cNvSpPr txBox="1">
              <a:spLocks noChangeAspect="1" noChangeArrowheads="1"/>
            </p:cNvSpPr>
            <p:nvPr/>
          </p:nvSpPr>
          <p:spPr bwMode="auto">
            <a:xfrm>
              <a:off x="3773" y="1910"/>
              <a:ext cx="3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MD</a:t>
              </a:r>
            </a:p>
          </p:txBody>
        </p:sp>
        <p:sp>
          <p:nvSpPr>
            <p:cNvPr id="45159" name="Text Box 54"/>
            <p:cNvSpPr txBox="1">
              <a:spLocks noChangeAspect="1" noChangeArrowheads="1"/>
            </p:cNvSpPr>
            <p:nvPr/>
          </p:nvSpPr>
          <p:spPr bwMode="auto">
            <a:xfrm>
              <a:off x="3776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Feb</a:t>
              </a:r>
            </a:p>
          </p:txBody>
        </p:sp>
        <p:sp>
          <p:nvSpPr>
            <p:cNvPr id="45160" name="Text Box 64"/>
            <p:cNvSpPr txBox="1">
              <a:spLocks noChangeAspect="1" noChangeArrowheads="1"/>
            </p:cNvSpPr>
            <p:nvPr/>
          </p:nvSpPr>
          <p:spPr bwMode="auto">
            <a:xfrm>
              <a:off x="3748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2008</a:t>
              </a:r>
            </a:p>
          </p:txBody>
        </p:sp>
        <p:sp>
          <p:nvSpPr>
            <p:cNvPr id="45161" name="Text Box 75"/>
            <p:cNvSpPr txBox="1">
              <a:spLocks noChangeAspect="1" noChangeArrowheads="1"/>
            </p:cNvSpPr>
            <p:nvPr/>
          </p:nvSpPr>
          <p:spPr bwMode="auto">
            <a:xfrm>
              <a:off x="3842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62" name="Text Box 88"/>
            <p:cNvSpPr txBox="1">
              <a:spLocks noChangeAspect="1" noChangeArrowheads="1"/>
            </p:cNvSpPr>
            <p:nvPr/>
          </p:nvSpPr>
          <p:spPr bwMode="auto">
            <a:xfrm>
              <a:off x="3842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63" name="Text Box 101"/>
            <p:cNvSpPr txBox="1">
              <a:spLocks noChangeAspect="1" noChangeArrowheads="1"/>
            </p:cNvSpPr>
            <p:nvPr/>
          </p:nvSpPr>
          <p:spPr bwMode="auto">
            <a:xfrm>
              <a:off x="3812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64</a:t>
              </a:r>
            </a:p>
          </p:txBody>
        </p:sp>
        <p:sp>
          <p:nvSpPr>
            <p:cNvPr id="45164" name="Text Box 114"/>
            <p:cNvSpPr txBox="1">
              <a:spLocks noChangeAspect="1" noChangeArrowheads="1"/>
            </p:cNvSpPr>
            <p:nvPr/>
          </p:nvSpPr>
          <p:spPr bwMode="auto">
            <a:xfrm>
              <a:off x="3844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7</a:t>
              </a:r>
            </a:p>
          </p:txBody>
        </p:sp>
        <p:grpSp>
          <p:nvGrpSpPr>
            <p:cNvPr id="21" name="Group 132"/>
            <p:cNvGrpSpPr>
              <a:grpSpLocks/>
            </p:cNvGrpSpPr>
            <p:nvPr/>
          </p:nvGrpSpPr>
          <p:grpSpPr bwMode="auto">
            <a:xfrm>
              <a:off x="3818" y="2283"/>
              <a:ext cx="233" cy="274"/>
              <a:chOff x="3831" y="3387"/>
              <a:chExt cx="233" cy="274"/>
            </a:xfrm>
          </p:grpSpPr>
          <p:sp>
            <p:nvSpPr>
              <p:cNvPr id="45171" name="Oval 127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2" name="Line 128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33"/>
            <p:cNvGrpSpPr>
              <a:grpSpLocks/>
            </p:cNvGrpSpPr>
            <p:nvPr/>
          </p:nvGrpSpPr>
          <p:grpSpPr bwMode="auto">
            <a:xfrm>
              <a:off x="3820" y="2681"/>
              <a:ext cx="229" cy="311"/>
              <a:chOff x="4274" y="3417"/>
              <a:chExt cx="229" cy="311"/>
            </a:xfrm>
          </p:grpSpPr>
          <p:sp>
            <p:nvSpPr>
              <p:cNvPr id="45168" name="Oval 129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9" name="Line 130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" name="Line 131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67" name="Text Box 209"/>
            <p:cNvSpPr txBox="1">
              <a:spLocks noChangeAspect="1" noChangeArrowheads="1"/>
            </p:cNvSpPr>
            <p:nvPr/>
          </p:nvSpPr>
          <p:spPr bwMode="auto">
            <a:xfrm>
              <a:off x="3777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</p:grpSp>
      <p:grpSp>
        <p:nvGrpSpPr>
          <p:cNvPr id="23" name="Group 238"/>
          <p:cNvGrpSpPr>
            <a:grpSpLocks/>
          </p:cNvGrpSpPr>
          <p:nvPr/>
        </p:nvGrpSpPr>
        <p:grpSpPr bwMode="auto">
          <a:xfrm>
            <a:off x="6480175" y="2540000"/>
            <a:ext cx="590550" cy="2794000"/>
            <a:chOff x="4227" y="1600"/>
            <a:chExt cx="372" cy="1760"/>
          </a:xfrm>
        </p:grpSpPr>
        <p:sp>
          <p:nvSpPr>
            <p:cNvPr id="45144" name="Text Box 44"/>
            <p:cNvSpPr txBox="1">
              <a:spLocks noChangeAspect="1" noChangeArrowheads="1"/>
            </p:cNvSpPr>
            <p:nvPr/>
          </p:nvSpPr>
          <p:spPr bwMode="auto">
            <a:xfrm>
              <a:off x="4266" y="1910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NC</a:t>
              </a:r>
            </a:p>
          </p:txBody>
        </p:sp>
        <p:sp>
          <p:nvSpPr>
            <p:cNvPr id="45145" name="Text Box 55"/>
            <p:cNvSpPr txBox="1">
              <a:spLocks noChangeAspect="1" noChangeArrowheads="1"/>
            </p:cNvSpPr>
            <p:nvPr/>
          </p:nvSpPr>
          <p:spPr bwMode="auto">
            <a:xfrm>
              <a:off x="4255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Feb</a:t>
              </a:r>
            </a:p>
          </p:txBody>
        </p:sp>
        <p:sp>
          <p:nvSpPr>
            <p:cNvPr id="45146" name="Text Box 65"/>
            <p:cNvSpPr txBox="1">
              <a:spLocks noChangeAspect="1" noChangeArrowheads="1"/>
            </p:cNvSpPr>
            <p:nvPr/>
          </p:nvSpPr>
          <p:spPr bwMode="auto">
            <a:xfrm>
              <a:off x="4227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2008</a:t>
              </a:r>
            </a:p>
          </p:txBody>
        </p:sp>
        <p:sp>
          <p:nvSpPr>
            <p:cNvPr id="45147" name="Text Box 76"/>
            <p:cNvSpPr txBox="1">
              <a:spLocks noChangeAspect="1" noChangeArrowheads="1"/>
            </p:cNvSpPr>
            <p:nvPr/>
          </p:nvSpPr>
          <p:spPr bwMode="auto">
            <a:xfrm>
              <a:off x="4289" y="2359"/>
              <a:ext cx="24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AB</a:t>
              </a:r>
            </a:p>
          </p:txBody>
        </p:sp>
        <p:sp>
          <p:nvSpPr>
            <p:cNvPr id="45148" name="Text Box 89"/>
            <p:cNvSpPr txBox="1">
              <a:spLocks noChangeAspect="1" noChangeArrowheads="1"/>
            </p:cNvSpPr>
            <p:nvPr/>
          </p:nvSpPr>
          <p:spPr bwMode="auto">
            <a:xfrm>
              <a:off x="4321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49" name="Text Box 102"/>
            <p:cNvSpPr txBox="1">
              <a:spLocks noChangeAspect="1" noChangeArrowheads="1"/>
            </p:cNvSpPr>
            <p:nvPr/>
          </p:nvSpPr>
          <p:spPr bwMode="auto">
            <a:xfrm>
              <a:off x="4323" y="2989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150" name="Text Box 115"/>
            <p:cNvSpPr txBox="1">
              <a:spLocks noChangeAspect="1" noChangeArrowheads="1"/>
            </p:cNvSpPr>
            <p:nvPr/>
          </p:nvSpPr>
          <p:spPr bwMode="auto">
            <a:xfrm>
              <a:off x="4323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8</a:t>
              </a:r>
            </a:p>
          </p:txBody>
        </p:sp>
        <p:grpSp>
          <p:nvGrpSpPr>
            <p:cNvPr id="24" name="Group 195"/>
            <p:cNvGrpSpPr>
              <a:grpSpLocks/>
            </p:cNvGrpSpPr>
            <p:nvPr/>
          </p:nvGrpSpPr>
          <p:grpSpPr bwMode="auto">
            <a:xfrm>
              <a:off x="4297" y="2298"/>
              <a:ext cx="233" cy="274"/>
              <a:chOff x="3831" y="3387"/>
              <a:chExt cx="233" cy="274"/>
            </a:xfrm>
          </p:grpSpPr>
          <p:sp>
            <p:nvSpPr>
              <p:cNvPr id="45156" name="Oval 196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97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98"/>
            <p:cNvGrpSpPr>
              <a:grpSpLocks/>
            </p:cNvGrpSpPr>
            <p:nvPr/>
          </p:nvGrpSpPr>
          <p:grpSpPr bwMode="auto">
            <a:xfrm>
              <a:off x="4297" y="2666"/>
              <a:ext cx="233" cy="274"/>
              <a:chOff x="3831" y="3387"/>
              <a:chExt cx="233" cy="274"/>
            </a:xfrm>
          </p:grpSpPr>
          <p:sp>
            <p:nvSpPr>
              <p:cNvPr id="45154" name="Oval 199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5" name="Line 200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53" name="Text Box 210"/>
            <p:cNvSpPr txBox="1">
              <a:spLocks noChangeAspect="1" noChangeArrowheads="1"/>
            </p:cNvSpPr>
            <p:nvPr/>
          </p:nvSpPr>
          <p:spPr bwMode="auto">
            <a:xfrm>
              <a:off x="4256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</p:grpSp>
      <p:grpSp>
        <p:nvGrpSpPr>
          <p:cNvPr id="26" name="Group 241"/>
          <p:cNvGrpSpPr>
            <a:grpSpLocks/>
          </p:cNvGrpSpPr>
          <p:nvPr/>
        </p:nvGrpSpPr>
        <p:grpSpPr bwMode="auto">
          <a:xfrm>
            <a:off x="7791450" y="2540000"/>
            <a:ext cx="727075" cy="2794000"/>
            <a:chOff x="5053" y="1600"/>
            <a:chExt cx="458" cy="1760"/>
          </a:xfrm>
        </p:grpSpPr>
        <p:sp>
          <p:nvSpPr>
            <p:cNvPr id="45128" name="Text Box 47"/>
            <p:cNvSpPr txBox="1">
              <a:spLocks noChangeAspect="1" noChangeArrowheads="1"/>
            </p:cNvSpPr>
            <p:nvPr/>
          </p:nvSpPr>
          <p:spPr bwMode="auto">
            <a:xfrm>
              <a:off x="5132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45129" name="Text Box 57"/>
            <p:cNvSpPr txBox="1">
              <a:spLocks noChangeAspect="1" noChangeArrowheads="1"/>
            </p:cNvSpPr>
            <p:nvPr/>
          </p:nvSpPr>
          <p:spPr bwMode="auto">
            <a:xfrm>
              <a:off x="5053" y="1600"/>
              <a:ext cx="45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March</a:t>
              </a:r>
            </a:p>
          </p:txBody>
        </p:sp>
        <p:sp>
          <p:nvSpPr>
            <p:cNvPr id="45130" name="Text Box 67"/>
            <p:cNvSpPr txBox="1">
              <a:spLocks noChangeAspect="1" noChangeArrowheads="1"/>
            </p:cNvSpPr>
            <p:nvPr/>
          </p:nvSpPr>
          <p:spPr bwMode="auto">
            <a:xfrm>
              <a:off x="5096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2008</a:t>
              </a:r>
            </a:p>
          </p:txBody>
        </p:sp>
        <p:sp>
          <p:nvSpPr>
            <p:cNvPr id="45131" name="Text Box 78"/>
            <p:cNvSpPr txBox="1">
              <a:spLocks noChangeAspect="1" noChangeArrowheads="1"/>
            </p:cNvSpPr>
            <p:nvPr/>
          </p:nvSpPr>
          <p:spPr bwMode="auto">
            <a:xfrm>
              <a:off x="5158" y="2339"/>
              <a:ext cx="24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AB</a:t>
              </a:r>
            </a:p>
          </p:txBody>
        </p:sp>
        <p:sp>
          <p:nvSpPr>
            <p:cNvPr id="45132" name="Text Box 91"/>
            <p:cNvSpPr txBox="1">
              <a:spLocks noChangeAspect="1" noChangeArrowheads="1"/>
            </p:cNvSpPr>
            <p:nvPr/>
          </p:nvSpPr>
          <p:spPr bwMode="auto">
            <a:xfrm>
              <a:off x="5190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33" name="Text Box 104"/>
            <p:cNvSpPr txBox="1">
              <a:spLocks noChangeAspect="1" noChangeArrowheads="1"/>
            </p:cNvSpPr>
            <p:nvPr/>
          </p:nvSpPr>
          <p:spPr bwMode="auto">
            <a:xfrm>
              <a:off x="5160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46</a:t>
              </a:r>
            </a:p>
          </p:txBody>
        </p:sp>
        <p:sp>
          <p:nvSpPr>
            <p:cNvPr id="45134" name="Text Box 117"/>
            <p:cNvSpPr txBox="1">
              <a:spLocks noChangeAspect="1" noChangeArrowheads="1"/>
            </p:cNvSpPr>
            <p:nvPr/>
          </p:nvSpPr>
          <p:spPr bwMode="auto">
            <a:xfrm>
              <a:off x="5160" y="2048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10</a:t>
              </a:r>
            </a:p>
          </p:txBody>
        </p:sp>
        <p:grpSp>
          <p:nvGrpSpPr>
            <p:cNvPr id="27" name="Group 187"/>
            <p:cNvGrpSpPr>
              <a:grpSpLocks/>
            </p:cNvGrpSpPr>
            <p:nvPr/>
          </p:nvGrpSpPr>
          <p:grpSpPr bwMode="auto">
            <a:xfrm>
              <a:off x="5168" y="2312"/>
              <a:ext cx="229" cy="311"/>
              <a:chOff x="4274" y="3417"/>
              <a:chExt cx="229" cy="311"/>
            </a:xfrm>
          </p:grpSpPr>
          <p:sp>
            <p:nvSpPr>
              <p:cNvPr id="45141" name="Oval 188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2" name="Line 189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3" name="Line 190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91"/>
            <p:cNvGrpSpPr>
              <a:grpSpLocks/>
            </p:cNvGrpSpPr>
            <p:nvPr/>
          </p:nvGrpSpPr>
          <p:grpSpPr bwMode="auto">
            <a:xfrm>
              <a:off x="5168" y="2696"/>
              <a:ext cx="229" cy="311"/>
              <a:chOff x="4274" y="3417"/>
              <a:chExt cx="229" cy="311"/>
            </a:xfrm>
          </p:grpSpPr>
          <p:sp>
            <p:nvSpPr>
              <p:cNvPr id="45138" name="Oval 192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9" name="Line 193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0" name="Line 194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37" name="Text Box 212"/>
            <p:cNvSpPr txBox="1">
              <a:spLocks noChangeAspect="1" noChangeArrowheads="1"/>
            </p:cNvSpPr>
            <p:nvPr/>
          </p:nvSpPr>
          <p:spPr bwMode="auto">
            <a:xfrm>
              <a:off x="5155" y="3187"/>
              <a:ext cx="25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AA</a:t>
              </a:r>
            </a:p>
          </p:txBody>
        </p:sp>
      </p:grpSp>
      <p:sp>
        <p:nvSpPr>
          <p:cNvPr id="45083" name="Text Box 213"/>
          <p:cNvSpPr txBox="1">
            <a:spLocks noChangeAspect="1" noChangeArrowheads="1"/>
          </p:cNvSpPr>
          <p:nvPr/>
        </p:nvSpPr>
        <p:spPr bwMode="auto">
          <a:xfrm>
            <a:off x="-500063" y="5040313"/>
            <a:ext cx="1828801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Times New Roman" pitchFamily="18" charset="0"/>
              </a:rPr>
              <a:t>            Recipient Ethnicity</a:t>
            </a:r>
          </a:p>
        </p:txBody>
      </p:sp>
      <p:grpSp>
        <p:nvGrpSpPr>
          <p:cNvPr id="29" name="Group 236"/>
          <p:cNvGrpSpPr>
            <a:grpSpLocks/>
          </p:cNvGrpSpPr>
          <p:nvPr/>
        </p:nvGrpSpPr>
        <p:grpSpPr bwMode="auto">
          <a:xfrm>
            <a:off x="5183188" y="2540000"/>
            <a:ext cx="590550" cy="2794000"/>
            <a:chOff x="3330" y="1600"/>
            <a:chExt cx="372" cy="1760"/>
          </a:xfrm>
        </p:grpSpPr>
        <p:sp>
          <p:nvSpPr>
            <p:cNvPr id="45113" name="Text Box 42"/>
            <p:cNvSpPr txBox="1">
              <a:spLocks noChangeAspect="1" noChangeArrowheads="1"/>
            </p:cNvSpPr>
            <p:nvPr/>
          </p:nvSpPr>
          <p:spPr bwMode="auto">
            <a:xfrm>
              <a:off x="3355" y="1910"/>
              <a:ext cx="3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MD</a:t>
              </a:r>
            </a:p>
          </p:txBody>
        </p:sp>
        <p:sp>
          <p:nvSpPr>
            <p:cNvPr id="45114" name="Text Box 53"/>
            <p:cNvSpPr txBox="1">
              <a:spLocks noChangeAspect="1" noChangeArrowheads="1"/>
            </p:cNvSpPr>
            <p:nvPr/>
          </p:nvSpPr>
          <p:spPr bwMode="auto">
            <a:xfrm>
              <a:off x="3358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Feb</a:t>
              </a:r>
            </a:p>
          </p:txBody>
        </p:sp>
        <p:sp>
          <p:nvSpPr>
            <p:cNvPr id="45115" name="Text Box 63"/>
            <p:cNvSpPr txBox="1">
              <a:spLocks noChangeAspect="1" noChangeArrowheads="1"/>
            </p:cNvSpPr>
            <p:nvPr/>
          </p:nvSpPr>
          <p:spPr bwMode="auto">
            <a:xfrm>
              <a:off x="3330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2008</a:t>
              </a:r>
            </a:p>
          </p:txBody>
        </p:sp>
        <p:sp>
          <p:nvSpPr>
            <p:cNvPr id="45116" name="Text Box 74"/>
            <p:cNvSpPr txBox="1">
              <a:spLocks noChangeAspect="1" noChangeArrowheads="1"/>
            </p:cNvSpPr>
            <p:nvPr/>
          </p:nvSpPr>
          <p:spPr bwMode="auto">
            <a:xfrm>
              <a:off x="3423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17" name="Text Box 87"/>
            <p:cNvSpPr txBox="1">
              <a:spLocks noChangeAspect="1" noChangeArrowheads="1"/>
            </p:cNvSpPr>
            <p:nvPr/>
          </p:nvSpPr>
          <p:spPr bwMode="auto">
            <a:xfrm>
              <a:off x="3424" y="2728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18" name="Text Box 100"/>
            <p:cNvSpPr txBox="1">
              <a:spLocks noChangeAspect="1" noChangeArrowheads="1"/>
            </p:cNvSpPr>
            <p:nvPr/>
          </p:nvSpPr>
          <p:spPr bwMode="auto">
            <a:xfrm>
              <a:off x="3394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78</a:t>
              </a:r>
            </a:p>
          </p:txBody>
        </p:sp>
        <p:sp>
          <p:nvSpPr>
            <p:cNvPr id="45119" name="Text Box 113"/>
            <p:cNvSpPr txBox="1">
              <a:spLocks noChangeAspect="1" noChangeArrowheads="1"/>
            </p:cNvSpPr>
            <p:nvPr/>
          </p:nvSpPr>
          <p:spPr bwMode="auto">
            <a:xfrm>
              <a:off x="3426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6</a:t>
              </a:r>
            </a:p>
          </p:txBody>
        </p:sp>
        <p:grpSp>
          <p:nvGrpSpPr>
            <p:cNvPr id="30" name="Group 177"/>
            <p:cNvGrpSpPr>
              <a:grpSpLocks/>
            </p:cNvGrpSpPr>
            <p:nvPr/>
          </p:nvGrpSpPr>
          <p:grpSpPr bwMode="auto">
            <a:xfrm>
              <a:off x="3399" y="2277"/>
              <a:ext cx="233" cy="274"/>
              <a:chOff x="3831" y="3387"/>
              <a:chExt cx="233" cy="274"/>
            </a:xfrm>
          </p:grpSpPr>
          <p:sp>
            <p:nvSpPr>
              <p:cNvPr id="45126" name="Oval 178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7" name="Line 179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80"/>
            <p:cNvGrpSpPr>
              <a:grpSpLocks/>
            </p:cNvGrpSpPr>
            <p:nvPr/>
          </p:nvGrpSpPr>
          <p:grpSpPr bwMode="auto">
            <a:xfrm>
              <a:off x="3401" y="2701"/>
              <a:ext cx="229" cy="311"/>
              <a:chOff x="4274" y="3417"/>
              <a:chExt cx="229" cy="311"/>
            </a:xfrm>
          </p:grpSpPr>
          <p:sp>
            <p:nvSpPr>
              <p:cNvPr id="45123" name="Oval 181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4" name="Line 182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5" name="Line 183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22" name="Text Box 208"/>
            <p:cNvSpPr txBox="1">
              <a:spLocks noChangeAspect="1" noChangeArrowheads="1"/>
            </p:cNvSpPr>
            <p:nvPr/>
          </p:nvSpPr>
          <p:spPr bwMode="auto">
            <a:xfrm>
              <a:off x="3367" y="3187"/>
              <a:ext cx="29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Hisp</a:t>
              </a:r>
            </a:p>
          </p:txBody>
        </p:sp>
      </p:grpSp>
      <p:sp>
        <p:nvSpPr>
          <p:cNvPr id="45085" name="Text Box 214"/>
          <p:cNvSpPr txBox="1">
            <a:spLocks noChangeArrowheads="1"/>
          </p:cNvSpPr>
          <p:nvPr/>
        </p:nvSpPr>
        <p:spPr bwMode="auto">
          <a:xfrm>
            <a:off x="5592763" y="42164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#</a:t>
            </a:r>
          </a:p>
        </p:txBody>
      </p:sp>
      <p:sp>
        <p:nvSpPr>
          <p:cNvPr id="45086" name="Text Box 119"/>
          <p:cNvSpPr txBox="1">
            <a:spLocks noChangeArrowheads="1"/>
          </p:cNvSpPr>
          <p:nvPr/>
        </p:nvSpPr>
        <p:spPr bwMode="auto">
          <a:xfrm>
            <a:off x="7583488" y="42433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*</a:t>
            </a:r>
          </a:p>
        </p:txBody>
      </p:sp>
      <p:grpSp>
        <p:nvGrpSpPr>
          <p:cNvPr id="45252" name="Group 243"/>
          <p:cNvGrpSpPr>
            <a:grpSpLocks/>
          </p:cNvGrpSpPr>
          <p:nvPr/>
        </p:nvGrpSpPr>
        <p:grpSpPr bwMode="auto">
          <a:xfrm>
            <a:off x="7094538" y="2540000"/>
            <a:ext cx="727075" cy="2794000"/>
            <a:chOff x="4614" y="1600"/>
            <a:chExt cx="458" cy="1760"/>
          </a:xfrm>
        </p:grpSpPr>
        <p:sp>
          <p:nvSpPr>
            <p:cNvPr id="45099" name="Text Box 46"/>
            <p:cNvSpPr txBox="1">
              <a:spLocks noChangeAspect="1" noChangeArrowheads="1"/>
            </p:cNvSpPr>
            <p:nvPr/>
          </p:nvSpPr>
          <p:spPr bwMode="auto">
            <a:xfrm>
              <a:off x="4686" y="1910"/>
              <a:ext cx="32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MD</a:t>
              </a:r>
            </a:p>
          </p:txBody>
        </p:sp>
        <p:sp>
          <p:nvSpPr>
            <p:cNvPr id="45100" name="Text Box 56"/>
            <p:cNvSpPr txBox="1">
              <a:spLocks noChangeAspect="1" noChangeArrowheads="1"/>
            </p:cNvSpPr>
            <p:nvPr/>
          </p:nvSpPr>
          <p:spPr bwMode="auto">
            <a:xfrm>
              <a:off x="4614" y="1600"/>
              <a:ext cx="45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March</a:t>
              </a:r>
            </a:p>
          </p:txBody>
        </p:sp>
        <p:sp>
          <p:nvSpPr>
            <p:cNvPr id="45101" name="Text Box 66"/>
            <p:cNvSpPr txBox="1">
              <a:spLocks noChangeAspect="1" noChangeArrowheads="1"/>
            </p:cNvSpPr>
            <p:nvPr/>
          </p:nvSpPr>
          <p:spPr bwMode="auto">
            <a:xfrm>
              <a:off x="4662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</a:rPr>
                <a:t>2008</a:t>
              </a:r>
            </a:p>
          </p:txBody>
        </p:sp>
        <p:sp>
          <p:nvSpPr>
            <p:cNvPr id="45102" name="Text Box 77"/>
            <p:cNvSpPr txBox="1">
              <a:spLocks noChangeAspect="1" noChangeArrowheads="1"/>
            </p:cNvSpPr>
            <p:nvPr/>
          </p:nvSpPr>
          <p:spPr bwMode="auto">
            <a:xfrm>
              <a:off x="4755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03" name="Text Box 90"/>
            <p:cNvSpPr txBox="1">
              <a:spLocks noChangeAspect="1" noChangeArrowheads="1"/>
            </p:cNvSpPr>
            <p:nvPr/>
          </p:nvSpPr>
          <p:spPr bwMode="auto">
            <a:xfrm>
              <a:off x="4755" y="272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104" name="Text Box 103"/>
            <p:cNvSpPr txBox="1">
              <a:spLocks noChangeAspect="1" noChangeArrowheads="1"/>
            </p:cNvSpPr>
            <p:nvPr/>
          </p:nvSpPr>
          <p:spPr bwMode="auto">
            <a:xfrm>
              <a:off x="4694" y="2989"/>
              <a:ext cx="30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5105" name="Text Box 116"/>
            <p:cNvSpPr txBox="1">
              <a:spLocks noChangeAspect="1" noChangeArrowheads="1"/>
            </p:cNvSpPr>
            <p:nvPr/>
          </p:nvSpPr>
          <p:spPr bwMode="auto">
            <a:xfrm>
              <a:off x="4758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9</a:t>
              </a:r>
            </a:p>
          </p:txBody>
        </p:sp>
        <p:grpSp>
          <p:nvGrpSpPr>
            <p:cNvPr id="45255" name="Group 174"/>
            <p:cNvGrpSpPr>
              <a:grpSpLocks/>
            </p:cNvGrpSpPr>
            <p:nvPr/>
          </p:nvGrpSpPr>
          <p:grpSpPr bwMode="auto">
            <a:xfrm>
              <a:off x="4731" y="2277"/>
              <a:ext cx="233" cy="274"/>
              <a:chOff x="3831" y="3387"/>
              <a:chExt cx="233" cy="274"/>
            </a:xfrm>
          </p:grpSpPr>
          <p:sp>
            <p:nvSpPr>
              <p:cNvPr id="45111" name="Oval 175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2" name="Line 176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07" name="Text Box 211"/>
            <p:cNvSpPr txBox="1">
              <a:spLocks noChangeAspect="1" noChangeArrowheads="1"/>
            </p:cNvSpPr>
            <p:nvPr/>
          </p:nvSpPr>
          <p:spPr bwMode="auto">
            <a:xfrm>
              <a:off x="4691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Cauc</a:t>
              </a:r>
            </a:p>
          </p:txBody>
        </p:sp>
        <p:grpSp>
          <p:nvGrpSpPr>
            <p:cNvPr id="45256" name="Group 215"/>
            <p:cNvGrpSpPr>
              <a:grpSpLocks/>
            </p:cNvGrpSpPr>
            <p:nvPr/>
          </p:nvGrpSpPr>
          <p:grpSpPr bwMode="auto">
            <a:xfrm>
              <a:off x="4732" y="2672"/>
              <a:ext cx="233" cy="274"/>
              <a:chOff x="3831" y="3387"/>
              <a:chExt cx="233" cy="274"/>
            </a:xfrm>
          </p:grpSpPr>
          <p:sp>
            <p:nvSpPr>
              <p:cNvPr id="45109" name="Oval 216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0" name="Line 217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88" name="Text Box 246"/>
          <p:cNvSpPr txBox="1">
            <a:spLocks noChangeAspect="1" noChangeArrowheads="1"/>
          </p:cNvSpPr>
          <p:nvPr/>
        </p:nvSpPr>
        <p:spPr bwMode="auto">
          <a:xfrm>
            <a:off x="1765300" y="5383213"/>
            <a:ext cx="636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Husband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Wife</a:t>
            </a:r>
          </a:p>
        </p:txBody>
      </p:sp>
      <p:sp>
        <p:nvSpPr>
          <p:cNvPr id="45089" name="Text Box 247"/>
          <p:cNvSpPr txBox="1">
            <a:spLocks noChangeAspect="1" noChangeArrowheads="1"/>
          </p:cNvSpPr>
          <p:nvPr/>
        </p:nvSpPr>
        <p:spPr bwMode="auto">
          <a:xfrm>
            <a:off x="2436813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Mother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Daughter</a:t>
            </a:r>
          </a:p>
        </p:txBody>
      </p:sp>
      <p:sp>
        <p:nvSpPr>
          <p:cNvPr id="45090" name="Text Box 248"/>
          <p:cNvSpPr txBox="1">
            <a:spLocks noChangeAspect="1" noChangeArrowheads="1"/>
          </p:cNvSpPr>
          <p:nvPr/>
        </p:nvSpPr>
        <p:spPr bwMode="auto">
          <a:xfrm>
            <a:off x="3135313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Daughter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Mother</a:t>
            </a:r>
          </a:p>
        </p:txBody>
      </p:sp>
      <p:sp>
        <p:nvSpPr>
          <p:cNvPr id="45091" name="Text Box 249"/>
          <p:cNvSpPr txBox="1">
            <a:spLocks noChangeAspect="1" noChangeArrowheads="1"/>
          </p:cNvSpPr>
          <p:nvPr/>
        </p:nvSpPr>
        <p:spPr bwMode="auto">
          <a:xfrm>
            <a:off x="3873500" y="5383213"/>
            <a:ext cx="5730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Sister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Brother</a:t>
            </a:r>
          </a:p>
        </p:txBody>
      </p:sp>
      <p:sp>
        <p:nvSpPr>
          <p:cNvPr id="45092" name="Text Box 250"/>
          <p:cNvSpPr txBox="1">
            <a:spLocks noChangeAspect="1" noChangeArrowheads="1"/>
          </p:cNvSpPr>
          <p:nvPr/>
        </p:nvSpPr>
        <p:spPr bwMode="auto">
          <a:xfrm>
            <a:off x="4516438" y="5383213"/>
            <a:ext cx="636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Wife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Husband</a:t>
            </a:r>
          </a:p>
        </p:txBody>
      </p:sp>
      <p:sp>
        <p:nvSpPr>
          <p:cNvPr id="45093" name="Text Box 251"/>
          <p:cNvSpPr txBox="1">
            <a:spLocks noChangeAspect="1" noChangeArrowheads="1"/>
          </p:cNvSpPr>
          <p:nvPr/>
        </p:nvSpPr>
        <p:spPr bwMode="auto">
          <a:xfrm>
            <a:off x="5176838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Father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Daughter</a:t>
            </a:r>
          </a:p>
        </p:txBody>
      </p:sp>
      <p:sp>
        <p:nvSpPr>
          <p:cNvPr id="45094" name="Text Box 252"/>
          <p:cNvSpPr txBox="1">
            <a:spLocks noChangeAspect="1" noChangeArrowheads="1"/>
          </p:cNvSpPr>
          <p:nvPr/>
        </p:nvSpPr>
        <p:spPr bwMode="auto">
          <a:xfrm>
            <a:off x="5854700" y="5383213"/>
            <a:ext cx="636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Husband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Wife</a:t>
            </a:r>
          </a:p>
        </p:txBody>
      </p:sp>
      <p:sp>
        <p:nvSpPr>
          <p:cNvPr id="45095" name="Text Box 253"/>
          <p:cNvSpPr txBox="1">
            <a:spLocks noChangeAspect="1" noChangeArrowheads="1"/>
          </p:cNvSpPr>
          <p:nvPr/>
        </p:nvSpPr>
        <p:spPr bwMode="auto">
          <a:xfrm>
            <a:off x="6545263" y="5383213"/>
            <a:ext cx="515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Friend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Friend</a:t>
            </a:r>
          </a:p>
        </p:txBody>
      </p:sp>
      <p:sp>
        <p:nvSpPr>
          <p:cNvPr id="45096" name="Text Box 254"/>
          <p:cNvSpPr txBox="1">
            <a:spLocks noChangeAspect="1" noChangeArrowheads="1"/>
          </p:cNvSpPr>
          <p:nvPr/>
        </p:nvSpPr>
        <p:spPr bwMode="auto">
          <a:xfrm>
            <a:off x="7208838" y="5383213"/>
            <a:ext cx="5730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Brother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Brother</a:t>
            </a:r>
          </a:p>
        </p:txBody>
      </p:sp>
      <p:sp>
        <p:nvSpPr>
          <p:cNvPr id="45097" name="Text Box 255"/>
          <p:cNvSpPr txBox="1">
            <a:spLocks noChangeAspect="1" noChangeArrowheads="1"/>
          </p:cNvSpPr>
          <p:nvPr/>
        </p:nvSpPr>
        <p:spPr bwMode="auto">
          <a:xfrm>
            <a:off x="7834313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Daughter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Mother</a:t>
            </a:r>
          </a:p>
        </p:txBody>
      </p:sp>
      <p:sp>
        <p:nvSpPr>
          <p:cNvPr id="45098" name="Text Box 256"/>
          <p:cNvSpPr txBox="1">
            <a:spLocks noChangeAspect="1" noChangeArrowheads="1"/>
          </p:cNvSpPr>
          <p:nvPr/>
        </p:nvSpPr>
        <p:spPr bwMode="auto">
          <a:xfrm>
            <a:off x="-306388" y="5340350"/>
            <a:ext cx="14144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Times New Roman" pitchFamily="18" charset="0"/>
              </a:rPr>
              <a:t>            Relationship</a:t>
            </a:r>
          </a:p>
        </p:txBody>
      </p:sp>
    </p:spTree>
    <p:extLst>
      <p:ext uri="{BB962C8B-B14F-4D97-AF65-F5344CB8AC3E}">
        <p14:creationId xmlns:p14="http://schemas.microsoft.com/office/powerpoint/2010/main" val="571397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roth\My Documents\My Pictures\Rees 1st NEAD cha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33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632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a really large market efficiency is gained with short cycles…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NEAD chains 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7AE71A-4A6B-4C3C-B7EB-9A3618EA9F4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3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609600" y="1524000"/>
            <a:ext cx="7848600" cy="3407230"/>
            <a:chOff x="76200" y="97970"/>
            <a:chExt cx="8011590" cy="2895600"/>
          </a:xfrm>
        </p:grpSpPr>
        <p:grpSp>
          <p:nvGrpSpPr>
            <p:cNvPr id="3" name="Group 226"/>
            <p:cNvGrpSpPr/>
            <p:nvPr/>
          </p:nvGrpSpPr>
          <p:grpSpPr>
            <a:xfrm>
              <a:off x="76200" y="97970"/>
              <a:ext cx="8011590" cy="2895600"/>
              <a:chOff x="762000" y="2514600"/>
              <a:chExt cx="8011590" cy="28956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401990" y="3505200"/>
                <a:ext cx="1371600" cy="838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391400" y="2514600"/>
                <a:ext cx="1066800" cy="838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B-A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62000" y="4495800"/>
                <a:ext cx="2209800" cy="838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B-AB       A-AB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362335" y="3873857"/>
                <a:ext cx="5248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dirty="0" smtClean="0"/>
                  <a:t>V</a:t>
                </a:r>
                <a:r>
                  <a:rPr lang="en-US" baseline="-25000" dirty="0" smtClean="0"/>
                  <a:t>A-B</a:t>
                </a:r>
              </a:p>
              <a:p>
                <a:endParaRPr lang="en-US" dirty="0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rot="5400000">
                <a:off x="1447800" y="4855030"/>
                <a:ext cx="838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121"/>
              <p:cNvGrpSpPr/>
              <p:nvPr/>
            </p:nvGrpSpPr>
            <p:grpSpPr>
              <a:xfrm>
                <a:off x="3505200" y="3276600"/>
                <a:ext cx="2971800" cy="762000"/>
                <a:chOff x="3124200" y="4800600"/>
                <a:chExt cx="3124200" cy="838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3124200" y="4800600"/>
                  <a:ext cx="3124200" cy="8382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     A-O            B-O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3616559" y="5113261"/>
                  <a:ext cx="769618" cy="1682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4627685" y="521970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3276600" y="5040086"/>
                  <a:ext cx="744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AB-O</a:t>
                  </a:r>
                  <a:endParaRPr lang="en-US" dirty="0"/>
                </a:p>
              </p:txBody>
            </p:sp>
          </p:grpSp>
          <p:grpSp>
            <p:nvGrpSpPr>
              <p:cNvPr id="5" name="Group 122"/>
              <p:cNvGrpSpPr/>
              <p:nvPr/>
            </p:nvGrpSpPr>
            <p:grpSpPr>
              <a:xfrm>
                <a:off x="4114800" y="4483457"/>
                <a:ext cx="3810000" cy="926743"/>
                <a:chOff x="2438400" y="3111857"/>
                <a:chExt cx="3810000" cy="926743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2438400" y="3124200"/>
                  <a:ext cx="38100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O-B            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3686665" y="3569057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4762500" y="3521530"/>
                  <a:ext cx="838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TextBox 130"/>
              <p:cNvSpPr txBox="1"/>
              <p:nvPr/>
            </p:nvSpPr>
            <p:spPr>
              <a:xfrm>
                <a:off x="4572000" y="4800600"/>
                <a:ext cx="70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O-A</a:t>
                </a:r>
                <a:endParaRPr lang="en-US" dirty="0"/>
              </a:p>
            </p:txBody>
          </p:sp>
          <p:cxnSp>
            <p:nvCxnSpPr>
              <p:cNvPr id="133" name="Straight Arrow Connector 132"/>
              <p:cNvCxnSpPr>
                <a:stCxn id="108" idx="2"/>
              </p:cNvCxnSpPr>
              <p:nvPr/>
            </p:nvCxnSpPr>
            <p:spPr>
              <a:xfrm rot="16200000" flipH="1">
                <a:off x="3661417" y="4173046"/>
                <a:ext cx="1101159" cy="4152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rot="10800000">
                <a:off x="2743200" y="4953000"/>
                <a:ext cx="16764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endCxn id="108" idx="2"/>
              </p:cNvCxnSpPr>
              <p:nvPr/>
            </p:nvCxnSpPr>
            <p:spPr>
              <a:xfrm flipV="1">
                <a:off x="2743200" y="3830071"/>
                <a:ext cx="1261193" cy="11229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rot="5400000">
                <a:off x="4925790" y="3761011"/>
                <a:ext cx="1197430" cy="9906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rot="10800000">
                <a:off x="6019800" y="3657600"/>
                <a:ext cx="1524000" cy="2068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V="1">
                <a:off x="5029200" y="3864430"/>
                <a:ext cx="2514600" cy="990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7859190" y="3505200"/>
                <a:ext cx="7084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A-B</a:t>
                </a:r>
                <a:endParaRPr lang="en-US" dirty="0"/>
              </a:p>
            </p:txBody>
          </p:sp>
          <p:grpSp>
            <p:nvGrpSpPr>
              <p:cNvPr id="6" name="Group 202"/>
              <p:cNvGrpSpPr/>
              <p:nvPr/>
            </p:nvGrpSpPr>
            <p:grpSpPr>
              <a:xfrm>
                <a:off x="838200" y="3124200"/>
                <a:ext cx="1752600" cy="609600"/>
                <a:chOff x="457200" y="3124200"/>
                <a:chExt cx="2209800" cy="838200"/>
              </a:xfrm>
            </p:grpSpPr>
            <p:sp>
              <p:nvSpPr>
                <p:cNvPr id="201" name="Oval 200"/>
                <p:cNvSpPr/>
                <p:nvPr/>
              </p:nvSpPr>
              <p:spPr>
                <a:xfrm>
                  <a:off x="457200" y="3124200"/>
                  <a:ext cx="2209800" cy="8382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2" name="Straight Connector 201"/>
                <p:cNvCxnSpPr/>
                <p:nvPr/>
              </p:nvCxnSpPr>
              <p:spPr>
                <a:xfrm rot="5400000">
                  <a:off x="1066800" y="3505200"/>
                  <a:ext cx="838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" name="TextBox 203"/>
              <p:cNvSpPr txBox="1"/>
              <p:nvPr/>
            </p:nvSpPr>
            <p:spPr>
              <a:xfrm>
                <a:off x="914400" y="3276600"/>
                <a:ext cx="708454" cy="31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AB-B</a:t>
                </a:r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676400" y="3200400"/>
                <a:ext cx="708454" cy="31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AB-A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225746" y="2362200"/>
              <a:ext cx="708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O-AB</a:t>
              </a:r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930189" y="1147011"/>
              <a:ext cx="278645" cy="741947"/>
            </a:xfrm>
            <a:custGeom>
              <a:avLst/>
              <a:gdLst>
                <a:gd name="connsiteX0" fmla="*/ 168443 w 278645"/>
                <a:gd name="connsiteY0" fmla="*/ 8021 h 741947"/>
                <a:gd name="connsiteX1" fmla="*/ 72190 w 278645"/>
                <a:gd name="connsiteY1" fmla="*/ 32084 h 741947"/>
                <a:gd name="connsiteX2" fmla="*/ 60158 w 278645"/>
                <a:gd name="connsiteY2" fmla="*/ 80210 h 741947"/>
                <a:gd name="connsiteX3" fmla="*/ 24064 w 278645"/>
                <a:gd name="connsiteY3" fmla="*/ 116305 h 741947"/>
                <a:gd name="connsiteX4" fmla="*/ 0 w 278645"/>
                <a:gd name="connsiteY4" fmla="*/ 152400 h 741947"/>
                <a:gd name="connsiteX5" fmla="*/ 12032 w 278645"/>
                <a:gd name="connsiteY5" fmla="*/ 260684 h 741947"/>
                <a:gd name="connsiteX6" fmla="*/ 24064 w 278645"/>
                <a:gd name="connsiteY6" fmla="*/ 308810 h 741947"/>
                <a:gd name="connsiteX7" fmla="*/ 60158 w 278645"/>
                <a:gd name="connsiteY7" fmla="*/ 332873 h 741947"/>
                <a:gd name="connsiteX8" fmla="*/ 84222 w 278645"/>
                <a:gd name="connsiteY8" fmla="*/ 356936 h 741947"/>
                <a:gd name="connsiteX9" fmla="*/ 96253 w 278645"/>
                <a:gd name="connsiteY9" fmla="*/ 393031 h 741947"/>
                <a:gd name="connsiteX10" fmla="*/ 204537 w 278645"/>
                <a:gd name="connsiteY10" fmla="*/ 525378 h 741947"/>
                <a:gd name="connsiteX11" fmla="*/ 228600 w 278645"/>
                <a:gd name="connsiteY11" fmla="*/ 549442 h 741947"/>
                <a:gd name="connsiteX12" fmla="*/ 252664 w 278645"/>
                <a:gd name="connsiteY12" fmla="*/ 573505 h 741947"/>
                <a:gd name="connsiteX13" fmla="*/ 264695 w 278645"/>
                <a:gd name="connsiteY13" fmla="*/ 741947 h 74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645" h="741947">
                  <a:moveTo>
                    <a:pt x="168443" y="8021"/>
                  </a:moveTo>
                  <a:cubicBezTo>
                    <a:pt x="136359" y="16042"/>
                    <a:pt x="80211" y="0"/>
                    <a:pt x="72190" y="32084"/>
                  </a:cubicBezTo>
                  <a:cubicBezTo>
                    <a:pt x="68179" y="48126"/>
                    <a:pt x="68362" y="65853"/>
                    <a:pt x="60158" y="80210"/>
                  </a:cubicBezTo>
                  <a:cubicBezTo>
                    <a:pt x="51716" y="94983"/>
                    <a:pt x="34957" y="103234"/>
                    <a:pt x="24064" y="116305"/>
                  </a:cubicBezTo>
                  <a:cubicBezTo>
                    <a:pt x="14807" y="127414"/>
                    <a:pt x="8021" y="140368"/>
                    <a:pt x="0" y="152400"/>
                  </a:cubicBezTo>
                  <a:cubicBezTo>
                    <a:pt x="4011" y="188495"/>
                    <a:pt x="6510" y="224790"/>
                    <a:pt x="12032" y="260684"/>
                  </a:cubicBezTo>
                  <a:cubicBezTo>
                    <a:pt x="14546" y="277027"/>
                    <a:pt x="14892" y="295051"/>
                    <a:pt x="24064" y="308810"/>
                  </a:cubicBezTo>
                  <a:cubicBezTo>
                    <a:pt x="32085" y="320841"/>
                    <a:pt x="48867" y="323840"/>
                    <a:pt x="60158" y="332873"/>
                  </a:cubicBezTo>
                  <a:cubicBezTo>
                    <a:pt x="69016" y="339959"/>
                    <a:pt x="76201" y="348915"/>
                    <a:pt x="84222" y="356936"/>
                  </a:cubicBezTo>
                  <a:cubicBezTo>
                    <a:pt x="88232" y="368968"/>
                    <a:pt x="90094" y="381945"/>
                    <a:pt x="96253" y="393031"/>
                  </a:cubicBezTo>
                  <a:cubicBezTo>
                    <a:pt x="136165" y="464873"/>
                    <a:pt x="147409" y="468250"/>
                    <a:pt x="204537" y="525378"/>
                  </a:cubicBezTo>
                  <a:lnTo>
                    <a:pt x="228600" y="549442"/>
                  </a:lnTo>
                  <a:lnTo>
                    <a:pt x="252664" y="573505"/>
                  </a:lnTo>
                  <a:cubicBezTo>
                    <a:pt x="278645" y="651452"/>
                    <a:pt x="264695" y="596918"/>
                    <a:pt x="264695" y="74194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188353" y="938463"/>
              <a:ext cx="145647" cy="565484"/>
            </a:xfrm>
            <a:custGeom>
              <a:avLst/>
              <a:gdLst>
                <a:gd name="connsiteX0" fmla="*/ 0 w 145647"/>
                <a:gd name="connsiteY0" fmla="*/ 0 h 565484"/>
                <a:gd name="connsiteX1" fmla="*/ 12032 w 145647"/>
                <a:gd name="connsiteY1" fmla="*/ 144379 h 565484"/>
                <a:gd name="connsiteX2" fmla="*/ 36095 w 145647"/>
                <a:gd name="connsiteY2" fmla="*/ 180474 h 565484"/>
                <a:gd name="connsiteX3" fmla="*/ 48126 w 145647"/>
                <a:gd name="connsiteY3" fmla="*/ 216569 h 565484"/>
                <a:gd name="connsiteX4" fmla="*/ 36095 w 145647"/>
                <a:gd name="connsiteY4" fmla="*/ 276726 h 565484"/>
                <a:gd name="connsiteX5" fmla="*/ 12032 w 145647"/>
                <a:gd name="connsiteY5" fmla="*/ 300790 h 565484"/>
                <a:gd name="connsiteX6" fmla="*/ 24063 w 145647"/>
                <a:gd name="connsiteY6" fmla="*/ 421105 h 565484"/>
                <a:gd name="connsiteX7" fmla="*/ 48126 w 145647"/>
                <a:gd name="connsiteY7" fmla="*/ 445169 h 565484"/>
                <a:gd name="connsiteX8" fmla="*/ 120316 w 145647"/>
                <a:gd name="connsiteY8" fmla="*/ 481263 h 565484"/>
                <a:gd name="connsiteX9" fmla="*/ 144379 w 145647"/>
                <a:gd name="connsiteY9" fmla="*/ 565484 h 56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647" h="565484">
                  <a:moveTo>
                    <a:pt x="0" y="0"/>
                  </a:moveTo>
                  <a:cubicBezTo>
                    <a:pt x="4011" y="48126"/>
                    <a:pt x="2561" y="97024"/>
                    <a:pt x="12032" y="144379"/>
                  </a:cubicBezTo>
                  <a:cubicBezTo>
                    <a:pt x="14868" y="158558"/>
                    <a:pt x="29628" y="167540"/>
                    <a:pt x="36095" y="180474"/>
                  </a:cubicBezTo>
                  <a:cubicBezTo>
                    <a:pt x="41767" y="191818"/>
                    <a:pt x="44116" y="204537"/>
                    <a:pt x="48126" y="216569"/>
                  </a:cubicBezTo>
                  <a:cubicBezTo>
                    <a:pt x="44116" y="236621"/>
                    <a:pt x="44150" y="257930"/>
                    <a:pt x="36095" y="276726"/>
                  </a:cubicBezTo>
                  <a:cubicBezTo>
                    <a:pt x="31627" y="287152"/>
                    <a:pt x="12974" y="289486"/>
                    <a:pt x="12032" y="300790"/>
                  </a:cubicBezTo>
                  <a:cubicBezTo>
                    <a:pt x="8685" y="340956"/>
                    <a:pt x="14288" y="382003"/>
                    <a:pt x="24063" y="421105"/>
                  </a:cubicBezTo>
                  <a:cubicBezTo>
                    <a:pt x="26814" y="432110"/>
                    <a:pt x="39268" y="438083"/>
                    <a:pt x="48126" y="445169"/>
                  </a:cubicBezTo>
                  <a:cubicBezTo>
                    <a:pt x="81445" y="471824"/>
                    <a:pt x="82193" y="468556"/>
                    <a:pt x="120316" y="481263"/>
                  </a:cubicBezTo>
                  <a:cubicBezTo>
                    <a:pt x="145647" y="557258"/>
                    <a:pt x="144379" y="528088"/>
                    <a:pt x="144379" y="56548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2438400" y="1600200"/>
            <a:ext cx="1045097" cy="9863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O-O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62400" y="1524000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A-A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29200" y="1676400"/>
            <a:ext cx="7620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96000" y="1981200"/>
            <a:ext cx="6096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AB-AB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620000" y="2209800"/>
            <a:ext cx="152400" cy="838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495800" y="3048000"/>
            <a:ext cx="76200" cy="1219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10200" y="2971800"/>
            <a:ext cx="533400" cy="1219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752600" y="2667000"/>
            <a:ext cx="30480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43000" y="2743200"/>
            <a:ext cx="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Efficiency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a large pool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495800" y="4648200"/>
            <a:ext cx="12192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286000" y="4572000"/>
            <a:ext cx="22098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86400" y="5638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altruistic donor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70667" y="596722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altruistic donor can increase the match size by at most 3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42900" y="3699671"/>
            <a:ext cx="8458200" cy="1744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714500" y="4648508"/>
            <a:ext cx="571500" cy="7196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169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txBody>
          <a:bodyPr/>
          <a:lstStyle/>
          <a:p>
            <a:r>
              <a:rPr lang="en-US" dirty="0" smtClean="0"/>
              <a:t>The large graph model with constant p (for each kind of patient-donor pair) predicts that only short chains are useful.</a:t>
            </a:r>
          </a:p>
          <a:p>
            <a:r>
              <a:rPr lang="en-US" dirty="0" smtClean="0"/>
              <a:t>But we now see long chains in practice.</a:t>
            </a:r>
          </a:p>
          <a:p>
            <a:r>
              <a:rPr lang="en-US" dirty="0" smtClean="0"/>
              <a:t>They could be inefficient—i.e. competing with short cycles for the same transplants.</a:t>
            </a:r>
          </a:p>
          <a:p>
            <a:r>
              <a:rPr lang="en-US" dirty="0" smtClean="0"/>
              <a:t>But this isn’t the the case when we examine the data.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disconnect between model and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21D2-A7E2-4DB5-B8A4-E1316A0A2AD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1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525713"/>
            <a:ext cx="67881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3238" y="993775"/>
            <a:ext cx="506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We have formulated and solved on real data</a:t>
            </a:r>
            <a:endParaRPr lang="en-US" b="1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544638"/>
            <a:ext cx="3648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941888"/>
            <a:ext cx="829627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eft Brace 21"/>
          <p:cNvSpPr>
            <a:spLocks/>
          </p:cNvSpPr>
          <p:nvPr/>
        </p:nvSpPr>
        <p:spPr bwMode="auto">
          <a:xfrm rot="5400000">
            <a:off x="7481888" y="3613150"/>
            <a:ext cx="268288" cy="2230437"/>
          </a:xfrm>
          <a:prstGeom prst="leftBrace">
            <a:avLst>
              <a:gd name="adj1" fmla="val 8314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23050" y="425926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One donor added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000125" y="304800"/>
            <a:ext cx="7772400" cy="496887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Long cycles and altruistic donors help!	</a:t>
            </a:r>
            <a:br>
              <a:rPr lang="en-US" sz="3200" kern="0" dirty="0">
                <a:latin typeface="+mj-lt"/>
                <a:ea typeface="+mj-ea"/>
                <a:cs typeface="+mj-cs"/>
              </a:rPr>
            </a:b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8597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381000"/>
            <a:ext cx="8458200" cy="914399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Why?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u="sng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many very highly </a:t>
            </a:r>
            <a:r>
              <a:rPr lang="en-US" sz="3200" b="1" u="sng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sensitized patients</a:t>
            </a:r>
            <a:r>
              <a:rPr lang="en-US" sz="3200" b="1" u="sng" kern="0" dirty="0">
                <a:latin typeface="+mj-lt"/>
                <a:ea typeface="+mj-ea"/>
                <a:cs typeface="+mj-cs"/>
              </a:rPr>
              <a:t> </a:t>
            </a:r>
            <a:r>
              <a:rPr lang="en-US" kern="0" dirty="0">
                <a:latin typeface="+mj-lt"/>
                <a:ea typeface="+mj-ea"/>
                <a:cs typeface="+mj-cs"/>
              </a:rPr>
              <a:t>	</a:t>
            </a:r>
            <a:r>
              <a:rPr lang="en-US" sz="2000" kern="0" dirty="0"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latin typeface="+mj-lt"/>
                <a:ea typeface="+mj-ea"/>
                <a:cs typeface="+mj-cs"/>
              </a:rPr>
            </a:br>
            <a:endParaRPr lang="en-U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44" t="32813" r="51367" b="34375"/>
          <a:stretch>
            <a:fillRect/>
          </a:stretch>
        </p:blipFill>
        <p:spPr bwMode="auto">
          <a:xfrm>
            <a:off x="14514" y="1524000"/>
            <a:ext cx="888637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21D2-A7E2-4DB5-B8A4-E1316A0A2AD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191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Previous simulations: sample a patient and donor from the general population, discard if compatible (simple live transplant), keep if incompatible. This yields 13% High PRA.</a:t>
            </a:r>
          </a:p>
          <a:p>
            <a:endParaRPr lang="en-US" sz="2400" dirty="0" smtClean="0"/>
          </a:p>
          <a:p>
            <a:r>
              <a:rPr lang="en-US" sz="2400" dirty="0" smtClean="0"/>
              <a:t>The much higher observed percentage of high PRA patients means compatibility graphs will be sparse</a:t>
            </a:r>
          </a:p>
        </p:txBody>
      </p:sp>
    </p:spTree>
    <p:extLst>
      <p:ext uri="{BB962C8B-B14F-4D97-AF65-F5344CB8AC3E}">
        <p14:creationId xmlns:p14="http://schemas.microsoft.com/office/powerpoint/2010/main" val="32392563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1365"/>
            <a:ext cx="7543800" cy="35283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 distribution in historical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21D2-A7E2-4DB5-B8A4-E1316A0A2AD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958" y="5562600"/>
            <a:ext cx="842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PRA – “probability” for a patient to pass a cross-match test (tissue type) with a random donor  </a:t>
            </a:r>
          </a:p>
        </p:txBody>
      </p:sp>
    </p:spTree>
    <p:extLst>
      <p:ext uri="{BB962C8B-B14F-4D97-AF65-F5344CB8AC3E}">
        <p14:creationId xmlns:p14="http://schemas.microsoft.com/office/powerpoint/2010/main" val="30324262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90" y="381000"/>
            <a:ext cx="7754710" cy="531265"/>
          </a:xfrm>
        </p:spPr>
        <p:txBody>
          <a:bodyPr/>
          <a:lstStyle/>
          <a:p>
            <a:r>
              <a:rPr lang="en-US" dirty="0" smtClean="0"/>
              <a:t>Compatibility graph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514924" y="3744176"/>
            <a:ext cx="273663" cy="357507"/>
            <a:chOff x="2437415" y="3582260"/>
            <a:chExt cx="252257" cy="329543"/>
          </a:xfrm>
        </p:grpSpPr>
        <p:sp>
          <p:nvSpPr>
            <p:cNvPr id="8" name="Oval 7"/>
            <p:cNvSpPr/>
            <p:nvPr/>
          </p:nvSpPr>
          <p:spPr bwMode="auto">
            <a:xfrm>
              <a:off x="2483586" y="3670722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7415" y="3582260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86622" y="3744176"/>
            <a:ext cx="273663" cy="357507"/>
            <a:chOff x="3333108" y="3582260"/>
            <a:chExt cx="252257" cy="329543"/>
          </a:xfrm>
        </p:grpSpPr>
        <p:sp>
          <p:nvSpPr>
            <p:cNvPr id="10" name="Oval 9"/>
            <p:cNvSpPr/>
            <p:nvPr/>
          </p:nvSpPr>
          <p:spPr bwMode="auto">
            <a:xfrm>
              <a:off x="3379279" y="3670722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3108" y="3582260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47939" y="3738307"/>
            <a:ext cx="264735" cy="357507"/>
            <a:chOff x="5694082" y="3576850"/>
            <a:chExt cx="244028" cy="329543"/>
          </a:xfrm>
        </p:grpSpPr>
        <p:sp>
          <p:nvSpPr>
            <p:cNvPr id="12" name="Oval 11"/>
            <p:cNvSpPr/>
            <p:nvPr/>
          </p:nvSpPr>
          <p:spPr bwMode="auto">
            <a:xfrm>
              <a:off x="5732024" y="3674191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>
              <a:spLocks noChangeAspect="1"/>
            </p:cNvSpPr>
            <p:nvPr/>
          </p:nvSpPr>
          <p:spPr>
            <a:xfrm>
              <a:off x="5694082" y="3576850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V="1">
            <a:off x="2769816" y="2707727"/>
            <a:ext cx="726476" cy="1164149"/>
          </a:xfrm>
          <a:prstGeom prst="straightConnector1">
            <a:avLst/>
          </a:prstGeom>
          <a:ln w="19050"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7"/>
          </p:cNvCxnSpPr>
          <p:nvPr/>
        </p:nvCxnSpPr>
        <p:spPr bwMode="auto">
          <a:xfrm flipV="1">
            <a:off x="3727542" y="2707727"/>
            <a:ext cx="852748" cy="1164149"/>
          </a:xfrm>
          <a:prstGeom prst="straightConnector1">
            <a:avLst/>
          </a:prstGeom>
          <a:ln w="19050">
            <a:headEnd type="arrow" w="med" len="med"/>
            <a:tailEnd type="none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 bwMode="auto">
          <a:xfrm flipH="1" flipV="1">
            <a:off x="4677795" y="2668584"/>
            <a:ext cx="1444048" cy="1207055"/>
          </a:xfrm>
          <a:prstGeom prst="straightConnector1">
            <a:avLst/>
          </a:prstGeom>
          <a:ln w="19050"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433326" y="4665227"/>
            <a:ext cx="273663" cy="357507"/>
            <a:chOff x="2589815" y="4431268"/>
            <a:chExt cx="252257" cy="329543"/>
          </a:xfrm>
        </p:grpSpPr>
        <p:sp>
          <p:nvSpPr>
            <p:cNvPr id="22" name="Oval 21"/>
            <p:cNvSpPr/>
            <p:nvPr/>
          </p:nvSpPr>
          <p:spPr bwMode="auto">
            <a:xfrm>
              <a:off x="2635986" y="4519730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89815" y="4431268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5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60341" y="2406614"/>
            <a:ext cx="273663" cy="357507"/>
            <a:chOff x="4091143" y="4202668"/>
            <a:chExt cx="252257" cy="329543"/>
          </a:xfrm>
        </p:grpSpPr>
        <p:sp>
          <p:nvSpPr>
            <p:cNvPr id="24" name="Oval 23"/>
            <p:cNvSpPr/>
            <p:nvPr/>
          </p:nvSpPr>
          <p:spPr bwMode="auto">
            <a:xfrm>
              <a:off x="4137314" y="4291130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91143" y="4202668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7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24000" y="3272112"/>
            <a:ext cx="273663" cy="357507"/>
            <a:chOff x="3329143" y="4583668"/>
            <a:chExt cx="252257" cy="329543"/>
          </a:xfrm>
        </p:grpSpPr>
        <p:sp>
          <p:nvSpPr>
            <p:cNvPr id="26" name="Oval 25"/>
            <p:cNvSpPr/>
            <p:nvPr/>
          </p:nvSpPr>
          <p:spPr bwMode="auto">
            <a:xfrm>
              <a:off x="3375314" y="4672130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9143" y="4583668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47975" y="4747893"/>
            <a:ext cx="273663" cy="357507"/>
            <a:chOff x="4853143" y="4050268"/>
            <a:chExt cx="252257" cy="329543"/>
          </a:xfrm>
        </p:grpSpPr>
        <p:sp>
          <p:nvSpPr>
            <p:cNvPr id="28" name="Oval 27"/>
            <p:cNvSpPr/>
            <p:nvPr/>
          </p:nvSpPr>
          <p:spPr bwMode="auto">
            <a:xfrm>
              <a:off x="4899314" y="4138730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53143" y="4050268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8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25319" y="2433244"/>
            <a:ext cx="273663" cy="357507"/>
            <a:chOff x="1676400" y="4126468"/>
            <a:chExt cx="252257" cy="329543"/>
          </a:xfrm>
        </p:grpSpPr>
        <p:sp>
          <p:nvSpPr>
            <p:cNvPr id="30" name="Oval 29"/>
            <p:cNvSpPr/>
            <p:nvPr/>
          </p:nvSpPr>
          <p:spPr bwMode="auto">
            <a:xfrm>
              <a:off x="1722571" y="4214930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00" y="4126468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88961" y="2433244"/>
            <a:ext cx="273663" cy="357507"/>
            <a:chOff x="5538943" y="4431268"/>
            <a:chExt cx="252257" cy="329543"/>
          </a:xfrm>
        </p:grpSpPr>
        <p:sp>
          <p:nvSpPr>
            <p:cNvPr id="32" name="Oval 31"/>
            <p:cNvSpPr/>
            <p:nvPr/>
          </p:nvSpPr>
          <p:spPr bwMode="auto">
            <a:xfrm>
              <a:off x="5585114" y="4519730"/>
              <a:ext cx="206086" cy="1997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38943" y="4431268"/>
              <a:ext cx="224976" cy="3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9</a:t>
              </a:r>
              <a:endPara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3" name="Curved Connector 52"/>
          <p:cNvCxnSpPr/>
          <p:nvPr/>
        </p:nvCxnSpPr>
        <p:spPr bwMode="auto">
          <a:xfrm rot="16200000" flipH="1">
            <a:off x="1439251" y="3810821"/>
            <a:ext cx="1316774" cy="80876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Freeform 58"/>
          <p:cNvSpPr/>
          <p:nvPr/>
        </p:nvSpPr>
        <p:spPr bwMode="auto">
          <a:xfrm>
            <a:off x="1714947" y="1674137"/>
            <a:ext cx="5192961" cy="1676733"/>
          </a:xfrm>
          <a:custGeom>
            <a:avLst/>
            <a:gdLst>
              <a:gd name="connsiteX0" fmla="*/ 4778062 w 4786774"/>
              <a:gd name="connsiteY0" fmla="*/ 798607 h 1545581"/>
              <a:gd name="connsiteX1" fmla="*/ 4456090 w 4786774"/>
              <a:gd name="connsiteY1" fmla="*/ 386483 h 1545581"/>
              <a:gd name="connsiteX2" fmla="*/ 2614412 w 4786774"/>
              <a:gd name="connsiteY2" fmla="*/ 117 h 1545581"/>
              <a:gd name="connsiteX3" fmla="*/ 708338 w 4786774"/>
              <a:gd name="connsiteY3" fmla="*/ 425119 h 1545581"/>
              <a:gd name="connsiteX4" fmla="*/ 0 w 4786774"/>
              <a:gd name="connsiteY4" fmla="*/ 1545581 h 154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774" h="1545581">
                <a:moveTo>
                  <a:pt x="4778062" y="798607"/>
                </a:moveTo>
                <a:cubicBezTo>
                  <a:pt x="4797380" y="659086"/>
                  <a:pt x="4816698" y="519565"/>
                  <a:pt x="4456090" y="386483"/>
                </a:cubicBezTo>
                <a:cubicBezTo>
                  <a:pt x="4095482" y="253401"/>
                  <a:pt x="3239037" y="-6322"/>
                  <a:pt x="2614412" y="117"/>
                </a:cubicBezTo>
                <a:cubicBezTo>
                  <a:pt x="1989787" y="6556"/>
                  <a:pt x="1144073" y="167542"/>
                  <a:pt x="708338" y="425119"/>
                </a:cubicBezTo>
                <a:cubicBezTo>
                  <a:pt x="272603" y="682696"/>
                  <a:pt x="136301" y="1114138"/>
                  <a:pt x="0" y="154558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2641523" y="4059935"/>
            <a:ext cx="39801" cy="7089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stCxn id="12" idx="2"/>
            <a:endCxn id="10" idx="6"/>
          </p:cNvCxnSpPr>
          <p:nvPr/>
        </p:nvCxnSpPr>
        <p:spPr bwMode="auto">
          <a:xfrm flipH="1" flipV="1">
            <a:off x="3760284" y="3948483"/>
            <a:ext cx="2328816" cy="3763"/>
          </a:xfrm>
          <a:prstGeom prst="straightConnector1">
            <a:avLst/>
          </a:prstGeom>
          <a:ln w="19050">
            <a:headEnd type="arrow" w="med" len="med"/>
            <a:tailEnd type="none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0" idx="5"/>
          </p:cNvCxnSpPr>
          <p:nvPr/>
        </p:nvCxnSpPr>
        <p:spPr bwMode="auto">
          <a:xfrm>
            <a:off x="3727542" y="4025091"/>
            <a:ext cx="1091729" cy="8803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reeform 79"/>
          <p:cNvSpPr/>
          <p:nvPr/>
        </p:nvSpPr>
        <p:spPr bwMode="auto">
          <a:xfrm>
            <a:off x="2692967" y="4007541"/>
            <a:ext cx="405776" cy="866247"/>
          </a:xfrm>
          <a:custGeom>
            <a:avLst/>
            <a:gdLst>
              <a:gd name="connsiteX0" fmla="*/ 0 w 374037"/>
              <a:gd name="connsiteY0" fmla="*/ 798490 h 798490"/>
              <a:gd name="connsiteX1" fmla="*/ 373488 w 374037"/>
              <a:gd name="connsiteY1" fmla="*/ 437882 h 798490"/>
              <a:gd name="connsiteX2" fmla="*/ 90153 w 374037"/>
              <a:gd name="connsiteY2" fmla="*/ 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037" h="798490">
                <a:moveTo>
                  <a:pt x="0" y="798490"/>
                </a:moveTo>
                <a:cubicBezTo>
                  <a:pt x="179231" y="684727"/>
                  <a:pt x="358463" y="570964"/>
                  <a:pt x="373488" y="437882"/>
                </a:cubicBezTo>
                <a:cubicBezTo>
                  <a:pt x="388513" y="304800"/>
                  <a:pt x="90153" y="0"/>
                  <a:pt x="9015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9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cycles leave many highly sensitized patients unmatched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7" y="1600200"/>
            <a:ext cx="848388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727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Users\iashlagi\Documents\My Dropbox\Kidneys\AA1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85800"/>
            <a:ext cx="9061177" cy="5436705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real graph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 induced by pairs with A patients and A donors 38 pairs, only 5 can be covered by some cycle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7554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nationalgeographic.com/wpf/media-live/photos/000/006/cache/man-of-war_620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42865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360362"/>
            <a:ext cx="8712200" cy="935037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Jellyfish structure of the </a:t>
            </a:r>
            <a:r>
              <a:rPr lang="en-US" sz="2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compatibility graph: highly connected low sensitized pairs, sparse hi-sensitized pairs</a:t>
            </a:r>
            <a:r>
              <a:rPr lang="en-US" kern="0" dirty="0">
                <a:latin typeface="+mj-lt"/>
                <a:ea typeface="+mj-ea"/>
                <a:cs typeface="+mj-cs"/>
              </a:rPr>
              <a:t>	</a:t>
            </a:r>
            <a:r>
              <a:rPr lang="en-US" sz="2000" kern="0" dirty="0"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latin typeface="+mj-lt"/>
                <a:ea typeface="+mj-ea"/>
                <a:cs typeface="+mj-cs"/>
              </a:rPr>
            </a:b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21D2-A7E2-4DB5-B8A4-E1316A0A2AD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7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349250"/>
            <a:ext cx="7772400" cy="70485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333399"/>
                </a:solidFill>
              </a:rPr>
              <a:t>Cycles and paths in random dense-sparse graphs</a:t>
            </a:r>
            <a:r>
              <a:rPr lang="en-US" kern="0" dirty="0">
                <a:solidFill>
                  <a:srgbClr val="000000"/>
                </a:solidFill>
              </a:rPr>
              <a:t>	</a:t>
            </a:r>
            <a:r>
              <a:rPr lang="en-US" sz="2000" kern="0" dirty="0">
                <a:solidFill>
                  <a:srgbClr val="000000"/>
                </a:solidFill>
              </a:rPr>
              <a:t/>
            </a:r>
            <a:br>
              <a:rPr lang="en-US" sz="2000" kern="0" dirty="0">
                <a:solidFill>
                  <a:srgbClr val="000000"/>
                </a:solidFill>
              </a:rPr>
            </a:b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25603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46685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003550" y="1069975"/>
            <a:ext cx="61404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n nodes. Each node is L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cmmi10" pitchFamily="34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cmsy10" pitchFamily="34" charset="0"/>
              </a:rPr>
              <a:t>&lt;</a:t>
            </a:r>
            <a:r>
              <a:rPr lang="en-US" dirty="0" smtClean="0">
                <a:solidFill>
                  <a:srgbClr val="000000"/>
                </a:solidFill>
              </a:rPr>
              <a:t>1/2 </a:t>
            </a:r>
            <a:r>
              <a:rPr lang="en-US" dirty="0">
                <a:solidFill>
                  <a:srgbClr val="000000"/>
                </a:solidFill>
              </a:rPr>
              <a:t>and H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</a:rPr>
              <a:t>1-</a:t>
            </a:r>
            <a:r>
              <a:rPr lang="en-US" dirty="0">
                <a:solidFill>
                  <a:srgbClr val="000000"/>
                </a:solidFill>
                <a:latin typeface="cmmi10" pitchFamily="34" charset="0"/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incoming edges to L are drawn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sz="2000" baseline="-25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aseline="-25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incoming edges to L are drawn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pic>
        <p:nvPicPr>
          <p:cNvPr id="25605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730375"/>
            <a:ext cx="3175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076450"/>
            <a:ext cx="387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136775" y="3167063"/>
            <a:ext cx="4586288" cy="738187"/>
          </a:xfrm>
          <a:prstGeom prst="ellipse">
            <a:avLst/>
          </a:prstGeom>
          <a:solidFill>
            <a:srgbClr val="7030A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>
            <a:off x="1760538" y="3260725"/>
            <a:ext cx="4445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>
            <a:off x="603250" y="5057775"/>
            <a:ext cx="900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" name="Oval 17"/>
          <p:cNvSpPr/>
          <p:nvPr/>
        </p:nvSpPr>
        <p:spPr>
          <a:xfrm>
            <a:off x="966788" y="4568825"/>
            <a:ext cx="7285037" cy="16240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32" idx="4"/>
            <a:endCxn id="21" idx="5"/>
          </p:cNvCxnSpPr>
          <p:nvPr/>
        </p:nvCxnSpPr>
        <p:spPr>
          <a:xfrm flipH="1">
            <a:off x="2339975" y="5121275"/>
            <a:ext cx="277813" cy="180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273800" y="49514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57425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68700" y="53578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44688" y="503713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44813" y="486410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05288" y="515937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27588" y="526891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08525" y="4835525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05325" y="57150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81438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313" y="527526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14688" y="53070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7016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8638" y="54673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4788" y="54070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>
            <a:stCxn id="27" idx="4"/>
          </p:cNvCxnSpPr>
          <p:nvPr/>
        </p:nvCxnSpPr>
        <p:spPr>
          <a:xfrm flipH="1">
            <a:off x="4291013" y="4910138"/>
            <a:ext cx="465137" cy="3286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762375" y="48006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>
            <a:endCxn id="36" idx="5"/>
          </p:cNvCxnSpPr>
          <p:nvPr/>
        </p:nvCxnSpPr>
        <p:spPr>
          <a:xfrm flipH="1" flipV="1">
            <a:off x="3844925" y="4864100"/>
            <a:ext cx="449263" cy="3698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4"/>
          </p:cNvCxnSpPr>
          <p:nvPr/>
        </p:nvCxnSpPr>
        <p:spPr>
          <a:xfrm>
            <a:off x="2840038" y="5332413"/>
            <a:ext cx="423862" cy="4921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5"/>
          </p:cNvCxnSpPr>
          <p:nvPr/>
        </p:nvCxnSpPr>
        <p:spPr>
          <a:xfrm flipH="1">
            <a:off x="2836863" y="4938713"/>
            <a:ext cx="198437" cy="4016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3" idx="4"/>
          </p:cNvCxnSpPr>
          <p:nvPr/>
        </p:nvCxnSpPr>
        <p:spPr>
          <a:xfrm flipH="1" flipV="1">
            <a:off x="1993900" y="5111750"/>
            <a:ext cx="303213" cy="125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065838" y="56197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62650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4991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64175" y="49387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29213" y="59055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010400" y="50466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19975" y="518795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92888" y="535305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88000" y="5456238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2" name="Straight Arrow Connector 51"/>
          <p:cNvCxnSpPr>
            <a:stCxn id="48" idx="5"/>
          </p:cNvCxnSpPr>
          <p:nvPr/>
        </p:nvCxnSpPr>
        <p:spPr>
          <a:xfrm>
            <a:off x="7092950" y="5110163"/>
            <a:ext cx="374650" cy="106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4"/>
            <a:endCxn id="48" idx="7"/>
          </p:cNvCxnSpPr>
          <p:nvPr/>
        </p:nvCxnSpPr>
        <p:spPr>
          <a:xfrm>
            <a:off x="6323013" y="5026025"/>
            <a:ext cx="769937" cy="317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53075" y="583088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18363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85925" y="560228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98713" y="57499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78100" y="3535363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27363" y="3535363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836988" y="3609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46613" y="36830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748088" y="3387725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737100" y="3387725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16600" y="346233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283200" y="3535363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944813" y="3387725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1" name="Straight Arrow Connector 70"/>
          <p:cNvCxnSpPr>
            <a:stCxn id="31" idx="5"/>
            <a:endCxn id="29" idx="3"/>
          </p:cNvCxnSpPr>
          <p:nvPr/>
        </p:nvCxnSpPr>
        <p:spPr>
          <a:xfrm>
            <a:off x="3298825" y="5370513"/>
            <a:ext cx="596900" cy="3127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049838" y="3355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338638" y="3355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249738" y="356552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0" name="Straight Arrow Connector 79"/>
          <p:cNvCxnSpPr>
            <a:endCxn id="27" idx="7"/>
          </p:cNvCxnSpPr>
          <p:nvPr/>
        </p:nvCxnSpPr>
        <p:spPr>
          <a:xfrm flipH="1">
            <a:off x="4791075" y="3505200"/>
            <a:ext cx="1104900" cy="134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3" idx="1"/>
          </p:cNvCxnSpPr>
          <p:nvPr/>
        </p:nvCxnSpPr>
        <p:spPr>
          <a:xfrm flipH="1">
            <a:off x="1958975" y="3606800"/>
            <a:ext cx="1104900" cy="1441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3" name="Down Arrow 113"/>
          <p:cNvSpPr>
            <a:spLocks noChangeArrowheads="1"/>
          </p:cNvSpPr>
          <p:nvPr/>
        </p:nvSpPr>
        <p:spPr bwMode="auto">
          <a:xfrm rot="9497461">
            <a:off x="6275388" y="3581400"/>
            <a:ext cx="357187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64" name="Down Arrow 78"/>
          <p:cNvSpPr>
            <a:spLocks noChangeArrowheads="1"/>
          </p:cNvSpPr>
          <p:nvPr/>
        </p:nvSpPr>
        <p:spPr bwMode="auto">
          <a:xfrm rot="-10550448">
            <a:off x="2160588" y="3570288"/>
            <a:ext cx="357187" cy="1592262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91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349250"/>
            <a:ext cx="7772400" cy="70485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333399"/>
                </a:solidFill>
              </a:rPr>
              <a:t>Cycles and paths in random sparse </a:t>
            </a:r>
            <a:r>
              <a:rPr lang="en-US" sz="2400" b="1" kern="0" dirty="0" smtClean="0">
                <a:solidFill>
                  <a:srgbClr val="333399"/>
                </a:solidFill>
              </a:rPr>
              <a:t>(sub)graphs </a:t>
            </a:r>
            <a:r>
              <a:rPr lang="en-US" sz="2400" kern="0" dirty="0">
                <a:solidFill>
                  <a:srgbClr val="000000"/>
                </a:solidFill>
              </a:rPr>
              <a:t>(</a:t>
            </a:r>
            <a:r>
              <a:rPr lang="en-US" sz="2400" kern="0" dirty="0" smtClean="0">
                <a:solidFill>
                  <a:srgbClr val="000000"/>
                </a:solidFill>
              </a:rPr>
              <a:t>v=0, only highly sensitized patients)</a:t>
            </a:r>
            <a:r>
              <a:rPr lang="en-US" kern="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6627" name="TextBox 16"/>
          <p:cNvSpPr txBox="1">
            <a:spLocks noChangeArrowheads="1"/>
          </p:cNvSpPr>
          <p:nvPr/>
        </p:nvSpPr>
        <p:spPr bwMode="auto">
          <a:xfrm>
            <a:off x="603250" y="5057775"/>
            <a:ext cx="900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" name="Oval 17"/>
          <p:cNvSpPr/>
          <p:nvPr/>
        </p:nvSpPr>
        <p:spPr>
          <a:xfrm>
            <a:off x="966788" y="4568825"/>
            <a:ext cx="7285037" cy="16240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32" idx="4"/>
            <a:endCxn id="21" idx="5"/>
          </p:cNvCxnSpPr>
          <p:nvPr/>
        </p:nvCxnSpPr>
        <p:spPr>
          <a:xfrm flipH="1">
            <a:off x="2339975" y="5121275"/>
            <a:ext cx="277813" cy="180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273800" y="49514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57425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68700" y="53578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44688" y="503713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44813" y="486410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05288" y="515937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27588" y="526891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08525" y="4835525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05325" y="57150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81438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313" y="527526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14688" y="53070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7016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044700" y="546735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4788" y="54070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>
            <a:endCxn id="56" idx="5"/>
          </p:cNvCxnSpPr>
          <p:nvPr/>
        </p:nvCxnSpPr>
        <p:spPr>
          <a:xfrm flipH="1" flipV="1">
            <a:off x="1770063" y="5665788"/>
            <a:ext cx="677862" cy="136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762375" y="48006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>
            <a:endCxn id="33" idx="2"/>
          </p:cNvCxnSpPr>
          <p:nvPr/>
        </p:nvCxnSpPr>
        <p:spPr>
          <a:xfrm flipV="1">
            <a:off x="1697038" y="5503863"/>
            <a:ext cx="347662" cy="1412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4"/>
          </p:cNvCxnSpPr>
          <p:nvPr/>
        </p:nvCxnSpPr>
        <p:spPr>
          <a:xfrm flipH="1" flipV="1">
            <a:off x="2843213" y="5353050"/>
            <a:ext cx="420687" cy="285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5"/>
          </p:cNvCxnSpPr>
          <p:nvPr/>
        </p:nvCxnSpPr>
        <p:spPr>
          <a:xfrm flipH="1">
            <a:off x="2836863" y="4938713"/>
            <a:ext cx="198437" cy="4016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3" idx="4"/>
          </p:cNvCxnSpPr>
          <p:nvPr/>
        </p:nvCxnSpPr>
        <p:spPr>
          <a:xfrm flipH="1" flipV="1">
            <a:off x="1993900" y="5111750"/>
            <a:ext cx="303213" cy="125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065838" y="56197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62650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4991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64175" y="49387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29213" y="59055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010400" y="50466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19975" y="518795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92888" y="535305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88000" y="5456238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2" name="Straight Arrow Connector 51"/>
          <p:cNvCxnSpPr>
            <a:stCxn id="48" idx="5"/>
          </p:cNvCxnSpPr>
          <p:nvPr/>
        </p:nvCxnSpPr>
        <p:spPr>
          <a:xfrm>
            <a:off x="7092950" y="5110163"/>
            <a:ext cx="374650" cy="106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4"/>
            <a:endCxn id="48" idx="7"/>
          </p:cNvCxnSpPr>
          <p:nvPr/>
        </p:nvCxnSpPr>
        <p:spPr>
          <a:xfrm>
            <a:off x="6323013" y="5026025"/>
            <a:ext cx="769937" cy="317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53075" y="583088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18363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85925" y="560228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98713" y="57499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1" name="Straight Arrow Connector 70"/>
          <p:cNvCxnSpPr>
            <a:stCxn id="31" idx="5"/>
            <a:endCxn id="29" idx="3"/>
          </p:cNvCxnSpPr>
          <p:nvPr/>
        </p:nvCxnSpPr>
        <p:spPr>
          <a:xfrm>
            <a:off x="3298825" y="5370513"/>
            <a:ext cx="596900" cy="3127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6" idx="4"/>
          </p:cNvCxnSpPr>
          <p:nvPr/>
        </p:nvCxnSpPr>
        <p:spPr>
          <a:xfrm flipV="1">
            <a:off x="3930650" y="5345113"/>
            <a:ext cx="944563" cy="346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47" idx="7"/>
          </p:cNvCxnSpPr>
          <p:nvPr/>
        </p:nvCxnSpPr>
        <p:spPr>
          <a:xfrm>
            <a:off x="4922838" y="5345113"/>
            <a:ext cx="290512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51" idx="5"/>
          </p:cNvCxnSpPr>
          <p:nvPr/>
        </p:nvCxnSpPr>
        <p:spPr>
          <a:xfrm flipV="1">
            <a:off x="5235575" y="5521325"/>
            <a:ext cx="434975" cy="4476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46" idx="4"/>
          </p:cNvCxnSpPr>
          <p:nvPr/>
        </p:nvCxnSpPr>
        <p:spPr>
          <a:xfrm flipH="1" flipV="1">
            <a:off x="5511800" y="5013325"/>
            <a:ext cx="158750" cy="4984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1" name="Text Box 2"/>
          <p:cNvSpPr txBox="1">
            <a:spLocks noChangeArrowheads="1"/>
          </p:cNvSpPr>
          <p:nvPr/>
        </p:nvSpPr>
        <p:spPr bwMode="auto">
          <a:xfrm>
            <a:off x="401638" y="1050925"/>
            <a:ext cx="83629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Theorem.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>
                <a:solidFill>
                  <a:srgbClr val="000000"/>
                </a:solidFill>
              </a:rPr>
              <a:t>The number of cycles of length </a:t>
            </a:r>
            <a:r>
              <a:rPr lang="en-US" b="1">
                <a:solidFill>
                  <a:srgbClr val="000000"/>
                </a:solidFill>
              </a:rPr>
              <a:t>O(1)</a:t>
            </a:r>
            <a:r>
              <a:rPr lang="en-US">
                <a:solidFill>
                  <a:srgbClr val="000000"/>
                </a:solidFill>
              </a:rPr>
              <a:t> is </a:t>
            </a:r>
            <a:r>
              <a:rPr lang="en-US" b="1">
                <a:solidFill>
                  <a:srgbClr val="000000"/>
                </a:solidFill>
              </a:rPr>
              <a:t>O(1)</a:t>
            </a:r>
            <a:r>
              <a:rPr lang="en-US">
                <a:solidFill>
                  <a:srgbClr val="000000"/>
                </a:solidFill>
              </a:rPr>
              <a:t>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>
                <a:solidFill>
                  <a:srgbClr val="000000"/>
                </a:solidFill>
              </a:rPr>
              <a:t>But when </a:t>
            </a:r>
            <a:r>
              <a:rPr lang="en-US" sz="2000" b="1">
                <a:solidFill>
                  <a:srgbClr val="000000"/>
                </a:solidFill>
              </a:rPr>
              <a:t>p</a:t>
            </a:r>
            <a:r>
              <a:rPr lang="en-US" sz="2000" b="1" baseline="-25000">
                <a:solidFill>
                  <a:srgbClr val="000000"/>
                </a:solidFill>
              </a:rPr>
              <a:t>H</a:t>
            </a:r>
            <a:r>
              <a:rPr lang="en-US">
                <a:solidFill>
                  <a:srgbClr val="000000"/>
                </a:solidFill>
              </a:rPr>
              <a:t> is a large constant there is cycle with length </a:t>
            </a:r>
            <a:r>
              <a:rPr lang="en-US" b="1">
                <a:solidFill>
                  <a:srgbClr val="000000"/>
                </a:solidFill>
              </a:rPr>
              <a:t>O(n)</a:t>
            </a:r>
          </a:p>
        </p:txBody>
      </p:sp>
      <p:cxnSp>
        <p:nvCxnSpPr>
          <p:cNvPr id="105" name="Straight Arrow Connector 104"/>
          <p:cNvCxnSpPr>
            <a:endCxn id="57" idx="3"/>
          </p:cNvCxnSpPr>
          <p:nvPr/>
        </p:nvCxnSpPr>
        <p:spPr>
          <a:xfrm>
            <a:off x="2132013" y="5508625"/>
            <a:ext cx="280987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27" idx="7"/>
          </p:cNvCxnSpPr>
          <p:nvPr/>
        </p:nvCxnSpPr>
        <p:spPr>
          <a:xfrm flipH="1" flipV="1">
            <a:off x="4791075" y="4846638"/>
            <a:ext cx="696913" cy="82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36" idx="6"/>
          </p:cNvCxnSpPr>
          <p:nvPr/>
        </p:nvCxnSpPr>
        <p:spPr>
          <a:xfrm flipH="1" flipV="1">
            <a:off x="3859213" y="4837113"/>
            <a:ext cx="858837" cy="47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24" idx="6"/>
          </p:cNvCxnSpPr>
          <p:nvPr/>
        </p:nvCxnSpPr>
        <p:spPr>
          <a:xfrm flipH="1">
            <a:off x="3043238" y="4851400"/>
            <a:ext cx="771525" cy="5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141288" y="2262188"/>
            <a:ext cx="30702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“Proof” </a:t>
            </a:r>
            <a:r>
              <a:rPr lang="en-US" b="1" dirty="0">
                <a:solidFill>
                  <a:srgbClr val="000000"/>
                </a:solidFill>
              </a:rPr>
              <a:t>(a):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786063"/>
            <a:ext cx="864711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64008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be logistically feasible, a long cycle must be a chain, i.e. contain a NDD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463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349250"/>
            <a:ext cx="7772400" cy="70485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333399"/>
                </a:solidFill>
              </a:rPr>
              <a:t>Cycles and paths in random sparse graphs </a:t>
            </a:r>
            <a:r>
              <a:rPr lang="en-US" sz="2400" kern="0" dirty="0">
                <a:solidFill>
                  <a:srgbClr val="000000"/>
                </a:solidFill>
              </a:rPr>
              <a:t>(v=0)</a:t>
            </a:r>
            <a:r>
              <a:rPr lang="en-US" kern="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7651" name="TextBox 16"/>
          <p:cNvSpPr txBox="1">
            <a:spLocks noChangeArrowheads="1"/>
          </p:cNvSpPr>
          <p:nvPr/>
        </p:nvSpPr>
        <p:spPr bwMode="auto">
          <a:xfrm>
            <a:off x="603250" y="5057775"/>
            <a:ext cx="900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" name="Oval 17"/>
          <p:cNvSpPr/>
          <p:nvPr/>
        </p:nvSpPr>
        <p:spPr>
          <a:xfrm>
            <a:off x="966788" y="4568825"/>
            <a:ext cx="7285037" cy="16240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32" idx="4"/>
            <a:endCxn id="21" idx="5"/>
          </p:cNvCxnSpPr>
          <p:nvPr/>
        </p:nvCxnSpPr>
        <p:spPr>
          <a:xfrm flipH="1">
            <a:off x="2339975" y="5121275"/>
            <a:ext cx="277813" cy="180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273800" y="49514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57425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68700" y="53578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44688" y="503713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44813" y="486410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05288" y="515937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27588" y="526891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08525" y="4835525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05325" y="57150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81438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313" y="527526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14688" y="53070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7016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044700" y="546735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4788" y="54070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>
            <a:endCxn id="56" idx="5"/>
          </p:cNvCxnSpPr>
          <p:nvPr/>
        </p:nvCxnSpPr>
        <p:spPr>
          <a:xfrm flipH="1" flipV="1">
            <a:off x="1770063" y="5665788"/>
            <a:ext cx="677862" cy="136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762375" y="48006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>
            <a:endCxn id="33" idx="2"/>
          </p:cNvCxnSpPr>
          <p:nvPr/>
        </p:nvCxnSpPr>
        <p:spPr>
          <a:xfrm flipV="1">
            <a:off x="1697038" y="5503863"/>
            <a:ext cx="347662" cy="1412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4"/>
          </p:cNvCxnSpPr>
          <p:nvPr/>
        </p:nvCxnSpPr>
        <p:spPr>
          <a:xfrm flipH="1" flipV="1">
            <a:off x="2843213" y="5353050"/>
            <a:ext cx="420687" cy="285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5"/>
          </p:cNvCxnSpPr>
          <p:nvPr/>
        </p:nvCxnSpPr>
        <p:spPr>
          <a:xfrm flipH="1">
            <a:off x="2836863" y="4938713"/>
            <a:ext cx="198437" cy="4016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3" idx="4"/>
          </p:cNvCxnSpPr>
          <p:nvPr/>
        </p:nvCxnSpPr>
        <p:spPr>
          <a:xfrm flipH="1" flipV="1">
            <a:off x="1993900" y="5111750"/>
            <a:ext cx="303213" cy="125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065838" y="56197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62650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4991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64175" y="49387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29213" y="59055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010400" y="50466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19975" y="518795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92888" y="535305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88000" y="5456238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2" name="Straight Arrow Connector 51"/>
          <p:cNvCxnSpPr>
            <a:stCxn id="48" idx="5"/>
          </p:cNvCxnSpPr>
          <p:nvPr/>
        </p:nvCxnSpPr>
        <p:spPr>
          <a:xfrm>
            <a:off x="7092950" y="5110163"/>
            <a:ext cx="374650" cy="106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4"/>
            <a:endCxn id="48" idx="7"/>
          </p:cNvCxnSpPr>
          <p:nvPr/>
        </p:nvCxnSpPr>
        <p:spPr>
          <a:xfrm>
            <a:off x="6323013" y="5026025"/>
            <a:ext cx="769937" cy="317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53075" y="583088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18363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85925" y="560228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98713" y="57499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1" name="Straight Arrow Connector 70"/>
          <p:cNvCxnSpPr>
            <a:stCxn id="31" idx="5"/>
            <a:endCxn id="29" idx="3"/>
          </p:cNvCxnSpPr>
          <p:nvPr/>
        </p:nvCxnSpPr>
        <p:spPr>
          <a:xfrm>
            <a:off x="3298825" y="5370513"/>
            <a:ext cx="596900" cy="3127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6" idx="4"/>
          </p:cNvCxnSpPr>
          <p:nvPr/>
        </p:nvCxnSpPr>
        <p:spPr>
          <a:xfrm flipV="1">
            <a:off x="3930650" y="5345113"/>
            <a:ext cx="944563" cy="346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47" idx="7"/>
          </p:cNvCxnSpPr>
          <p:nvPr/>
        </p:nvCxnSpPr>
        <p:spPr>
          <a:xfrm>
            <a:off x="4922838" y="5345113"/>
            <a:ext cx="290512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51" idx="5"/>
          </p:cNvCxnSpPr>
          <p:nvPr/>
        </p:nvCxnSpPr>
        <p:spPr>
          <a:xfrm flipV="1">
            <a:off x="5235575" y="5521325"/>
            <a:ext cx="434975" cy="4476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46" idx="4"/>
          </p:cNvCxnSpPr>
          <p:nvPr/>
        </p:nvCxnSpPr>
        <p:spPr>
          <a:xfrm flipH="1" flipV="1">
            <a:off x="5511800" y="5013325"/>
            <a:ext cx="158750" cy="4984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95" name="Text Box 2"/>
          <p:cNvSpPr txBox="1">
            <a:spLocks noChangeArrowheads="1"/>
          </p:cNvSpPr>
          <p:nvPr/>
        </p:nvSpPr>
        <p:spPr bwMode="auto">
          <a:xfrm>
            <a:off x="401638" y="1050925"/>
            <a:ext cx="83629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Theorem.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dirty="0">
                <a:solidFill>
                  <a:srgbClr val="000000"/>
                </a:solidFill>
              </a:rPr>
              <a:t>The number of cycles of length </a:t>
            </a:r>
            <a:r>
              <a:rPr lang="en-US" b="1" dirty="0">
                <a:solidFill>
                  <a:srgbClr val="000000"/>
                </a:solidFill>
              </a:rPr>
              <a:t>O(1)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>
                <a:solidFill>
                  <a:srgbClr val="000000"/>
                </a:solidFill>
              </a:rPr>
              <a:t>O(1)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dirty="0">
                <a:solidFill>
                  <a:srgbClr val="000000"/>
                </a:solidFill>
              </a:rPr>
              <a:t>But when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b="1" baseline="-25000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is a large constant there is path with length </a:t>
            </a:r>
            <a:r>
              <a:rPr lang="en-US" b="1" dirty="0">
                <a:solidFill>
                  <a:srgbClr val="000000"/>
                </a:solidFill>
              </a:rPr>
              <a:t>O(n)</a:t>
            </a:r>
          </a:p>
        </p:txBody>
      </p:sp>
      <p:cxnSp>
        <p:nvCxnSpPr>
          <p:cNvPr id="105" name="Straight Arrow Connector 104"/>
          <p:cNvCxnSpPr>
            <a:endCxn id="57" idx="3"/>
          </p:cNvCxnSpPr>
          <p:nvPr/>
        </p:nvCxnSpPr>
        <p:spPr>
          <a:xfrm>
            <a:off x="2132013" y="5508625"/>
            <a:ext cx="280987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27" idx="7"/>
          </p:cNvCxnSpPr>
          <p:nvPr/>
        </p:nvCxnSpPr>
        <p:spPr>
          <a:xfrm flipH="1" flipV="1">
            <a:off x="4791075" y="4846638"/>
            <a:ext cx="696913" cy="82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36" idx="6"/>
          </p:cNvCxnSpPr>
          <p:nvPr/>
        </p:nvCxnSpPr>
        <p:spPr>
          <a:xfrm flipH="1" flipV="1">
            <a:off x="3859213" y="4837113"/>
            <a:ext cx="858837" cy="47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24" idx="6"/>
          </p:cNvCxnSpPr>
          <p:nvPr/>
        </p:nvCxnSpPr>
        <p:spPr>
          <a:xfrm flipH="1">
            <a:off x="3043238" y="4851400"/>
            <a:ext cx="771525" cy="5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0" name="Text Box 2"/>
          <p:cNvSpPr txBox="1">
            <a:spLocks noChangeArrowheads="1"/>
          </p:cNvSpPr>
          <p:nvPr/>
        </p:nvSpPr>
        <p:spPr bwMode="auto">
          <a:xfrm>
            <a:off x="381000" y="2541588"/>
            <a:ext cx="860266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4F2270"/>
                </a:solidFill>
              </a:rPr>
              <a:t>Since cycles need to be short (as they need to be </a:t>
            </a:r>
            <a:r>
              <a:rPr lang="en-US" sz="2000" i="1" dirty="0" smtClean="0">
                <a:solidFill>
                  <a:srgbClr val="4F2270"/>
                </a:solidFill>
              </a:rPr>
              <a:t>conducted simultaneously) but chains </a:t>
            </a:r>
            <a:r>
              <a:rPr lang="en-US" sz="2000" i="1" dirty="0">
                <a:solidFill>
                  <a:srgbClr val="4F2270"/>
                </a:solidFill>
              </a:rPr>
              <a:t>can be long (as they can be initiated by an altruistic donor,) the </a:t>
            </a:r>
            <a:r>
              <a:rPr lang="en-US" sz="2000" i="1" dirty="0" smtClean="0">
                <a:solidFill>
                  <a:srgbClr val="4F2270"/>
                </a:solidFill>
              </a:rPr>
              <a:t>value </a:t>
            </a:r>
            <a:r>
              <a:rPr lang="en-US" sz="2000" i="1" dirty="0">
                <a:solidFill>
                  <a:srgbClr val="4F2270"/>
                </a:solidFill>
              </a:rPr>
              <a:t>of </a:t>
            </a:r>
            <a:r>
              <a:rPr lang="en-US" sz="2000" i="1" dirty="0" smtClean="0">
                <a:solidFill>
                  <a:srgbClr val="4F2270"/>
                </a:solidFill>
              </a:rPr>
              <a:t>a non-directed </a:t>
            </a:r>
            <a:r>
              <a:rPr lang="en-US" sz="2000" i="1" dirty="0">
                <a:solidFill>
                  <a:srgbClr val="4F2270"/>
                </a:solidFill>
              </a:rPr>
              <a:t>donor is </a:t>
            </a:r>
            <a:r>
              <a:rPr lang="en-US" sz="2000" b="1" i="1" dirty="0" smtClean="0">
                <a:solidFill>
                  <a:srgbClr val="4F2270"/>
                </a:solidFill>
              </a:rPr>
              <a:t>very large</a:t>
            </a:r>
            <a:r>
              <a:rPr lang="en-US" sz="2000" i="1" dirty="0" smtClean="0">
                <a:solidFill>
                  <a:srgbClr val="4F2270"/>
                </a:solidFill>
              </a:rPr>
              <a:t>!</a:t>
            </a:r>
            <a:endParaRPr lang="en-US" sz="2000" i="1" dirty="0">
              <a:solidFill>
                <a:srgbClr val="4F2270"/>
              </a:solidFill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88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93688"/>
            <a:ext cx="9350375" cy="70485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/>
                </a:solidFill>
              </a:rPr>
              <a:t>Case </a:t>
            </a:r>
            <a:r>
              <a:rPr lang="en-US" sz="2400" kern="0" dirty="0"/>
              <a:t>v&gt;0</a:t>
            </a:r>
            <a:r>
              <a:rPr lang="en-US" sz="22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. Why increasing cycle bound helps?</a:t>
            </a:r>
            <a:r>
              <a:rPr lang="en-US" kern="0" dirty="0">
                <a:latin typeface="+mj-lt"/>
                <a:ea typeface="+mj-ea"/>
                <a:cs typeface="+mj-cs"/>
              </a:rPr>
              <a:t>	</a:t>
            </a:r>
            <a:r>
              <a:rPr lang="en-US" sz="2000" kern="0" dirty="0"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latin typeface="+mj-lt"/>
                <a:ea typeface="+mj-ea"/>
                <a:cs typeface="+mj-cs"/>
              </a:rPr>
            </a:br>
            <a:endParaRPr lang="en-U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8675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616450"/>
            <a:ext cx="21605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878138" y="4192588"/>
            <a:ext cx="3887787" cy="554037"/>
          </a:xfrm>
          <a:prstGeom prst="ellipse">
            <a:avLst/>
          </a:prstGeom>
          <a:solidFill>
            <a:srgbClr val="7030A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2559050" y="4264025"/>
            <a:ext cx="3762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L</a:t>
            </a:r>
          </a:p>
        </p:txBody>
      </p: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1579563" y="5610225"/>
            <a:ext cx="762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H</a:t>
            </a:r>
          </a:p>
        </p:txBody>
      </p:sp>
      <p:sp>
        <p:nvSpPr>
          <p:cNvPr id="18" name="Oval 17"/>
          <p:cNvSpPr/>
          <p:nvPr/>
        </p:nvSpPr>
        <p:spPr>
          <a:xfrm>
            <a:off x="1885950" y="5243513"/>
            <a:ext cx="6176963" cy="12160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32" idx="4"/>
            <a:endCxn id="21" idx="5"/>
          </p:cNvCxnSpPr>
          <p:nvPr/>
        </p:nvCxnSpPr>
        <p:spPr>
          <a:xfrm flipH="1">
            <a:off x="3051175" y="5657850"/>
            <a:ext cx="234950" cy="1349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386513" y="5529263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79738" y="574516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92575" y="5834063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16213" y="5594350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63938" y="5464175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30738" y="5686425"/>
            <a:ext cx="82550" cy="55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5768975"/>
            <a:ext cx="82550" cy="55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57775" y="5443538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86325" y="6102350"/>
            <a:ext cx="82550" cy="55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56100" y="603091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02013" y="5773738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92538" y="5795963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44850" y="5600700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92388" y="591661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46725" y="5870575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Arrow Connector 34"/>
          <p:cNvCxnSpPr>
            <a:stCxn id="27" idx="4"/>
          </p:cNvCxnSpPr>
          <p:nvPr/>
        </p:nvCxnSpPr>
        <p:spPr>
          <a:xfrm flipH="1">
            <a:off x="4705350" y="5499100"/>
            <a:ext cx="393700" cy="2460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56088" y="5416550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endCxn id="36" idx="5"/>
          </p:cNvCxnSpPr>
          <p:nvPr/>
        </p:nvCxnSpPr>
        <p:spPr>
          <a:xfrm flipH="1" flipV="1">
            <a:off x="4325938" y="5464175"/>
            <a:ext cx="381000" cy="2778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4"/>
          </p:cNvCxnSpPr>
          <p:nvPr/>
        </p:nvCxnSpPr>
        <p:spPr>
          <a:xfrm>
            <a:off x="3475038" y="5816600"/>
            <a:ext cx="358775" cy="36513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5"/>
          </p:cNvCxnSpPr>
          <p:nvPr/>
        </p:nvCxnSpPr>
        <p:spPr>
          <a:xfrm flipH="1">
            <a:off x="3471863" y="5519738"/>
            <a:ext cx="168275" cy="301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3" idx="4"/>
          </p:cNvCxnSpPr>
          <p:nvPr/>
        </p:nvCxnSpPr>
        <p:spPr>
          <a:xfrm flipH="1" flipV="1">
            <a:off x="2757488" y="5651500"/>
            <a:ext cx="257175" cy="936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210300" y="603091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21400" y="574516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56288" y="5600700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99125" y="5519738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414963" y="6245225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08813" y="5600700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356475" y="570706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56388" y="5830888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03900" y="5908675"/>
            <a:ext cx="82550" cy="55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Arrow Connector 51"/>
          <p:cNvCxnSpPr>
            <a:stCxn id="48" idx="5"/>
          </p:cNvCxnSpPr>
          <p:nvPr/>
        </p:nvCxnSpPr>
        <p:spPr>
          <a:xfrm>
            <a:off x="7080250" y="5649913"/>
            <a:ext cx="317500" cy="793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4"/>
            <a:endCxn id="48" idx="7"/>
          </p:cNvCxnSpPr>
          <p:nvPr/>
        </p:nvCxnSpPr>
        <p:spPr>
          <a:xfrm>
            <a:off x="6427788" y="5586413"/>
            <a:ext cx="652462" cy="2381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773738" y="618966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185025" y="603091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97138" y="6018213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00388" y="6127750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52788" y="4468813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33788" y="4468813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19588" y="4524375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6975" y="4579938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243388" y="4359275"/>
            <a:ext cx="82550" cy="55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083175" y="4359275"/>
            <a:ext cx="82550" cy="55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97575" y="4414838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546725" y="4468813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63938" y="4359275"/>
            <a:ext cx="82550" cy="55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1" name="Straight Arrow Connector 70"/>
          <p:cNvCxnSpPr>
            <a:stCxn id="31" idx="5"/>
            <a:endCxn id="29" idx="3"/>
          </p:cNvCxnSpPr>
          <p:nvPr/>
        </p:nvCxnSpPr>
        <p:spPr>
          <a:xfrm>
            <a:off x="3862388" y="5845175"/>
            <a:ext cx="506412" cy="2333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348288" y="4333875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745038" y="4333875"/>
            <a:ext cx="82550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670425" y="4491038"/>
            <a:ext cx="82550" cy="55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" name="Straight Arrow Connector 79"/>
          <p:cNvCxnSpPr>
            <a:endCxn id="27" idx="7"/>
          </p:cNvCxnSpPr>
          <p:nvPr/>
        </p:nvCxnSpPr>
        <p:spPr>
          <a:xfrm flipH="1">
            <a:off x="5127625" y="4446588"/>
            <a:ext cx="936625" cy="10048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3" idx="1"/>
          </p:cNvCxnSpPr>
          <p:nvPr/>
        </p:nvCxnSpPr>
        <p:spPr>
          <a:xfrm flipH="1">
            <a:off x="2727325" y="4521200"/>
            <a:ext cx="936625" cy="1081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32" name="Down Arrow 113"/>
          <p:cNvSpPr>
            <a:spLocks noChangeArrowheads="1"/>
          </p:cNvSpPr>
          <p:nvPr/>
        </p:nvSpPr>
        <p:spPr bwMode="auto">
          <a:xfrm rot="9497461">
            <a:off x="6386513" y="4503738"/>
            <a:ext cx="303212" cy="1193800"/>
          </a:xfrm>
          <a:prstGeom prst="downArrow">
            <a:avLst>
              <a:gd name="adj1" fmla="val 50000"/>
              <a:gd name="adj2" fmla="val 49889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3" name="Down Arrow 78"/>
          <p:cNvSpPr>
            <a:spLocks noChangeArrowheads="1"/>
          </p:cNvSpPr>
          <p:nvPr/>
        </p:nvSpPr>
        <p:spPr bwMode="auto">
          <a:xfrm rot="-10550448">
            <a:off x="2898775" y="4495800"/>
            <a:ext cx="301625" cy="1192213"/>
          </a:xfrm>
          <a:prstGeom prst="downArrow">
            <a:avLst>
              <a:gd name="adj1" fmla="val 50000"/>
              <a:gd name="adj2" fmla="val 50085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4" name="Text Box 2"/>
          <p:cNvSpPr txBox="1">
            <a:spLocks noChangeArrowheads="1"/>
          </p:cNvSpPr>
          <p:nvPr/>
        </p:nvSpPr>
        <p:spPr bwMode="auto">
          <a:xfrm>
            <a:off x="179388" y="884238"/>
            <a:ext cx="87534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Theorem. </a:t>
            </a:r>
            <a:r>
              <a:rPr lang="en-US"/>
              <a:t>Let  </a:t>
            </a:r>
            <a:r>
              <a:rPr lang="en-US" sz="2000" b="1" i="1"/>
              <a:t>C</a:t>
            </a:r>
            <a:r>
              <a:rPr lang="en-US" sz="2000" b="1" i="1" baseline="-25000"/>
              <a:t>k</a:t>
            </a:r>
            <a:r>
              <a:rPr lang="en-US" sz="2000" i="1"/>
              <a:t> </a:t>
            </a:r>
            <a:r>
              <a:rPr lang="en-US"/>
              <a:t>be the largest number of transplants achievable with </a:t>
            </a:r>
          </a:p>
          <a:p>
            <a:r>
              <a:rPr lang="en-US"/>
              <a:t>cycles </a:t>
            </a:r>
            <a:r>
              <a:rPr lang="en-US" b="1" i="1">
                <a:latin typeface="cmsy10" pitchFamily="34" charset="0"/>
              </a:rPr>
              <a:t>·</a:t>
            </a:r>
            <a:r>
              <a:rPr lang="en-US" sz="2000" b="1" i="1"/>
              <a:t> k</a:t>
            </a:r>
            <a:r>
              <a:rPr lang="en-US"/>
              <a:t>.  Let </a:t>
            </a:r>
            <a:r>
              <a:rPr lang="en-US" sz="2000" b="1" i="1">
                <a:solidFill>
                  <a:srgbClr val="000000"/>
                </a:solidFill>
              </a:rPr>
              <a:t>D</a:t>
            </a:r>
            <a:r>
              <a:rPr lang="en-US" sz="2000" b="1" i="1" baseline="-25000">
                <a:solidFill>
                  <a:srgbClr val="000000"/>
                </a:solidFill>
              </a:rPr>
              <a:t>k</a:t>
            </a:r>
            <a:r>
              <a:rPr lang="en-US"/>
              <a:t> be the largest number of transplants achievable with </a:t>
            </a:r>
          </a:p>
          <a:p>
            <a:r>
              <a:rPr lang="en-US"/>
              <a:t>cycles </a:t>
            </a:r>
            <a:r>
              <a:rPr lang="en-US" b="1" i="1">
                <a:latin typeface="cmsy10" pitchFamily="34" charset="0"/>
              </a:rPr>
              <a:t>·</a:t>
            </a:r>
            <a:r>
              <a:rPr lang="en-US" sz="2000" b="1" i="1"/>
              <a:t> k </a:t>
            </a:r>
            <a:r>
              <a:rPr lang="en-US"/>
              <a:t>plus one altruistic donor. Then for every constant </a:t>
            </a:r>
            <a:r>
              <a:rPr lang="en-US" b="1" i="1"/>
              <a:t>k </a:t>
            </a:r>
            <a:r>
              <a:rPr lang="en-US"/>
              <a:t>there exists </a:t>
            </a:r>
            <a:r>
              <a:rPr lang="en-US" sz="2000" b="1">
                <a:latin typeface="cmmi10" pitchFamily="34" charset="0"/>
              </a:rPr>
              <a:t>½</a:t>
            </a:r>
            <a:r>
              <a:rPr lang="en-US" sz="2000" b="1"/>
              <a:t>&gt;0</a:t>
            </a:r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r>
              <a:rPr lang="en-US" sz="2000"/>
              <a:t>Furthermore</a:t>
            </a:r>
            <a:r>
              <a:rPr lang="en-US" sz="2000" b="1"/>
              <a:t>, </a:t>
            </a:r>
            <a:r>
              <a:rPr lang="en-US" sz="2000" b="1" i="1">
                <a:solidFill>
                  <a:srgbClr val="000000"/>
                </a:solidFill>
              </a:rPr>
              <a:t>C</a:t>
            </a:r>
            <a:r>
              <a:rPr lang="en-US" sz="2000" b="1" i="1" baseline="-25000">
                <a:solidFill>
                  <a:srgbClr val="000000"/>
                </a:solidFill>
              </a:rPr>
              <a:t>k</a:t>
            </a:r>
            <a:r>
              <a:rPr lang="en-US" sz="2000" b="1" i="1">
                <a:solidFill>
                  <a:srgbClr val="000000"/>
                </a:solidFill>
              </a:rPr>
              <a:t> </a:t>
            </a:r>
            <a:r>
              <a:rPr lang="en-US"/>
              <a:t>and </a:t>
            </a:r>
            <a:r>
              <a:rPr lang="en-US" sz="2000" b="1" i="1">
                <a:solidFill>
                  <a:srgbClr val="000000"/>
                </a:solidFill>
              </a:rPr>
              <a:t>D</a:t>
            </a:r>
            <a:r>
              <a:rPr lang="en-US" sz="2000" b="1" i="1" baseline="-25000">
                <a:solidFill>
                  <a:srgbClr val="000000"/>
                </a:solidFill>
              </a:rPr>
              <a:t>k </a:t>
            </a:r>
            <a:r>
              <a:rPr lang="en-US"/>
              <a:t>cover almost all L nodes. </a:t>
            </a:r>
          </a:p>
        </p:txBody>
      </p:sp>
      <p:pic>
        <p:nvPicPr>
          <p:cNvPr id="28735" name="Picture 6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262188"/>
            <a:ext cx="73771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426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Fact</a:t>
            </a:r>
            <a:r>
              <a:rPr lang="en-US" sz="2400" i="1" dirty="0" smtClean="0">
                <a:solidFill>
                  <a:srgbClr val="0000FF"/>
                </a:solidFill>
              </a:rPr>
              <a:t>: </a:t>
            </a:r>
            <a:r>
              <a:rPr lang="en-US" sz="2400" i="1" dirty="0" smtClean="0"/>
              <a:t>in almost every random directed random graph </a:t>
            </a:r>
            <a:r>
              <a:rPr lang="en-US" sz="2400" dirty="0" smtClean="0"/>
              <a:t>D(</a:t>
            </a:r>
            <a:r>
              <a:rPr lang="en-US" sz="2400" dirty="0" err="1" smtClean="0"/>
              <a:t>n,c</a:t>
            </a:r>
            <a:r>
              <a:rPr lang="en-US" sz="2400" dirty="0" smtClean="0"/>
              <a:t>/n) every tree of constant size appears linearly many times and there are no constant size cycles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Lemma:</a:t>
            </a:r>
            <a:r>
              <a:rPr lang="en-US" sz="2400" dirty="0" smtClean="0"/>
              <a:t> Let p(n)=</a:t>
            </a:r>
            <a:r>
              <a:rPr lang="en-US" sz="2400" dirty="0" err="1" smtClean="0"/>
              <a:t>c/n</a:t>
            </a:r>
            <a:r>
              <a:rPr lang="en-US" sz="2400" dirty="0" smtClean="0"/>
              <a:t>. </a:t>
            </a:r>
            <a:r>
              <a:rPr lang="en-US" sz="2400" i="1" dirty="0" smtClean="0"/>
              <a:t>Almost every random bipartite graph   </a:t>
            </a:r>
            <a:r>
              <a:rPr lang="en-US" sz="2400" dirty="0" smtClean="0"/>
              <a:t>G(</a:t>
            </a:r>
            <a:r>
              <a:rPr lang="en-US" sz="2400" dirty="0" err="1"/>
              <a:t>q</a:t>
            </a:r>
            <a:r>
              <a:rPr lang="en-US" sz="2400" dirty="0" err="1" smtClean="0"/>
              <a:t>n</a:t>
            </a:r>
            <a:r>
              <a:rPr lang="en-US" sz="2400" dirty="0" smtClean="0"/>
              <a:t>,(1-</a:t>
            </a:r>
            <a:r>
              <a:rPr lang="en-US" sz="2400" dirty="0"/>
              <a:t>q</a:t>
            </a:r>
            <a:r>
              <a:rPr lang="en-US" sz="2400" dirty="0" smtClean="0"/>
              <a:t>)</a:t>
            </a:r>
            <a:r>
              <a:rPr lang="en-US" sz="2400" dirty="0" err="1" smtClean="0"/>
              <a:t>n,p</a:t>
            </a:r>
            <a:r>
              <a:rPr lang="en-US" sz="2400" dirty="0" smtClean="0"/>
              <a:t>(n)) has a maximum matching of a linear size  z(</a:t>
            </a:r>
            <a:r>
              <a:rPr lang="en-US" sz="2400" dirty="0" err="1" smtClean="0"/>
              <a:t>c,q</a:t>
            </a:r>
            <a:r>
              <a:rPr lang="en-US" sz="2400" dirty="0" smtClean="0"/>
              <a:t>)</a:t>
            </a:r>
            <a:r>
              <a:rPr lang="en-US" sz="2400" dirty="0" err="1" smtClean="0"/>
              <a:t>qn</a:t>
            </a:r>
            <a:r>
              <a:rPr lang="en-US" sz="2400" dirty="0" smtClean="0"/>
              <a:t>, 0&lt;z(</a:t>
            </a:r>
            <a:r>
              <a:rPr lang="en-US" sz="2400" dirty="0" err="1" smtClean="0"/>
              <a:t>c,q</a:t>
            </a:r>
            <a:r>
              <a:rPr lang="en-US" sz="2400" dirty="0" smtClean="0"/>
              <a:t>)&lt;1</a:t>
            </a:r>
          </a:p>
          <a:p>
            <a:pPr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7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more on random graphs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294967295"/>
          </p:nvPr>
        </p:nvSpPr>
        <p:spPr>
          <a:xfrm>
            <a:off x="7010400" y="5822950"/>
            <a:ext cx="2133600" cy="365125"/>
          </a:xfrm>
          <a:prstGeom prst="rect">
            <a:avLst/>
          </a:prstGeom>
        </p:spPr>
        <p:txBody>
          <a:bodyPr/>
          <a:lstStyle/>
          <a:p>
            <a:fld id="{73FAABC7-EB58-476B-9BD8-70BA5A7AF0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0" y="4267200"/>
            <a:ext cx="1219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5105400"/>
            <a:ext cx="2133600" cy="605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862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148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43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482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052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100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724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0292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196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39" name="Straight Connector 38"/>
          <p:cNvCxnSpPr>
            <a:endCxn id="32" idx="5"/>
          </p:cNvCxnSpPr>
          <p:nvPr/>
        </p:nvCxnSpPr>
        <p:spPr>
          <a:xfrm flipH="1">
            <a:off x="3570241" y="4572000"/>
            <a:ext cx="315959" cy="903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3" idx="4"/>
          </p:cNvCxnSpPr>
          <p:nvPr/>
        </p:nvCxnSpPr>
        <p:spPr>
          <a:xfrm flipH="1">
            <a:off x="3848100" y="4495800"/>
            <a:ext cx="27786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6" idx="0"/>
          </p:cNvCxnSpPr>
          <p:nvPr/>
        </p:nvCxnSpPr>
        <p:spPr>
          <a:xfrm>
            <a:off x="4648200" y="4495800"/>
            <a:ext cx="4191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38862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mmi10"/>
              </a:rPr>
              <a:t>q</a:t>
            </a:r>
            <a:r>
              <a:rPr lang="en-US" dirty="0" err="1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 nodes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3800" y="5791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mmi10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(1-</a:t>
            </a:r>
            <a:r>
              <a:rPr lang="en-US" dirty="0" smtClean="0">
                <a:solidFill>
                  <a:prstClr val="black"/>
                </a:solidFill>
                <a:latin typeface="cmmi10"/>
              </a:rPr>
              <a:t>À</a:t>
            </a:r>
            <a:r>
              <a:rPr lang="en-US" dirty="0" smtClean="0">
                <a:solidFill>
                  <a:prstClr val="black"/>
                </a:solidFill>
              </a:rPr>
              <a:t>)n nodes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6" name="Straight Connector 65"/>
          <p:cNvCxnSpPr>
            <a:endCxn id="38" idx="4"/>
          </p:cNvCxnSpPr>
          <p:nvPr/>
        </p:nvCxnSpPr>
        <p:spPr>
          <a:xfrm flipH="1">
            <a:off x="4457700" y="4511675"/>
            <a:ext cx="239760" cy="974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33" idx="6"/>
          </p:cNvCxnSpPr>
          <p:nvPr/>
        </p:nvCxnSpPr>
        <p:spPr>
          <a:xfrm flipH="1">
            <a:off x="3886200" y="4511675"/>
            <a:ext cx="468360" cy="936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656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9600" y="13716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Definition: u,v</a:t>
            </a:r>
            <a:r>
              <a:rPr lang="en-US" sz="2400" baseline="-25000" dirty="0" smtClean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,v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,…,</a:t>
            </a:r>
            <a:r>
              <a:rPr lang="en-US" sz="2400" dirty="0" err="1" smtClean="0">
                <a:solidFill>
                  <a:prstClr val="black"/>
                </a:solidFill>
              </a:rPr>
              <a:t>v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400" baseline="-25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is a </a:t>
            </a:r>
            <a:r>
              <a:rPr lang="en-US" sz="2400" i="1" dirty="0" smtClean="0">
                <a:solidFill>
                  <a:srgbClr val="0000FF"/>
                </a:solidFill>
              </a:rPr>
              <a:t>good cycle </a:t>
            </a:r>
            <a:r>
              <a:rPr lang="en-US" sz="2400" dirty="0" smtClean="0">
                <a:solidFill>
                  <a:prstClr val="black"/>
                </a:solidFill>
              </a:rPr>
              <a:t>if: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u is L and all other nodes are 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the only L node that has an edge to v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r>
              <a:rPr lang="en-US" sz="2000" dirty="0" smtClean="0">
                <a:solidFill>
                  <a:prstClr val="black"/>
                </a:solidFill>
              </a:rPr>
              <a:t>,v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,…,</a:t>
            </a:r>
            <a:r>
              <a:rPr lang="en-US" sz="2000" dirty="0" err="1" smtClean="0">
                <a:solidFill>
                  <a:prstClr val="black"/>
                </a:solidFill>
              </a:rPr>
              <a:t>v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baseline="-25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is u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-25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the only H node that u has an edge to is v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No edges from v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r>
              <a:rPr lang="en-US" sz="2000" dirty="0" smtClean="0">
                <a:solidFill>
                  <a:prstClr val="black"/>
                </a:solidFill>
              </a:rPr>
              <a:t>,v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,…,</a:t>
            </a:r>
            <a:r>
              <a:rPr lang="en-US" sz="2000" dirty="0" err="1" smtClean="0">
                <a:solidFill>
                  <a:prstClr val="black"/>
                </a:solidFill>
              </a:rPr>
              <a:t>v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to other H nodes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No edges from v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,…,</a:t>
            </a:r>
            <a:r>
              <a:rPr lang="en-US" sz="2000" dirty="0" err="1" smtClean="0">
                <a:solidFill>
                  <a:prstClr val="black"/>
                </a:solidFill>
              </a:rPr>
              <a:t>v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 to u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09600" y="6119336"/>
            <a:ext cx="77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Claim: </a:t>
            </a:r>
            <a:r>
              <a:rPr lang="en-US" sz="2200" dirty="0" smtClean="0">
                <a:solidFill>
                  <a:prstClr val="black"/>
                </a:solidFill>
              </a:rPr>
              <a:t>there are linearly many good cycles of length k+1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295400" y="3352800"/>
            <a:ext cx="6553199" cy="2438400"/>
            <a:chOff x="1292832" y="2971800"/>
            <a:chExt cx="6479568" cy="3124200"/>
          </a:xfrm>
        </p:grpSpPr>
        <p:sp>
          <p:nvSpPr>
            <p:cNvPr id="65" name="Oval 64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92832" y="492442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H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83" idx="4"/>
              <a:endCxn id="72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5181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78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Arrow Connector 87"/>
            <p:cNvCxnSpPr>
              <a:endCxn id="87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82" idx="4"/>
            </p:cNvCxnSpPr>
            <p:nvPr/>
          </p:nvCxnSpPr>
          <p:spPr>
            <a:xfrm>
              <a:off x="3187337" y="5208494"/>
              <a:ext cx="359080" cy="50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97" idx="4"/>
              <a:endCxn id="85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81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74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5" idx="1"/>
              <a:endCxn id="77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9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71" idx="4"/>
              <a:endCxn id="99" idx="2"/>
            </p:cNvCxnSpPr>
            <p:nvPr/>
          </p:nvCxnSpPr>
          <p:spPr>
            <a:xfrm>
              <a:off x="6138305" y="4891420"/>
              <a:ext cx="581745" cy="5992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4" name="Straight Arrow Connector 173"/>
            <p:cNvCxnSpPr>
              <a:stCxn id="171" idx="3"/>
              <a:endCxn id="97" idx="0"/>
            </p:cNvCxnSpPr>
            <p:nvPr/>
          </p:nvCxnSpPr>
          <p:spPr>
            <a:xfrm>
              <a:off x="5269872" y="3418842"/>
              <a:ext cx="181545" cy="13817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77" idx="0"/>
              <a:endCxn id="171" idx="3"/>
            </p:cNvCxnSpPr>
            <p:nvPr/>
          </p:nvCxnSpPr>
          <p:spPr>
            <a:xfrm flipV="1">
              <a:off x="4911784" y="3418842"/>
              <a:ext cx="358088" cy="17240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4" idx="5"/>
              <a:endCxn id="75" idx="6"/>
            </p:cNvCxnSpPr>
            <p:nvPr/>
          </p:nvCxnSpPr>
          <p:spPr>
            <a:xfrm flipH="1">
              <a:off x="3359033" y="3495042"/>
              <a:ext cx="743695" cy="126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82" idx="0"/>
              <a:endCxn id="164" idx="4"/>
            </p:cNvCxnSpPr>
            <p:nvPr/>
          </p:nvCxnSpPr>
          <p:spPr>
            <a:xfrm flipV="1">
              <a:off x="3546417" y="3506373"/>
              <a:ext cx="527167" cy="16752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82" idx="5"/>
              <a:endCxn id="80" idx="3"/>
            </p:cNvCxnSpPr>
            <p:nvPr/>
          </p:nvCxnSpPr>
          <p:spPr>
            <a:xfrm>
              <a:off x="3575561" y="5247642"/>
              <a:ext cx="505591" cy="322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Oval 179"/>
          <p:cNvSpPr/>
          <p:nvPr/>
        </p:nvSpPr>
        <p:spPr>
          <a:xfrm>
            <a:off x="5105400" y="35052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4495800" y="35052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4419600" y="36734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486400" y="44958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181600" y="51054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724400" y="5040868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334000" y="3505200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u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0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/>
          <p:cNvCxnSpPr>
            <a:endCxn id="71" idx="2"/>
          </p:cNvCxnSpPr>
          <p:nvPr/>
        </p:nvCxnSpPr>
        <p:spPr>
          <a:xfrm>
            <a:off x="5833975" y="3669529"/>
            <a:ext cx="320275" cy="11513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0" idx="0"/>
            <a:endCxn id="170" idx="5"/>
          </p:cNvCxnSpPr>
          <p:nvPr/>
        </p:nvCxnSpPr>
        <p:spPr>
          <a:xfrm flipH="1" flipV="1">
            <a:off x="5832677" y="3642238"/>
            <a:ext cx="1344197" cy="13391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248400" y="3597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H="1" flipV="1">
            <a:off x="6290085" y="3657600"/>
            <a:ext cx="523683" cy="124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12" idx="4"/>
          </p:cNvCxnSpPr>
          <p:nvPr/>
        </p:nvCxnSpPr>
        <p:spPr>
          <a:xfrm flipH="1">
            <a:off x="5886722" y="3657600"/>
            <a:ext cx="403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485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Claim: </a:t>
            </a:r>
            <a:r>
              <a:rPr lang="en-US" sz="2400" dirty="0" smtClean="0">
                <a:solidFill>
                  <a:prstClr val="black"/>
                </a:solidFill>
              </a:rPr>
              <a:t>there are linearly many good cycles of length 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1:  there are linearly many isolated paths of length k in the H graph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886200" y="50292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5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1170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4-way and larger exchanges have been successfully demonstrated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However, significant challenges in conducting very large exchanges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exchanges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803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Claim: </a:t>
            </a:r>
            <a:r>
              <a:rPr lang="en-US" sz="2400" dirty="0" smtClean="0">
                <a:solidFill>
                  <a:prstClr val="black"/>
                </a:solidFill>
              </a:rPr>
              <a:t>there are linearly many good cycles of length 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1:  there are linearly many isolated paths of length k in the H graph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886200" y="50292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9" name="Straight Arrow Connector 118"/>
          <p:cNvCxnSpPr>
            <a:endCxn id="118" idx="4"/>
          </p:cNvCxnSpPr>
          <p:nvPr/>
        </p:nvCxnSpPr>
        <p:spPr>
          <a:xfrm flipV="1">
            <a:off x="3361438" y="5089589"/>
            <a:ext cx="566447" cy="90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8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3546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Claim: </a:t>
            </a:r>
            <a:r>
              <a:rPr lang="en-US" sz="2400" dirty="0" smtClean="0">
                <a:solidFill>
                  <a:prstClr val="black"/>
                </a:solidFill>
              </a:rPr>
              <a:t>there are linearly many good cycles of length 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1:  there are linearly many isolated paths of length k in the H graph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2: find maximum number of disjoint edges from L to beginnings of paths 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886200" y="50292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9" name="Straight Arrow Connector 118"/>
          <p:cNvCxnSpPr>
            <a:endCxn id="118" idx="4"/>
          </p:cNvCxnSpPr>
          <p:nvPr/>
        </p:nvCxnSpPr>
        <p:spPr>
          <a:xfrm flipV="1">
            <a:off x="3361438" y="5089589"/>
            <a:ext cx="566447" cy="90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8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6484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03834" y="5022056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1" idx="4"/>
            </p:cNvCxnSpPr>
            <p:nvPr/>
          </p:nvCxnSpPr>
          <p:spPr>
            <a:xfrm flipV="1">
              <a:off x="3184969" y="5099430"/>
              <a:ext cx="560082" cy="115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Claim: </a:t>
            </a:r>
            <a:r>
              <a:rPr lang="en-US" sz="2400" dirty="0" smtClean="0">
                <a:solidFill>
                  <a:prstClr val="black"/>
                </a:solidFill>
              </a:rPr>
              <a:t>there are linearly many good cycles of length 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1:  there are linearly many isolated paths of length k in the H graph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2: find maximum number of disjoint edges from L to beginnings of paths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6" name="Straight Arrow Connector 65"/>
          <p:cNvCxnSpPr>
            <a:endCxn id="82" idx="0"/>
          </p:cNvCxnSpPr>
          <p:nvPr/>
        </p:nvCxnSpPr>
        <p:spPr>
          <a:xfrm flipH="1">
            <a:off x="3173660" y="3733800"/>
            <a:ext cx="26740" cy="1210017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7" idx="0"/>
          </p:cNvCxnSpPr>
          <p:nvPr/>
        </p:nvCxnSpPr>
        <p:spPr>
          <a:xfrm>
            <a:off x="4979740" y="3886200"/>
            <a:ext cx="26150" cy="88753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5"/>
            <a:endCxn id="70" idx="3"/>
          </p:cNvCxnSpPr>
          <p:nvPr/>
        </p:nvCxnSpPr>
        <p:spPr>
          <a:xfrm>
            <a:off x="5985077" y="3718438"/>
            <a:ext cx="333782" cy="119995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74" idx="6"/>
          </p:cNvCxnSpPr>
          <p:nvPr/>
        </p:nvCxnSpPr>
        <p:spPr>
          <a:xfrm flipH="1">
            <a:off x="3537481" y="3733800"/>
            <a:ext cx="43919" cy="109327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6945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03834" y="5022056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1" idx="4"/>
            </p:cNvCxnSpPr>
            <p:nvPr/>
          </p:nvCxnSpPr>
          <p:spPr>
            <a:xfrm flipV="1">
              <a:off x="3184969" y="5099430"/>
              <a:ext cx="560082" cy="115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Claim: </a:t>
            </a:r>
            <a:r>
              <a:rPr lang="en-US" sz="2400" dirty="0" smtClean="0">
                <a:solidFill>
                  <a:prstClr val="black"/>
                </a:solidFill>
              </a:rPr>
              <a:t>there are linearly many good cycles of length 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1:  there are linearly many isolated paths of length k in the H graph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2: find maximum number of disjoint edges from L to beginnings of paths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3: there is a linear number of edges that close good cycles from the last nodes of the established paths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6" name="Straight Arrow Connector 65"/>
          <p:cNvCxnSpPr>
            <a:endCxn id="82" idx="0"/>
          </p:cNvCxnSpPr>
          <p:nvPr/>
        </p:nvCxnSpPr>
        <p:spPr>
          <a:xfrm flipH="1">
            <a:off x="3173660" y="3733800"/>
            <a:ext cx="26740" cy="1210017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7" idx="0"/>
          </p:cNvCxnSpPr>
          <p:nvPr/>
        </p:nvCxnSpPr>
        <p:spPr>
          <a:xfrm>
            <a:off x="4979740" y="3886200"/>
            <a:ext cx="26150" cy="88753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5"/>
            <a:endCxn id="70" idx="3"/>
          </p:cNvCxnSpPr>
          <p:nvPr/>
        </p:nvCxnSpPr>
        <p:spPr>
          <a:xfrm>
            <a:off x="5985077" y="3718438"/>
            <a:ext cx="333782" cy="119995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74" idx="6"/>
          </p:cNvCxnSpPr>
          <p:nvPr/>
        </p:nvCxnSpPr>
        <p:spPr>
          <a:xfrm flipH="1">
            <a:off x="3537481" y="3733800"/>
            <a:ext cx="43919" cy="109327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2588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03834" y="5022056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1" idx="4"/>
            </p:cNvCxnSpPr>
            <p:nvPr/>
          </p:nvCxnSpPr>
          <p:spPr>
            <a:xfrm flipV="1">
              <a:off x="3184969" y="5099430"/>
              <a:ext cx="560082" cy="115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Claim: </a:t>
            </a:r>
            <a:r>
              <a:rPr lang="en-US" sz="2400" dirty="0" smtClean="0">
                <a:solidFill>
                  <a:prstClr val="black"/>
                </a:solidFill>
              </a:rPr>
              <a:t>there are linearly many good cycles of length 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1:  there are linearly many isolated paths of length k in the H graph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2: find maximum number of disjoint edges from L to beginnings of paths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Step 3: there is a linear number of edges that close good cycles from the last nodes of the established paths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6" name="Straight Arrow Connector 65"/>
          <p:cNvCxnSpPr>
            <a:endCxn id="82" idx="0"/>
          </p:cNvCxnSpPr>
          <p:nvPr/>
        </p:nvCxnSpPr>
        <p:spPr>
          <a:xfrm flipH="1">
            <a:off x="3173660" y="3733800"/>
            <a:ext cx="26740" cy="1210017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7" idx="0"/>
          </p:cNvCxnSpPr>
          <p:nvPr/>
        </p:nvCxnSpPr>
        <p:spPr>
          <a:xfrm>
            <a:off x="4979740" y="3886200"/>
            <a:ext cx="26150" cy="88753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5"/>
            <a:endCxn id="70" idx="3"/>
          </p:cNvCxnSpPr>
          <p:nvPr/>
        </p:nvCxnSpPr>
        <p:spPr>
          <a:xfrm>
            <a:off x="5985077" y="3718438"/>
            <a:ext cx="333782" cy="119995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74" idx="6"/>
          </p:cNvCxnSpPr>
          <p:nvPr/>
        </p:nvCxnSpPr>
        <p:spPr>
          <a:xfrm flipH="1">
            <a:off x="3537481" y="3733800"/>
            <a:ext cx="43919" cy="109327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0" name="Straight Arrow Connector 139"/>
          <p:cNvCxnSpPr>
            <a:stCxn id="73" idx="5"/>
            <a:endCxn id="108" idx="4"/>
          </p:cNvCxnSpPr>
          <p:nvPr/>
        </p:nvCxnSpPr>
        <p:spPr>
          <a:xfrm flipV="1">
            <a:off x="2668078" y="3786755"/>
            <a:ext cx="513150" cy="1201306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11" idx="5"/>
          </p:cNvCxnSpPr>
          <p:nvPr/>
        </p:nvCxnSpPr>
        <p:spPr>
          <a:xfrm flipV="1">
            <a:off x="4176366" y="3896857"/>
            <a:ext cx="806854" cy="91793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9" idx="1"/>
            <a:endCxn id="114" idx="7"/>
          </p:cNvCxnSpPr>
          <p:nvPr/>
        </p:nvCxnSpPr>
        <p:spPr>
          <a:xfrm flipH="1" flipV="1">
            <a:off x="5985077" y="3675737"/>
            <a:ext cx="1314721" cy="139069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1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4643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03834" y="5022056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1" idx="4"/>
            </p:cNvCxnSpPr>
            <p:nvPr/>
          </p:nvCxnSpPr>
          <p:spPr>
            <a:xfrm flipV="1">
              <a:off x="3184969" y="5099430"/>
              <a:ext cx="560082" cy="115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So far: linearly many good cycles of length k+1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Final step: </a:t>
            </a:r>
            <a:r>
              <a:rPr lang="en-US" sz="2000" dirty="0" smtClean="0">
                <a:solidFill>
                  <a:prstClr val="black"/>
                </a:solidFill>
              </a:rPr>
              <a:t>Start from an allocation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and construct from it a Q</a:t>
            </a:r>
            <a:r>
              <a:rPr lang="en-US" sz="2000" baseline="-25000" dirty="0" smtClean="0">
                <a:solidFill>
                  <a:prstClr val="black"/>
                </a:solidFill>
              </a:rPr>
              <a:t>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allocation that adds a linear term (using the good cycles of length k+1)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6" name="Straight Arrow Connector 65"/>
          <p:cNvCxnSpPr>
            <a:endCxn id="82" idx="0"/>
          </p:cNvCxnSpPr>
          <p:nvPr/>
        </p:nvCxnSpPr>
        <p:spPr>
          <a:xfrm flipH="1">
            <a:off x="3173660" y="3733800"/>
            <a:ext cx="26740" cy="1210017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7" idx="0"/>
          </p:cNvCxnSpPr>
          <p:nvPr/>
        </p:nvCxnSpPr>
        <p:spPr>
          <a:xfrm>
            <a:off x="4979740" y="3886200"/>
            <a:ext cx="26150" cy="88753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5"/>
            <a:endCxn id="70" idx="3"/>
          </p:cNvCxnSpPr>
          <p:nvPr/>
        </p:nvCxnSpPr>
        <p:spPr>
          <a:xfrm>
            <a:off x="5985077" y="3718438"/>
            <a:ext cx="333782" cy="119995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74" idx="6"/>
          </p:cNvCxnSpPr>
          <p:nvPr/>
        </p:nvCxnSpPr>
        <p:spPr>
          <a:xfrm flipH="1">
            <a:off x="3537481" y="3733800"/>
            <a:ext cx="43919" cy="109327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0" name="Straight Arrow Connector 139"/>
          <p:cNvCxnSpPr>
            <a:stCxn id="73" idx="5"/>
            <a:endCxn id="108" idx="4"/>
          </p:cNvCxnSpPr>
          <p:nvPr/>
        </p:nvCxnSpPr>
        <p:spPr>
          <a:xfrm flipV="1">
            <a:off x="2668078" y="3786755"/>
            <a:ext cx="513150" cy="1201306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11" idx="5"/>
          </p:cNvCxnSpPr>
          <p:nvPr/>
        </p:nvCxnSpPr>
        <p:spPr>
          <a:xfrm flipV="1">
            <a:off x="4176366" y="3896857"/>
            <a:ext cx="806854" cy="91793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9" idx="1"/>
            <a:endCxn id="114" idx="7"/>
          </p:cNvCxnSpPr>
          <p:nvPr/>
        </p:nvCxnSpPr>
        <p:spPr>
          <a:xfrm flipH="1" flipV="1">
            <a:off x="5985077" y="3675737"/>
            <a:ext cx="1314721" cy="139069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3951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03834" y="5022056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1" idx="4"/>
            </p:cNvCxnSpPr>
            <p:nvPr/>
          </p:nvCxnSpPr>
          <p:spPr>
            <a:xfrm flipV="1">
              <a:off x="3184969" y="5099430"/>
              <a:ext cx="560082" cy="115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So far: linearly many good cycles of length k+1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Final step: </a:t>
            </a:r>
            <a:r>
              <a:rPr lang="en-US" sz="2000" dirty="0" smtClean="0">
                <a:solidFill>
                  <a:prstClr val="black"/>
                </a:solidFill>
              </a:rPr>
              <a:t>Start from an allocation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and construct from it a Q</a:t>
            </a:r>
            <a:r>
              <a:rPr lang="en-US" sz="2000" baseline="-25000" dirty="0" smtClean="0">
                <a:solidFill>
                  <a:prstClr val="black"/>
                </a:solidFill>
              </a:rPr>
              <a:t>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allocation that adds a linear term (using the good cycles of length k+1)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Add a good cycle if it is disjoint from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or delete the cycle that contains u in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baseline="-250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and add it …</a:t>
            </a: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6" name="Straight Arrow Connector 65"/>
          <p:cNvCxnSpPr>
            <a:endCxn id="82" idx="0"/>
          </p:cNvCxnSpPr>
          <p:nvPr/>
        </p:nvCxnSpPr>
        <p:spPr>
          <a:xfrm flipH="1">
            <a:off x="3173660" y="3733800"/>
            <a:ext cx="26740" cy="1210017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7" idx="0"/>
          </p:cNvCxnSpPr>
          <p:nvPr/>
        </p:nvCxnSpPr>
        <p:spPr>
          <a:xfrm>
            <a:off x="4979740" y="3886200"/>
            <a:ext cx="26150" cy="88753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5"/>
            <a:endCxn id="70" idx="3"/>
          </p:cNvCxnSpPr>
          <p:nvPr/>
        </p:nvCxnSpPr>
        <p:spPr>
          <a:xfrm>
            <a:off x="5985077" y="3718438"/>
            <a:ext cx="333782" cy="119995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74" idx="6"/>
          </p:cNvCxnSpPr>
          <p:nvPr/>
        </p:nvCxnSpPr>
        <p:spPr>
          <a:xfrm flipH="1">
            <a:off x="3537481" y="3733800"/>
            <a:ext cx="43919" cy="109327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0" name="Straight Arrow Connector 139"/>
          <p:cNvCxnSpPr>
            <a:stCxn id="73" idx="5"/>
            <a:endCxn id="108" idx="4"/>
          </p:cNvCxnSpPr>
          <p:nvPr/>
        </p:nvCxnSpPr>
        <p:spPr>
          <a:xfrm flipV="1">
            <a:off x="2668078" y="3786755"/>
            <a:ext cx="513150" cy="1201306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11" idx="5"/>
          </p:cNvCxnSpPr>
          <p:nvPr/>
        </p:nvCxnSpPr>
        <p:spPr>
          <a:xfrm flipV="1">
            <a:off x="4176366" y="3896857"/>
            <a:ext cx="806854" cy="91793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9" idx="1"/>
            <a:endCxn id="114" idx="7"/>
          </p:cNvCxnSpPr>
          <p:nvPr/>
        </p:nvCxnSpPr>
        <p:spPr>
          <a:xfrm flipH="1" flipV="1">
            <a:off x="5985077" y="3675737"/>
            <a:ext cx="1314721" cy="139069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781800" y="48768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15200" y="49530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172200" y="48006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019800" y="3429000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2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8956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03834" y="5022056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1" idx="4"/>
            </p:cNvCxnSpPr>
            <p:nvPr/>
          </p:nvCxnSpPr>
          <p:spPr>
            <a:xfrm flipV="1">
              <a:off x="3184969" y="5099430"/>
              <a:ext cx="560082" cy="115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So far: linearly many good cycles of length k+1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Final step: </a:t>
            </a:r>
            <a:r>
              <a:rPr lang="en-US" sz="2000" dirty="0" smtClean="0">
                <a:solidFill>
                  <a:prstClr val="black"/>
                </a:solidFill>
              </a:rPr>
              <a:t>Start from an allocation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and construct from it a Q</a:t>
            </a:r>
            <a:r>
              <a:rPr lang="en-US" sz="2000" baseline="-25000" dirty="0" smtClean="0">
                <a:solidFill>
                  <a:prstClr val="black"/>
                </a:solidFill>
              </a:rPr>
              <a:t>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allocation that adds a linear term (using the good cycles of length k+1)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Add a good cycle if it is disjoint from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or delete the cycle that contains u in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baseline="-250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and add it …</a:t>
            </a: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6" name="Straight Arrow Connector 65"/>
          <p:cNvCxnSpPr>
            <a:endCxn id="82" idx="0"/>
          </p:cNvCxnSpPr>
          <p:nvPr/>
        </p:nvCxnSpPr>
        <p:spPr>
          <a:xfrm flipH="1">
            <a:off x="3173660" y="3733800"/>
            <a:ext cx="26740" cy="1210017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7" idx="0"/>
          </p:cNvCxnSpPr>
          <p:nvPr/>
        </p:nvCxnSpPr>
        <p:spPr>
          <a:xfrm>
            <a:off x="4979740" y="3886200"/>
            <a:ext cx="26150" cy="88753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5"/>
            <a:endCxn id="70" idx="3"/>
          </p:cNvCxnSpPr>
          <p:nvPr/>
        </p:nvCxnSpPr>
        <p:spPr>
          <a:xfrm>
            <a:off x="5985077" y="3718438"/>
            <a:ext cx="333782" cy="119995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74" idx="6"/>
          </p:cNvCxnSpPr>
          <p:nvPr/>
        </p:nvCxnSpPr>
        <p:spPr>
          <a:xfrm flipH="1">
            <a:off x="3537481" y="3733800"/>
            <a:ext cx="43919" cy="109327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0" name="Straight Arrow Connector 139"/>
          <p:cNvCxnSpPr>
            <a:stCxn id="73" idx="5"/>
            <a:endCxn id="108" idx="4"/>
          </p:cNvCxnSpPr>
          <p:nvPr/>
        </p:nvCxnSpPr>
        <p:spPr>
          <a:xfrm flipV="1">
            <a:off x="2668078" y="3786755"/>
            <a:ext cx="513150" cy="1201306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11" idx="5"/>
          </p:cNvCxnSpPr>
          <p:nvPr/>
        </p:nvCxnSpPr>
        <p:spPr>
          <a:xfrm flipV="1">
            <a:off x="4176366" y="3896857"/>
            <a:ext cx="806854" cy="91793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9" idx="1"/>
            <a:endCxn id="114" idx="7"/>
          </p:cNvCxnSpPr>
          <p:nvPr/>
        </p:nvCxnSpPr>
        <p:spPr>
          <a:xfrm flipH="1" flipV="1">
            <a:off x="5985077" y="3675737"/>
            <a:ext cx="1314721" cy="139069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781800" y="48768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15200" y="49530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172200" y="48006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019800" y="3429000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 flipV="1">
            <a:off x="5486400" y="3733800"/>
            <a:ext cx="762000" cy="11430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562600" y="3733800"/>
            <a:ext cx="3810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2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8930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371600"/>
            <a:ext cx="86106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	</a:t>
            </a: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baseline="-25000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 smtClean="0">
              <a:solidFill>
                <a:prstClr val="black"/>
              </a:solidFill>
            </a:endParaRPr>
          </a:p>
          <a:p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447800" y="3429000"/>
            <a:ext cx="6553199" cy="2438400"/>
            <a:chOff x="1292832" y="2971800"/>
            <a:chExt cx="6479568" cy="3124200"/>
          </a:xfrm>
        </p:grpSpPr>
        <p:sp>
          <p:nvSpPr>
            <p:cNvPr id="63" name="Oval 62"/>
            <p:cNvSpPr/>
            <p:nvPr/>
          </p:nvSpPr>
          <p:spPr>
            <a:xfrm>
              <a:off x="2590800" y="2971800"/>
              <a:ext cx="3886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72302" y="3069431"/>
              <a:ext cx="376719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2832" y="4924425"/>
              <a:ext cx="762000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600200" y="4419600"/>
              <a:ext cx="617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82" idx="4"/>
              <a:endCxn id="71" idx="5"/>
            </p:cNvCxnSpPr>
            <p:nvPr/>
          </p:nvCxnSpPr>
          <p:spPr>
            <a:xfrm flipH="1">
              <a:off x="2763921" y="4990032"/>
              <a:ext cx="235379" cy="185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97089" y="481404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693561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04557" y="523390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9038" y="490330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76600" y="4724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343400" y="5029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70567" y="514291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69727" y="469473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98126" y="560294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06908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14607" y="5149327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03834" y="5022056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58084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05594" y="5346551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58534" y="528431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77" idx="4"/>
            </p:cNvCxnSpPr>
            <p:nvPr/>
          </p:nvCxnSpPr>
          <p:spPr>
            <a:xfrm flipH="1">
              <a:off x="4417032" y="4772111"/>
              <a:ext cx="393911" cy="338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968240" y="4658358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6" idx="5"/>
            </p:cNvCxnSpPr>
            <p:nvPr/>
          </p:nvCxnSpPr>
          <p:spPr>
            <a:xfrm flipH="1" flipV="1">
              <a:off x="4038601" y="4724400"/>
              <a:ext cx="380999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1" idx="4"/>
            </p:cNvCxnSpPr>
            <p:nvPr/>
          </p:nvCxnSpPr>
          <p:spPr>
            <a:xfrm flipV="1">
              <a:off x="3184969" y="5099430"/>
              <a:ext cx="560082" cy="115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6" idx="4"/>
              <a:endCxn id="84" idx="6"/>
            </p:cNvCxnSpPr>
            <p:nvPr/>
          </p:nvCxnSpPr>
          <p:spPr>
            <a:xfrm flipH="1">
              <a:off x="5340967" y="4877973"/>
              <a:ext cx="110450" cy="445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0" idx="5"/>
            </p:cNvCxnSpPr>
            <p:nvPr/>
          </p:nvCxnSpPr>
          <p:spPr>
            <a:xfrm flipH="1">
              <a:off x="3184968" y="4800600"/>
              <a:ext cx="167832" cy="414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73" idx="4"/>
            </p:cNvCxnSpPr>
            <p:nvPr/>
          </p:nvCxnSpPr>
          <p:spPr>
            <a:xfrm flipH="1" flipV="1">
              <a:off x="2470255" y="4980678"/>
              <a:ext cx="257507" cy="129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4" idx="1"/>
              <a:endCxn id="76" idx="6"/>
            </p:cNvCxnSpPr>
            <p:nvPr/>
          </p:nvCxnSpPr>
          <p:spPr>
            <a:xfrm flipH="1" flipV="1">
              <a:off x="4953000" y="5181600"/>
              <a:ext cx="317606" cy="114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0740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832566" y="510988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568043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410200" y="4800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127171" y="5800165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20050" y="491265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067006" y="50584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367353" y="5229733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15138" y="533613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98" idx="5"/>
            </p:cNvCxnSpPr>
            <p:nvPr/>
          </p:nvCxnSpPr>
          <p:spPr>
            <a:xfrm>
              <a:off x="6790410" y="4978700"/>
              <a:ext cx="317810" cy="10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0" idx="4"/>
              <a:endCxn id="98" idx="7"/>
            </p:cNvCxnSpPr>
            <p:nvPr/>
          </p:nvCxnSpPr>
          <p:spPr>
            <a:xfrm>
              <a:off x="6138306" y="4891420"/>
              <a:ext cx="652106" cy="32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485610" y="5722792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96399" y="5504329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209800" y="5486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13167" y="5638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965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46567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032367" y="34290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18167" y="35052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9561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794367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8767" y="32766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257800" y="33528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76600" y="3200400"/>
              <a:ext cx="82433" cy="77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2" name="Straight Arrow Connector 121"/>
          <p:cNvCxnSpPr>
            <a:endCxn id="104" idx="5"/>
          </p:cNvCxnSpPr>
          <p:nvPr/>
        </p:nvCxnSpPr>
        <p:spPr>
          <a:xfrm flipH="1">
            <a:off x="5759384" y="5410200"/>
            <a:ext cx="448322" cy="21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0" idx="3"/>
            <a:endCxn id="93" idx="6"/>
          </p:cNvCxnSpPr>
          <p:nvPr/>
        </p:nvCxnSpPr>
        <p:spPr>
          <a:xfrm flipH="1">
            <a:off x="6211668" y="5242834"/>
            <a:ext cx="380527" cy="192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1054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000" y="54260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5760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22230" y="55022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1371600"/>
            <a:ext cx="83058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So far: linearly many good cycles of length k+1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Final step: </a:t>
            </a:r>
            <a:r>
              <a:rPr lang="en-US" sz="2000" dirty="0" smtClean="0">
                <a:solidFill>
                  <a:prstClr val="black"/>
                </a:solidFill>
              </a:rPr>
              <a:t>Start from an allocation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and construct from it a Q</a:t>
            </a:r>
            <a:r>
              <a:rPr lang="en-US" sz="2000" baseline="-25000" dirty="0" smtClean="0">
                <a:solidFill>
                  <a:prstClr val="black"/>
                </a:solidFill>
              </a:rPr>
              <a:t>k+1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allocation that adds a linear term (using the good cycles of length k+1)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Add a good cycle if it is disjoint from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 or delete the cycle that contains u in </a:t>
            </a:r>
            <a:r>
              <a:rPr lang="en-US" sz="2000" dirty="0" err="1" smtClean="0">
                <a:solidFill>
                  <a:prstClr val="black"/>
                </a:solidFill>
              </a:rPr>
              <a:t>Q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000" baseline="-250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and add it …</a:t>
            </a: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sz="2000" baseline="-25000" dirty="0" smtClean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6" name="Straight Arrow Connector 65"/>
          <p:cNvCxnSpPr>
            <a:endCxn id="82" idx="0"/>
          </p:cNvCxnSpPr>
          <p:nvPr/>
        </p:nvCxnSpPr>
        <p:spPr>
          <a:xfrm flipH="1">
            <a:off x="3173660" y="3733800"/>
            <a:ext cx="26740" cy="1210017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7" idx="0"/>
          </p:cNvCxnSpPr>
          <p:nvPr/>
        </p:nvCxnSpPr>
        <p:spPr>
          <a:xfrm>
            <a:off x="4979740" y="3886200"/>
            <a:ext cx="26150" cy="88753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5"/>
            <a:endCxn id="70" idx="3"/>
          </p:cNvCxnSpPr>
          <p:nvPr/>
        </p:nvCxnSpPr>
        <p:spPr>
          <a:xfrm>
            <a:off x="5985077" y="3718438"/>
            <a:ext cx="333782" cy="119995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74" idx="6"/>
          </p:cNvCxnSpPr>
          <p:nvPr/>
        </p:nvCxnSpPr>
        <p:spPr>
          <a:xfrm flipH="1">
            <a:off x="3537481" y="3733800"/>
            <a:ext cx="43919" cy="109327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2578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648200" y="3581400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2000" y="3749611"/>
            <a:ext cx="83370" cy="603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" y="4038600"/>
            <a:ext cx="77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k=3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0" name="Straight Arrow Connector 139"/>
          <p:cNvCxnSpPr>
            <a:stCxn id="73" idx="5"/>
            <a:endCxn id="108" idx="4"/>
          </p:cNvCxnSpPr>
          <p:nvPr/>
        </p:nvCxnSpPr>
        <p:spPr>
          <a:xfrm flipV="1">
            <a:off x="2668078" y="3786755"/>
            <a:ext cx="513150" cy="1201306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11" idx="5"/>
          </p:cNvCxnSpPr>
          <p:nvPr/>
        </p:nvCxnSpPr>
        <p:spPr>
          <a:xfrm flipV="1">
            <a:off x="4176366" y="3896857"/>
            <a:ext cx="806854" cy="91793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9" idx="1"/>
            <a:endCxn id="114" idx="7"/>
          </p:cNvCxnSpPr>
          <p:nvPr/>
        </p:nvCxnSpPr>
        <p:spPr>
          <a:xfrm flipH="1" flipV="1">
            <a:off x="5985077" y="3675737"/>
            <a:ext cx="1314721" cy="139069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781800" y="48768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15200" y="49530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172200" y="48006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019800" y="3429000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𝑜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2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498" y="0"/>
                <a:ext cx="8229600" cy="914400"/>
              </a:xfr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412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2" t="18647" r="50926" b="7279"/>
          <a:stretch>
            <a:fillRect/>
          </a:stretch>
        </p:blipFill>
        <p:spPr bwMode="auto">
          <a:xfrm>
            <a:off x="-38102" y="1295400"/>
            <a:ext cx="8831580" cy="54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Long chains benefit highly sensitized patients (without harming low-sensitized patients)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07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>
                    <a:solidFill>
                      <a:srgbClr val="A50021"/>
                    </a:solidFill>
                  </a:rPr>
                  <a:t>Question</a:t>
                </a:r>
                <a:r>
                  <a:rPr lang="en-US" dirty="0">
                    <a:solidFill>
                      <a:srgbClr val="A50021"/>
                    </a:solidFill>
                  </a:rPr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Suppose only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-way </a:t>
                </a:r>
                <a:r>
                  <a:rPr lang="en-US" dirty="0" smtClean="0"/>
                  <a:t>or smaller exchanges </a:t>
                </a:r>
                <a:r>
                  <a:rPr lang="en-US" dirty="0"/>
                  <a:t>are possible.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Greedy policy: </a:t>
                </a:r>
                <a:r>
                  <a:rPr lang="en-US" dirty="0"/>
                  <a:t>Complete an exchange as soon as possible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Batch policy: </a:t>
                </a:r>
                <a:r>
                  <a:rPr lang="en-US" dirty="0"/>
                  <a:t>Wait for many nodes to arrive and then ‘pack’ exchanges optimally in compatibility graph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endParaRPr lang="en-US" dirty="0" smtClean="0">
                  <a:solidFill>
                    <a:srgbClr val="A50021"/>
                  </a:solidFill>
                </a:endParaRP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dirty="0" smtClean="0">
                    <a:solidFill>
                      <a:srgbClr val="A50021"/>
                    </a:solidFill>
                  </a:rPr>
                  <a:t>Which </a:t>
                </a:r>
                <a:r>
                  <a:rPr lang="en-US" dirty="0">
                    <a:solidFill>
                      <a:srgbClr val="A50021"/>
                    </a:solidFill>
                  </a:rPr>
                  <a:t>policy works better?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112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4175" y="315913"/>
            <a:ext cx="7772400" cy="498475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2400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NYTimes</a:t>
            </a:r>
            <a:r>
              <a:rPr lang="en-US" sz="2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February 18, 2012. </a:t>
            </a:r>
            <a:r>
              <a:rPr lang="en-US" sz="2400" kern="0" dirty="0">
                <a:latin typeface="+mj-lt"/>
                <a:ea typeface="+mj-ea"/>
                <a:cs typeface="+mj-cs"/>
              </a:rPr>
              <a:t>60 lives, 30 kidneys</a:t>
            </a:r>
            <a:r>
              <a:rPr lang="en-US" kern="0" dirty="0">
                <a:latin typeface="+mj-lt"/>
                <a:ea typeface="+mj-ea"/>
                <a:cs typeface="+mj-cs"/>
              </a:rPr>
              <a:t>	</a:t>
            </a:r>
            <a:r>
              <a:rPr lang="en-US" sz="2000" kern="0" dirty="0"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latin typeface="+mj-lt"/>
                <a:ea typeface="+mj-ea"/>
                <a:cs typeface="+mj-cs"/>
              </a:rPr>
            </a:br>
            <a:endParaRPr lang="en-U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6" descr="19kidney-span-article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8791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tradeoff between waiting and number of matches?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Dynamic matching in dense graphs (</a:t>
            </a:r>
            <a:r>
              <a:rPr lang="en-US" dirty="0" err="1" smtClean="0"/>
              <a:t>Unver</a:t>
            </a:r>
            <a:r>
              <a:rPr lang="en-US" dirty="0"/>
              <a:t>, ReStud,2010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dynamics?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44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1524000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results using 2 year data from NKR*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337" y="54102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order to gain in current pools, we need to wait probably “too” long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199" y="6019800"/>
            <a:ext cx="61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*On average 1 pair every 2 days arrived over the two years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00774"/>
              </p:ext>
            </p:extLst>
          </p:nvPr>
        </p:nvGraphicFramePr>
        <p:xfrm>
          <a:off x="457200" y="2286000"/>
          <a:ext cx="8153400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1448" y="2069068"/>
            <a:ext cx="21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26581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1524000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results using 2 year data from NKR*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337" y="54102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order to gain in current pools, we need to wait probably “too” long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199" y="6019800"/>
            <a:ext cx="61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*On average 1 pair every 2 days arrived over the two years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09508" y="2069068"/>
            <a:ext cx="267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Matches – high PRA</a:t>
            </a:r>
            <a:endParaRPr lang="en-US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138273"/>
              </p:ext>
            </p:extLst>
          </p:nvPr>
        </p:nvGraphicFramePr>
        <p:xfrm>
          <a:off x="685800" y="2253734"/>
          <a:ext cx="8229600" cy="327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494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44493383"/>
              </p:ext>
            </p:extLst>
          </p:nvPr>
        </p:nvGraphicFramePr>
        <p:xfrm>
          <a:off x="457200" y="2057400"/>
          <a:ext cx="4038600" cy="293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199" y="1524000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results using 2 year data from NKR*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7815880"/>
              </p:ext>
            </p:extLst>
          </p:nvPr>
        </p:nvGraphicFramePr>
        <p:xfrm>
          <a:off x="4724400" y="2133600"/>
          <a:ext cx="3962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2337" y="54102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order to gain in current pools, we need to wait probably “too” long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199" y="6019800"/>
            <a:ext cx="61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*On average 1 pair every 2 days arrived over the two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65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152400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results using 2 year data from NKR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807130"/>
              </p:ext>
            </p:extLst>
          </p:nvPr>
        </p:nvGraphicFramePr>
        <p:xfrm>
          <a:off x="381000" y="2286000"/>
          <a:ext cx="407670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247138"/>
              </p:ext>
            </p:extLst>
          </p:nvPr>
        </p:nvGraphicFramePr>
        <p:xfrm>
          <a:off x="4876800" y="2286000"/>
          <a:ext cx="407670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199" y="6019800"/>
            <a:ext cx="61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*On average 1 pair every 2 days arrived over the two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717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Match the pair right away?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391400" cy="4724400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endParaRPr lang="en-US" sz="2000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A H-node forms an edge with each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        node u of U with probability </a:t>
            </a:r>
            <a:r>
              <a:rPr lang="en-US" sz="2000" dirty="0">
                <a:solidFill>
                  <a:schemeClr val="bg1"/>
                </a:solidFill>
              </a:rPr>
              <a:t>ξ</a:t>
            </a:r>
            <a:r>
              <a:rPr lang="en-US" sz="2000" dirty="0" smtClean="0">
                <a:solidFill>
                  <a:schemeClr val="bg1"/>
                </a:solidFill>
              </a:rPr>
              <a:t>/n.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dirty="0" smtClean="0">
                <a:solidFill>
                  <a:schemeClr val="bg1"/>
                </a:solidFill>
              </a:rPr>
              <a:t>L-node </a:t>
            </a:r>
            <a:r>
              <a:rPr lang="en-US" sz="2000" dirty="0">
                <a:solidFill>
                  <a:schemeClr val="bg1"/>
                </a:solidFill>
              </a:rPr>
              <a:t>forms an edge with each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        node </a:t>
            </a:r>
            <a:r>
              <a:rPr lang="en-US" sz="2000" dirty="0">
                <a:solidFill>
                  <a:schemeClr val="bg1"/>
                </a:solidFill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r>
              <a:rPr lang="en-US" sz="2000" dirty="0" smtClean="0">
                <a:solidFill>
                  <a:schemeClr val="bg1"/>
                </a:solidFill>
              </a:rPr>
              <a:t>U </a:t>
            </a:r>
            <a:r>
              <a:rPr lang="en-US" sz="2000" dirty="0">
                <a:solidFill>
                  <a:schemeClr val="bg1"/>
                </a:solidFill>
              </a:rPr>
              <a:t>with </a:t>
            </a:r>
            <a:r>
              <a:rPr lang="en-US" sz="2000" dirty="0" smtClean="0">
                <a:solidFill>
                  <a:schemeClr val="bg1"/>
                </a:solidFill>
              </a:rPr>
              <a:t>probability </a:t>
            </a:r>
            <a:r>
              <a:rPr lang="en-US" sz="2000" dirty="0">
                <a:solidFill>
                  <a:schemeClr val="bg1"/>
                </a:solidFill>
              </a:rPr>
              <a:t>π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76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75654" y="3429000"/>
            <a:ext cx="2982548" cy="2590800"/>
            <a:chOff x="2438400" y="2438400"/>
            <a:chExt cx="3962402" cy="259080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3657601" y="2285999"/>
              <a:ext cx="1524000" cy="3962402"/>
              <a:chOff x="4495800" y="3096399"/>
              <a:chExt cx="740237" cy="2057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495800" y="3096399"/>
                <a:ext cx="740237" cy="2057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790053" y="3324999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972601" y="3477399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800418" y="3629799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57059" y="4420981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669973" y="4239399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793103" y="4086999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929057" y="3934599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72600" y="4544199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885514" y="4814951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981325" y="2438400"/>
              <a:ext cx="2840258" cy="2209800"/>
              <a:chOff x="2981325" y="2438400"/>
              <a:chExt cx="2840258" cy="2209800"/>
            </a:xfrm>
          </p:grpSpPr>
          <p:cxnSp>
            <p:nvCxnSpPr>
              <p:cNvPr id="45" name="Straight Connector 44"/>
              <p:cNvCxnSpPr>
                <a:stCxn id="24" idx="5"/>
              </p:cNvCxnSpPr>
              <p:nvPr/>
            </p:nvCxnSpPr>
            <p:spPr>
              <a:xfrm flipV="1">
                <a:off x="3297442" y="3743444"/>
                <a:ext cx="716366" cy="22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37" idx="2"/>
              </p:cNvCxnSpPr>
              <p:nvPr/>
            </p:nvCxnSpPr>
            <p:spPr>
              <a:xfrm flipV="1">
                <a:off x="3539067" y="3771900"/>
                <a:ext cx="453814" cy="5711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4023333" y="3738622"/>
                <a:ext cx="112282" cy="398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053841" y="3752850"/>
                <a:ext cx="1194408" cy="2334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595842" y="4374780"/>
                <a:ext cx="1117270" cy="27342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9" idx="4"/>
              </p:cNvCxnSpPr>
              <p:nvPr/>
            </p:nvCxnSpPr>
            <p:spPr>
              <a:xfrm flipV="1">
                <a:off x="4199468" y="3970634"/>
                <a:ext cx="1116841" cy="11951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31" idx="2"/>
              </p:cNvCxnSpPr>
              <p:nvPr/>
            </p:nvCxnSpPr>
            <p:spPr>
              <a:xfrm flipV="1">
                <a:off x="5074307" y="4226857"/>
                <a:ext cx="747276" cy="226925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8" idx="3"/>
              </p:cNvCxnSpPr>
              <p:nvPr/>
            </p:nvCxnSpPr>
            <p:spPr>
              <a:xfrm>
                <a:off x="4471487" y="4403329"/>
                <a:ext cx="517961" cy="5045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29" idx="6"/>
              </p:cNvCxnSpPr>
              <p:nvPr/>
            </p:nvCxnSpPr>
            <p:spPr>
              <a:xfrm flipV="1">
                <a:off x="2981325" y="4043084"/>
                <a:ext cx="1144765" cy="328891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201208" y="4106566"/>
                <a:ext cx="218392" cy="31303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30" idx="3"/>
              </p:cNvCxnSpPr>
              <p:nvPr/>
            </p:nvCxnSpPr>
            <p:spPr>
              <a:xfrm flipV="1">
                <a:off x="5039408" y="4033780"/>
                <a:ext cx="312613" cy="38582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endCxn id="31" idx="1"/>
              </p:cNvCxnSpPr>
              <p:nvPr/>
            </p:nvCxnSpPr>
            <p:spPr>
              <a:xfrm>
                <a:off x="5300135" y="4033778"/>
                <a:ext cx="469562" cy="179295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4" idx="3"/>
                <a:endCxn id="25" idx="2"/>
              </p:cNvCxnSpPr>
              <p:nvPr/>
            </p:nvCxnSpPr>
            <p:spPr>
              <a:xfrm>
                <a:off x="3297442" y="4033778"/>
                <a:ext cx="241625" cy="36827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343400" y="2438400"/>
                <a:ext cx="9492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Arriving pair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4038600" y="2601099"/>
                <a:ext cx="235307" cy="1208901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4221481" y="2562999"/>
                <a:ext cx="121919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92881" y="3733800"/>
                <a:ext cx="121919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533400" y="2848128"/>
            <a:ext cx="447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Lemma: </a:t>
            </a:r>
            <a:r>
              <a:rPr lang="en-US" sz="2000" b="1" dirty="0" smtClean="0"/>
              <a:t> the online algorithm matches almost all pairs  when p is a </a:t>
            </a:r>
            <a:r>
              <a:rPr lang="en-US" sz="2000" b="1" dirty="0"/>
              <a:t>constant and n is large </a:t>
            </a:r>
            <a:r>
              <a:rPr lang="en-US" sz="2000" b="1" dirty="0" smtClean="0"/>
              <a:t>enough</a:t>
            </a:r>
            <a:r>
              <a:rPr lang="en-US" sz="2000" b="1" dirty="0"/>
              <a:t> </a:t>
            </a:r>
            <a:r>
              <a:rPr lang="en-US" sz="2000" b="1" dirty="0" smtClean="0"/>
              <a:t>(even with just 2-way cycles)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95400" y="1792069"/>
            <a:ext cx="6934200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Online:</a:t>
            </a:r>
          </a:p>
          <a:p>
            <a:pPr algn="ctr"/>
            <a:r>
              <a:rPr lang="en-US" dirty="0" smtClean="0"/>
              <a:t>match </a:t>
            </a:r>
            <a:r>
              <a:rPr lang="en-US" dirty="0"/>
              <a:t>the arrived node to a </a:t>
            </a:r>
            <a:r>
              <a:rPr lang="en-US" dirty="0" smtClean="0"/>
              <a:t>neighbor; remove cycles when formed.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9600" y="5424510"/>
            <a:ext cx="486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Either a sparse finite horizon model</a:t>
            </a:r>
          </a:p>
          <a:p>
            <a:r>
              <a:rPr lang="en-US" dirty="0" smtClean="0"/>
              <a:t>or an infinite horizon model and analyze steady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202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349250"/>
            <a:ext cx="7772400" cy="70485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333399"/>
                </a:solidFill>
              </a:rPr>
              <a:t>Dynamic matching in dense-sparse </a:t>
            </a:r>
            <a:r>
              <a:rPr lang="en-US" sz="2400" b="1" kern="0" dirty="0">
                <a:solidFill>
                  <a:srgbClr val="333399"/>
                </a:solidFill>
              </a:rPr>
              <a:t>graphs</a:t>
            </a:r>
            <a:r>
              <a:rPr lang="en-US" kern="0" dirty="0">
                <a:solidFill>
                  <a:srgbClr val="000000"/>
                </a:solidFill>
              </a:rPr>
              <a:t>	</a:t>
            </a:r>
            <a:r>
              <a:rPr lang="en-US" sz="2000" kern="0" dirty="0">
                <a:solidFill>
                  <a:srgbClr val="000000"/>
                </a:solidFill>
              </a:rPr>
              <a:t/>
            </a:r>
            <a:br>
              <a:rPr lang="en-US" sz="2000" kern="0" dirty="0">
                <a:solidFill>
                  <a:srgbClr val="000000"/>
                </a:solidFill>
              </a:rPr>
            </a:b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25603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46685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003550" y="1069975"/>
            <a:ext cx="61404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n nodes. Each node is L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cmmi10" pitchFamily="34" charset="0"/>
              </a:rPr>
              <a:t>q&lt;</a:t>
            </a:r>
            <a:r>
              <a:rPr lang="en-US" dirty="0" smtClean="0">
                <a:solidFill>
                  <a:srgbClr val="000000"/>
                </a:solidFill>
              </a:rPr>
              <a:t>1/2 </a:t>
            </a:r>
            <a:r>
              <a:rPr lang="en-US" dirty="0">
                <a:solidFill>
                  <a:srgbClr val="000000"/>
                </a:solidFill>
              </a:rPr>
              <a:t>and H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</a:rPr>
              <a:t>1-q </a:t>
            </a:r>
            <a:endParaRPr lang="en-US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incoming edges to L are drawn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sz="2000" baseline="-25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aseline="-25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incoming edges to L are drawn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pic>
        <p:nvPicPr>
          <p:cNvPr id="25605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730375"/>
            <a:ext cx="3175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076450"/>
            <a:ext cx="387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136775" y="3167063"/>
            <a:ext cx="4586288" cy="738187"/>
          </a:xfrm>
          <a:prstGeom prst="ellipse">
            <a:avLst/>
          </a:prstGeom>
          <a:solidFill>
            <a:srgbClr val="7030A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>
            <a:off x="1760538" y="3260725"/>
            <a:ext cx="4445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>
            <a:off x="603250" y="5057775"/>
            <a:ext cx="900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" name="Oval 17"/>
          <p:cNvSpPr/>
          <p:nvPr/>
        </p:nvSpPr>
        <p:spPr>
          <a:xfrm>
            <a:off x="966788" y="4568825"/>
            <a:ext cx="7285037" cy="16240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32" idx="4"/>
            <a:endCxn id="21" idx="5"/>
          </p:cNvCxnSpPr>
          <p:nvPr/>
        </p:nvCxnSpPr>
        <p:spPr>
          <a:xfrm flipH="1">
            <a:off x="2339975" y="5121275"/>
            <a:ext cx="277813" cy="180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273800" y="49514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57425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68700" y="53578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44688" y="503713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44813" y="486410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05288" y="515937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27588" y="526891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08525" y="4835525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05325" y="57150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81438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313" y="527526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14688" y="53070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7016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8638" y="54673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4788" y="54070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>
            <a:stCxn id="27" idx="4"/>
          </p:cNvCxnSpPr>
          <p:nvPr/>
        </p:nvCxnSpPr>
        <p:spPr>
          <a:xfrm flipH="1">
            <a:off x="4291013" y="4910138"/>
            <a:ext cx="465137" cy="3286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762375" y="48006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>
            <a:endCxn id="36" idx="5"/>
          </p:cNvCxnSpPr>
          <p:nvPr/>
        </p:nvCxnSpPr>
        <p:spPr>
          <a:xfrm flipH="1" flipV="1">
            <a:off x="3844925" y="4864100"/>
            <a:ext cx="449263" cy="3698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4"/>
          </p:cNvCxnSpPr>
          <p:nvPr/>
        </p:nvCxnSpPr>
        <p:spPr>
          <a:xfrm>
            <a:off x="2840038" y="5332413"/>
            <a:ext cx="423862" cy="4921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5"/>
          </p:cNvCxnSpPr>
          <p:nvPr/>
        </p:nvCxnSpPr>
        <p:spPr>
          <a:xfrm flipH="1">
            <a:off x="2836863" y="4938713"/>
            <a:ext cx="198437" cy="4016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3" idx="4"/>
          </p:cNvCxnSpPr>
          <p:nvPr/>
        </p:nvCxnSpPr>
        <p:spPr>
          <a:xfrm flipH="1" flipV="1">
            <a:off x="1993900" y="5111750"/>
            <a:ext cx="303213" cy="125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065838" y="56197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62650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4991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64175" y="49387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29213" y="59055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010400" y="50466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19975" y="518795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92888" y="535305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88000" y="5456238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2" name="Straight Arrow Connector 51"/>
          <p:cNvCxnSpPr>
            <a:stCxn id="48" idx="5"/>
          </p:cNvCxnSpPr>
          <p:nvPr/>
        </p:nvCxnSpPr>
        <p:spPr>
          <a:xfrm>
            <a:off x="7092950" y="5110163"/>
            <a:ext cx="374650" cy="106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4"/>
            <a:endCxn id="48" idx="7"/>
          </p:cNvCxnSpPr>
          <p:nvPr/>
        </p:nvCxnSpPr>
        <p:spPr>
          <a:xfrm>
            <a:off x="6323013" y="5026025"/>
            <a:ext cx="769937" cy="317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53075" y="583088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18363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85925" y="560228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98713" y="57499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78100" y="3535363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27363" y="3535363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836988" y="3609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46613" y="36830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748088" y="3387725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737100" y="3387725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16600" y="346233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283200" y="3535363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944813" y="3387725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1" name="Straight Arrow Connector 70"/>
          <p:cNvCxnSpPr>
            <a:stCxn id="31" idx="5"/>
            <a:endCxn id="29" idx="3"/>
          </p:cNvCxnSpPr>
          <p:nvPr/>
        </p:nvCxnSpPr>
        <p:spPr>
          <a:xfrm>
            <a:off x="3298825" y="5370513"/>
            <a:ext cx="596900" cy="3127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049838" y="3355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338638" y="3355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249738" y="356552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0" name="Straight Arrow Connector 79"/>
          <p:cNvCxnSpPr>
            <a:endCxn id="27" idx="7"/>
          </p:cNvCxnSpPr>
          <p:nvPr/>
        </p:nvCxnSpPr>
        <p:spPr>
          <a:xfrm flipH="1">
            <a:off x="4791075" y="3505200"/>
            <a:ext cx="1104900" cy="134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3" idx="1"/>
          </p:cNvCxnSpPr>
          <p:nvPr/>
        </p:nvCxnSpPr>
        <p:spPr>
          <a:xfrm flipH="1">
            <a:off x="1958975" y="3606800"/>
            <a:ext cx="1104900" cy="1441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3" name="Down Arrow 113"/>
          <p:cNvSpPr>
            <a:spLocks noChangeArrowheads="1"/>
          </p:cNvSpPr>
          <p:nvPr/>
        </p:nvSpPr>
        <p:spPr bwMode="auto">
          <a:xfrm rot="9497461">
            <a:off x="6275388" y="3581400"/>
            <a:ext cx="357187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64" name="Down Arrow 78"/>
          <p:cNvSpPr>
            <a:spLocks noChangeArrowheads="1"/>
          </p:cNvSpPr>
          <p:nvPr/>
        </p:nvSpPr>
        <p:spPr bwMode="auto">
          <a:xfrm rot="-10550448">
            <a:off x="2160588" y="3570288"/>
            <a:ext cx="357187" cy="1592262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29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349250"/>
            <a:ext cx="7772400" cy="70485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333399"/>
                </a:solidFill>
              </a:rPr>
              <a:t>Dynamic matching in dense-sparse </a:t>
            </a:r>
            <a:r>
              <a:rPr lang="en-US" sz="2400" b="1" kern="0" dirty="0">
                <a:solidFill>
                  <a:srgbClr val="333399"/>
                </a:solidFill>
              </a:rPr>
              <a:t>graphs</a:t>
            </a:r>
            <a:r>
              <a:rPr lang="en-US" kern="0" dirty="0">
                <a:solidFill>
                  <a:srgbClr val="000000"/>
                </a:solidFill>
              </a:rPr>
              <a:t>	</a:t>
            </a:r>
            <a:r>
              <a:rPr lang="en-US" sz="2000" kern="0" dirty="0">
                <a:solidFill>
                  <a:srgbClr val="000000"/>
                </a:solidFill>
              </a:rPr>
              <a:t/>
            </a:r>
            <a:br>
              <a:rPr lang="en-US" sz="2000" kern="0" dirty="0">
                <a:solidFill>
                  <a:srgbClr val="000000"/>
                </a:solidFill>
              </a:rPr>
            </a:b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25603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46685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003550" y="1069975"/>
            <a:ext cx="61404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n nodes. Each node is L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cmmi10" pitchFamily="34" charset="0"/>
              </a:rPr>
              <a:t>q&lt;</a:t>
            </a:r>
            <a:r>
              <a:rPr lang="en-US" dirty="0" smtClean="0">
                <a:solidFill>
                  <a:srgbClr val="000000"/>
                </a:solidFill>
              </a:rPr>
              <a:t>1/2 </a:t>
            </a:r>
            <a:r>
              <a:rPr lang="en-US" dirty="0">
                <a:solidFill>
                  <a:srgbClr val="000000"/>
                </a:solidFill>
              </a:rPr>
              <a:t>and H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</a:rPr>
              <a:t>1-</a:t>
            </a:r>
            <a:r>
              <a:rPr lang="en-US" dirty="0">
                <a:solidFill>
                  <a:srgbClr val="000000"/>
                </a:solidFill>
                <a:latin typeface="cmmi10" pitchFamily="34" charset="0"/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incoming edges to L are drawn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sz="2000" baseline="-25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aseline="-25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incoming edges to L are drawn </a:t>
            </a:r>
            <a:r>
              <a:rPr lang="en-US" dirty="0" err="1">
                <a:solidFill>
                  <a:srgbClr val="000000"/>
                </a:solidFill>
              </a:rPr>
              <a:t>w.p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pic>
        <p:nvPicPr>
          <p:cNvPr id="25605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730375"/>
            <a:ext cx="3175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076450"/>
            <a:ext cx="387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136775" y="3167063"/>
            <a:ext cx="4586288" cy="738187"/>
          </a:xfrm>
          <a:prstGeom prst="ellipse">
            <a:avLst/>
          </a:prstGeom>
          <a:solidFill>
            <a:srgbClr val="7030A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>
            <a:off x="1760538" y="3260725"/>
            <a:ext cx="4445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>
            <a:off x="603250" y="5057775"/>
            <a:ext cx="900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" name="Oval 17"/>
          <p:cNvSpPr/>
          <p:nvPr/>
        </p:nvSpPr>
        <p:spPr>
          <a:xfrm>
            <a:off x="966788" y="4568825"/>
            <a:ext cx="7285037" cy="16240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32" idx="4"/>
            <a:endCxn id="21" idx="5"/>
          </p:cNvCxnSpPr>
          <p:nvPr/>
        </p:nvCxnSpPr>
        <p:spPr>
          <a:xfrm flipH="1">
            <a:off x="2339975" y="5121275"/>
            <a:ext cx="277813" cy="180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273800" y="49514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57425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68700" y="53578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44688" y="503713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44813" y="486410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05288" y="515937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27588" y="526891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08525" y="4835525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05325" y="57150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81438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313" y="5275263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14688" y="5307013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7016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8638" y="54673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4788" y="54070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>
            <a:stCxn id="27" idx="4"/>
          </p:cNvCxnSpPr>
          <p:nvPr/>
        </p:nvCxnSpPr>
        <p:spPr>
          <a:xfrm flipH="1">
            <a:off x="4291013" y="4910138"/>
            <a:ext cx="465137" cy="3286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762375" y="480060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>
            <a:endCxn id="36" idx="5"/>
          </p:cNvCxnSpPr>
          <p:nvPr/>
        </p:nvCxnSpPr>
        <p:spPr>
          <a:xfrm flipH="1" flipV="1">
            <a:off x="3844925" y="4864100"/>
            <a:ext cx="449263" cy="3698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4"/>
          </p:cNvCxnSpPr>
          <p:nvPr/>
        </p:nvCxnSpPr>
        <p:spPr>
          <a:xfrm>
            <a:off x="2840038" y="5332413"/>
            <a:ext cx="423862" cy="4921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5"/>
          </p:cNvCxnSpPr>
          <p:nvPr/>
        </p:nvCxnSpPr>
        <p:spPr>
          <a:xfrm flipH="1">
            <a:off x="2836863" y="4938713"/>
            <a:ext cx="198437" cy="4016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3" idx="4"/>
          </p:cNvCxnSpPr>
          <p:nvPr/>
        </p:nvCxnSpPr>
        <p:spPr>
          <a:xfrm flipH="1" flipV="1">
            <a:off x="1993900" y="5111750"/>
            <a:ext cx="303213" cy="125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065838" y="5619750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62650" y="52371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49913" y="5046663"/>
            <a:ext cx="96837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64175" y="493871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29213" y="59055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010400" y="5046663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19975" y="5187950"/>
            <a:ext cx="96838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92888" y="535305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88000" y="5456238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2" name="Straight Arrow Connector 51"/>
          <p:cNvCxnSpPr>
            <a:stCxn id="48" idx="5"/>
          </p:cNvCxnSpPr>
          <p:nvPr/>
        </p:nvCxnSpPr>
        <p:spPr>
          <a:xfrm>
            <a:off x="7092950" y="5110163"/>
            <a:ext cx="374650" cy="106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4"/>
            <a:endCxn id="48" idx="7"/>
          </p:cNvCxnSpPr>
          <p:nvPr/>
        </p:nvCxnSpPr>
        <p:spPr>
          <a:xfrm>
            <a:off x="6323013" y="5026025"/>
            <a:ext cx="769937" cy="317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53075" y="583088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18363" y="5619750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85925" y="5602288"/>
            <a:ext cx="98425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98713" y="5749925"/>
            <a:ext cx="96837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78100" y="3535363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27363" y="3535363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836988" y="3609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46613" y="3683000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748088" y="3387725"/>
            <a:ext cx="96837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737100" y="3387725"/>
            <a:ext cx="968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16600" y="3462338"/>
            <a:ext cx="96838" cy="74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283200" y="3535363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944813" y="3387725"/>
            <a:ext cx="9842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1" name="Straight Arrow Connector 70"/>
          <p:cNvCxnSpPr>
            <a:stCxn id="31" idx="5"/>
            <a:endCxn id="29" idx="3"/>
          </p:cNvCxnSpPr>
          <p:nvPr/>
        </p:nvCxnSpPr>
        <p:spPr>
          <a:xfrm>
            <a:off x="3298825" y="5370513"/>
            <a:ext cx="596900" cy="3127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049838" y="3355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338638" y="335597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249738" y="3565525"/>
            <a:ext cx="98425" cy="746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0" name="Straight Arrow Connector 79"/>
          <p:cNvCxnSpPr>
            <a:endCxn id="27" idx="7"/>
          </p:cNvCxnSpPr>
          <p:nvPr/>
        </p:nvCxnSpPr>
        <p:spPr>
          <a:xfrm flipH="1">
            <a:off x="4791075" y="3505200"/>
            <a:ext cx="1104900" cy="134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3" idx="1"/>
          </p:cNvCxnSpPr>
          <p:nvPr/>
        </p:nvCxnSpPr>
        <p:spPr>
          <a:xfrm flipH="1">
            <a:off x="1958975" y="3606800"/>
            <a:ext cx="1104900" cy="1441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3" name="Down Arrow 113"/>
          <p:cNvSpPr>
            <a:spLocks noChangeArrowheads="1"/>
          </p:cNvSpPr>
          <p:nvPr/>
        </p:nvSpPr>
        <p:spPr bwMode="auto">
          <a:xfrm rot="9497461">
            <a:off x="6275388" y="3581400"/>
            <a:ext cx="357187" cy="1592263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64" name="Down Arrow 78"/>
          <p:cNvSpPr>
            <a:spLocks noChangeArrowheads="1"/>
          </p:cNvSpPr>
          <p:nvPr/>
        </p:nvSpPr>
        <p:spPr bwMode="auto">
          <a:xfrm rot="-10550448">
            <a:off x="2160588" y="3570288"/>
            <a:ext cx="357187" cy="1592262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3938" y="2613025"/>
            <a:ext cx="805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At each time step 1,2,…, n, one node arrives. </a:t>
            </a:r>
          </a:p>
        </p:txBody>
      </p:sp>
    </p:spTree>
    <p:extLst>
      <p:ext uri="{BB962C8B-B14F-4D97-AF65-F5344CB8AC3E}">
        <p14:creationId xmlns:p14="http://schemas.microsoft.com/office/powerpoint/2010/main" val="41723554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Heterogeneous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Dynamic Model 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400800" cy="4724400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(PRA).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PRA determines the likelihood that a patient cannot receive  a kidney from a blood-type compatible donor.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PRA &lt; 79: Low sensitivity patients (L-patients).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80 &lt; PRA &lt; 100: High </a:t>
            </a:r>
            <a:r>
              <a:rPr lang="en-US" sz="1900" dirty="0">
                <a:solidFill>
                  <a:schemeClr val="bg1"/>
                </a:solidFill>
              </a:rPr>
              <a:t>sensitivity patients </a:t>
            </a:r>
            <a:r>
              <a:rPr lang="en-US" sz="1900" dirty="0" smtClean="0">
                <a:solidFill>
                  <a:schemeClr val="bg1"/>
                </a:solidFill>
              </a:rPr>
              <a:t>(H-patients).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1200" dirty="0" smtClean="0">
                <a:solidFill>
                  <a:schemeClr val="bg1"/>
                </a:solidFill>
              </a:rPr>
              <a:t>Most blood-type compatible pairs that join the pool have H-patients.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1200" dirty="0" smtClean="0">
                <a:solidFill>
                  <a:schemeClr val="bg1"/>
                </a:solidFill>
              </a:rPr>
              <a:t>Distribution of High PRA patients in the pool is different from the population PRA.</a:t>
            </a: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79</a:t>
            </a:fld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752600"/>
            <a:ext cx="790575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743200" y="34290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14747" y="32120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pc/n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14600" y="5193268"/>
                <a:ext cx="478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193268"/>
                <a:ext cx="47820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2847975" y="4972050"/>
            <a:ext cx="38100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03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762000"/>
                <a:ext cx="7772400" cy="54751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Suppose, all donor-patient pairs have same probability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of being compatible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nodes form directed </a:t>
                </a:r>
                <a:r>
                  <a:rPr lang="en-US" dirty="0" err="1" smtClean="0"/>
                  <a:t>Erdos-Renyi</a:t>
                </a:r>
                <a:r>
                  <a:rPr lang="en-US" dirty="0" smtClean="0"/>
                  <a:t> graph.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Graph-structured queuing system:</a:t>
                </a:r>
              </a:p>
              <a:p>
                <a:r>
                  <a:rPr lang="en-US" dirty="0"/>
                  <a:t>At each time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 node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arrives</a:t>
                </a:r>
              </a:p>
              <a:p>
                <a:r>
                  <a:rPr lang="en-US" dirty="0"/>
                  <a:t>Node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forms edge with each node in the system independently with probability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If cycle of size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formed, it may be eliminated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Objective:</a:t>
                </a:r>
                <a:r>
                  <a:rPr lang="en-US" dirty="0" smtClean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/>
                  <a:t>Minimize 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average waiting time = Average(#nodes in system)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A50021"/>
                    </a:solidFill>
                  </a:rPr>
                  <a:t>Call this </a:t>
                </a:r>
                <a14:m>
                  <m:oMath xmlns:m="http://schemas.openxmlformats.org/officeDocument/2006/math" xmlns="">
                    <m:r>
                      <a:rPr lang="en-US" sz="2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762000"/>
                <a:ext cx="7772400" cy="5475115"/>
              </a:xfrm>
              <a:blipFill rotWithShape="0">
                <a:blip r:embed="rId2"/>
                <a:stretch>
                  <a:fillRect l="-1255" t="-891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3059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4700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Chunk Matching in a heterogeneous graph  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80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30524"/>
            <a:ext cx="7619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At </a:t>
            </a:r>
            <a:r>
              <a:rPr lang="en-US" sz="2000" dirty="0"/>
              <a:t>time steps Δ, 2Δ, …, n:</a:t>
            </a:r>
          </a:p>
          <a:p>
            <a:endParaRPr lang="en-US" sz="2000" dirty="0"/>
          </a:p>
          <a:p>
            <a:r>
              <a:rPr lang="en-US" sz="2000" dirty="0"/>
              <a:t>Find maximum matching in </a:t>
            </a:r>
            <a:r>
              <a:rPr lang="en-US" sz="2000" b="1" dirty="0"/>
              <a:t>H-L</a:t>
            </a:r>
            <a:r>
              <a:rPr lang="en-US" sz="2000" dirty="0"/>
              <a:t>; remove the matched nodes.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r>
              <a:rPr lang="en-US" sz="2000" dirty="0"/>
              <a:t>Find maximum matching in </a:t>
            </a:r>
            <a:r>
              <a:rPr lang="en-US" sz="2000" b="1" dirty="0"/>
              <a:t>L-L</a:t>
            </a:r>
            <a:r>
              <a:rPr lang="en-US" sz="2000" dirty="0"/>
              <a:t>;  remove the matched nodes.</a:t>
            </a:r>
          </a:p>
        </p:txBody>
      </p:sp>
    </p:spTree>
    <p:extLst>
      <p:ext uri="{BB962C8B-B14F-4D97-AF65-F5344CB8AC3E}">
        <p14:creationId xmlns:p14="http://schemas.microsoft.com/office/powerpoint/2010/main" val="12054548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4700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Chunk Matching in a heterogeneous graph  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81</a:t>
            </a:fld>
            <a:endParaRPr lang="en-US" dirty="0"/>
          </a:p>
        </p:txBody>
      </p:sp>
      <p:sp>
        <p:nvSpPr>
          <p:cNvPr id="8" name="TextBox 73"/>
          <p:cNvSpPr txBox="1"/>
          <p:nvPr/>
        </p:nvSpPr>
        <p:spPr>
          <a:xfrm>
            <a:off x="533400" y="2389522"/>
            <a:ext cx="7772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0000FF"/>
                </a:solidFill>
              </a:rPr>
              <a:t>Theorem </a:t>
            </a:r>
            <a:r>
              <a:rPr lang="en-US" sz="2200" dirty="0" smtClean="0"/>
              <a:t>(Ashlagi</a:t>
            </a:r>
            <a:r>
              <a:rPr lang="en-US" sz="2200" dirty="0"/>
              <a:t>, </a:t>
            </a:r>
            <a:r>
              <a:rPr lang="en-US" sz="2200" dirty="0" err="1"/>
              <a:t>Jalliet</a:t>
            </a:r>
            <a:r>
              <a:rPr lang="en-US" sz="2200" dirty="0"/>
              <a:t> </a:t>
            </a:r>
            <a:r>
              <a:rPr lang="en-US" sz="2200" dirty="0" smtClean="0"/>
              <a:t> and Manshadi):  When matching only 2-way or 2+3-way cycles:</a:t>
            </a:r>
          </a:p>
          <a:p>
            <a:endParaRPr lang="en-US" sz="2200" dirty="0" smtClean="0"/>
          </a:p>
          <a:p>
            <a:r>
              <a:rPr lang="en-US" sz="2200" dirty="0" smtClean="0"/>
              <a:t>1. If </a:t>
            </a:r>
            <a:r>
              <a:rPr lang="en-US" sz="2200" dirty="0"/>
              <a:t>Δ </a:t>
            </a:r>
            <a:r>
              <a:rPr lang="en-US" sz="2200" dirty="0" smtClean="0"/>
              <a:t>= o(n), 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</a:rPr>
              <a:t>M(Δ) = M(1) + o(n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endParaRPr lang="en-US" sz="2200" dirty="0" smtClean="0">
              <a:solidFill>
                <a:srgbClr val="C00000"/>
              </a:solidFill>
            </a:endParaRPr>
          </a:p>
          <a:p>
            <a:r>
              <a:rPr lang="en-US" sz="2200" dirty="0" smtClean="0"/>
              <a:t>2. Δ = </a:t>
            </a:r>
            <a:r>
              <a:rPr lang="el-GR" sz="2200" dirty="0" smtClean="0"/>
              <a:t>α</a:t>
            </a:r>
            <a:r>
              <a:rPr lang="en-US" sz="2200" dirty="0" smtClean="0"/>
              <a:t>n, then 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M(Δ) = M(1) + f(</a:t>
            </a:r>
            <a:r>
              <a:rPr lang="en-US" sz="2200" dirty="0">
                <a:solidFill>
                  <a:srgbClr val="C00000"/>
                </a:solidFill>
              </a:rPr>
              <a:t>q</a:t>
            </a:r>
            <a:r>
              <a:rPr lang="en-US" sz="2200" dirty="0" smtClean="0">
                <a:solidFill>
                  <a:srgbClr val="C00000"/>
                </a:solidFill>
              </a:rPr>
              <a:t>)n</a:t>
            </a:r>
          </a:p>
          <a:p>
            <a:r>
              <a:rPr lang="en-US" sz="2200" dirty="0" smtClean="0"/>
              <a:t>for strictly increasing f()&gt;0.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33400" y="1530524"/>
            <a:ext cx="8153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Chunk matching finds a maximum matching at </a:t>
            </a:r>
            <a:r>
              <a:rPr lang="en-US" sz="2000" dirty="0"/>
              <a:t>time steps Δ, 2Δ, …, </a:t>
            </a:r>
            <a:r>
              <a:rPr lang="en-US" sz="2000" dirty="0" smtClean="0"/>
              <a:t>n.</a:t>
            </a:r>
          </a:p>
          <a:p>
            <a:r>
              <a:rPr lang="en-US" sz="2000" dirty="0"/>
              <a:t>M(</a:t>
            </a:r>
            <a:r>
              <a:rPr lang="el-GR" sz="2000" dirty="0"/>
              <a:t>Δ</a:t>
            </a:r>
            <a:r>
              <a:rPr lang="en-US" sz="2000" dirty="0"/>
              <a:t>) </a:t>
            </a:r>
            <a:r>
              <a:rPr lang="en-US" sz="2000" dirty="0" smtClean="0"/>
              <a:t>- expected </a:t>
            </a:r>
            <a:r>
              <a:rPr lang="en-US" sz="2000" dirty="0"/>
              <a:t>number of matched pairs at </a:t>
            </a:r>
            <a:r>
              <a:rPr lang="en-US" sz="2000" dirty="0" smtClean="0"/>
              <a:t>time n</a:t>
            </a:r>
            <a:endParaRPr lang="en-US" sz="2000" dirty="0"/>
          </a:p>
          <a:p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2817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Denser Pools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90600" y="1371600"/>
                <a:ext cx="7391400" cy="4724400"/>
              </a:xfrm>
              <a:ln>
                <a:noFill/>
                <a:prstDash val="dash"/>
              </a:ln>
            </p:spPr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ξ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−1+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   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90600" y="1371600"/>
                <a:ext cx="7391400" cy="4724400"/>
              </a:xfrm>
              <a:blipFill rotWithShape="1">
                <a:blip r:embed="rId3"/>
                <a:stretch>
                  <a:fillRect l="-248" t="-903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82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7278" y="2209800"/>
                <a:ext cx="744092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00FF"/>
                    </a:solidFill>
                  </a:rPr>
                  <a:t>Theorem:</a:t>
                </a:r>
                <a:r>
                  <a:rPr lang="en-US" sz="2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2200" dirty="0" smtClean="0"/>
                  <a:t>1. If </a:t>
                </a:r>
                <a:r>
                  <a:rPr lang="en-US" sz="2200" dirty="0"/>
                  <a:t>Δ </a:t>
                </a:r>
                <a14:m>
                  <m:oMath xmlns:m="http://schemas.openxmlformats.org/officeDocument/2006/math" xmlns=""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200" dirty="0" smtClean="0"/>
                  <a:t>&lt; 1/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</a:p>
              <a:p>
                <a:pPr algn="ctr"/>
                <a:r>
                  <a:rPr lang="en-US" sz="2200" dirty="0">
                    <a:solidFill>
                      <a:srgbClr val="C00000"/>
                    </a:solidFill>
                  </a:rPr>
                  <a:t>M(Δ) = M(1) + o(n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sz="2200" dirty="0" smtClean="0"/>
                  <a:t>2. If Δ = </a:t>
                </a:r>
                <a:r>
                  <a:rPr lang="el-GR" sz="2200" dirty="0" smtClean="0"/>
                  <a:t>α</a:t>
                </a:r>
                <a:r>
                  <a:rPr lang="en-US" sz="2200" dirty="0" smtClean="0"/>
                  <a:t>/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algn="ctr"/>
                <a:r>
                  <a:rPr lang="en-US" sz="2200" dirty="0" smtClean="0">
                    <a:solidFill>
                      <a:srgbClr val="C00000"/>
                    </a:solidFill>
                  </a:rPr>
                  <a:t>M(Δ) = M(1) + f(</a:t>
                </a:r>
                <a:r>
                  <a:rPr lang="en-US" sz="2200" dirty="0">
                    <a:solidFill>
                      <a:srgbClr val="C00000"/>
                    </a:solidFill>
                  </a:rPr>
                  <a:t>q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)n</a:t>
                </a:r>
              </a:p>
              <a:p>
                <a:r>
                  <a:rPr lang="en-US" sz="2200" dirty="0"/>
                  <a:t>for strictly increasing f()&gt;0.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78" y="2209800"/>
                <a:ext cx="7440921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066" t="-1437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7202" y="4870486"/>
            <a:ext cx="6655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Need to wait less time to gain… </a:t>
            </a:r>
          </a:p>
          <a:p>
            <a:r>
              <a:rPr lang="en-US" sz="2200" dirty="0" smtClean="0"/>
              <a:t>If the graph is dense  (large) – no need to wait at all…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62863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Proof </a:t>
            </a:r>
            <a:r>
              <a:rPr lang="en-US" sz="3600" dirty="0" smtClean="0">
                <a:solidFill>
                  <a:schemeClr val="tx1"/>
                </a:solidFill>
              </a:rPr>
              <a:t>Ideas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162800" cy="4419600"/>
          </a:xfrm>
          <a:ln>
            <a:noFill/>
            <a:prstDash val="dash"/>
          </a:ln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Special structure: Sparse H-L and dense L-L.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q"/>
            </a:pPr>
            <a:endParaRPr lang="en-US" sz="1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tx1"/>
                </a:solidFill>
              </a:rPr>
              <a:t>(</a:t>
            </a:r>
            <a:r>
              <a:rPr lang="en-US" sz="1900" dirty="0" smtClean="0">
                <a:solidFill>
                  <a:schemeClr val="bg1"/>
                </a:solidFill>
              </a:rPr>
              <a:t>PRA).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PRA determines the likelihood that a patient cannot receive  a kidney from a blood-type compatible donor.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PRA &lt; 79: Low sensitivity patients (L-patients).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80 &lt; PRA &lt; 100: High </a:t>
            </a:r>
            <a:r>
              <a:rPr lang="en-US" sz="1900" dirty="0">
                <a:solidFill>
                  <a:schemeClr val="bg1"/>
                </a:solidFill>
              </a:rPr>
              <a:t>sensitivity patients </a:t>
            </a:r>
            <a:r>
              <a:rPr lang="en-US" sz="1900" dirty="0" smtClean="0">
                <a:solidFill>
                  <a:schemeClr val="bg1"/>
                </a:solidFill>
              </a:rPr>
              <a:t>(H-patients).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1200" dirty="0" smtClean="0">
                <a:solidFill>
                  <a:schemeClr val="bg1"/>
                </a:solidFill>
              </a:rPr>
              <a:t>Most blood-type compatible pairs that join the pool have H-patients.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1200" dirty="0" smtClean="0">
                <a:solidFill>
                  <a:schemeClr val="bg1"/>
                </a:solidFill>
              </a:rPr>
              <a:t>Distribution of High PRA patients in the pool is different from the population PRA.</a:t>
            </a: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Compare the number of H-L matchings. 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83</a:t>
            </a:fld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86000"/>
            <a:ext cx="790575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743200" y="34290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14747" y="32120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pξ/n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14600" y="5193268"/>
                <a:ext cx="478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193268"/>
                <a:ext cx="47820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2847975" y="4972050"/>
            <a:ext cx="38100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8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Proof </a:t>
            </a:r>
            <a:r>
              <a:rPr lang="en-US" sz="3600" dirty="0" smtClean="0">
                <a:solidFill>
                  <a:schemeClr val="tx1"/>
                </a:solidFill>
              </a:rPr>
              <a:t>Ideas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7315200" cy="4876800"/>
          </a:xfrm>
          <a:ln>
            <a:noFill/>
            <a:prstDash val="dash"/>
          </a:ln>
        </p:spPr>
        <p:txBody>
          <a:bodyPr>
            <a:normAutofit fontScale="47500" lnSpcReduction="20000"/>
          </a:bodyPr>
          <a:lstStyle/>
          <a:p>
            <a:pPr algn="l"/>
            <a:r>
              <a:rPr lang="en-US" sz="2200" b="1" dirty="0">
                <a:solidFill>
                  <a:schemeClr val="accent4"/>
                </a:solidFill>
              </a:rPr>
              <a:t>In H-L graph, </a:t>
            </a:r>
            <a:r>
              <a:rPr lang="en-US" sz="2400" b="1" dirty="0">
                <a:solidFill>
                  <a:schemeClr val="accent4"/>
                </a:solidFill>
              </a:rPr>
              <a:t>Δ = </a:t>
            </a:r>
            <a:r>
              <a:rPr lang="en-US" sz="2400" b="1" dirty="0" smtClean="0">
                <a:solidFill>
                  <a:schemeClr val="accent4"/>
                </a:solidFill>
              </a:rPr>
              <a:t>o(n):</a:t>
            </a:r>
            <a:endParaRPr lang="en-US" sz="2400" b="1" dirty="0">
              <a:solidFill>
                <a:schemeClr val="accent4"/>
              </a:solidFill>
            </a:endParaRPr>
          </a:p>
          <a:p>
            <a:pPr algn="l"/>
            <a:endParaRPr lang="en-US" sz="1100" b="1" dirty="0" smtClean="0">
              <a:solidFill>
                <a:schemeClr val="accent4"/>
              </a:solidFill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No edge in the residual graph.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q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rgbClr val="C0000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rgbClr val="C0000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</a:rPr>
              <a:t>Tissue-type compatibility: </a:t>
            </a:r>
            <a:r>
              <a:rPr lang="en-US" sz="1900" dirty="0" smtClean="0">
                <a:solidFill>
                  <a:schemeClr val="bg1"/>
                </a:solidFill>
              </a:rPr>
              <a:t>Percentage Reactive Antibodies (PRA).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PRA determines the likelihood that a patient cannot receive  a kidney from a blood-type compatible donor.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PRA &lt; 79: Low sensitivity patients (L-patients).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bg1"/>
                </a:solidFill>
              </a:rPr>
              <a:t>80 &lt; PRA &lt; 100: High </a:t>
            </a:r>
            <a:r>
              <a:rPr lang="en-US" sz="1900" dirty="0">
                <a:solidFill>
                  <a:schemeClr val="bg1"/>
                </a:solidFill>
              </a:rPr>
              <a:t>sensitivity patients </a:t>
            </a:r>
            <a:r>
              <a:rPr lang="en-US" sz="1900" dirty="0" smtClean="0">
                <a:solidFill>
                  <a:schemeClr val="bg1"/>
                </a:solidFill>
              </a:rPr>
              <a:t>(H-patients).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1200" dirty="0" smtClean="0">
                <a:solidFill>
                  <a:schemeClr val="bg1"/>
                </a:solidFill>
              </a:rPr>
              <a:t>Most blood-type compatible pairs that join the pool have H-patients.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1200" dirty="0" smtClean="0">
                <a:solidFill>
                  <a:schemeClr val="bg1"/>
                </a:solidFill>
              </a:rPr>
              <a:t>Distribution of High PRA patients in the pool is different from the population PRA.</a:t>
            </a: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3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Decision of online and chunk matching are the same on depth-one trees.            </a:t>
            </a:r>
            <a:r>
              <a:rPr lang="en-US" sz="2400" dirty="0" smtClean="0">
                <a:solidFill>
                  <a:srgbClr val="C00000"/>
                </a:solidFill>
              </a:rPr>
              <a:t> M(Δ</a:t>
            </a:r>
            <a:r>
              <a:rPr lang="en-US" sz="2400" dirty="0">
                <a:solidFill>
                  <a:srgbClr val="C00000"/>
                </a:solidFill>
              </a:rPr>
              <a:t>) = M(1) + o(n</a:t>
            </a:r>
            <a:r>
              <a:rPr lang="en-US" sz="2400" dirty="0" smtClean="0">
                <a:solidFill>
                  <a:srgbClr val="C00000"/>
                </a:solidFill>
              </a:rPr>
              <a:t>).</a:t>
            </a:r>
            <a:endParaRPr lang="en-US" sz="2400" dirty="0">
              <a:solidFill>
                <a:srgbClr val="C0000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84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9925"/>
            <a:ext cx="76962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540" y="3149679"/>
            <a:ext cx="146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rrived chunk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15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graph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657600" y="6202681"/>
            <a:ext cx="457200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34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7315200" cy="4876800"/>
          </a:xfrm>
          <a:ln>
            <a:noFill/>
            <a:prstDash val="dash"/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2200" b="1" dirty="0" smtClean="0">
                <a:solidFill>
                  <a:schemeClr val="accent4"/>
                </a:solidFill>
              </a:rPr>
              <a:t>In H-L graph, </a:t>
            </a:r>
            <a:r>
              <a:rPr lang="en-US" sz="2400" b="1" dirty="0" smtClean="0">
                <a:solidFill>
                  <a:schemeClr val="accent4"/>
                </a:solidFill>
              </a:rPr>
              <a:t>Δ </a:t>
            </a:r>
            <a:r>
              <a:rPr lang="en-US" sz="2400" b="1" dirty="0">
                <a:solidFill>
                  <a:schemeClr val="accent4"/>
                </a:solidFill>
              </a:rPr>
              <a:t>= </a:t>
            </a:r>
            <a:r>
              <a:rPr lang="el-GR" sz="2400" b="1" dirty="0">
                <a:solidFill>
                  <a:schemeClr val="accent4"/>
                </a:solidFill>
              </a:rPr>
              <a:t>α</a:t>
            </a:r>
            <a:r>
              <a:rPr lang="en-US" sz="2400" b="1" dirty="0" smtClean="0">
                <a:solidFill>
                  <a:schemeClr val="accent4"/>
                </a:solidFill>
              </a:rPr>
              <a:t>n: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Find f(</a:t>
            </a:r>
            <a:r>
              <a:rPr lang="el-GR" sz="2000" dirty="0">
                <a:solidFill>
                  <a:schemeClr val="tx1"/>
                </a:solidFill>
              </a:rPr>
              <a:t>α</a:t>
            </a:r>
            <a:r>
              <a:rPr lang="en-US" sz="2000" dirty="0" smtClean="0">
                <a:solidFill>
                  <a:schemeClr val="tx1"/>
                </a:solidFill>
              </a:rPr>
              <a:t>)n augmenting paths to the matching obtained by online.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Given </a:t>
            </a:r>
            <a:r>
              <a:rPr lang="en-US" sz="2000" dirty="0" smtClean="0">
                <a:solidFill>
                  <a:schemeClr val="tx1"/>
                </a:solidFill>
                <a:latin typeface="Forte" pitchFamily="66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 the matching of the online scheme: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algn="l"/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Chunk matching would choose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(l1,h1) and (</a:t>
            </a:r>
            <a:r>
              <a:rPr lang="en-US" sz="2000" dirty="0" smtClean="0"/>
              <a:t>l2,h2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sz="2000" dirty="0" smtClean="0"/>
              <a:t>           </a:t>
            </a:r>
            <a:r>
              <a:rPr lang="en-US" sz="2000" dirty="0"/>
              <a:t>M(Δ) = M(1) + f(</a:t>
            </a:r>
            <a:r>
              <a:rPr lang="el-GR" sz="2000" dirty="0"/>
              <a:t>α</a:t>
            </a:r>
            <a:r>
              <a:rPr lang="en-US" sz="2000" dirty="0"/>
              <a:t>)n, 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85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1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Proof Ideas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63228" y="3410607"/>
            <a:ext cx="4114800" cy="1750219"/>
            <a:chOff x="457200" y="3264932"/>
            <a:chExt cx="4114800" cy="1750219"/>
          </a:xfrm>
        </p:grpSpPr>
        <p:sp>
          <p:nvSpPr>
            <p:cNvPr id="2" name="Oval 1"/>
            <p:cNvSpPr/>
            <p:nvPr/>
          </p:nvSpPr>
          <p:spPr bwMode="auto">
            <a:xfrm>
              <a:off x="2414687" y="3276600"/>
              <a:ext cx="794797" cy="51935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h1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038943" y="4495800"/>
              <a:ext cx="773142" cy="51935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</a:t>
              </a:r>
              <a:r>
                <a:rPr lang="en-US" dirty="0" smtClean="0">
                  <a:latin typeface="Arial" charset="0"/>
                </a:rPr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57200" y="4495800"/>
              <a:ext cx="762000" cy="51935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</a:t>
              </a:r>
              <a:r>
                <a:rPr lang="en-US" dirty="0" smtClean="0">
                  <a:latin typeface="Arial" charset="0"/>
                </a:rPr>
                <a:t>l1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>
              <a:stCxn id="12" idx="7"/>
              <a:endCxn id="2" idx="3"/>
            </p:cNvCxnSpPr>
            <p:nvPr/>
          </p:nvCxnSpPr>
          <p:spPr bwMode="auto">
            <a:xfrm flipV="1">
              <a:off x="1107608" y="3719894"/>
              <a:ext cx="1423474" cy="8519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3710152" y="3264932"/>
              <a:ext cx="861848" cy="51935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</a:t>
              </a:r>
              <a:r>
                <a:rPr lang="en-US" dirty="0" smtClean="0">
                  <a:latin typeface="Arial" charset="0"/>
                </a:rPr>
                <a:t>h2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>
              <a:stCxn id="11" idx="0"/>
            </p:cNvCxnSpPr>
            <p:nvPr/>
          </p:nvCxnSpPr>
          <p:spPr bwMode="auto">
            <a:xfrm flipV="1">
              <a:off x="2425514" y="3798332"/>
              <a:ext cx="273347" cy="6974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1" idx="7"/>
              <a:endCxn id="15" idx="3"/>
            </p:cNvCxnSpPr>
            <p:nvPr/>
          </p:nvCxnSpPr>
          <p:spPr bwMode="auto">
            <a:xfrm flipV="1">
              <a:off x="2698861" y="3708226"/>
              <a:ext cx="1137506" cy="8636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09976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4700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Chunk Matching in a heterogeneous graph  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233-CF73-4EA2-A606-1B41D7BACFCF}" type="slidenum">
              <a:rPr lang="en-US" smtClean="0"/>
              <a:t>86</a:t>
            </a:fld>
            <a:endParaRPr lang="en-US" dirty="0"/>
          </a:p>
        </p:txBody>
      </p:sp>
      <p:sp>
        <p:nvSpPr>
          <p:cNvPr id="8" name="TextBox 73"/>
          <p:cNvSpPr txBox="1"/>
          <p:nvPr/>
        </p:nvSpPr>
        <p:spPr>
          <a:xfrm>
            <a:off x="517633" y="3200400"/>
            <a:ext cx="7772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0000FF"/>
                </a:solidFill>
              </a:rPr>
              <a:t>Theorem </a:t>
            </a:r>
            <a:r>
              <a:rPr lang="en-US" sz="2200" dirty="0" smtClean="0"/>
              <a:t>(Ashlagi</a:t>
            </a:r>
            <a:r>
              <a:rPr lang="en-US" sz="2200" dirty="0"/>
              <a:t>, </a:t>
            </a:r>
            <a:r>
              <a:rPr lang="en-US" sz="2200" dirty="0" err="1"/>
              <a:t>Jalliet</a:t>
            </a:r>
            <a:r>
              <a:rPr lang="en-US" sz="2200" dirty="0"/>
              <a:t> </a:t>
            </a:r>
            <a:r>
              <a:rPr lang="en-US" sz="2200" dirty="0" smtClean="0"/>
              <a:t> and Manshadi):</a:t>
            </a:r>
          </a:p>
          <a:p>
            <a:pPr algn="ctr"/>
            <a:endParaRPr lang="en-US" sz="2200" dirty="0" smtClean="0">
              <a:solidFill>
                <a:srgbClr val="C00000"/>
              </a:solidFill>
            </a:endParaRPr>
          </a:p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MC(1) = M(1) + f(</a:t>
            </a:r>
            <a:r>
              <a:rPr lang="en-US" sz="2200" dirty="0">
                <a:solidFill>
                  <a:srgbClr val="C00000"/>
                </a:solidFill>
              </a:rPr>
              <a:t>q</a:t>
            </a:r>
            <a:r>
              <a:rPr lang="en-US" sz="2200" dirty="0" smtClean="0">
                <a:solidFill>
                  <a:srgbClr val="C00000"/>
                </a:solidFill>
              </a:rPr>
              <a:t>)n</a:t>
            </a:r>
          </a:p>
          <a:p>
            <a:pPr algn="ctr"/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30524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Chunk matching finds a maximum matching at </a:t>
            </a:r>
            <a:r>
              <a:rPr lang="en-US" sz="2000" dirty="0"/>
              <a:t>time steps Δ, 2Δ, …, </a:t>
            </a:r>
            <a:r>
              <a:rPr lang="en-US" sz="2000" dirty="0" smtClean="0"/>
              <a:t>n.</a:t>
            </a:r>
          </a:p>
          <a:p>
            <a:r>
              <a:rPr lang="en-US" sz="2000" dirty="0"/>
              <a:t>M(</a:t>
            </a:r>
            <a:r>
              <a:rPr lang="el-GR" sz="2000" dirty="0"/>
              <a:t>Δ</a:t>
            </a:r>
            <a:r>
              <a:rPr lang="en-US" sz="2000" dirty="0"/>
              <a:t>) </a:t>
            </a:r>
            <a:r>
              <a:rPr lang="en-US" sz="2000" dirty="0" smtClean="0"/>
              <a:t>- expected </a:t>
            </a:r>
            <a:r>
              <a:rPr lang="en-US" sz="2000" dirty="0"/>
              <a:t>number of matched pairs at </a:t>
            </a:r>
            <a:r>
              <a:rPr lang="en-US" sz="2000" dirty="0" smtClean="0"/>
              <a:t>time n when matching only 2-ways </a:t>
            </a:r>
          </a:p>
          <a:p>
            <a:r>
              <a:rPr lang="en-US" sz="2000" dirty="0" smtClean="0"/>
              <a:t>MC(</a:t>
            </a:r>
            <a:r>
              <a:rPr lang="el-GR" sz="2000" dirty="0" smtClean="0"/>
              <a:t>Δ</a:t>
            </a:r>
            <a:r>
              <a:rPr lang="en-US" sz="2000" dirty="0"/>
              <a:t>) </a:t>
            </a:r>
            <a:r>
              <a:rPr lang="en-US" sz="2000" dirty="0" smtClean="0"/>
              <a:t> - </a:t>
            </a:r>
            <a:r>
              <a:rPr lang="en-US" sz="2000" dirty="0"/>
              <a:t>expected number of matched pairs at time n when matching </a:t>
            </a:r>
            <a:r>
              <a:rPr lang="en-US" sz="2000" dirty="0" smtClean="0"/>
              <a:t>2-ways and allowing one unbounded chain</a:t>
            </a:r>
            <a:endParaRPr lang="en-US" sz="2000" dirty="0"/>
          </a:p>
          <a:p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7264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NKR and APD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170001"/>
              </p:ext>
            </p:extLst>
          </p:nvPr>
        </p:nvGraphicFramePr>
        <p:xfrm>
          <a:off x="457200" y="1447800"/>
          <a:ext cx="350520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50617"/>
              </p:ext>
            </p:extLst>
          </p:nvPr>
        </p:nvGraphicFramePr>
        <p:xfrm>
          <a:off x="5029200" y="15240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574029"/>
              </p:ext>
            </p:extLst>
          </p:nvPr>
        </p:nvGraphicFramePr>
        <p:xfrm>
          <a:off x="457200" y="4038600"/>
          <a:ext cx="3505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846832"/>
              </p:ext>
            </p:extLst>
          </p:nvPr>
        </p:nvGraphicFramePr>
        <p:xfrm>
          <a:off x="5029200" y="41148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KPD programs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Simple merge -  pool only those that cannot match within each program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Individually rational merge – guarantee each KPD program to match the pairs it can internally match</a:t>
            </a:r>
          </a:p>
          <a:p>
            <a:pPr marL="457200" indent="-457200">
              <a:buAutoNum type="arabicPeriod" startAt="3"/>
            </a:pPr>
            <a:r>
              <a:rPr lang="en-US" sz="2400" dirty="0" smtClean="0"/>
              <a:t>Complete merge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* Data from SA, NKR, APD, and a Korean exchange (Historical data only from NKR and APD)</a:t>
            </a:r>
          </a:p>
        </p:txBody>
      </p:sp>
    </p:spTree>
    <p:extLst>
      <p:ext uri="{BB962C8B-B14F-4D97-AF65-F5344CB8AC3E}">
        <p14:creationId xmlns:p14="http://schemas.microsoft.com/office/powerpoint/2010/main" val="27834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7963"/>
          </a:xfrm>
        </p:spPr>
        <p:txBody>
          <a:bodyPr/>
          <a:lstStyle/>
          <a:p>
            <a:r>
              <a:rPr lang="en-US" sz="2800" dirty="0" smtClean="0"/>
              <a:t>Current pools contain many highly sensitized patients and (long) chains are very effective.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P</a:t>
            </a:r>
            <a:r>
              <a:rPr lang="en-US" sz="2800" dirty="0" smtClean="0"/>
              <a:t>artially since hospitals don’t share all their 	easy to match pairs.)</a:t>
            </a:r>
            <a:endParaRPr lang="en-US" sz="2800" dirty="0"/>
          </a:p>
          <a:p>
            <a:r>
              <a:rPr lang="en-US" sz="2800" dirty="0" smtClean="0"/>
              <a:t>In those highly sensitized pools, number of matches increase significantly only when waiting “for a long” time between match runs -&gt; use more chains!</a:t>
            </a:r>
          </a:p>
          <a:p>
            <a:r>
              <a:rPr lang="en-US" sz="2800" dirty="0" smtClean="0"/>
              <a:t>Many more matches from pooling, especially highly sensitized patients.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F9B1A-33B9-4057-946D-1111FDA701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 then easy to achieve average waiting time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But hospitals withhold easy to match pairs from exchanges (</a:t>
                </a:r>
                <a:r>
                  <a:rPr lang="en-US" dirty="0" err="1" smtClean="0"/>
                  <a:t>Ashlagi</a:t>
                </a:r>
                <a:r>
                  <a:rPr lang="en-US" dirty="0" smtClean="0"/>
                  <a:t> et al. 2011)</a:t>
                </a:r>
              </a:p>
              <a:p>
                <a:r>
                  <a:rPr lang="en-US" dirty="0" smtClean="0"/>
                  <a:t>Result: patient-donor pools presently consist of hard to match pairs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2800" dirty="0" smtClean="0"/>
                  <a:t>We consider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 xmlns="">
                    <m:r>
                      <a:rPr lang="en-US" sz="32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3200" dirty="0">
                  <a:solidFill>
                    <a:srgbClr val="A5002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5" t="-972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9204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exchange programs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43904"/>
              </p:ext>
            </p:extLst>
          </p:nvPr>
        </p:nvGraphicFramePr>
        <p:xfrm>
          <a:off x="228600" y="1752600"/>
          <a:ext cx="8762996" cy="4182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636"/>
                <a:gridCol w="796636"/>
                <a:gridCol w="796636"/>
                <a:gridCol w="796636"/>
                <a:gridCol w="796636"/>
                <a:gridCol w="796636"/>
                <a:gridCol w="630383"/>
                <a:gridCol w="962889"/>
                <a:gridCol w="713511"/>
                <a:gridCol w="762000"/>
                <a:gridCol w="914397"/>
              </a:tblGrid>
              <a:tr h="336845">
                <a:tc>
                  <a:txBody>
                    <a:bodyPr/>
                    <a:lstStyle/>
                    <a:p>
                      <a:pPr algn="l" fontAlgn="ctr"/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NKR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Korea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APD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Korea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SA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Korea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APD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NKR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APD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SA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pairs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matched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5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Average PRA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61.9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57.8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59.1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57.8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61.9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57.8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solidFill>
                            <a:schemeClr val="tx1"/>
                          </a:solidFill>
                          <a:effectLst/>
                        </a:rPr>
                        <a:t>59.1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PRA 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85.6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75.2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85.6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85.6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solidFill>
                            <a:schemeClr val="tx1"/>
                          </a:solidFill>
                          <a:effectLst/>
                        </a:rPr>
                        <a:t>75.2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Pairs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matched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2,13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PRA&gt;80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2,11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solidFill>
                            <a:schemeClr val="tx1"/>
                          </a:solidFill>
                          <a:effectLst/>
                        </a:rPr>
                        <a:t>2,18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2,15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 donors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PRA 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95,95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97,97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100,96.8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solidFill>
                            <a:schemeClr val="tx1"/>
                          </a:solidFill>
                          <a:effectLst/>
                        </a:rPr>
                        <a:t>-,-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-,98.8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-,-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-,97.7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-,96.8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100,97.9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97.5,97.3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7041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803685"/>
              </p:ext>
            </p:extLst>
          </p:nvPr>
        </p:nvGraphicFramePr>
        <p:xfrm>
          <a:off x="304800" y="914401"/>
          <a:ext cx="8763002" cy="434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733"/>
                <a:gridCol w="427811"/>
                <a:gridCol w="414849"/>
                <a:gridCol w="732465"/>
                <a:gridCol w="732465"/>
                <a:gridCol w="732465"/>
                <a:gridCol w="732465"/>
                <a:gridCol w="705889"/>
                <a:gridCol w="732465"/>
                <a:gridCol w="732465"/>
                <a:gridCol w="626728"/>
                <a:gridCol w="838202"/>
              </a:tblGrid>
              <a:tr h="560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1423393">
                <a:tc>
                  <a:txBody>
                    <a:bodyPr/>
                    <a:lstStyle/>
                    <a:p>
                      <a:r>
                        <a:rPr lang="en-US" dirty="0" smtClean="0"/>
                        <a:t>#Kidney exchange transplants in US*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422 (+203 +139)*</a:t>
                      </a:r>
                      <a:endParaRPr lang="en-US" dirty="0"/>
                    </a:p>
                  </a:txBody>
                  <a:tcPr/>
                </a:tc>
              </a:tr>
              <a:tr h="1521320">
                <a:tc>
                  <a:txBody>
                    <a:bodyPr/>
                    <a:lstStyle/>
                    <a:p>
                      <a:r>
                        <a:rPr lang="en-US" dirty="0" smtClean="0"/>
                        <a:t>Deceased</a:t>
                      </a:r>
                      <a:r>
                        <a:rPr lang="en-US" baseline="0" dirty="0" smtClean="0"/>
                        <a:t> donor waiting list (active + inactive) in thousands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Kidney exchange is progressing, but progress is still slow</a:t>
            </a:r>
            <a:r>
              <a:rPr lang="en-US" sz="3200" dirty="0" smtClean="0">
                <a:sym typeface="Wingdings" pitchFamily="2" charset="2"/>
              </a:rPr>
              <a:t>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37872"/>
            <a:ext cx="8166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*http://optn.transplant.hrsa.gov/latestData/rptData.asp </a:t>
            </a:r>
            <a:r>
              <a:rPr lang="en-US" b="1" dirty="0"/>
              <a:t>Living </a:t>
            </a:r>
            <a:r>
              <a:rPr lang="en-US" b="1" dirty="0" smtClean="0"/>
              <a:t>Donor Transplants </a:t>
            </a:r>
            <a:r>
              <a:rPr lang="en-US" b="1" dirty="0"/>
              <a:t>By Donor </a:t>
            </a:r>
            <a:r>
              <a:rPr lang="en-US" b="1" dirty="0" smtClean="0"/>
              <a:t>Relation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UNOS </a:t>
            </a:r>
            <a:r>
              <a:rPr lang="en-US" dirty="0"/>
              <a:t>2010: Paired exchange + anonymous (</a:t>
            </a:r>
            <a:r>
              <a:rPr lang="en-US" dirty="0" err="1"/>
              <a:t>ndd</a:t>
            </a:r>
            <a:r>
              <a:rPr lang="en-US" dirty="0"/>
              <a:t>?) + list </a:t>
            </a:r>
            <a:r>
              <a:rPr lang="en-US" dirty="0" smtClean="0"/>
              <a:t>exchange</a:t>
            </a:r>
          </a:p>
          <a:p>
            <a:endParaRPr lang="en-US" sz="2000" dirty="0" smtClean="0"/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2011:  </a:t>
            </a:r>
            <a:r>
              <a:rPr lang="en-US" dirty="0" smtClean="0">
                <a:solidFill>
                  <a:srgbClr val="0000FF"/>
                </a:solidFill>
              </a:rPr>
              <a:t> 11,043 </a:t>
            </a:r>
            <a:r>
              <a:rPr lang="en-US" dirty="0" smtClean="0"/>
              <a:t>transplants from deceased donors</a:t>
            </a:r>
          </a:p>
          <a:p>
            <a:r>
              <a:rPr lang="en-US" dirty="0" smtClean="0"/>
              <a:t>	 </a:t>
            </a:r>
            <a:r>
              <a:rPr lang="en-US" dirty="0" smtClean="0">
                <a:solidFill>
                  <a:srgbClr val="0000FF"/>
                </a:solidFill>
              </a:rPr>
              <a:t>5,769</a:t>
            </a:r>
            <a:r>
              <a:rPr lang="en-US" dirty="0" smtClean="0"/>
              <a:t> transplants from living donors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676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G(n,p) 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64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p_L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22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{p_H\over n}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"/>
  <p:tag name="PICTUREFILESIZE" val="39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&#10;\begin{align*}&#10;\mathbb{E}[\text{Cycles}\le k]&amp;={n \choose k} k! \left({p_H\over n}\right)^k&#10;={n(n-1)\cdots (n-k+1)\over k!}k! \left({p_H\over n}\right)^k \\&#10;&amp;\\&#10;&amp;\approx p_H^k=O(1).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7"/>
  <p:tag name="PICTUREFILESIZE" val="708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G\left(n,p_L,{p_H\over n},v\right)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163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&#10;\begin{align*}&#10;\mathbb{E}[C_{k+1}]\ge \mathbb{E}[C_{k}]+\rho n&#10;\qquad \text{and} \qquad &#10;\mathbb{E}[D_{k}]\ge \mathbb{E}[C_{k}]+\rho n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5"/>
  <p:tag name="PICTUREFILESIZE" val="318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G\left(n,p_L,{p_H\over n},v\right)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163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p_L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22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{p_H\over n}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"/>
  <p:tag name="PICTUREFILESIZE" val="39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G\left(n,p_L,{p_H\over n},v\right)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163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p_L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22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\left(1-{\log^2 n\over n}\right)^{n-2k}\approx e^{-{n-2k\over n}\log^2n}&lt;{1\over n^2}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2"/>
  <p:tag name="PICTUREFILESIZE" val="328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{p_H\over n}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"/>
  <p:tag name="PICTUREFILESIZE" val="39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2k\le n-{2n\over \log n}.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4"/>
  <p:tag name="PICTUREFILESIZE" val="131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p={\log^2n\over n}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9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\le (n-2n/\log n)n^{-2}&lt;1/n.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81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&#10;\begin{center}&#10;{\footnotesize&#10;\vline&#10;\begin{tabular}{c|c|c|c|c|c|c}&#10;\hline&#10;&amp; Set size  &amp; $k=2$ &amp; $k=3$ &amp; $k=4$ &amp; $k=5$ &amp; $k=\infty$  \\&#10;\hline \hline&#10; Historical 1st Set &amp; 361 &amp; 118 &amp; 169 &amp; 189 &amp; 191 &amp; 193  \\&#10; 1st Set (a) &amp; 131 &amp; 6 &amp; 9 &amp; 11 &amp; 13 &amp; 16 \\&#10; 1st Set (b) &amp; 251 &amp; 8 &amp; 12 &amp; 16 &amp; 16 &amp; 16  \\&#10; 2nd Set &amp; 74 &amp; 22 &amp; 42 &amp; 45 &amp; 47 &amp; 51  \\&#10;\hline&#10;\end{tabular}%&#10;\vline&#10;}&#10;\end{center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9"/>
  <p:tag name="PICTUREFILESIZE" val="1015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MAX Cycle Cover \\&#10;Subject to: Cycle length $\le k$&#10;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0"/>
  <p:tag name="PICTUREFILESIZE" val="33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&#10;%\begin{table}&#10;\begin{center}&#10;{\footnotesize&#10;\vline&#10;\begin{tabular}{c|c|c|c|c|c|c|c|c|c}&#10;\hline&#10;&amp; Set size  &amp; $k=2$ &amp; $k=3$ &amp; $k=4$ &amp; $k=5$ &amp; $k=\infty$ &amp; $(3,\infty)$ &amp; $%&#10;(\infty,\infty)$ &amp; $(3,5)$ \\ \hline \hline&#10; Historical 1st Set &amp; 361 &amp; 118 &amp; 169 &amp; 189 &amp; 191 &amp; 193 &amp; 194.25 &amp; 194.25 &amp; 172 \\&#10; 1st Set (a) &amp; 131 &amp; 6 &amp; 9 &amp; 11 &amp; 13 &amp; 16 &amp; 17.3 &amp; 17.3 &amp; 10.1 \\&#10; 1st Set (b) &amp; 251 &amp; 8 &amp; 12 &amp; 16 &amp; 16 &amp; 16 &amp; 17.9 &amp; 17.9 &amp; 14.1 \\&#10; 2nd Set &amp; 74 &amp; 22 &amp; 42 &amp; 45 &amp; 47 &amp; 51 &amp; 54.5 &amp; 54.5 &amp; 47.6 \\&#10;\hline&#10;\end{tabular}%&#10;\vline&#10;}&#10;\end{center}&#10;%\end{table}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20"/>
  <p:tag name="PICTUREFILESIZE" val="1507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%% Revised version submitted in 2005.&#10;%% Check signs in large deviatins rates.&#10;%% Check citations&#10;\documentclass[11pt,tgrind,psbox]{slides}&#10;\parskip 1.75\parskip plus 3pt minus 1pt&#10;%\renewcommand{\baselinestretch}{2}&#10;\usepackage{latexsym}&#10;\usepackage{graphics}&#10;\usepackage{amsmath}&#10;\usepackage{xspace}&#10;\usepackage{amssymb}&#10;\usepackage{epsfig}&#10;\usepackage{latexsym,graphics,color,graphicx,epsfig,colordvi}&#10;\usepackage{amsmath}&#10;\usepackage{xspace}&#10;\usepackage{amssymb,latexsym}&#10;\usepackage{graphicx}&#10;\usepackage{psfrag}&#10;\usepackage{colordvi}&#10;\usepackage{color}&#10;&#10;\setlength{\oddsidemargin}{-.20in}&#10;\setlength{\evensidemargin}{-.20in}&#10;\setlength{\textwidth}{6.8in}&#10;\setlength{\topmargin}{-0.3in}&#10;\setlength{\textheight}{8.9in}&#10;\pagenumbering{arabic}&#10;\newcommand {\be}[1]{\begin{equation}\label{#1}}&#10;\newcommand {\ee}{\end{equation}}&#10;\newcommand {\bea}{\begin{eqnarray}}&#10;\newcommand {\eea}{\end{eqnarray}}&#10;&#10;\def\smskip{\par\vskip 7pt}&#10;\def\example{{\bf Example :\ }}&#10;\newcommand{\proof}{{\bf Proof : }}&#10;\newcommand{\qed}{\hfill $\Box$}&#10;\newcommand{\remark}{{\bf Remark : }}&#10;\newcommand{\remarks}{{\bf Remarks : }}&#10;\newcommand{\vvert}{\vspace{.1in}}&#10;\newcommand{\pr}{\mathbb{P}}&#10;\newtheorem{theorem}{Theorem}&#10;\newtheorem{lemma}[theorem]{Lemma}&#10;\newtheorem{conj}{Conjecture}&#10;\newtheorem{prop}{Proposition}&#10;\newtheorem{coro}{Corollary}&#10;\newtheorem{claim}{Claim}&#10;\newtheorem{Defi}{Definition}&#10;\newcommand{\Pois}{\ensuremath{\operatorname{Pois}}\xspace}&#10;\newcommand{\Exp}{\ensuremath{\operatorname{Exp}}\xspace}&#10;\begin{document}&#10;\begin{align*}&#10;G\left(n,p_L,{p_H\over n},v\right)&#10;\end{align*}&#10;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16350"/>
</p:tagLst>
</file>

<file path=ppt/theme/theme1.xml><?xml version="1.0" encoding="utf-8"?>
<a:theme xmlns:a="http://schemas.openxmlformats.org/drawingml/2006/main" name="CDCTheme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DCTheme" id="{A9A5193E-9DF1-445E-A8F3-A14A974CCBCB}" vid="{38A7BD63-F526-45F0-A140-E387B69785B6}"/>
    </a:ext>
  </a:extLst>
</a:theme>
</file>

<file path=ppt/theme/theme2.xml><?xml version="1.0" encoding="utf-8"?>
<a:theme xmlns:a="http://schemas.openxmlformats.org/drawingml/2006/main" name="1_JobTalk3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CDCTheme</Template>
  <TotalTime>14111</TotalTime>
  <Words>5118</Words>
  <Application>Microsoft Macintosh PowerPoint</Application>
  <PresentationFormat>On-screen Show (4:3)</PresentationFormat>
  <Paragraphs>1131</Paragraphs>
  <Slides>91</Slides>
  <Notes>54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CDCTheme</vt:lpstr>
      <vt:lpstr>1_JobTalk3</vt:lpstr>
      <vt:lpstr>A dynamic graph model of kidney exchange</vt:lpstr>
      <vt:lpstr>Kidney transplants</vt:lpstr>
      <vt:lpstr>Kidney exchange</vt:lpstr>
      <vt:lpstr>3-pair exchange (6 simultaneous surgeries)</vt:lpstr>
      <vt:lpstr>Compatibility graph</vt:lpstr>
      <vt:lpstr>Multi-way exchanges</vt:lpstr>
      <vt:lpstr>PowerPoint Presentation</vt:lpstr>
      <vt:lpstr>PowerPoint Presentation</vt:lpstr>
      <vt:lpstr>PowerPoint Presentation</vt:lpstr>
      <vt:lpstr>Only two-cycles: k=2</vt:lpstr>
      <vt:lpstr>PowerPoint Presentation</vt:lpstr>
      <vt:lpstr>Batching for k=3</vt:lpstr>
      <vt:lpstr>Greedy for k=3</vt:lpstr>
      <vt:lpstr>Greedy for k=3</vt:lpstr>
      <vt:lpstr>Simulation results: p = 0.08</vt:lpstr>
      <vt:lpstr>Simulation results: p = 0.05</vt:lpstr>
      <vt:lpstr>Simulation results: p = 0.02</vt:lpstr>
      <vt:lpstr>Summary of simulation results</vt:lpstr>
      <vt:lpstr>Main result</vt:lpstr>
      <vt:lpstr>Proof idea: greedy is good</vt:lpstr>
      <vt:lpstr>Definition: monotone policies</vt:lpstr>
      <vt:lpstr>Proof that no monotone policy can beat greedy</vt:lpstr>
      <vt:lpstr>Conclusion</vt:lpstr>
      <vt:lpstr>Future work</vt:lpstr>
      <vt:lpstr>PowerPoint Presentation</vt:lpstr>
      <vt:lpstr>Altruistic donors: cycles plus chains </vt:lpstr>
      <vt:lpstr>PowerPoint Presentation</vt:lpstr>
      <vt:lpstr>Model</vt:lpstr>
      <vt:lpstr>Lower bound</vt:lpstr>
      <vt:lpstr>Batch produces matching upper bound</vt:lpstr>
      <vt:lpstr>Ongoing work: what about greedy?</vt:lpstr>
      <vt:lpstr>Future work</vt:lpstr>
      <vt:lpstr>Altruistic donors: cycles plus chains </vt:lpstr>
      <vt:lpstr>What are the design issues?</vt:lpstr>
      <vt:lpstr>PowerPoint Presentation</vt:lpstr>
      <vt:lpstr>PowerPoint Presentation</vt:lpstr>
      <vt:lpstr>Previous efficiency results</vt:lpstr>
      <vt:lpstr>Random Compatibility Graphs</vt:lpstr>
      <vt:lpstr>Matchings in random graphs</vt:lpstr>
      <vt:lpstr>PowerPoint Presentation</vt:lpstr>
      <vt:lpstr>Non-simultaneous extended altruistic donor chains (reduced risk from a broken link)</vt:lpstr>
      <vt:lpstr> The First NEAD Chain (Rees, APD)</vt:lpstr>
      <vt:lpstr>PowerPoint Presentation</vt:lpstr>
      <vt:lpstr>Are NEAD chains effective?</vt:lpstr>
      <vt:lpstr>PowerPoint Presentation</vt:lpstr>
      <vt:lpstr>A disconnect between model and data:</vt:lpstr>
      <vt:lpstr>PowerPoint Presentation</vt:lpstr>
      <vt:lpstr>PowerPoint Presentation</vt:lpstr>
      <vt:lpstr>PRA distribution in historical data</vt:lpstr>
      <vt:lpstr>Short cycles leave many highly sensitized patients unmatched</vt:lpstr>
      <vt:lpstr>A real graph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more on random graphs</vt:lpstr>
      <vt:lpstr> C_(k+1)≥C_k+ρn+o(n)</vt:lpstr>
      <vt:lpstr> C_(k+1)≥C_k+ρn+o(n)</vt:lpstr>
      <vt:lpstr> C_(k+1)≥C_k+ρn+o(n)</vt:lpstr>
      <vt:lpstr> C_(k+1)≥C_k+ρn+o(n)</vt:lpstr>
      <vt:lpstr> C_(k+1)≥C_k+ρn+o(n)</vt:lpstr>
      <vt:lpstr> C_(k+1)≥C_k+ρn+o(n)</vt:lpstr>
      <vt:lpstr> C_(k+1)≥C_k+ρn+o(n)</vt:lpstr>
      <vt:lpstr> C_(k+1)≥C_k+ρn+o(n)</vt:lpstr>
      <vt:lpstr> C_(k+1)≥C_k+ρn+o(n)</vt:lpstr>
      <vt:lpstr> C_(k+1)≥C_k+ρn+o(n)</vt:lpstr>
      <vt:lpstr> C_(k+1)≥C_k+ρn+o(n)</vt:lpstr>
      <vt:lpstr>Long chains benefit highly sensitized patients (without harming low-sensitized patients)</vt:lpstr>
      <vt:lpstr>PowerPoint Presentation</vt:lpstr>
      <vt:lpstr>What about dynamics?</vt:lpstr>
      <vt:lpstr>Matching over time</vt:lpstr>
      <vt:lpstr>Matching over time</vt:lpstr>
      <vt:lpstr>Matching over time</vt:lpstr>
      <vt:lpstr>Matching over time</vt:lpstr>
      <vt:lpstr>Match the pair right away?</vt:lpstr>
      <vt:lpstr>PowerPoint Presentation</vt:lpstr>
      <vt:lpstr>PowerPoint Presentation</vt:lpstr>
      <vt:lpstr>Heterogeneous Dynamic Model </vt:lpstr>
      <vt:lpstr>Chunk Matching in a heterogeneous graph  </vt:lpstr>
      <vt:lpstr>Chunk Matching in a heterogeneous graph  </vt:lpstr>
      <vt:lpstr>Denser Pools</vt:lpstr>
      <vt:lpstr>Proof Ideas</vt:lpstr>
      <vt:lpstr>Proof Ideas</vt:lpstr>
      <vt:lpstr>PowerPoint Presentation</vt:lpstr>
      <vt:lpstr>Chunk Matching in a heterogeneous graph  </vt:lpstr>
      <vt:lpstr>Merging NKR and APD </vt:lpstr>
      <vt:lpstr>Merging KPD programs</vt:lpstr>
      <vt:lpstr>Conclusions</vt:lpstr>
      <vt:lpstr>Merging exchange programs</vt:lpstr>
      <vt:lpstr>Kidney exchange is progressing, but progress is still slow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Graph Models for Kidney Exchange</dc:title>
  <dc:creator>Alvin Roth</dc:creator>
  <cp:lastModifiedBy>BIRS Guest</cp:lastModifiedBy>
  <cp:revision>536</cp:revision>
  <dcterms:created xsi:type="dcterms:W3CDTF">2012-06-26T21:25:52Z</dcterms:created>
  <dcterms:modified xsi:type="dcterms:W3CDTF">2013-02-28T21:36:47Z</dcterms:modified>
</cp:coreProperties>
</file>