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63.xml" ContentType="application/vnd.openxmlformats-officedocument.presentationml.notesSlide+xml"/>
  <Override PartName="/ppt/tags/tag85.xml" ContentType="application/vnd.openxmlformats-officedocument.presentationml.tag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tags/tag79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notesSlides/notesSlide46.xml" ContentType="application/vnd.openxmlformats-officedocument.presentationml.notes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57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60.xml" ContentType="application/vnd.openxmlformats-officedocument.presentationml.notesSlide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notesSlides/notesSlide87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65.xml" ContentType="application/vnd.openxmlformats-officedocument.presentationml.notesSlide+xml"/>
  <Override PartName="/ppt/tags/tag87.xml" ContentType="application/vnd.openxmlformats-officedocument.presentationml.tags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43.xml" ContentType="application/vnd.openxmlformats-officedocument.presentationml.notesSlide+xml"/>
  <Override PartName="/ppt/tags/tag29.xml" ContentType="application/vnd.openxmlformats-officedocument.presentationml.tags+xml"/>
  <Override PartName="/ppt/notesSlides/notesSlide54.xml" ContentType="application/vnd.openxmlformats-officedocument.presentationml.notesSlide+xml"/>
  <Override PartName="/ppt/tags/tag76.xml" ContentType="application/vnd.openxmlformats-officedocument.presentationml.tags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notesSlides/notesSlide37.xml" ContentType="application/vnd.openxmlformats-officedocument.presentationml.notesSlide+xml"/>
  <Override PartName="/ppt/tags/tag59.xml" ContentType="application/vnd.openxmlformats-officedocument.presentationml.tags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62.xml" ContentType="application/vnd.openxmlformats-officedocument.presentationml.notesSlide+xml"/>
  <Override PartName="/ppt/tags/tag84.xml" ContentType="application/vnd.openxmlformats-officedocument.presentationml.tags+xml"/>
  <Override PartName="/ppt/notesSlides/notesSlide7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ags/tag26.xml" ContentType="application/vnd.openxmlformats-officedocument.presentationml.tags+xml"/>
  <Override PartName="/ppt/notesSlides/notesSlide51.xml" ContentType="application/vnd.openxmlformats-officedocument.presentationml.notesSlide+xml"/>
  <Override PartName="/ppt/tags/tag73.xml" ContentType="application/vnd.openxmlformats-officedocument.presentationml.tags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7.xml" ContentType="application/vnd.openxmlformats-officedocument.presentationml.slide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tags/tag89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78.xml" ContentType="application/vnd.openxmlformats-officedocument.presentationml.tags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slides/slide48.xml" ContentType="application/vnd.openxmlformats-officedocument.presentationml.slide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64.xml" ContentType="application/vnd.openxmlformats-officedocument.presentationml.notesSlide+xml"/>
  <Override PartName="/ppt/tags/tag86.xml" ContentType="application/vnd.openxmlformats-officedocument.presentationml.tags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53.xml" ContentType="application/vnd.openxmlformats-officedocument.presentationml.notesSlide+xml"/>
  <Override PartName="/ppt/tags/tag75.xml" ContentType="application/vnd.openxmlformats-officedocument.presentationml.tags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slideMasters/slideMaster9.xml" ContentType="application/vnd.openxmlformats-officedocument.presentationml.slideMaster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3.xml" ContentType="application/vnd.openxmlformats-officedocument.presentationml.tags+xml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36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61.xml" ContentType="application/vnd.openxmlformats-officedocument.presentationml.notesSlide+xml"/>
  <Override PartName="/ppt/tags/tag83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notesSlides/notesSlide50.xml" ContentType="application/vnd.openxmlformats-officedocument.presentationml.notesSlide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ags/tag5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44.xml" ContentType="application/vnd.openxmlformats-officedocument.presentationml.notes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55.xml" ContentType="application/vnd.openxmlformats-officedocument.presentationml.tags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ags/tag11.xml" ContentType="application/vnd.openxmlformats-officedocument.presentationml.tags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49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notesSlides/notesSlide52.xml" ContentType="application/vnd.openxmlformats-officedocument.presentationml.notesSlide+xml"/>
  <Override PartName="/ppt/tags/tag74.xml" ContentType="application/vnd.openxmlformats-officedocument.presentationml.tags+xml"/>
  <Override PartName="/ppt/notesSlides/notesSlide30.xml" ContentType="application/vnd.openxmlformats-officedocument.presentationml.notesSlide+xml"/>
  <Override PartName="/ppt/tags/tag52.xml" ContentType="application/vnd.openxmlformats-officedocument.presentationml.tags+xml"/>
  <Override PartName="/ppt/slides/slide77.xml" ContentType="application/vnd.openxmlformats-officedocument.presentationml.slide+xml"/>
  <Override PartName="/ppt/slideLayouts/slideLayout98.xml" ContentType="application/vnd.openxmlformats-officedocument.presentationml.slideLayout+xml"/>
  <Override PartName="/ppt/tags/tag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32" r:id="rId2"/>
    <p:sldMasterId id="2147483792" r:id="rId3"/>
    <p:sldMasterId id="2147483888" r:id="rId4"/>
    <p:sldMasterId id="2147483914" r:id="rId5"/>
    <p:sldMasterId id="2147483927" r:id="rId6"/>
    <p:sldMasterId id="2147483939" r:id="rId7"/>
    <p:sldMasterId id="2147483951" r:id="rId8"/>
    <p:sldMasterId id="2147483967" r:id="rId9"/>
    <p:sldMasterId id="2147483980" r:id="rId10"/>
  </p:sldMasterIdLst>
  <p:notesMasterIdLst>
    <p:notesMasterId r:id="rId105"/>
  </p:notesMasterIdLst>
  <p:handoutMasterIdLst>
    <p:handoutMasterId r:id="rId106"/>
  </p:handoutMasterIdLst>
  <p:sldIdLst>
    <p:sldId id="873" r:id="rId11"/>
    <p:sldId id="902" r:id="rId12"/>
    <p:sldId id="287" r:id="rId13"/>
    <p:sldId id="288" r:id="rId14"/>
    <p:sldId id="481" r:id="rId15"/>
    <p:sldId id="292" r:id="rId16"/>
    <p:sldId id="528" r:id="rId17"/>
    <p:sldId id="289" r:id="rId18"/>
    <p:sldId id="291" r:id="rId19"/>
    <p:sldId id="875" r:id="rId20"/>
    <p:sldId id="669" r:id="rId21"/>
    <p:sldId id="874" r:id="rId22"/>
    <p:sldId id="362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482" r:id="rId31"/>
    <p:sldId id="543" r:id="rId32"/>
    <p:sldId id="530" r:id="rId33"/>
    <p:sldId id="531" r:id="rId34"/>
    <p:sldId id="671" r:id="rId35"/>
    <p:sldId id="672" r:id="rId36"/>
    <p:sldId id="673" r:id="rId37"/>
    <p:sldId id="674" r:id="rId38"/>
    <p:sldId id="675" r:id="rId39"/>
    <p:sldId id="676" r:id="rId40"/>
    <p:sldId id="545" r:id="rId41"/>
    <p:sldId id="548" r:id="rId42"/>
    <p:sldId id="555" r:id="rId43"/>
    <p:sldId id="563" r:id="rId44"/>
    <p:sldId id="569" r:id="rId45"/>
    <p:sldId id="572" r:id="rId46"/>
    <p:sldId id="579" r:id="rId47"/>
    <p:sldId id="584" r:id="rId48"/>
    <p:sldId id="591" r:id="rId49"/>
    <p:sldId id="677" r:id="rId50"/>
    <p:sldId id="714" r:id="rId51"/>
    <p:sldId id="736" r:id="rId52"/>
    <p:sldId id="738" r:id="rId53"/>
    <p:sldId id="754" r:id="rId54"/>
    <p:sldId id="737" r:id="rId55"/>
    <p:sldId id="740" r:id="rId56"/>
    <p:sldId id="741" r:id="rId57"/>
    <p:sldId id="719" r:id="rId58"/>
    <p:sldId id="742" r:id="rId59"/>
    <p:sldId id="980" r:id="rId60"/>
    <p:sldId id="981" r:id="rId61"/>
    <p:sldId id="982" r:id="rId62"/>
    <p:sldId id="983" r:id="rId63"/>
    <p:sldId id="984" r:id="rId64"/>
    <p:sldId id="985" r:id="rId65"/>
    <p:sldId id="986" r:id="rId66"/>
    <p:sldId id="987" r:id="rId67"/>
    <p:sldId id="989" r:id="rId68"/>
    <p:sldId id="990" r:id="rId69"/>
    <p:sldId id="991" r:id="rId70"/>
    <p:sldId id="992" r:id="rId71"/>
    <p:sldId id="993" r:id="rId72"/>
    <p:sldId id="994" r:id="rId73"/>
    <p:sldId id="995" r:id="rId74"/>
    <p:sldId id="996" r:id="rId75"/>
    <p:sldId id="997" r:id="rId76"/>
    <p:sldId id="998" r:id="rId77"/>
    <p:sldId id="999" r:id="rId78"/>
    <p:sldId id="1000" r:id="rId79"/>
    <p:sldId id="1001" r:id="rId80"/>
    <p:sldId id="1002" r:id="rId81"/>
    <p:sldId id="1003" r:id="rId82"/>
    <p:sldId id="1004" r:id="rId83"/>
    <p:sldId id="1005" r:id="rId84"/>
    <p:sldId id="1006" r:id="rId85"/>
    <p:sldId id="806" r:id="rId86"/>
    <p:sldId id="826" r:id="rId87"/>
    <p:sldId id="827" r:id="rId88"/>
    <p:sldId id="828" r:id="rId89"/>
    <p:sldId id="829" r:id="rId90"/>
    <p:sldId id="830" r:id="rId91"/>
    <p:sldId id="831" r:id="rId92"/>
    <p:sldId id="909" r:id="rId93"/>
    <p:sldId id="661" r:id="rId94"/>
    <p:sldId id="893" r:id="rId95"/>
    <p:sldId id="978" r:id="rId96"/>
    <p:sldId id="979" r:id="rId97"/>
    <p:sldId id="890" r:id="rId98"/>
    <p:sldId id="891" r:id="rId99"/>
    <p:sldId id="892" r:id="rId100"/>
    <p:sldId id="1011" r:id="rId101"/>
    <p:sldId id="1008" r:id="rId102"/>
    <p:sldId id="1010" r:id="rId103"/>
    <p:sldId id="1009" r:id="rId10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7F"/>
    <a:srgbClr val="0000FF"/>
    <a:srgbClr val="69FF00"/>
    <a:srgbClr val="00FFFF"/>
    <a:srgbClr val="DCC800"/>
    <a:srgbClr val="1E1EFF"/>
    <a:srgbClr val="B4B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753" autoAdjust="0"/>
  </p:normalViewPr>
  <p:slideViewPr>
    <p:cSldViewPr>
      <p:cViewPr varScale="1">
        <p:scale>
          <a:sx n="86" d="100"/>
          <a:sy n="86" d="100"/>
        </p:scale>
        <p:origin x="-14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07" Type="http://schemas.openxmlformats.org/officeDocument/2006/relationships/presProps" Target="presProps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slide" Target="slides/slide77.xml"/><Relationship Id="rId102" Type="http://schemas.openxmlformats.org/officeDocument/2006/relationships/slide" Target="slides/slide92.xml"/><Relationship Id="rId11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103" Type="http://schemas.openxmlformats.org/officeDocument/2006/relationships/slide" Target="slides/slide93.xml"/><Relationship Id="rId108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theme" Target="theme/theme1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fld id="{22572E65-1FD3-4455-9CD0-C558DA2E2C5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fld id="{A391710F-5C7F-4893-88E4-4C803B59A7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CDB4C-E06A-41F9-AFF7-0654A6C91AB8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3057D-E278-46A9-8217-B11BA5366D6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굴림" pitchFamily="34" charset="-127"/>
                <a:ea typeface="굴림" pitchFamily="34" charset="-127"/>
              </a:rPr>
              <a:t>FIGp8correct.eps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6D2D3B7D-6888-44E1-95D4-A31CC6890D70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2403B-6364-428B-9E17-62E621ACA73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A4B61-5642-4CFA-82CB-9469E8D66C21}" type="slidenum">
              <a:rPr lang="ko-KR" altLang="en-US" smtClean="0"/>
              <a:pPr/>
              <a:t>14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6AB68-EB27-48DB-A1FC-8A624E362204}" type="slidenum">
              <a:rPr lang="ko-KR" altLang="en-US" smtClean="0"/>
              <a:pPr/>
              <a:t>15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2137BC-63B3-4AE6-99D1-8B7D68F1DA13}" type="slidenum">
              <a:rPr lang="ko-KR" altLang="en-US" smtClean="0"/>
              <a:pPr/>
              <a:t>16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27D0D-F5FD-49CE-9786-ECADD86F302D}" type="slidenum">
              <a:rPr lang="ko-KR" altLang="en-US" smtClean="0"/>
              <a:pPr/>
              <a:t>17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DB742-3F7A-4F0C-BA1E-1CC1138738BF}" type="slidenum">
              <a:rPr lang="ko-KR" altLang="en-US" smtClean="0"/>
              <a:pPr/>
              <a:t>18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1EA2BE-21B7-4E52-8DBE-0C44E26F4C4F}" type="slidenum">
              <a:rPr lang="ko-KR" altLang="en-US" smtClean="0"/>
              <a:pPr/>
              <a:t>19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662CA-F5EA-4107-AA26-B87F154CC1ED}" type="slidenum">
              <a:rPr lang="ko-KR" altLang="en-US" smtClean="0"/>
              <a:pPr/>
              <a:t>20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724EF-DCE3-4958-9DBB-88F32D379EE8}" type="slidenum">
              <a:rPr lang="ko-KR" altLang="en-US">
                <a:solidFill>
                  <a:srgbClr val="000000"/>
                </a:solidFill>
              </a:rPr>
              <a:pPr/>
              <a:t>2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1F8B6-EC87-4A2D-91FB-5377CB6C80EE}" type="slidenum">
              <a:rPr lang="ko-KR" altLang="en-US" smtClean="0"/>
              <a:pPr/>
              <a:t>21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419A3-342C-4B5F-B751-52FD44298A9C}" type="slidenum">
              <a:rPr lang="ko-KR" altLang="en-US" smtClean="0"/>
              <a:pPr/>
              <a:t>22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01531-BC8D-4F62-924F-1212CFAE9237}" type="slidenum">
              <a:rPr lang="ko-KR" altLang="en-US" smtClean="0"/>
              <a:pPr/>
              <a:t>23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7274B-544B-48C2-81B3-DEC5399F7511}" type="slidenum">
              <a:rPr lang="ko-KR" altLang="en-US" smtClean="0"/>
              <a:pPr/>
              <a:t>24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8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98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A0C69-3B9B-4682-B077-2419C75E9202}" type="slidenum">
              <a:rPr lang="ko-KR" altLang="en-US">
                <a:solidFill>
                  <a:srgbClr val="000000"/>
                </a:solidFill>
              </a:rPr>
              <a:pPr/>
              <a:t>25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99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AAAA5-A662-4306-A85D-AA5D8AE424C6}" type="slidenum">
              <a:rPr lang="ko-KR" altLang="en-US">
                <a:solidFill>
                  <a:srgbClr val="000000"/>
                </a:solidFill>
              </a:rPr>
              <a:pPr/>
              <a:t>26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0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0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DCAEC-2D91-4A8F-861E-C3CA0F169DC1}" type="slidenum">
              <a:rPr lang="ko-KR" altLang="en-US">
                <a:solidFill>
                  <a:srgbClr val="000000"/>
                </a:solidFill>
              </a:rPr>
              <a:pPr/>
              <a:t>27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1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1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57BA7-8E32-4B7D-9B72-BA03FC16A491}" type="slidenum">
              <a:rPr lang="ko-KR" altLang="en-US">
                <a:solidFill>
                  <a:srgbClr val="000000"/>
                </a:solidFill>
              </a:rPr>
              <a:pPr/>
              <a:t>28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2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2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97C41-EA5C-4822-9888-5DDDF2A57AA8}" type="slidenum">
              <a:rPr lang="ko-KR" altLang="en-US">
                <a:solidFill>
                  <a:srgbClr val="000000"/>
                </a:solidFill>
              </a:rPr>
              <a:pPr/>
              <a:t>29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22C8A-55D3-455B-8546-AF5968B764F7}" type="slidenum">
              <a:rPr lang="ko-KR" altLang="en-US">
                <a:solidFill>
                  <a:srgbClr val="000000"/>
                </a:solidFill>
              </a:rPr>
              <a:pPr/>
              <a:t>30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/>
              <a:pPr/>
              <a:t>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1060F-3728-4F78-BEC6-514B26E556BB}" type="slidenum">
              <a:rPr lang="ko-KR" altLang="en-US" smtClean="0"/>
              <a:pPr/>
              <a:t>31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B07A1-3561-4C74-88D3-8F7C9B9903E7}" type="slidenum">
              <a:rPr lang="ko-KR" altLang="en-US" smtClean="0"/>
              <a:pPr/>
              <a:t>32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D224E-DA7E-4D28-A1AF-A9115EC3C979}" type="slidenum">
              <a:rPr lang="ko-KR" altLang="en-US" smtClean="0"/>
              <a:pPr/>
              <a:t>33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1420B-BBA1-4020-A49E-F2497476655B}" type="slidenum">
              <a:rPr lang="ko-KR" altLang="en-US" smtClean="0"/>
              <a:pPr/>
              <a:t>34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DDFA0-F615-43F4-8A84-9E9C86FA8A02}" type="slidenum">
              <a:rPr lang="ko-KR" altLang="en-US" smtClean="0"/>
              <a:pPr/>
              <a:t>35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691741-5584-4F3C-9DEF-5EAB5FC4B7CC}" type="slidenum">
              <a:rPr lang="ko-KR" altLang="en-US" smtClean="0"/>
              <a:pPr/>
              <a:t>36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1D901-4CE1-4393-8F19-4998C09641BB}" type="slidenum">
              <a:rPr lang="ko-KR" altLang="en-US" smtClean="0"/>
              <a:pPr/>
              <a:t>37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4B191-6C73-4D58-8267-99C98E95A467}" type="slidenum">
              <a:rPr lang="ko-KR" altLang="en-US" smtClean="0"/>
              <a:pPr/>
              <a:t>38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4D0BA-CC57-428F-8B7C-2E7D27742A04}" type="slidenum">
              <a:rPr lang="ko-KR" altLang="en-US" smtClean="0"/>
              <a:pPr/>
              <a:t>39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2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2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97C41-EA5C-4822-9888-5DDDF2A57AA8}" type="slidenum">
              <a:rPr lang="ko-KR" altLang="en-US">
                <a:solidFill>
                  <a:srgbClr val="000000"/>
                </a:solidFill>
              </a:rPr>
              <a:pPr/>
              <a:t>40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CDD19-1277-476C-BFAE-555F0C0B2DC1}" type="slidenum">
              <a:rPr lang="ko-KR" altLang="en-US" smtClean="0"/>
              <a:pPr/>
              <a:t>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6761CF99-E842-4E94-B0EB-A05E410DE5E6}" type="slidenum">
              <a:rPr lang="ko-KR" altLang="en-US" sz="1200">
                <a:latin typeface="Times New Roman" pitchFamily="18" charset="0"/>
              </a:rPr>
              <a:pPr eaLnBrk="1" hangingPunct="1"/>
              <a:t>41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2A6D14A-6B17-4A4D-BDA1-CE9FEA13A409}" type="slidenum">
              <a:rPr lang="ko-KR" altLang="en-US" sz="1200">
                <a:latin typeface="Times New Roman" pitchFamily="18" charset="0"/>
              </a:rPr>
              <a:pPr eaLnBrk="1" hangingPunct="1"/>
              <a:t>42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2A6D14A-6B17-4A4D-BDA1-CE9FEA13A409}" type="slidenum">
              <a:rPr lang="ko-KR" altLang="en-US" sz="1200">
                <a:latin typeface="Times New Roman" pitchFamily="18" charset="0"/>
              </a:rPr>
              <a:pPr eaLnBrk="1" hangingPunct="1"/>
              <a:t>43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44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2A6D14A-6B17-4A4D-BDA1-CE9FEA13A409}" type="slidenum">
              <a:rPr lang="ko-KR" altLang="en-US" sz="1200">
                <a:latin typeface="Times New Roman" pitchFamily="18" charset="0"/>
              </a:rPr>
              <a:pPr eaLnBrk="1" hangingPunct="1"/>
              <a:t>45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6AF24-BFBD-4ABA-A0DB-69FEBB1F5A4C}" type="slidenum">
              <a:rPr lang="ko-KR" altLang="en-US" smtClean="0"/>
              <a:pPr/>
              <a:t>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50800-ADD1-4C65-A3C0-E167005424CB}" type="slidenum">
              <a:rPr lang="ko-KR" altLang="en-US" smtClean="0"/>
              <a:pPr/>
              <a:t>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76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FF081-C5B6-4323-B9B0-B36D24135AE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77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78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79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DD6B0-F187-4D2E-8CEA-6AB0AD1DA837}" type="slidenum">
              <a:rPr lang="ko-KR" altLang="en-US" smtClean="0"/>
              <a:pPr/>
              <a:t>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89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90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91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92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93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94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1356C-A13F-40AB-8F4B-676DE220DDEA}" type="slidenum">
              <a:rPr lang="ko-KR" altLang="en-US" smtClean="0"/>
              <a:pPr/>
              <a:t>9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422275"/>
            <a:ext cx="2032000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22275"/>
            <a:ext cx="5946775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oleObject" Target="../embeddings/oleObject10.bin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vmlDrawing" Target="../drawings/vmlDrawing10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vmlDrawing" Target="../drawings/vmlDrawing4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vmlDrawing" Target="../drawings/vmlDrawing5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oleObject" Target="../embeddings/oleObject8.bin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vmlDrawing" Target="../drawings/vmlDrawing8.vml"/><Relationship Id="rId2" Type="http://schemas.openxmlformats.org/officeDocument/2006/relationships/slideLayout" Target="../slideLayouts/slideLayout82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oleObject" Target="../embeddings/oleObject9.bin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vmlDrawing" Target="../drawings/vmlDrawing9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3AAA73E7-D3AA-49E3-932F-708597F7006A}" type="slidenum">
              <a:rPr lang="ko-KR" altLang="en-US" sz="1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p:oleObj spid="_x0000_s1026" name="Image File" r:id="rId14" imgW="246600" imgH="324360" progId="">
              <p:embed/>
            </p:oleObj>
          </a:graphicData>
        </a:graphic>
      </p:graphicFrame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/>
              <a:t>UNC, Stat &amp; 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307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5B5249"/>
              </a:solidFill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765D9C8B-DF51-44FA-9B25-C20C903B96D0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34" charset="-127"/>
            </a:endParaRPr>
          </a:p>
        </p:txBody>
      </p:sp>
      <p:graphicFrame>
        <p:nvGraphicFramePr>
          <p:cNvPr id="3074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p:oleObj spid="_x0000_s2576386" name="Image File" r:id="rId15" imgW="246600" imgH="324360" progId="">
              <p:embed/>
            </p:oleObj>
          </a:graphicData>
        </a:graphic>
      </p:graphicFrame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</a:rPr>
              <a:t>UNC, Stat &amp; 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4488" y="422275"/>
            <a:ext cx="71485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16772" name="Line 4"/>
          <p:cNvSpPr>
            <a:spLocks noChangeShapeType="1"/>
          </p:cNvSpPr>
          <p:nvPr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6773" name="Text Box 5"/>
          <p:cNvSpPr txBox="1">
            <a:spLocks noChangeArrowheads="1"/>
          </p:cNvSpPr>
          <p:nvPr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9120AE14-700C-4535-A53C-DEC1455D36E2}" type="slidenum">
              <a:rPr lang="ko-KR" altLang="en-US" sz="1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34" charset="-127"/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p:oleObj spid="_x0000_s2050" name="Image File" r:id="rId14" imgW="246600" imgH="324360" progId="">
              <p:embed/>
            </p:oleObj>
          </a:graphicData>
        </a:graphic>
      </p:graphicFrame>
      <p:sp>
        <p:nvSpPr>
          <p:cNvPr id="416775" name="Text Box 7"/>
          <p:cNvSpPr txBox="1">
            <a:spLocks noChangeArrowheads="1"/>
          </p:cNvSpPr>
          <p:nvPr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/>
              <a:t>UNC, Stat &amp; 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307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5B5249"/>
              </a:solidFill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765D9C8B-DF51-44FA-9B25-C20C903B96D0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34" charset="-127"/>
            </a:endParaRPr>
          </a:p>
        </p:txBody>
      </p:sp>
      <p:graphicFrame>
        <p:nvGraphicFramePr>
          <p:cNvPr id="3074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p:oleObj spid="_x0000_s3074" name="Image File" r:id="rId15" imgW="246600" imgH="324360" progId="">
              <p:embed/>
            </p:oleObj>
          </a:graphicData>
        </a:graphic>
      </p:graphicFrame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</a:rPr>
              <a:t>UNC, Stat &amp; 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5B5249"/>
              </a:solidFill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F97B3498-F819-480B-BBF0-B7FB2B2E21D6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p:oleObj spid="_x0000_s61442" name="Image File" r:id="rId15" imgW="246600" imgH="324360" progId="">
              <p:embed/>
            </p:oleObj>
          </a:graphicData>
        </a:graphic>
      </p:graphicFrame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</a:rPr>
              <a:t>UNC, Stat &amp; 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5B5249"/>
              </a:solidFill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F2F8EAB4-DAE0-411C-9C0A-E05F3646B9DD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p:oleObj spid="_x0000_s902146" name="Image File" r:id="rId15" imgW="246600" imgH="324360" progId="">
              <p:embed/>
            </p:oleObj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</a:rPr>
              <a:t>UNC, Stat &amp; 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5B5249"/>
              </a:solidFill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0AEB5DD1-7C61-4C15-BC76-7814BE871967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p:oleObj spid="_x0000_s1320962" name="Image File" r:id="rId14" imgW="246600" imgH="324360" progId="">
              <p:embed/>
            </p:oleObj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</a:rPr>
              <a:t>UNC, Stat &amp; 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5B5249"/>
              </a:solidFill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0AEB5DD1-7C61-4C15-BC76-7814BE871967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p:oleObj spid="_x0000_s1323010" name="Image File" r:id="rId14" imgW="246600" imgH="324360" progId="">
              <p:embed/>
            </p:oleObj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</a:rPr>
              <a:t>UNC, Stat &amp; 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614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5B5249"/>
              </a:solidFill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DB31A6E6-D097-4A82-B66E-37AEAB2FAEA9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34" charset="-127"/>
            </a:endParaRPr>
          </a:p>
        </p:txBody>
      </p:sp>
      <p:graphicFrame>
        <p:nvGraphicFramePr>
          <p:cNvPr id="614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p:oleObj spid="_x0000_s1750018" name="Image File" r:id="rId18" imgW="246600" imgH="324360" progId="">
              <p:embed/>
            </p:oleObj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</a:rPr>
              <a:t>UNC, Stat &amp; 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5B5249"/>
              </a:solidFill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3AAA73E7-D3AA-49E3-932F-708597F7006A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p:oleObj spid="_x0000_s2570242" name="Image File" r:id="rId15" imgW="246600" imgH="324360" progId="">
              <p:embed/>
            </p:oleObj>
          </a:graphicData>
        </a:graphic>
      </p:graphicFrame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</a:rPr>
              <a:t>UNC, Stat &amp; 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silab.med.unc.edu/Bullitt_Home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7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1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2.xml"/><Relationship Id="rId7" Type="http://schemas.openxmlformats.org/officeDocument/2006/relationships/notesSlide" Target="../notesSlides/notesSlide45.xml"/><Relationship Id="rId12" Type="http://schemas.openxmlformats.org/officeDocument/2006/relationships/oleObject" Target="../embeddings/oleObject22.bin"/><Relationship Id="rId2" Type="http://schemas.openxmlformats.org/officeDocument/2006/relationships/tags" Target="../tags/tag1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97.xml"/><Relationship Id="rId11" Type="http://schemas.openxmlformats.org/officeDocument/2006/relationships/image" Target="../media/image40.emf"/><Relationship Id="rId5" Type="http://schemas.openxmlformats.org/officeDocument/2006/relationships/tags" Target="../tags/tag4.xml"/><Relationship Id="rId10" Type="http://schemas.openxmlformats.org/officeDocument/2006/relationships/image" Target="../media/image39.emf"/><Relationship Id="rId4" Type="http://schemas.openxmlformats.org/officeDocument/2006/relationships/tags" Target="../tags/tag3.xml"/><Relationship Id="rId9" Type="http://schemas.openxmlformats.org/officeDocument/2006/relationships/image" Target="../media/image38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7.xml"/><Relationship Id="rId7" Type="http://schemas.openxmlformats.org/officeDocument/2006/relationships/image" Target="../media/image37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40.emf"/><Relationship Id="rId4" Type="http://schemas.openxmlformats.org/officeDocument/2006/relationships/tags" Target="../tags/tag8.xml"/><Relationship Id="rId9" Type="http://schemas.openxmlformats.org/officeDocument/2006/relationships/image" Target="../media/image39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11.xml"/><Relationship Id="rId7" Type="http://schemas.openxmlformats.org/officeDocument/2006/relationships/image" Target="../media/image37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40.emf"/><Relationship Id="rId4" Type="http://schemas.openxmlformats.org/officeDocument/2006/relationships/tags" Target="../tags/tag12.xml"/><Relationship Id="rId9" Type="http://schemas.openxmlformats.org/officeDocument/2006/relationships/image" Target="../media/image39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15.xml"/><Relationship Id="rId7" Type="http://schemas.openxmlformats.org/officeDocument/2006/relationships/image" Target="../media/image37.e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40.emf"/><Relationship Id="rId4" Type="http://schemas.openxmlformats.org/officeDocument/2006/relationships/tags" Target="../tags/tag16.xml"/><Relationship Id="rId9" Type="http://schemas.openxmlformats.org/officeDocument/2006/relationships/image" Target="../media/image39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19.xml"/><Relationship Id="rId7" Type="http://schemas.openxmlformats.org/officeDocument/2006/relationships/image" Target="../media/image37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40.emf"/><Relationship Id="rId4" Type="http://schemas.openxmlformats.org/officeDocument/2006/relationships/tags" Target="../tags/tag20.xml"/><Relationship Id="rId9" Type="http://schemas.openxmlformats.org/officeDocument/2006/relationships/image" Target="../media/image39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oleObject24.bin"/><Relationship Id="rId3" Type="http://schemas.openxmlformats.org/officeDocument/2006/relationships/tags" Target="../tags/tag22.xml"/><Relationship Id="rId7" Type="http://schemas.openxmlformats.org/officeDocument/2006/relationships/notesSlide" Target="../notesSlides/notesSlide50.xml"/><Relationship Id="rId12" Type="http://schemas.openxmlformats.org/officeDocument/2006/relationships/oleObject" Target="../embeddings/oleObject23.bin"/><Relationship Id="rId2" Type="http://schemas.openxmlformats.org/officeDocument/2006/relationships/tags" Target="../tags/tag21.xml"/><Relationship Id="rId1" Type="http://schemas.openxmlformats.org/officeDocument/2006/relationships/vmlDrawing" Target="../drawings/vmlDrawing18.vml"/><Relationship Id="rId6" Type="http://schemas.openxmlformats.org/officeDocument/2006/relationships/slideLayout" Target="../slideLayouts/slideLayout97.xml"/><Relationship Id="rId11" Type="http://schemas.openxmlformats.org/officeDocument/2006/relationships/image" Target="../media/image40.emf"/><Relationship Id="rId5" Type="http://schemas.openxmlformats.org/officeDocument/2006/relationships/tags" Target="../tags/tag24.xml"/><Relationship Id="rId10" Type="http://schemas.openxmlformats.org/officeDocument/2006/relationships/image" Target="../media/image39.emf"/><Relationship Id="rId4" Type="http://schemas.openxmlformats.org/officeDocument/2006/relationships/tags" Target="../tags/tag23.xml"/><Relationship Id="rId9" Type="http://schemas.openxmlformats.org/officeDocument/2006/relationships/image" Target="../media/image38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27.xml"/><Relationship Id="rId7" Type="http://schemas.openxmlformats.org/officeDocument/2006/relationships/image" Target="../media/image37.emf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40.emf"/><Relationship Id="rId4" Type="http://schemas.openxmlformats.org/officeDocument/2006/relationships/tags" Target="../tags/tag28.xml"/><Relationship Id="rId9" Type="http://schemas.openxmlformats.org/officeDocument/2006/relationships/image" Target="../media/image39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31.xml"/><Relationship Id="rId7" Type="http://schemas.openxmlformats.org/officeDocument/2006/relationships/image" Target="../media/image37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40.emf"/><Relationship Id="rId4" Type="http://schemas.openxmlformats.org/officeDocument/2006/relationships/tags" Target="../tags/tag32.xml"/><Relationship Id="rId9" Type="http://schemas.openxmlformats.org/officeDocument/2006/relationships/image" Target="../media/image3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35.xml"/><Relationship Id="rId7" Type="http://schemas.openxmlformats.org/officeDocument/2006/relationships/image" Target="../media/image37.emf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40.emf"/><Relationship Id="rId4" Type="http://schemas.openxmlformats.org/officeDocument/2006/relationships/tags" Target="../tags/tag36.xml"/><Relationship Id="rId9" Type="http://schemas.openxmlformats.org/officeDocument/2006/relationships/image" Target="../media/image39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39.xml"/><Relationship Id="rId7" Type="http://schemas.openxmlformats.org/officeDocument/2006/relationships/image" Target="../media/image37.em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40.emf"/><Relationship Id="rId4" Type="http://schemas.openxmlformats.org/officeDocument/2006/relationships/tags" Target="../tags/tag40.xml"/><Relationship Id="rId9" Type="http://schemas.openxmlformats.org/officeDocument/2006/relationships/image" Target="../media/image39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42.xml"/><Relationship Id="rId7" Type="http://schemas.openxmlformats.org/officeDocument/2006/relationships/notesSlide" Target="../notesSlides/notesSlide56.xml"/><Relationship Id="rId12" Type="http://schemas.openxmlformats.org/officeDocument/2006/relationships/oleObject" Target="../embeddings/oleObject25.bin"/><Relationship Id="rId2" Type="http://schemas.openxmlformats.org/officeDocument/2006/relationships/tags" Target="../tags/tag41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97.xml"/><Relationship Id="rId11" Type="http://schemas.openxmlformats.org/officeDocument/2006/relationships/image" Target="../media/image40.emf"/><Relationship Id="rId5" Type="http://schemas.openxmlformats.org/officeDocument/2006/relationships/tags" Target="../tags/tag44.xml"/><Relationship Id="rId10" Type="http://schemas.openxmlformats.org/officeDocument/2006/relationships/image" Target="../media/image39.emf"/><Relationship Id="rId4" Type="http://schemas.openxmlformats.org/officeDocument/2006/relationships/tags" Target="../tags/tag43.xml"/><Relationship Id="rId9" Type="http://schemas.openxmlformats.org/officeDocument/2006/relationships/image" Target="../media/image38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47.xml"/><Relationship Id="rId7" Type="http://schemas.openxmlformats.org/officeDocument/2006/relationships/image" Target="../media/image37.emf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40.emf"/><Relationship Id="rId4" Type="http://schemas.openxmlformats.org/officeDocument/2006/relationships/tags" Target="../tags/tag48.xml"/><Relationship Id="rId9" Type="http://schemas.openxmlformats.org/officeDocument/2006/relationships/image" Target="../media/image39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51.xml"/><Relationship Id="rId7" Type="http://schemas.openxmlformats.org/officeDocument/2006/relationships/image" Target="../media/image37.emf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40.emf"/><Relationship Id="rId4" Type="http://schemas.openxmlformats.org/officeDocument/2006/relationships/tags" Target="../tags/tag52.xml"/><Relationship Id="rId9" Type="http://schemas.openxmlformats.org/officeDocument/2006/relationships/image" Target="../media/image39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54.xml"/><Relationship Id="rId7" Type="http://schemas.openxmlformats.org/officeDocument/2006/relationships/notesSlide" Target="../notesSlides/notesSlide59.xml"/><Relationship Id="rId12" Type="http://schemas.openxmlformats.org/officeDocument/2006/relationships/oleObject" Target="../embeddings/oleObject26.bin"/><Relationship Id="rId2" Type="http://schemas.openxmlformats.org/officeDocument/2006/relationships/tags" Target="../tags/tag53.xml"/><Relationship Id="rId1" Type="http://schemas.openxmlformats.org/officeDocument/2006/relationships/vmlDrawing" Target="../drawings/vmlDrawing20.vml"/><Relationship Id="rId6" Type="http://schemas.openxmlformats.org/officeDocument/2006/relationships/slideLayout" Target="../slideLayouts/slideLayout97.xml"/><Relationship Id="rId11" Type="http://schemas.openxmlformats.org/officeDocument/2006/relationships/image" Target="../media/image40.emf"/><Relationship Id="rId5" Type="http://schemas.openxmlformats.org/officeDocument/2006/relationships/tags" Target="../tags/tag56.xml"/><Relationship Id="rId10" Type="http://schemas.openxmlformats.org/officeDocument/2006/relationships/image" Target="../media/image39.emf"/><Relationship Id="rId4" Type="http://schemas.openxmlformats.org/officeDocument/2006/relationships/tags" Target="../tags/tag55.xml"/><Relationship Id="rId9" Type="http://schemas.openxmlformats.org/officeDocument/2006/relationships/image" Target="../media/image38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59.xml"/><Relationship Id="rId7" Type="http://schemas.openxmlformats.org/officeDocument/2006/relationships/image" Target="../media/image37.emf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40.emf"/><Relationship Id="rId4" Type="http://schemas.openxmlformats.org/officeDocument/2006/relationships/tags" Target="../tags/tag60.xml"/><Relationship Id="rId9" Type="http://schemas.openxmlformats.org/officeDocument/2006/relationships/image" Target="../media/image39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63.xml"/><Relationship Id="rId7" Type="http://schemas.openxmlformats.org/officeDocument/2006/relationships/image" Target="../media/image37.emf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61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40.emf"/><Relationship Id="rId4" Type="http://schemas.openxmlformats.org/officeDocument/2006/relationships/tags" Target="../tags/tag64.xml"/><Relationship Id="rId9" Type="http://schemas.openxmlformats.org/officeDocument/2006/relationships/image" Target="../media/image39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67.xml"/><Relationship Id="rId7" Type="http://schemas.openxmlformats.org/officeDocument/2006/relationships/image" Target="../media/image37.emf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notesSlide" Target="../notesSlides/notesSlide62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40.emf"/><Relationship Id="rId4" Type="http://schemas.openxmlformats.org/officeDocument/2006/relationships/tags" Target="../tags/tag68.xml"/><Relationship Id="rId9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71.xml"/><Relationship Id="rId7" Type="http://schemas.openxmlformats.org/officeDocument/2006/relationships/image" Target="../media/image37.emf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40.emf"/><Relationship Id="rId4" Type="http://schemas.openxmlformats.org/officeDocument/2006/relationships/tags" Target="../tags/tag72.xml"/><Relationship Id="rId9" Type="http://schemas.openxmlformats.org/officeDocument/2006/relationships/image" Target="../media/image39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75.xml"/><Relationship Id="rId7" Type="http://schemas.openxmlformats.org/officeDocument/2006/relationships/image" Target="../media/image37.emf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40.emf"/><Relationship Id="rId4" Type="http://schemas.openxmlformats.org/officeDocument/2006/relationships/tags" Target="../tags/tag76.xml"/><Relationship Id="rId9" Type="http://schemas.openxmlformats.org/officeDocument/2006/relationships/image" Target="../media/image39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79.xml"/><Relationship Id="rId7" Type="http://schemas.openxmlformats.org/officeDocument/2006/relationships/image" Target="../media/image37.emf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40.emf"/><Relationship Id="rId4" Type="http://schemas.openxmlformats.org/officeDocument/2006/relationships/tags" Target="../tags/tag80.xml"/><Relationship Id="rId9" Type="http://schemas.openxmlformats.org/officeDocument/2006/relationships/image" Target="../media/image39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82.xml"/><Relationship Id="rId7" Type="http://schemas.openxmlformats.org/officeDocument/2006/relationships/notesSlide" Target="../notesSlides/notesSlide66.xml"/><Relationship Id="rId12" Type="http://schemas.openxmlformats.org/officeDocument/2006/relationships/oleObject" Target="../embeddings/oleObject27.bin"/><Relationship Id="rId2" Type="http://schemas.openxmlformats.org/officeDocument/2006/relationships/tags" Target="../tags/tag81.xml"/><Relationship Id="rId1" Type="http://schemas.openxmlformats.org/officeDocument/2006/relationships/vmlDrawing" Target="../drawings/vmlDrawing21.vml"/><Relationship Id="rId6" Type="http://schemas.openxmlformats.org/officeDocument/2006/relationships/slideLayout" Target="../slideLayouts/slideLayout97.xml"/><Relationship Id="rId11" Type="http://schemas.openxmlformats.org/officeDocument/2006/relationships/image" Target="../media/image40.emf"/><Relationship Id="rId5" Type="http://schemas.openxmlformats.org/officeDocument/2006/relationships/tags" Target="../tags/tag84.xml"/><Relationship Id="rId10" Type="http://schemas.openxmlformats.org/officeDocument/2006/relationships/image" Target="../media/image39.emf"/><Relationship Id="rId4" Type="http://schemas.openxmlformats.org/officeDocument/2006/relationships/tags" Target="../tags/tag83.xml"/><Relationship Id="rId9" Type="http://schemas.openxmlformats.org/officeDocument/2006/relationships/image" Target="../media/image38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86.xml"/><Relationship Id="rId7" Type="http://schemas.openxmlformats.org/officeDocument/2006/relationships/notesSlide" Target="../notesSlides/notesSlide67.xml"/><Relationship Id="rId12" Type="http://schemas.openxmlformats.org/officeDocument/2006/relationships/oleObject" Target="../embeddings/oleObject28.bin"/><Relationship Id="rId2" Type="http://schemas.openxmlformats.org/officeDocument/2006/relationships/tags" Target="../tags/tag85.xml"/><Relationship Id="rId1" Type="http://schemas.openxmlformats.org/officeDocument/2006/relationships/vmlDrawing" Target="../drawings/vmlDrawing22.vml"/><Relationship Id="rId6" Type="http://schemas.openxmlformats.org/officeDocument/2006/relationships/slideLayout" Target="../slideLayouts/slideLayout97.xml"/><Relationship Id="rId11" Type="http://schemas.openxmlformats.org/officeDocument/2006/relationships/image" Target="../media/image40.emf"/><Relationship Id="rId5" Type="http://schemas.openxmlformats.org/officeDocument/2006/relationships/tags" Target="../tags/tag88.xml"/><Relationship Id="rId10" Type="http://schemas.openxmlformats.org/officeDocument/2006/relationships/image" Target="../media/image39.emf"/><Relationship Id="rId4" Type="http://schemas.openxmlformats.org/officeDocument/2006/relationships/tags" Target="../tags/tag87.xml"/><Relationship Id="rId9" Type="http://schemas.openxmlformats.org/officeDocument/2006/relationships/image" Target="../media/image38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90.xml"/><Relationship Id="rId7" Type="http://schemas.openxmlformats.org/officeDocument/2006/relationships/notesSlide" Target="../notesSlides/notesSlide68.xml"/><Relationship Id="rId12" Type="http://schemas.openxmlformats.org/officeDocument/2006/relationships/oleObject" Target="../embeddings/oleObject29.bin"/><Relationship Id="rId2" Type="http://schemas.openxmlformats.org/officeDocument/2006/relationships/tags" Target="../tags/tag89.xml"/><Relationship Id="rId1" Type="http://schemas.openxmlformats.org/officeDocument/2006/relationships/vmlDrawing" Target="../drawings/vmlDrawing23.vml"/><Relationship Id="rId6" Type="http://schemas.openxmlformats.org/officeDocument/2006/relationships/slideLayout" Target="../slideLayouts/slideLayout97.xml"/><Relationship Id="rId11" Type="http://schemas.openxmlformats.org/officeDocument/2006/relationships/image" Target="../media/image40.emf"/><Relationship Id="rId5" Type="http://schemas.openxmlformats.org/officeDocument/2006/relationships/tags" Target="../tags/tag92.xml"/><Relationship Id="rId10" Type="http://schemas.openxmlformats.org/officeDocument/2006/relationships/image" Target="../media/image39.emf"/><Relationship Id="rId4" Type="http://schemas.openxmlformats.org/officeDocument/2006/relationships/tags" Target="../tags/tag91.xml"/><Relationship Id="rId9" Type="http://schemas.openxmlformats.org/officeDocument/2006/relationships/image" Target="../media/image38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772400" cy="454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BIRS – Geometry of Anatomy – Sept. ‘11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ea typeface="굴림" pitchFamily="34" charset="-127"/>
              </a:rPr>
              <a:t>OODA of Tree Structured Objects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ea typeface="굴림" pitchFamily="34" charset="-127"/>
              </a:rPr>
              <a:t>(e.g. Data on Stratified Manifolds)</a:t>
            </a:r>
          </a:p>
          <a:p>
            <a:pPr eaLnBrk="1" hangingPunct="1">
              <a:lnSpc>
                <a:spcPct val="240000"/>
              </a:lnSpc>
              <a:buFont typeface="Wingdings" pitchFamily="2" charset="2"/>
              <a:buNone/>
            </a:pPr>
            <a:r>
              <a:rPr lang="en-US" altLang="ko-KR" dirty="0" smtClean="0">
                <a:ea typeface="굴림" pitchFamily="34" charset="-127"/>
              </a:rPr>
              <a:t>J. S. </a:t>
            </a:r>
            <a:r>
              <a:rPr lang="en-US" altLang="ko-KR" dirty="0" err="1" smtClean="0">
                <a:ea typeface="굴림" pitchFamily="34" charset="-127"/>
              </a:rPr>
              <a:t>Marron</a:t>
            </a:r>
            <a:endParaRPr lang="en-US" altLang="ko-KR" dirty="0" smtClean="0">
              <a:ea typeface="굴림" pitchFamily="34" charset="-127"/>
            </a:endParaRPr>
          </a:p>
          <a:p>
            <a:pPr eaLnBrk="1" hangingPunct="1">
              <a:lnSpc>
                <a:spcPct val="240000"/>
              </a:lnSpc>
              <a:buFont typeface="Wingdings" pitchFamily="2" charset="2"/>
              <a:buNone/>
            </a:pPr>
            <a:r>
              <a:rPr lang="en-US" altLang="ko-KR" dirty="0" smtClean="0">
                <a:ea typeface="굴림" pitchFamily="34" charset="-127"/>
              </a:rPr>
              <a:t>Univ. of North Carolina, Statistics &amp; O. R.</a:t>
            </a:r>
          </a:p>
          <a:p>
            <a:pPr eaLnBrk="1" hangingPunct="1">
              <a:lnSpc>
                <a:spcPct val="240000"/>
              </a:lnSpc>
              <a:buFont typeface="Wingdings" pitchFamily="2" charset="2"/>
              <a:buNone/>
            </a:pPr>
            <a:fld id="{CCAC239F-08BC-42F3-A8F1-6309E3D6CC6A}" type="datetime4">
              <a:rPr lang="en-US" smtClean="0">
                <a:ea typeface="굴림" pitchFamily="34" charset="-127"/>
              </a:rPr>
              <a:pPr eaLnBrk="1" hangingPunct="1">
                <a:lnSpc>
                  <a:spcPct val="240000"/>
                </a:lnSpc>
                <a:buFont typeface="Wingdings" pitchFamily="2" charset="2"/>
                <a:buNone/>
              </a:pPr>
              <a:t>September 1, 2011</a:t>
            </a:fld>
            <a:endParaRPr lang="en-US" altLang="ko-KR" dirty="0" smtClean="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Trees as Data Objects</a:t>
            </a:r>
          </a:p>
          <a:p>
            <a:pPr marL="609600" indent="-609600" algn="l" eaLnBrk="1" hangingPunct="1">
              <a:buFontTx/>
              <a:buNone/>
            </a:pP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ClrTx/>
              <a:buFont typeface="Wingdings" pitchFamily="2" charset="2"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Graph Theory: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600" u="sn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set of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nodes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edges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600" u="sn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root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</a:t>
            </a:r>
          </a:p>
          <a:p>
            <a:pPr marL="609600" indent="-609600" algn="l" eaLnBrk="1" hangingPunct="1">
              <a:lnSpc>
                <a:spcPct val="150000"/>
              </a:lnSpc>
              <a:buFontTx/>
              <a:buNone/>
            </a:pP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Objects:   set of trees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997" t="28548" r="12631" b="57988"/>
          <a:stretch>
            <a:fillRect/>
          </a:stretch>
        </p:blipFill>
        <p:spPr>
          <a:xfrm>
            <a:off x="2819400" y="2133600"/>
            <a:ext cx="5181600" cy="1560513"/>
          </a:xfrm>
          <a:noFill/>
        </p:spPr>
      </p:pic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4953000" y="3124200"/>
            <a:ext cx="19812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B5249"/>
              </a:solidFill>
            </a:endParaRP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V="1">
            <a:off x="3429000" y="2743200"/>
            <a:ext cx="1752600" cy="2438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B5249"/>
              </a:solidFill>
            </a:endParaRP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V="1">
            <a:off x="7162800" y="2819400"/>
            <a:ext cx="7620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B52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3670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Thanks to </a:t>
            </a:r>
            <a:r>
              <a:rPr lang="en-US" sz="1600" dirty="0" err="1" smtClean="0">
                <a:solidFill>
                  <a:srgbClr val="000000"/>
                </a:solidFill>
              </a:rPr>
              <a:t>Burcu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Aydin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2743200"/>
            <a:ext cx="3750469" cy="2477787"/>
          </a:xfr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General Graph: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8674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Thanks to Sean </a:t>
            </a:r>
            <a:r>
              <a:rPr lang="en-US" sz="1600" dirty="0" err="1" smtClean="0">
                <a:solidFill>
                  <a:srgbClr val="000000"/>
                </a:solidFill>
              </a:rPr>
              <a:t>Skwerer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4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Special Case Called “Tree”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Directed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Acyclic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67200" y="57912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86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052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43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2438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438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576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581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79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V="1">
            <a:off x="3733800" y="5257800"/>
            <a:ext cx="762000" cy="457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V="1">
            <a:off x="3848100" y="2933700"/>
            <a:ext cx="7620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4953000" y="4191000"/>
            <a:ext cx="8382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6" idx="2"/>
          </p:cNvCxnSpPr>
          <p:nvPr/>
        </p:nvCxnSpPr>
        <p:spPr bwMode="auto">
          <a:xfrm rot="16200000" flipV="1">
            <a:off x="4440883" y="4212283"/>
            <a:ext cx="681335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9" idx="0"/>
          </p:cNvCxnSpPr>
          <p:nvPr/>
        </p:nvCxnSpPr>
        <p:spPr bwMode="auto">
          <a:xfrm rot="5400000" flipH="1" flipV="1">
            <a:off x="4362450" y="5276850"/>
            <a:ext cx="685800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400800" y="4648200"/>
            <a:ext cx="2339808" cy="11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Graphical note: 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Sometimes “grow up”  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Others “grow down”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8540750" y="5105400"/>
          <a:ext cx="166688" cy="304800"/>
        </p:xfrm>
        <a:graphic>
          <a:graphicData uri="http://schemas.openxmlformats.org/presentationml/2006/ole">
            <p:oleObj spid="_x0000_s1321986" name="Equation" r:id="rId4" imgW="139680" imgH="203040" progId="Equation.3">
              <p:embed/>
            </p:oleObj>
          </a:graphicData>
        </a:graphic>
      </p:graphicFrame>
      <p:graphicFrame>
        <p:nvGraphicFramePr>
          <p:cNvPr id="517123" name="Object 3"/>
          <p:cNvGraphicFramePr>
            <a:graphicFrameLocks noChangeAspect="1"/>
          </p:cNvGraphicFramePr>
          <p:nvPr/>
        </p:nvGraphicFramePr>
        <p:xfrm>
          <a:off x="8534400" y="5486400"/>
          <a:ext cx="166688" cy="304800"/>
        </p:xfrm>
        <a:graphic>
          <a:graphicData uri="http://schemas.openxmlformats.org/presentationml/2006/ole">
            <p:oleObj spid="_x0000_s1321987" name="Equation" r:id="rId5" imgW="139680" imgH="2030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44353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25"/>
            <a:ext cx="7589838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marL="609600" indent="-609600" algn="l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Example:  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Dr. Elizabeth Bullitt</a:t>
            </a: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09650" lvl="1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Dept. of Neurosurgery, UNC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Blood Vessel Trees in Brains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Segmented from MRAs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</a:t>
            </a:r>
            <a:r>
              <a:rPr lang="en-US" sz="32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 of trees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4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Forest of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009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Rotate to view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247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Rotate to view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Rotate to view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009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Rotate to view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Rotate to view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Rotate to view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Thanks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458200" cy="4997450"/>
          </a:xfrm>
        </p:spPr>
        <p:txBody>
          <a:bodyPr/>
          <a:lstStyle/>
          <a:p>
            <a:pPr marL="609600" indent="-609600" algn="l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000" dirty="0" smtClean="0"/>
          </a:p>
          <a:p>
            <a:pPr marL="609600" indent="-609600" algn="l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/>
              <a:t>OODA SAMSI Program</a:t>
            </a:r>
          </a:p>
          <a:p>
            <a:pPr marL="609600" indent="-609600" algn="l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/>
              <a:t>2010-2011</a:t>
            </a:r>
          </a:p>
          <a:p>
            <a:pPr marL="609600" indent="-609600" algn="l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000" dirty="0" smtClean="0"/>
          </a:p>
          <a:p>
            <a:pPr marL="609600" indent="-609600" algn="l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/>
              <a:t>Led by Hans Georg </a:t>
            </a:r>
            <a:r>
              <a:rPr lang="en-US" dirty="0" err="1" smtClean="0"/>
              <a:t>Müller</a:t>
            </a:r>
            <a:r>
              <a:rPr lang="en-US" dirty="0" smtClean="0"/>
              <a:t> &amp; Jane-Ling Wang</a:t>
            </a:r>
          </a:p>
          <a:p>
            <a:pPr marL="609600" indent="-609600" algn="l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000" dirty="0" smtClean="0"/>
          </a:p>
          <a:p>
            <a:pPr marL="609600" indent="-609600" algn="l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/>
              <a:t>Many Active Participants &amp; Fun Research</a:t>
            </a:r>
          </a:p>
        </p:txBody>
      </p:sp>
      <p:pic>
        <p:nvPicPr>
          <p:cNvPr id="96260" name="Picture 3" descr="samsi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3213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52400" y="3429000"/>
            <a:ext cx="8763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</a:rPr>
              <a:t>Now look over many people (data objects)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</a:rPr>
              <a:t>Structure of population  (understand variation?)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</a:rPr>
              <a:t>PCA in strongly </a:t>
            </a:r>
            <a:r>
              <a:rPr lang="en-US" sz="3200" u="sng">
                <a:solidFill>
                  <a:srgbClr val="000000"/>
                </a:solidFill>
              </a:rPr>
              <a:t>non-Euclidean</a:t>
            </a:r>
            <a:r>
              <a:rPr lang="en-US" sz="3200">
                <a:solidFill>
                  <a:srgbClr val="000000"/>
                </a:solidFill>
              </a:rPr>
              <a:t> Space???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cs typeface="Arial" charset="0"/>
              </a:rPr>
              <a:t>, ... ,</a:t>
            </a:r>
          </a:p>
        </p:txBody>
      </p:sp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cs typeface="Arial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</a:rPr>
              <a:t>Examples of Potential Specific Goals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</a:rPr>
              <a:t>(not accessible by traditional methods)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</a:rPr>
              <a:t>  Predict Stroke Tendency (Collateral Circulation)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</a:rPr>
              <a:t>  Screen for Loci of Pathology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</a:rPr>
              <a:t>  Explore how age affects connectivity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cs typeface="Arial" charset="0"/>
              </a:rPr>
              <a:t>, ... ,</a:t>
            </a:r>
          </a:p>
        </p:txBody>
      </p:sp>
      <p:pic>
        <p:nvPicPr>
          <p:cNvPr id="34823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cs typeface="Arial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Big Picture:     3 Approaches</a:t>
            </a:r>
          </a:p>
          <a:p>
            <a:pPr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Purely Combinatorial</a:t>
            </a: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Euclidean </a:t>
            </a:r>
            <a:r>
              <a:rPr lang="en-US" sz="3200" dirty="0" err="1">
                <a:solidFill>
                  <a:srgbClr val="000000"/>
                </a:solidFill>
              </a:rPr>
              <a:t>Orthant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dirty="0" err="1" smtClean="0">
                <a:solidFill>
                  <a:srgbClr val="000000"/>
                </a:solidFill>
              </a:rPr>
              <a:t>Dyck</a:t>
            </a:r>
            <a:r>
              <a:rPr lang="en-US" sz="3200" dirty="0" smtClean="0">
                <a:solidFill>
                  <a:srgbClr val="000000"/>
                </a:solidFill>
              </a:rPr>
              <a:t> Path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Big Picture:     3 Approaches</a:t>
            </a:r>
          </a:p>
          <a:p>
            <a:pPr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Purely Combinatorial</a:t>
            </a: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b="1" dirty="0">
                <a:solidFill>
                  <a:srgbClr val="000000"/>
                </a:solidFill>
              </a:rPr>
              <a:t>Euclidean </a:t>
            </a:r>
            <a:r>
              <a:rPr lang="en-US" sz="3200" b="1" dirty="0" err="1">
                <a:solidFill>
                  <a:srgbClr val="000000"/>
                </a:solidFill>
              </a:rPr>
              <a:t>Orthant</a:t>
            </a:r>
            <a:endParaRPr lang="en-US" sz="32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dirty="0" err="1" smtClean="0">
                <a:solidFill>
                  <a:srgbClr val="000000"/>
                </a:solidFill>
              </a:rPr>
              <a:t>Dyck</a:t>
            </a:r>
            <a:r>
              <a:rPr lang="en-US" sz="3200" smtClean="0">
                <a:solidFill>
                  <a:srgbClr val="000000"/>
                </a:solidFill>
              </a:rPr>
              <a:t> Path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People: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Scott </a:t>
            </a:r>
            <a:r>
              <a:rPr lang="en-US" sz="3200" dirty="0" err="1">
                <a:solidFill>
                  <a:srgbClr val="000000"/>
                </a:solidFill>
              </a:rPr>
              <a:t>Provan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Sean </a:t>
            </a:r>
            <a:r>
              <a:rPr lang="en-US" sz="3200" dirty="0" err="1">
                <a:solidFill>
                  <a:srgbClr val="000000"/>
                </a:solidFill>
              </a:rPr>
              <a:t>Skwerer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Megan </a:t>
            </a:r>
            <a:r>
              <a:rPr lang="en-US" sz="3200" dirty="0" smtClean="0">
                <a:solidFill>
                  <a:srgbClr val="000000"/>
                </a:solidFill>
              </a:rPr>
              <a:t>Owen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Ezra Miller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Martin </a:t>
            </a:r>
            <a:r>
              <a:rPr lang="en-US" sz="3200" dirty="0" err="1">
                <a:solidFill>
                  <a:srgbClr val="000000"/>
                </a:solidFill>
              </a:rPr>
              <a:t>Styner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en-US" sz="3200" dirty="0" err="1">
                <a:solidFill>
                  <a:srgbClr val="000000"/>
                </a:solidFill>
              </a:rPr>
              <a:t>Ipek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Oguz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88419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Setting:    Connectivity &amp; Length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Background:    Phylogenetic Trees</a:t>
            </a:r>
            <a:endParaRPr lang="en-US" sz="3200" u="sng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900" y="990600"/>
            <a:ext cx="53721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Phylogenetic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Trees</a:t>
            </a:r>
          </a:p>
        </p:txBody>
      </p:sp>
      <p:sp>
        <p:nvSpPr>
          <p:cNvPr id="189444" name="TextBox 4"/>
          <p:cNvSpPr txBox="1">
            <a:spLocks noChangeArrowheads="1"/>
          </p:cNvSpPr>
          <p:nvPr/>
        </p:nvSpPr>
        <p:spPr bwMode="auto">
          <a:xfrm>
            <a:off x="533400" y="1447800"/>
            <a:ext cx="83058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Idea:  Study</a:t>
            </a: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“Common</a:t>
            </a: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Ancestry”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Via a </a:t>
            </a:r>
            <a:r>
              <a:rPr lang="en-US" sz="3200" u="sng" smtClean="0">
                <a:solidFill>
                  <a:srgbClr val="000000"/>
                </a:solidFill>
              </a:rPr>
              <a:t>tree</a:t>
            </a: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Species are leaves</a:t>
            </a:r>
          </a:p>
          <a:p>
            <a:pPr>
              <a:lnSpc>
                <a:spcPct val="130000"/>
              </a:lnSpc>
            </a:pPr>
            <a:endParaRPr lang="en-US" sz="3200" u="sng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000" smtClean="0">
                <a:solidFill>
                  <a:srgbClr val="000000"/>
                </a:solidFill>
              </a:rPr>
              <a:t>thanks to Susan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Phylogenetic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Trees</a:t>
            </a:r>
          </a:p>
        </p:txBody>
      </p:sp>
      <p:sp>
        <p:nvSpPr>
          <p:cNvPr id="190467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Very Early Reference: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de-DE" sz="3200" smtClean="0">
                <a:solidFill>
                  <a:srgbClr val="000000"/>
                </a:solidFill>
              </a:rPr>
              <a:t>E. Schröder (1870),</a:t>
            </a:r>
          </a:p>
          <a:p>
            <a:pPr>
              <a:lnSpc>
                <a:spcPct val="130000"/>
              </a:lnSpc>
            </a:pPr>
            <a:r>
              <a:rPr lang="de-DE" sz="3200" i="1" smtClean="0">
                <a:solidFill>
                  <a:srgbClr val="000000"/>
                </a:solidFill>
              </a:rPr>
              <a:t>Zeit. für. Math. Phys.</a:t>
            </a:r>
            <a:r>
              <a:rPr lang="de-DE" sz="3200" smtClean="0">
                <a:solidFill>
                  <a:srgbClr val="000000"/>
                </a:solidFill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de-DE" sz="3200" smtClean="0">
                <a:solidFill>
                  <a:srgbClr val="000000"/>
                </a:solidFill>
              </a:rPr>
              <a:t>15,  361-376.</a:t>
            </a: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sz="3200" u="sng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000" smtClean="0">
                <a:solidFill>
                  <a:srgbClr val="000000"/>
                </a:solidFill>
              </a:rPr>
              <a:t>thanks to Susan Holmes</a:t>
            </a:r>
          </a:p>
        </p:txBody>
      </p:sp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3" cstate="print"/>
          <a:srcRect l="43243" t="22737" r="20180" b="6316"/>
          <a:stretch>
            <a:fillRect/>
          </a:stretch>
        </p:blipFill>
        <p:spPr bwMode="auto">
          <a:xfrm>
            <a:off x="5334000" y="1447800"/>
            <a:ext cx="34798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Phylogenetic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Trees</a:t>
            </a:r>
          </a:p>
        </p:txBody>
      </p:sp>
      <p:sp>
        <p:nvSpPr>
          <p:cNvPr id="1914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Important Reference: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Billera</a:t>
            </a:r>
            <a:r>
              <a:rPr lang="en-US" sz="3200" dirty="0" smtClean="0">
                <a:solidFill>
                  <a:srgbClr val="000000"/>
                </a:solidFill>
              </a:rPr>
              <a:t> L, Holmes S, &amp; </a:t>
            </a:r>
            <a:r>
              <a:rPr lang="en-US" sz="3200" dirty="0" err="1" smtClean="0">
                <a:solidFill>
                  <a:srgbClr val="000000"/>
                </a:solidFill>
              </a:rPr>
              <a:t>Vogtmann</a:t>
            </a:r>
            <a:r>
              <a:rPr lang="en-US" sz="3200" dirty="0" smtClean="0">
                <a:solidFill>
                  <a:srgbClr val="000000"/>
                </a:solidFill>
              </a:rPr>
              <a:t> K (2001)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"A Grove of Evolutionary Trees", </a:t>
            </a:r>
            <a:r>
              <a:rPr lang="en-US" sz="3200" i="1" dirty="0" smtClean="0">
                <a:solidFill>
                  <a:srgbClr val="000000"/>
                </a:solidFill>
              </a:rPr>
              <a:t>Advances in Applied Mathematics</a:t>
            </a:r>
            <a:r>
              <a:rPr lang="en-US" sz="3200" dirty="0" smtClean="0">
                <a:solidFill>
                  <a:srgbClr val="000000"/>
                </a:solidFill>
              </a:rPr>
              <a:t> 27, 733–767.</a:t>
            </a:r>
            <a:endParaRPr lang="en-US" sz="3200" u="sng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92515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Setting:    Connectivity &amp; Length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Background:    Phylogenetic Trees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Major Restriction:    Need </a:t>
            </a:r>
            <a:r>
              <a:rPr lang="en-US" sz="3200" i="1" smtClean="0">
                <a:solidFill>
                  <a:srgbClr val="000000"/>
                </a:solidFill>
              </a:rPr>
              <a:t>common leaves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Big Payoff:  Data space </a:t>
            </a:r>
            <a:r>
              <a:rPr lang="en-US" sz="3200" u="sng" smtClean="0">
                <a:solidFill>
                  <a:srgbClr val="000000"/>
                </a:solidFill>
              </a:rPr>
              <a:t>nearly Euclidean</a:t>
            </a: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                                  </a:t>
            </a:r>
            <a:r>
              <a:rPr lang="en-US" sz="3200" u="sng" smtClean="0">
                <a:solidFill>
                  <a:srgbClr val="000000"/>
                </a:solidFill>
              </a:rPr>
              <a:t>sort of Euclidean</a:t>
            </a:r>
          </a:p>
        </p:txBody>
      </p:sp>
      <p:cxnSp>
        <p:nvCxnSpPr>
          <p:cNvPr id="192516" name="Straight Connector 4"/>
          <p:cNvCxnSpPr>
            <a:cxnSpLocks noChangeShapeType="1"/>
          </p:cNvCxnSpPr>
          <p:nvPr/>
        </p:nvCxnSpPr>
        <p:spPr bwMode="auto">
          <a:xfrm rot="10800000">
            <a:off x="4800600" y="5334000"/>
            <a:ext cx="3124200" cy="3048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Oriented Data Analysis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479550"/>
            <a:ext cx="8094663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What is the “atom” of a statistical analysis?</a:t>
            </a:r>
          </a:p>
          <a:p>
            <a:pPr algn="l" eaLnBrk="1" hangingPunct="1">
              <a:buClrTx/>
              <a:buFont typeface="Arial" charset="0"/>
              <a:buChar char="•"/>
            </a:pPr>
            <a:r>
              <a:rPr lang="en-US" smtClean="0"/>
              <a:t>First Course:     Numbers</a:t>
            </a:r>
          </a:p>
          <a:p>
            <a:pPr algn="l" eaLnBrk="1" hangingPunct="1">
              <a:buClrTx/>
              <a:buFont typeface="Arial" charset="0"/>
              <a:buChar char="•"/>
            </a:pPr>
            <a:r>
              <a:rPr lang="en-US" smtClean="0"/>
              <a:t>Multivariate Analysis:      Vectors</a:t>
            </a:r>
          </a:p>
          <a:p>
            <a:pPr algn="l" eaLnBrk="1" hangingPunct="1">
              <a:buClrTx/>
              <a:buFont typeface="Arial" charset="0"/>
              <a:buChar char="•"/>
            </a:pPr>
            <a:r>
              <a:rPr lang="en-US" smtClean="0"/>
              <a:t>Functional Data Analysis:        Curves</a:t>
            </a:r>
          </a:p>
          <a:p>
            <a:pPr algn="l" eaLnBrk="1" hangingPunct="1">
              <a:buClrTx/>
              <a:buFont typeface="Arial" charset="0"/>
              <a:buChar char="•"/>
            </a:pPr>
            <a:r>
              <a:rPr lang="en-US" smtClean="0"/>
              <a:t>OODA:        More Complicated Objects</a:t>
            </a:r>
          </a:p>
          <a:p>
            <a:pPr lvl="1" algn="l" eaLnBrk="1" hangingPunct="1">
              <a:buClrTx/>
              <a:buFont typeface="Arial" charset="0"/>
              <a:buChar char="•"/>
            </a:pPr>
            <a:r>
              <a:rPr lang="en-US" smtClean="0"/>
              <a:t>Images</a:t>
            </a:r>
          </a:p>
          <a:p>
            <a:pPr lvl="1" algn="l" eaLnBrk="1" hangingPunct="1">
              <a:buClrTx/>
              <a:buFont typeface="Arial" charset="0"/>
              <a:buChar char="•"/>
            </a:pPr>
            <a:r>
              <a:rPr lang="en-US" smtClean="0"/>
              <a:t>Movies</a:t>
            </a:r>
          </a:p>
          <a:p>
            <a:pPr lvl="1" algn="l" eaLnBrk="1" hangingPunct="1">
              <a:buClrTx/>
              <a:buFont typeface="Arial" charset="0"/>
              <a:buChar char="•"/>
            </a:pPr>
            <a:r>
              <a:rPr lang="en-US" smtClean="0"/>
              <a:t>Shapes</a:t>
            </a:r>
            <a:endParaRPr lang="en-US" smtClean="0">
              <a:sym typeface="Wingdings" pitchFamily="2" charset="2"/>
            </a:endParaRPr>
          </a:p>
          <a:p>
            <a:pPr lvl="1" algn="l" eaLnBrk="1" hangingPunct="1">
              <a:buClrTx/>
              <a:buFont typeface="Arial" charset="0"/>
              <a:buChar char="•"/>
            </a:pPr>
            <a:r>
              <a:rPr lang="en-US" smtClean="0">
                <a:sym typeface="Wingdings" pitchFamily="2" charset="2"/>
              </a:rPr>
              <a:t>Tree Structured Objects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93539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Major Restriction:    Need </a:t>
            </a:r>
            <a:r>
              <a:rPr lang="en-US" sz="3200" i="1" smtClean="0">
                <a:solidFill>
                  <a:srgbClr val="000000"/>
                </a:solidFill>
              </a:rPr>
              <a:t>common leaves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Approach: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Find </a:t>
            </a:r>
            <a:r>
              <a:rPr lang="en-US" sz="3200" u="sng" smtClean="0">
                <a:solidFill>
                  <a:srgbClr val="000000"/>
                </a:solidFill>
              </a:rPr>
              <a:t>common</a:t>
            </a:r>
            <a:r>
              <a:rPr lang="en-US" sz="3200" smtClean="0">
                <a:solidFill>
                  <a:srgbClr val="000000"/>
                </a:solidFill>
              </a:rPr>
              <a:t> cortical landmarks (Oguz)</a:t>
            </a:r>
          </a:p>
          <a:p>
            <a:pPr algn="ctr">
              <a:lnSpc>
                <a:spcPct val="130000"/>
              </a:lnSpc>
            </a:pPr>
            <a:r>
              <a:rPr lang="en-US" sz="3200" i="1" smtClean="0">
                <a:solidFill>
                  <a:srgbClr val="000000"/>
                </a:solidFill>
              </a:rPr>
              <a:t>corresponding</a:t>
            </a:r>
            <a:r>
              <a:rPr lang="en-US" sz="3200" smtClean="0">
                <a:solidFill>
                  <a:srgbClr val="000000"/>
                </a:solidFill>
              </a:rPr>
              <a:t> across cases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Treat as pseudo – leaves</a:t>
            </a:r>
          </a:p>
          <a:p>
            <a:pPr algn="ctr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by projecting to points on tree</a:t>
            </a:r>
          </a:p>
          <a:p>
            <a:pPr algn="ctr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(draw pic)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Rotate to view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Vessel Locations</a:t>
            </a:r>
          </a:p>
        </p:txBody>
      </p:sp>
      <p:pic>
        <p:nvPicPr>
          <p:cNvPr id="47107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16002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2300" y="6248400"/>
            <a:ext cx="3644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(thanks to Sean </a:t>
            </a:r>
            <a:r>
              <a:rPr lang="en-US" dirty="0" err="1">
                <a:solidFill>
                  <a:srgbClr val="000000"/>
                </a:solidFill>
              </a:rPr>
              <a:t>Skwerer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Common Color</a:t>
            </a:r>
          </a:p>
        </p:txBody>
      </p:sp>
      <p:pic>
        <p:nvPicPr>
          <p:cNvPr id="54275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16002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Cortical Surface &amp; Landmarks</a:t>
            </a:r>
          </a:p>
        </p:txBody>
      </p:sp>
      <p:pic>
        <p:nvPicPr>
          <p:cNvPr id="59395" name="Picture 4" descr="image1.png"/>
          <p:cNvPicPr>
            <a:picLocks noChangeAspect="1"/>
          </p:cNvPicPr>
          <p:nvPr/>
        </p:nvPicPr>
        <p:blipFill>
          <a:blip r:embed="rId3" cstate="print"/>
          <a:srcRect l="23752" t="25002" r="21252" b="25002"/>
          <a:stretch>
            <a:fillRect/>
          </a:stretch>
        </p:blipFill>
        <p:spPr bwMode="auto">
          <a:xfrm>
            <a:off x="1143000" y="1590675"/>
            <a:ext cx="724058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2300" y="6248400"/>
            <a:ext cx="68550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Corresponding</a:t>
            </a:r>
            <a:r>
              <a:rPr lang="en-US" dirty="0" smtClean="0">
                <a:solidFill>
                  <a:srgbClr val="000000"/>
                </a:solidFill>
              </a:rPr>
              <a:t> Landmarks Courtesy of </a:t>
            </a:r>
            <a:r>
              <a:rPr lang="en-US" dirty="0" err="1" smtClean="0">
                <a:solidFill>
                  <a:srgbClr val="000000"/>
                </a:solidFill>
              </a:rPr>
              <a:t>Ipek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Oguz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Landmarks and Vessels</a:t>
            </a:r>
          </a:p>
        </p:txBody>
      </p:sp>
      <p:pic>
        <p:nvPicPr>
          <p:cNvPr id="66563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Attach Landmarks &amp;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Subtrees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71683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Highlight Orphans</a:t>
            </a:r>
          </a:p>
        </p:txBody>
      </p:sp>
      <p:pic>
        <p:nvPicPr>
          <p:cNvPr id="78851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Trim Orphans</a:t>
            </a:r>
          </a:p>
        </p:txBody>
      </p:sp>
      <p:pic>
        <p:nvPicPr>
          <p:cNvPr id="83971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Final Tree (common leaves)</a:t>
            </a:r>
          </a:p>
        </p:txBody>
      </p:sp>
      <p:pic>
        <p:nvPicPr>
          <p:cNvPr id="91139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Euclidean Data Spaces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479550"/>
            <a:ext cx="8094663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Data are vectors,    in  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Effective (and Traditional) Analysis:</a:t>
            </a:r>
          </a:p>
          <a:p>
            <a:pPr algn="l" eaLnBrk="1" hangingPunct="1">
              <a:buClrTx/>
              <a:buSzPct val="100000"/>
              <a:buFont typeface="Arial" charset="0"/>
              <a:buChar char="•"/>
            </a:pPr>
            <a:r>
              <a:rPr lang="en-US" smtClean="0"/>
              <a:t>Linear Methods</a:t>
            </a:r>
          </a:p>
          <a:p>
            <a:pPr algn="l" eaLnBrk="1" hangingPunct="1">
              <a:buClrTx/>
              <a:buSzPct val="100000"/>
              <a:buFont typeface="Arial" charset="0"/>
              <a:buChar char="•"/>
            </a:pPr>
            <a:r>
              <a:rPr lang="en-US" smtClean="0"/>
              <a:t>Mean</a:t>
            </a:r>
          </a:p>
          <a:p>
            <a:pPr algn="l" eaLnBrk="1" hangingPunct="1">
              <a:buClrTx/>
              <a:buSzPct val="100000"/>
              <a:buFont typeface="Arial" charset="0"/>
              <a:buChar char="•"/>
            </a:pPr>
            <a:r>
              <a:rPr lang="en-US" smtClean="0"/>
              <a:t>Covariance</a:t>
            </a:r>
          </a:p>
          <a:p>
            <a:pPr algn="l" eaLnBrk="1" hangingPunct="1">
              <a:buClrTx/>
              <a:buSzPct val="100000"/>
              <a:buFont typeface="Arial" charset="0"/>
              <a:buChar char="•"/>
            </a:pPr>
            <a:r>
              <a:rPr lang="en-US" smtClean="0"/>
              <a:t>Principal Component Analysis</a:t>
            </a:r>
          </a:p>
          <a:p>
            <a:pPr algn="l" eaLnBrk="1" hangingPunct="1">
              <a:buClrTx/>
              <a:buSzPct val="100000"/>
              <a:buFont typeface="Arial" charset="0"/>
              <a:buChar char="•"/>
            </a:pPr>
            <a:r>
              <a:rPr lang="en-US" smtClean="0"/>
              <a:t>Gaussian Distribution</a:t>
            </a:r>
          </a:p>
          <a:p>
            <a:pPr algn="l" eaLnBrk="1" hangingPunct="1">
              <a:buClrTx/>
              <a:buSzPct val="100000"/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800600" y="1447800"/>
          <a:ext cx="628650" cy="558800"/>
        </p:xfrm>
        <a:graphic>
          <a:graphicData uri="http://schemas.openxmlformats.org/presentationml/2006/ole">
            <p:oleObj spid="_x0000_s5122" name="Equation" r:id="rId4" imgW="228600" imgH="20304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219200" y="6153150"/>
          <a:ext cx="266700" cy="704850"/>
        </p:xfrm>
        <a:graphic>
          <a:graphicData uri="http://schemas.openxmlformats.org/presentationml/2006/ole">
            <p:oleObj spid="_x0000_s5123" name="Equation" r:id="rId5" imgW="7596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92515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Setting:    Connectivity &amp; Length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Background:    Phylogenetic Trees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Major Restriction:    Need </a:t>
            </a:r>
            <a:r>
              <a:rPr lang="en-US" sz="3200" i="1" smtClean="0">
                <a:solidFill>
                  <a:srgbClr val="000000"/>
                </a:solidFill>
              </a:rPr>
              <a:t>common leaves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Big Payoff:  Data space </a:t>
            </a:r>
            <a:r>
              <a:rPr lang="en-US" sz="3200" u="sng" smtClean="0">
                <a:solidFill>
                  <a:srgbClr val="000000"/>
                </a:solidFill>
              </a:rPr>
              <a:t>nearly Euclidean</a:t>
            </a: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                                  </a:t>
            </a:r>
            <a:r>
              <a:rPr lang="en-US" sz="3200" u="sng" smtClean="0">
                <a:solidFill>
                  <a:srgbClr val="000000"/>
                </a:solidFill>
              </a:rPr>
              <a:t>sort of Euclidean</a:t>
            </a:r>
          </a:p>
        </p:txBody>
      </p:sp>
      <p:cxnSp>
        <p:nvCxnSpPr>
          <p:cNvPr id="192516" name="Straight Connector 4"/>
          <p:cNvCxnSpPr>
            <a:cxnSpLocks noChangeShapeType="1"/>
          </p:cNvCxnSpPr>
          <p:nvPr/>
        </p:nvCxnSpPr>
        <p:spPr bwMode="auto">
          <a:xfrm rot="10800000">
            <a:off x="4800600" y="5334000"/>
            <a:ext cx="3124200" cy="3048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072313" cy="796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Paths Between Trees</a:t>
            </a:r>
          </a:p>
        </p:txBody>
      </p:sp>
      <p:pic>
        <p:nvPicPr>
          <p:cNvPr id="44035" name="Picture 6" descr="treepath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3443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7"/>
          <p:cNvSpPr txBox="1">
            <a:spLocks noChangeArrowheads="1"/>
          </p:cNvSpPr>
          <p:nvPr/>
        </p:nvSpPr>
        <p:spPr bwMode="auto">
          <a:xfrm>
            <a:off x="609600" y="527685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Compare </a:t>
            </a:r>
            <a:r>
              <a:rPr lang="en-US" dirty="0">
                <a:solidFill>
                  <a:srgbClr val="000000"/>
                </a:solidFill>
              </a:rPr>
              <a:t>trees </a:t>
            </a:r>
            <a:r>
              <a:rPr lang="en-US" dirty="0" smtClean="0">
                <a:solidFill>
                  <a:srgbClr val="000000"/>
                </a:solidFill>
              </a:rPr>
              <a:t>by </a:t>
            </a:r>
            <a:r>
              <a:rPr lang="en-US" dirty="0">
                <a:solidFill>
                  <a:srgbClr val="000000"/>
                </a:solidFill>
              </a:rPr>
              <a:t>“how far apart” they </a:t>
            </a:r>
            <a:r>
              <a:rPr lang="en-US" dirty="0" smtClean="0">
                <a:solidFill>
                  <a:srgbClr val="000000"/>
                </a:solidFill>
              </a:rPr>
              <a:t>are: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Use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>
                <a:solidFill>
                  <a:srgbClr val="FF0000"/>
                </a:solidFill>
              </a:rPr>
              <a:t>continuous” path </a:t>
            </a:r>
            <a:r>
              <a:rPr lang="en-US" dirty="0">
                <a:solidFill>
                  <a:srgbClr val="000000"/>
                </a:solidFill>
              </a:rPr>
              <a:t>between </a:t>
            </a:r>
            <a:r>
              <a:rPr lang="en-US" dirty="0" smtClean="0">
                <a:solidFill>
                  <a:srgbClr val="000000"/>
                </a:solidFill>
              </a:rPr>
              <a:t>them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Based upon </a:t>
            </a:r>
            <a:r>
              <a:rPr lang="en-US" i="1" dirty="0" smtClean="0">
                <a:solidFill>
                  <a:srgbClr val="000000"/>
                </a:solidFill>
              </a:rPr>
              <a:t>changing </a:t>
            </a:r>
            <a:r>
              <a:rPr lang="en-US" i="1" dirty="0">
                <a:solidFill>
                  <a:srgbClr val="000000"/>
                </a:solidFill>
              </a:rPr>
              <a:t>edge </a:t>
            </a:r>
            <a:r>
              <a:rPr lang="en-US" i="1" dirty="0" smtClean="0">
                <a:solidFill>
                  <a:srgbClr val="000000"/>
                </a:solidFill>
              </a:rPr>
              <a:t>lengths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037" name="TextBox 8"/>
          <p:cNvSpPr txBox="1">
            <a:spLocks noChangeArrowheads="1"/>
          </p:cNvSpPr>
          <p:nvPr/>
        </p:nvSpPr>
        <p:spPr bwMode="auto">
          <a:xfrm>
            <a:off x="762000" y="3200400"/>
            <a:ext cx="22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4038" name="TextBox 9"/>
          <p:cNvSpPr txBox="1">
            <a:spLocks noChangeArrowheads="1"/>
          </p:cNvSpPr>
          <p:nvPr/>
        </p:nvSpPr>
        <p:spPr bwMode="auto">
          <a:xfrm>
            <a:off x="8001000" y="2895600"/>
            <a:ext cx="15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4039" name="TextBox 10"/>
          <p:cNvSpPr txBox="1">
            <a:spLocks noChangeArrowheads="1"/>
          </p:cNvSpPr>
          <p:nvPr/>
        </p:nvSpPr>
        <p:spPr bwMode="auto">
          <a:xfrm>
            <a:off x="914400" y="2895600"/>
            <a:ext cx="22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4040" name="TextBox 11"/>
          <p:cNvSpPr txBox="1">
            <a:spLocks noChangeArrowheads="1"/>
          </p:cNvSpPr>
          <p:nvPr/>
        </p:nvSpPr>
        <p:spPr bwMode="auto">
          <a:xfrm>
            <a:off x="7696200" y="3657600"/>
            <a:ext cx="22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4041" name="TextBox 12"/>
          <p:cNvSpPr txBox="1">
            <a:spLocks noChangeArrowheads="1"/>
          </p:cNvSpPr>
          <p:nvPr/>
        </p:nvSpPr>
        <p:spPr bwMode="auto">
          <a:xfrm>
            <a:off x="2057400" y="3852863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042" name="TextBox 13"/>
          <p:cNvSpPr txBox="1">
            <a:spLocks noChangeArrowheads="1"/>
          </p:cNvSpPr>
          <p:nvPr/>
        </p:nvSpPr>
        <p:spPr bwMode="auto">
          <a:xfrm>
            <a:off x="3810000" y="3167063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2.5</a:t>
            </a:r>
          </a:p>
        </p:txBody>
      </p:sp>
      <p:sp>
        <p:nvSpPr>
          <p:cNvPr id="44043" name="TextBox 14"/>
          <p:cNvSpPr txBox="1">
            <a:spLocks noChangeArrowheads="1"/>
          </p:cNvSpPr>
          <p:nvPr/>
        </p:nvSpPr>
        <p:spPr bwMode="auto">
          <a:xfrm>
            <a:off x="6781800" y="25908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044" name="TextBox 15"/>
          <p:cNvSpPr txBox="1">
            <a:spLocks noChangeArrowheads="1"/>
          </p:cNvSpPr>
          <p:nvPr/>
        </p:nvSpPr>
        <p:spPr bwMode="auto">
          <a:xfrm>
            <a:off x="4419600" y="32766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2.5</a:t>
            </a:r>
          </a:p>
        </p:txBody>
      </p:sp>
      <p:sp>
        <p:nvSpPr>
          <p:cNvPr id="44045" name="TextBox 18"/>
          <p:cNvSpPr txBox="1">
            <a:spLocks noChangeArrowheads="1"/>
          </p:cNvSpPr>
          <p:nvPr/>
        </p:nvSpPr>
        <p:spPr bwMode="auto">
          <a:xfrm>
            <a:off x="4800600" y="2633663"/>
            <a:ext cx="152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046" name="TextBox 20"/>
          <p:cNvSpPr txBox="1">
            <a:spLocks noChangeArrowheads="1"/>
          </p:cNvSpPr>
          <p:nvPr/>
        </p:nvSpPr>
        <p:spPr bwMode="auto">
          <a:xfrm>
            <a:off x="3657600" y="3657600"/>
            <a:ext cx="15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32472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152400" y="1524000"/>
            <a:ext cx="80010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Given 2 trees,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Shortest path between is called a</a:t>
            </a:r>
            <a:endParaRPr lang="en-US" sz="4400" dirty="0" smtClean="0">
              <a:solidFill>
                <a:srgbClr val="000000"/>
              </a:solidFill>
            </a:endParaRPr>
          </a:p>
          <a:p>
            <a:pPr lvl="1" algn="ctr" eaLnBrk="1" hangingPunct="1">
              <a:lnSpc>
                <a:spcPct val="130000"/>
              </a:lnSpc>
            </a:pPr>
            <a:r>
              <a:rPr lang="en-US" sz="4400" dirty="0" smtClean="0">
                <a:solidFill>
                  <a:srgbClr val="000000"/>
                </a:solidFill>
              </a:rPr>
              <a:t>geodesic</a:t>
            </a:r>
          </a:p>
          <a:p>
            <a:pPr lvl="1"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0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152400" y="1524000"/>
            <a:ext cx="8001000" cy="481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Given 2 trees,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Shortest path between is called the</a:t>
            </a:r>
            <a:endParaRPr lang="en-US" sz="4400" dirty="0" smtClean="0">
              <a:solidFill>
                <a:srgbClr val="000000"/>
              </a:solidFill>
            </a:endParaRPr>
          </a:p>
          <a:p>
            <a:pPr lvl="1" algn="ctr" eaLnBrk="1" hangingPunct="1">
              <a:lnSpc>
                <a:spcPct val="130000"/>
              </a:lnSpc>
            </a:pPr>
            <a:r>
              <a:rPr lang="en-US" sz="4400" dirty="0" smtClean="0">
                <a:solidFill>
                  <a:srgbClr val="000000"/>
                </a:solidFill>
              </a:rPr>
              <a:t>geodesic</a:t>
            </a:r>
          </a:p>
          <a:p>
            <a:pPr lvl="1"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Some math:</a:t>
            </a:r>
          </a:p>
          <a:p>
            <a:pPr lvl="1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 Can show </a:t>
            </a:r>
            <a:r>
              <a:rPr lang="en-US" sz="3200" u="sng" dirty="0" smtClean="0">
                <a:solidFill>
                  <a:srgbClr val="000000"/>
                </a:solidFill>
              </a:rPr>
              <a:t>unique</a:t>
            </a:r>
            <a:r>
              <a:rPr lang="en-US" sz="3200" dirty="0" smtClean="0">
                <a:solidFill>
                  <a:srgbClr val="000000"/>
                </a:solidFill>
              </a:rPr>
              <a:t> in this space</a:t>
            </a:r>
          </a:p>
          <a:p>
            <a:pPr lvl="1"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(non-positive curvature)</a:t>
            </a:r>
          </a:p>
        </p:txBody>
      </p:sp>
    </p:spTree>
    <p:extLst>
      <p:ext uri="{BB962C8B-B14F-4D97-AF65-F5344CB8AC3E}">
        <p14:creationId xmlns:p14="http://schemas.microsoft.com/office/powerpoint/2010/main" xmlns="" val="16820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682625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Thanks to Megan Owen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152400" y="1524000"/>
            <a:ext cx="8001000" cy="46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Given 2 trees,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Shortest path between is called the</a:t>
            </a:r>
            <a:endParaRPr lang="en-US" sz="4400" dirty="0" smtClean="0">
              <a:solidFill>
                <a:srgbClr val="000000"/>
              </a:solidFill>
            </a:endParaRPr>
          </a:p>
          <a:p>
            <a:pPr lvl="1" algn="ctr" eaLnBrk="1" hangingPunct="1">
              <a:lnSpc>
                <a:spcPct val="130000"/>
              </a:lnSpc>
            </a:pPr>
            <a:r>
              <a:rPr lang="en-US" sz="4400" dirty="0" smtClean="0">
                <a:solidFill>
                  <a:srgbClr val="000000"/>
                </a:solidFill>
              </a:rPr>
              <a:t>geodesic</a:t>
            </a:r>
          </a:p>
          <a:p>
            <a:pPr lvl="1"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Fast Computation (polynomial time):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Owen M &amp;, </a:t>
            </a:r>
            <a:r>
              <a:rPr lang="en-US" dirty="0" err="1" smtClean="0">
                <a:solidFill>
                  <a:srgbClr val="000000"/>
                </a:solidFill>
              </a:rPr>
              <a:t>Provan</a:t>
            </a:r>
            <a:r>
              <a:rPr lang="en-US" dirty="0" smtClean="0">
                <a:solidFill>
                  <a:srgbClr val="000000"/>
                </a:solidFill>
              </a:rPr>
              <a:t> JS (2011) </a:t>
            </a:r>
            <a:r>
              <a:rPr lang="en-US" i="1" dirty="0" smtClean="0">
                <a:solidFill>
                  <a:srgbClr val="000000"/>
                </a:solidFill>
              </a:rPr>
              <a:t>IEEE/ACM Transactions on Computational Biology and Bioinformatics</a:t>
            </a:r>
            <a:r>
              <a:rPr lang="en-US" dirty="0" smtClean="0">
                <a:solidFill>
                  <a:srgbClr val="000000"/>
                </a:solidFill>
              </a:rPr>
              <a:t>, 8, 2-13.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0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in Euclidean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Orthant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Given 2 trees: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Can (quickly) find geodesic between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Use length of path as “distance”</a:t>
            </a:r>
          </a:p>
          <a:p>
            <a:pPr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Can check “metric” properties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Called “Geodesic Distance”</a:t>
            </a:r>
          </a:p>
        </p:txBody>
      </p:sp>
    </p:spTree>
    <p:extLst>
      <p:ext uri="{BB962C8B-B14F-4D97-AF65-F5344CB8AC3E}">
        <p14:creationId xmlns:p14="http://schemas.microsoft.com/office/powerpoint/2010/main" xmlns="" val="14459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in Euclidean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Orthant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Consequences of metric: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 smtClean="0"/>
              <a:t>Useful for statistical analyses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 err="1" smtClean="0"/>
              <a:t>Fréchet</a:t>
            </a:r>
            <a:r>
              <a:rPr lang="en-US" dirty="0" smtClean="0"/>
              <a:t> (Geodesic) Mean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 smtClean="0"/>
              <a:t>Multi-Dimensional Scaling</a:t>
            </a:r>
          </a:p>
        </p:txBody>
      </p:sp>
    </p:spTree>
    <p:extLst>
      <p:ext uri="{BB962C8B-B14F-4D97-AF65-F5344CB8AC3E}">
        <p14:creationId xmlns:p14="http://schemas.microsoft.com/office/powerpoint/2010/main" xmlns="" val="14459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>
                <a:srgbClr val="00B0F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Given data:   </a:t>
            </a:r>
          </a:p>
          <a:p>
            <a:pPr algn="l">
              <a:buClr>
                <a:srgbClr val="00B0F0"/>
              </a:buClr>
              <a:buNone/>
            </a:pPr>
            <a:endParaRPr lang="en-US" dirty="0" smtClean="0"/>
          </a:p>
          <a:p>
            <a:pPr algn="l">
              <a:buClr>
                <a:srgbClr val="00B0F0"/>
              </a:buClr>
              <a:buNone/>
            </a:pPr>
            <a:endParaRPr lang="en-US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Define: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76600" y="2074423"/>
          <a:ext cx="1746251" cy="668777"/>
        </p:xfrm>
        <a:graphic>
          <a:graphicData uri="http://schemas.openxmlformats.org/presentationml/2006/ole">
            <p:oleObj spid="_x0000_s64514" name="Equation" r:id="rId3" imgW="596880" imgH="228600" progId="Equation.3">
              <p:embed/>
            </p:oleObj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743200" y="4216400"/>
          <a:ext cx="3938588" cy="1262063"/>
        </p:xfrm>
        <a:graphic>
          <a:graphicData uri="http://schemas.openxmlformats.org/presentationml/2006/ole">
            <p:oleObj spid="_x0000_s64515" name="Equation" r:id="rId4" imgW="1346040" imgH="431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459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Notes:</a:t>
            </a:r>
          </a:p>
          <a:p>
            <a:pPr algn="l"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In Euclidean space gives usual mean</a:t>
            </a:r>
          </a:p>
          <a:p>
            <a:pPr>
              <a:buClrTx/>
              <a:buSzPct val="100000"/>
              <a:buNone/>
            </a:pPr>
            <a:r>
              <a:rPr lang="en-US" dirty="0" smtClean="0"/>
              <a:t>(easy exercise)</a:t>
            </a:r>
          </a:p>
          <a:p>
            <a:pPr algn="l"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Works in </a:t>
            </a:r>
            <a:r>
              <a:rPr lang="en-US" i="1" dirty="0" smtClean="0"/>
              <a:t>any</a:t>
            </a:r>
            <a:r>
              <a:rPr lang="en-US" dirty="0" smtClean="0"/>
              <a:t> metric space</a:t>
            </a:r>
          </a:p>
          <a:p>
            <a:pPr algn="l"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Modifications give “robust means”</a:t>
            </a:r>
          </a:p>
          <a:p>
            <a:pPr algn="l"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Also called</a:t>
            </a:r>
          </a:p>
          <a:p>
            <a:pPr lvl="1" algn="l"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Geodesic mean</a:t>
            </a:r>
          </a:p>
          <a:p>
            <a:pPr lvl="1" algn="l"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Intrinsic mean</a:t>
            </a:r>
          </a:p>
        </p:txBody>
      </p:sp>
    </p:spTree>
    <p:extLst>
      <p:ext uri="{BB962C8B-B14F-4D97-AF65-F5344CB8AC3E}">
        <p14:creationId xmlns:p14="http://schemas.microsoft.com/office/powerpoint/2010/main" xmlns="" val="14459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Euclidean Data Spaces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479550"/>
            <a:ext cx="8094663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Data are vectors,    in  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Challenges:</a:t>
            </a:r>
          </a:p>
          <a:p>
            <a:pPr algn="l" eaLnBrk="1" hangingPunct="1">
              <a:buClrTx/>
              <a:buSzPct val="100000"/>
              <a:buFont typeface="Arial" charset="0"/>
              <a:buChar char="•"/>
            </a:pPr>
            <a:r>
              <a:rPr lang="en-US" smtClean="0"/>
              <a:t>High Dimension, Low Sample Size</a:t>
            </a:r>
          </a:p>
          <a:p>
            <a:pPr eaLnBrk="1" hangingPunct="1">
              <a:buClrTx/>
              <a:buSzPct val="100000"/>
              <a:buFont typeface="Wingdings" pitchFamily="2" charset="2"/>
              <a:buNone/>
            </a:pPr>
            <a:r>
              <a:rPr lang="en-US" smtClean="0"/>
              <a:t>(Classical Methods Fail)</a:t>
            </a:r>
          </a:p>
          <a:p>
            <a:pPr algn="l" eaLnBrk="1" hangingPunct="1">
              <a:buClrTx/>
              <a:buSzPct val="100000"/>
              <a:buFont typeface="Arial" charset="0"/>
              <a:buChar char="•"/>
            </a:pPr>
            <a:r>
              <a:rPr lang="en-US" smtClean="0"/>
              <a:t>Visualization:</a:t>
            </a:r>
          </a:p>
          <a:p>
            <a:pPr lvl="1" algn="l" eaLnBrk="1" hangingPunct="1">
              <a:buClrTx/>
              <a:buSzPct val="100000"/>
              <a:buFont typeface="Arial" charset="0"/>
              <a:buChar char="•"/>
            </a:pPr>
            <a:r>
              <a:rPr lang="en-US" smtClean="0"/>
              <a:t>Find Structure (Expected &amp; Unknown)</a:t>
            </a:r>
          </a:p>
          <a:p>
            <a:pPr lvl="1" algn="l" eaLnBrk="1" hangingPunct="1">
              <a:buClrTx/>
              <a:buSzPct val="100000"/>
              <a:buFont typeface="Arial" charset="0"/>
              <a:buChar char="•"/>
            </a:pPr>
            <a:r>
              <a:rPr lang="en-US" smtClean="0"/>
              <a:t>Understand range of “normal cases”</a:t>
            </a:r>
          </a:p>
          <a:p>
            <a:pPr lvl="1" algn="l" eaLnBrk="1" hangingPunct="1">
              <a:buClrTx/>
              <a:buSzPct val="100000"/>
              <a:buFont typeface="Arial" charset="0"/>
              <a:buChar char="•"/>
            </a:pPr>
            <a:r>
              <a:rPr lang="en-US" smtClean="0"/>
              <a:t>Find anomalies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800600" y="1447800"/>
          <a:ext cx="628650" cy="558800"/>
        </p:xfrm>
        <a:graphic>
          <a:graphicData uri="http://schemas.openxmlformats.org/presentationml/2006/ole">
            <p:oleObj spid="_x0000_s6146" name="Equation" r:id="rId4" imgW="2286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479550"/>
            <a:ext cx="8207375" cy="4768850"/>
          </a:xfrm>
        </p:spPr>
        <p:txBody>
          <a:bodyPr/>
          <a:lstStyle/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Given data:   </a:t>
            </a:r>
          </a:p>
          <a:p>
            <a:pPr algn="l">
              <a:buClr>
                <a:srgbClr val="00B0F0"/>
              </a:buClr>
              <a:buNone/>
            </a:pPr>
            <a:endParaRPr lang="en-US" sz="1600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Define:</a:t>
            </a:r>
          </a:p>
          <a:p>
            <a:pPr algn="l">
              <a:buClr>
                <a:srgbClr val="00B0F0"/>
              </a:buClr>
              <a:buNone/>
            </a:pPr>
            <a:endParaRPr lang="en-US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Major Challenge in Euclidean </a:t>
            </a:r>
            <a:r>
              <a:rPr lang="en-US" dirty="0" err="1" smtClean="0"/>
              <a:t>Orthant</a:t>
            </a:r>
            <a:r>
              <a:rPr lang="en-US" dirty="0" smtClean="0"/>
              <a:t> Space:</a:t>
            </a:r>
          </a:p>
          <a:p>
            <a:pPr>
              <a:buClr>
                <a:srgbClr val="00B0F0"/>
              </a:buClr>
              <a:buNone/>
            </a:pPr>
            <a:endParaRPr lang="en-US" u="sng" dirty="0" smtClean="0"/>
          </a:p>
          <a:p>
            <a:pPr>
              <a:buClr>
                <a:srgbClr val="00B0F0"/>
              </a:buClr>
              <a:buNone/>
            </a:pPr>
            <a:r>
              <a:rPr lang="en-US" u="sng" dirty="0" smtClean="0"/>
              <a:t>Fast Computation</a:t>
            </a:r>
          </a:p>
          <a:p>
            <a:pPr>
              <a:buClr>
                <a:srgbClr val="00B0F0"/>
              </a:buClr>
              <a:buNone/>
            </a:pPr>
            <a:endParaRPr lang="en-US" u="sng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Because of </a:t>
            </a:r>
            <a:r>
              <a:rPr lang="en-US" i="1" dirty="0" smtClean="0"/>
              <a:t>combinatorial complexity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29000" y="1447800"/>
          <a:ext cx="1746251" cy="668777"/>
        </p:xfrm>
        <a:graphic>
          <a:graphicData uri="http://schemas.openxmlformats.org/presentationml/2006/ole">
            <p:oleObj spid="_x0000_s2571266" name="Equation" r:id="rId3" imgW="596880" imgH="228600" progId="Equation.3">
              <p:embed/>
            </p:oleObj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3124200" y="2133600"/>
          <a:ext cx="3938588" cy="1262063"/>
        </p:xfrm>
        <a:graphic>
          <a:graphicData uri="http://schemas.openxmlformats.org/presentationml/2006/ole">
            <p:oleObj spid="_x0000_s2571267" name="Equation" r:id="rId4" imgW="1346040" imgH="431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459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9550"/>
            <a:ext cx="8610601" cy="4768850"/>
          </a:xfrm>
        </p:spPr>
        <p:txBody>
          <a:bodyPr/>
          <a:lstStyle/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Useful Notation (for Objective Function):   </a:t>
            </a:r>
          </a:p>
          <a:p>
            <a:pPr algn="l">
              <a:buClr>
                <a:srgbClr val="00B0F0"/>
              </a:buClr>
              <a:buNone/>
            </a:pPr>
            <a:endParaRPr lang="en-US" sz="1600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Define the </a:t>
            </a:r>
            <a:r>
              <a:rPr lang="en-US" dirty="0" err="1" smtClean="0"/>
              <a:t>Fréchet</a:t>
            </a:r>
            <a:r>
              <a:rPr lang="en-US" dirty="0" smtClean="0"/>
              <a:t> Sum of Squared Distances:</a:t>
            </a:r>
          </a:p>
          <a:p>
            <a:pPr algn="l">
              <a:buClr>
                <a:srgbClr val="00B0F0"/>
              </a:buClr>
              <a:buNone/>
            </a:pPr>
            <a:endParaRPr lang="en-US" dirty="0" smtClean="0"/>
          </a:p>
          <a:p>
            <a:pPr algn="l">
              <a:buClr>
                <a:srgbClr val="00B0F0"/>
              </a:buClr>
              <a:buNone/>
            </a:pPr>
            <a:endParaRPr lang="en-US" dirty="0" smtClean="0"/>
          </a:p>
          <a:p>
            <a:pPr algn="l">
              <a:buClr>
                <a:srgbClr val="00B0F0"/>
              </a:buClr>
              <a:buNone/>
            </a:pPr>
            <a:endParaRPr lang="en-US" sz="1600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So </a:t>
            </a:r>
            <a:r>
              <a:rPr lang="en-US" dirty="0" err="1" smtClean="0"/>
              <a:t>Fréchet</a:t>
            </a:r>
            <a:r>
              <a:rPr lang="en-US" dirty="0" smtClean="0"/>
              <a:t> mean becomes:</a:t>
            </a:r>
          </a:p>
          <a:p>
            <a:pPr>
              <a:buClr>
                <a:srgbClr val="00B0F0"/>
              </a:buClr>
              <a:buNone/>
            </a:pPr>
            <a:endParaRPr lang="en-US" u="sng" dirty="0" smtClean="0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541588" y="2895600"/>
          <a:ext cx="4087812" cy="1262063"/>
        </p:xfrm>
        <a:graphic>
          <a:graphicData uri="http://schemas.openxmlformats.org/presentationml/2006/ole">
            <p:oleObj spid="_x0000_s2572290" name="Equation" r:id="rId3" imgW="1396800" imgH="431640" progId="Equation.3">
              <p:embed/>
            </p:oleObj>
          </a:graphicData>
        </a:graphic>
      </p:graphicFrame>
      <p:graphicFrame>
        <p:nvGraphicFramePr>
          <p:cNvPr id="66564" name="Object 3"/>
          <p:cNvGraphicFramePr>
            <a:graphicFrameLocks noChangeAspect="1"/>
          </p:cNvGraphicFramePr>
          <p:nvPr/>
        </p:nvGraphicFramePr>
        <p:xfrm>
          <a:off x="3048000" y="5105400"/>
          <a:ext cx="3046412" cy="854075"/>
        </p:xfrm>
        <a:graphic>
          <a:graphicData uri="http://schemas.openxmlformats.org/presentationml/2006/ole">
            <p:oleObj spid="_x0000_s2572291" name="Equation" r:id="rId4" imgW="1041120" imgH="2919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459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Simple approach: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Based on fast geodesic computation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Available for any pair of data points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Iterate to find </a:t>
            </a: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7" name="Object 3"/>
          <p:cNvGraphicFramePr>
            <a:graphicFrameLocks noChangeAspect="1"/>
          </p:cNvGraphicFramePr>
          <p:nvPr/>
        </p:nvGraphicFramePr>
        <p:xfrm>
          <a:off x="3962400" y="4052895"/>
          <a:ext cx="2667000" cy="747705"/>
        </p:xfrm>
        <a:graphic>
          <a:graphicData uri="http://schemas.openxmlformats.org/presentationml/2006/ole">
            <p:oleObj spid="_x0000_s2573314" name="Equation" r:id="rId12" imgW="1041120" imgH="2919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5486400" y="3048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19600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91400" y="1981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514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800" y="1600200"/>
            <a:ext cx="572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5B524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5181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5562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978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ahoma"/>
              </a:rPr>
              <a:t>Raw Data</a:t>
            </a:r>
          </a:p>
        </p:txBody>
      </p:sp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5486400" y="3048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19600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91400" y="1981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514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800" y="1600200"/>
            <a:ext cx="572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5B524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5181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5562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978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ahoma"/>
              </a:rPr>
              <a:t>Raw Data</a:t>
            </a:r>
          </a:p>
          <a:p>
            <a:pPr marL="45720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FF"/>
                </a:solidFill>
              </a:rPr>
              <a:t>1</a:t>
            </a:r>
            <a:r>
              <a:rPr lang="en-US" sz="3200" kern="0" baseline="30000" dirty="0" smtClean="0">
                <a:solidFill>
                  <a:srgbClr val="0000FF"/>
                </a:solidFill>
              </a:rPr>
              <a:t>st</a:t>
            </a:r>
            <a:r>
              <a:rPr lang="en-US" sz="3200" kern="0" dirty="0" smtClean="0">
                <a:solidFill>
                  <a:srgbClr val="0000FF"/>
                </a:solidFill>
              </a:rPr>
              <a:t> Sturm step</a:t>
            </a:r>
          </a:p>
          <a:p>
            <a:pPr marL="457200" indent="-457200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16200000" flipH="1" flipV="1">
            <a:off x="5981700" y="1638300"/>
            <a:ext cx="1066800" cy="1905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6477000" y="25146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5486400" y="3048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19600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91400" y="1981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514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800" y="1600200"/>
            <a:ext cx="572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5B524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5181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5562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978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ahoma"/>
              </a:rPr>
              <a:t>Raw Data</a:t>
            </a:r>
          </a:p>
          <a:p>
            <a:pPr marL="45720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FF"/>
                </a:solidFill>
              </a:rPr>
              <a:t>1</a:t>
            </a:r>
            <a:r>
              <a:rPr lang="en-US" sz="3200" kern="0" baseline="30000" dirty="0" smtClean="0">
                <a:solidFill>
                  <a:srgbClr val="0000FF"/>
                </a:solidFill>
              </a:rPr>
              <a:t>st</a:t>
            </a:r>
            <a:r>
              <a:rPr lang="en-US" sz="3200" kern="0" dirty="0" smtClean="0">
                <a:solidFill>
                  <a:srgbClr val="0000FF"/>
                </a:solidFill>
              </a:rPr>
              <a:t> Sturm step</a:t>
            </a:r>
          </a:p>
          <a:p>
            <a:pPr marL="45720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B050"/>
                </a:solidFill>
              </a:rPr>
              <a:t>2</a:t>
            </a:r>
            <a:r>
              <a:rPr lang="en-US" sz="3200" kern="0" baseline="30000" dirty="0" smtClean="0">
                <a:solidFill>
                  <a:srgbClr val="00B050"/>
                </a:solidFill>
              </a:rPr>
              <a:t>nd</a:t>
            </a:r>
            <a:r>
              <a:rPr lang="en-US" sz="3200" kern="0" dirty="0" smtClean="0">
                <a:solidFill>
                  <a:srgbClr val="00B050"/>
                </a:solidFill>
              </a:rPr>
              <a:t> Sturm step</a:t>
            </a:r>
          </a:p>
          <a:p>
            <a:pPr marL="457200" indent="-457200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16200000" flipH="1" flipV="1">
            <a:off x="5981700" y="1638300"/>
            <a:ext cx="1066800" cy="1905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6477000" y="25146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7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16200000" flipV="1">
            <a:off x="5410200" y="3733800"/>
            <a:ext cx="2514600" cy="2286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6553200" y="3276600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5486400" y="3048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19600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91400" y="1981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514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800" y="1600200"/>
            <a:ext cx="572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5B524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5181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5562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978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ahoma"/>
              </a:rPr>
              <a:t>Raw Data</a:t>
            </a:r>
          </a:p>
          <a:p>
            <a:pPr marL="45720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FF"/>
                </a:solidFill>
              </a:rPr>
              <a:t>1</a:t>
            </a:r>
            <a:r>
              <a:rPr lang="en-US" sz="3200" kern="0" baseline="30000" dirty="0" smtClean="0">
                <a:solidFill>
                  <a:srgbClr val="0000FF"/>
                </a:solidFill>
              </a:rPr>
              <a:t>st</a:t>
            </a:r>
            <a:r>
              <a:rPr lang="en-US" sz="3200" kern="0" dirty="0" smtClean="0">
                <a:solidFill>
                  <a:srgbClr val="0000FF"/>
                </a:solidFill>
              </a:rPr>
              <a:t> Sturm step</a:t>
            </a:r>
          </a:p>
          <a:p>
            <a:pPr marL="45720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B050"/>
                </a:solidFill>
              </a:rPr>
              <a:t>2</a:t>
            </a:r>
            <a:r>
              <a:rPr lang="en-US" sz="3200" kern="0" baseline="30000" dirty="0" smtClean="0">
                <a:solidFill>
                  <a:srgbClr val="00B050"/>
                </a:solidFill>
              </a:rPr>
              <a:t>nd</a:t>
            </a:r>
            <a:r>
              <a:rPr lang="en-US" sz="3200" kern="0" dirty="0" smtClean="0">
                <a:solidFill>
                  <a:srgbClr val="00B050"/>
                </a:solidFill>
              </a:rPr>
              <a:t> Sturm step</a:t>
            </a:r>
          </a:p>
          <a:p>
            <a:pPr marL="45720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C00000"/>
                </a:solidFill>
              </a:rPr>
              <a:t>3</a:t>
            </a:r>
            <a:r>
              <a:rPr lang="en-US" sz="3200" kern="0" baseline="30000" dirty="0" smtClean="0">
                <a:solidFill>
                  <a:srgbClr val="C00000"/>
                </a:solidFill>
              </a:rPr>
              <a:t>rd</a:t>
            </a:r>
            <a:r>
              <a:rPr lang="en-US" sz="3200" kern="0" dirty="0" smtClean="0">
                <a:solidFill>
                  <a:srgbClr val="C00000"/>
                </a:solidFill>
              </a:rPr>
              <a:t> Sturm step</a:t>
            </a:r>
          </a:p>
          <a:p>
            <a:pPr marL="457200" indent="-457200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16200000" flipH="1" flipV="1">
            <a:off x="5981700" y="1638300"/>
            <a:ext cx="1066800" cy="1905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6477000" y="25146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7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16200000" flipV="1">
            <a:off x="5410200" y="3733800"/>
            <a:ext cx="2514600" cy="2286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6553200" y="3276600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 flipH="1" flipV="1">
            <a:off x="4495800" y="3352800"/>
            <a:ext cx="2133600" cy="21336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096000" y="37338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5486400" y="3048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19600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91400" y="1981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514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800" y="1600200"/>
            <a:ext cx="572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5B524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5181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5562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978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ahoma"/>
              </a:rPr>
              <a:t>Raw Data</a:t>
            </a:r>
          </a:p>
          <a:p>
            <a:pPr marL="45720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FF"/>
                </a:solidFill>
              </a:rPr>
              <a:t>1</a:t>
            </a:r>
            <a:r>
              <a:rPr lang="en-US" sz="3200" kern="0" baseline="30000" dirty="0" smtClean="0">
                <a:solidFill>
                  <a:srgbClr val="0000FF"/>
                </a:solidFill>
              </a:rPr>
              <a:t>st</a:t>
            </a:r>
            <a:r>
              <a:rPr lang="en-US" sz="3200" kern="0" dirty="0" smtClean="0">
                <a:solidFill>
                  <a:srgbClr val="0000FF"/>
                </a:solidFill>
              </a:rPr>
              <a:t> Sturm step</a:t>
            </a:r>
          </a:p>
          <a:p>
            <a:pPr marL="45720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B050"/>
                </a:solidFill>
              </a:rPr>
              <a:t>2</a:t>
            </a:r>
            <a:r>
              <a:rPr lang="en-US" sz="3200" kern="0" baseline="30000" dirty="0" smtClean="0">
                <a:solidFill>
                  <a:srgbClr val="00B050"/>
                </a:solidFill>
              </a:rPr>
              <a:t>nd</a:t>
            </a:r>
            <a:r>
              <a:rPr lang="en-US" sz="3200" kern="0" dirty="0" smtClean="0">
                <a:solidFill>
                  <a:srgbClr val="00B050"/>
                </a:solidFill>
              </a:rPr>
              <a:t> Sturm step</a:t>
            </a:r>
          </a:p>
          <a:p>
            <a:pPr marL="45720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C00000"/>
                </a:solidFill>
              </a:rPr>
              <a:t>3</a:t>
            </a:r>
            <a:r>
              <a:rPr lang="en-US" sz="3200" kern="0" baseline="30000" dirty="0" smtClean="0">
                <a:solidFill>
                  <a:srgbClr val="C00000"/>
                </a:solidFill>
              </a:rPr>
              <a:t>rd</a:t>
            </a:r>
            <a:r>
              <a:rPr lang="en-US" sz="3200" kern="0" dirty="0" smtClean="0">
                <a:solidFill>
                  <a:srgbClr val="C00000"/>
                </a:solidFill>
              </a:rPr>
              <a:t> Sturm step</a:t>
            </a:r>
          </a:p>
          <a:p>
            <a:pPr marL="457200" indent="-457200">
              <a:spcBef>
                <a:spcPct val="20000"/>
              </a:spcBef>
              <a:buSzPct val="100000"/>
              <a:defRPr/>
            </a:pPr>
            <a:endParaRPr lang="en-US" sz="3200" kern="0" dirty="0" smtClean="0">
              <a:solidFill>
                <a:srgbClr val="C00000"/>
              </a:solidFill>
            </a:endParaRPr>
          </a:p>
          <a:p>
            <a:pPr marL="45720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In Euclidean Space,</a:t>
            </a:r>
          </a:p>
          <a:p>
            <a:pPr marL="457200" indent="-457200">
              <a:spcBef>
                <a:spcPct val="20000"/>
              </a:spcBef>
              <a:buSzPct val="100000"/>
              <a:defRPr/>
            </a:pPr>
            <a:r>
              <a:rPr lang="en-US" sz="3200" i="1" kern="0" dirty="0" smtClean="0">
                <a:solidFill>
                  <a:srgbClr val="000000"/>
                </a:solidFill>
              </a:rPr>
              <a:t>can show</a:t>
            </a:r>
            <a:r>
              <a:rPr lang="en-US" sz="3200" kern="0" dirty="0" smtClean="0">
                <a:solidFill>
                  <a:srgbClr val="000000"/>
                </a:solidFill>
              </a:rPr>
              <a:t>:</a:t>
            </a:r>
          </a:p>
          <a:p>
            <a:pPr marL="45720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convergence to</a:t>
            </a:r>
          </a:p>
          <a:p>
            <a:pPr marL="45720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     in  n-1  steps</a:t>
            </a:r>
          </a:p>
          <a:p>
            <a:pPr marL="457200" indent="-457200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16200000" flipH="1" flipV="1">
            <a:off x="5981700" y="1638300"/>
            <a:ext cx="1066800" cy="1905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6477000" y="25146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7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16200000" flipV="1">
            <a:off x="5410200" y="3733800"/>
            <a:ext cx="2514600" cy="2286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6553200" y="3276600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 flipH="1" flipV="1">
            <a:off x="4495800" y="3352800"/>
            <a:ext cx="2133600" cy="21336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096000" y="37338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685800" y="6019800"/>
          <a:ext cx="496930" cy="533400"/>
        </p:xfrm>
        <a:graphic>
          <a:graphicData uri="http://schemas.openxmlformats.org/presentationml/2006/ole">
            <p:oleObj spid="_x0000_s2574338" name="Equation" r:id="rId12" imgW="177480" imgH="190440" progId="Equation.3">
              <p:embed/>
            </p:oleObj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5675312" y="3429000"/>
          <a:ext cx="496888" cy="533400"/>
        </p:xfrm>
        <a:graphic>
          <a:graphicData uri="http://schemas.openxmlformats.org/presentationml/2006/ole">
            <p:oleObj spid="_x0000_s2574339" name="Equation" r:id="rId13" imgW="177480" imgH="1904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Application to brain artery data: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Didn’t converge after 50,000 steps</a:t>
            </a:r>
          </a:p>
          <a:p>
            <a:pPr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(for n = 85 trees, d = 128 leaves)</a:t>
            </a: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Application to brain artery data: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Didn’t converge after 50,000 steps</a:t>
            </a:r>
          </a:p>
          <a:p>
            <a:pPr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(for n = 85 trees, d = 128 leaves)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Trees live in diverse </a:t>
            </a:r>
            <a:r>
              <a:rPr lang="en-US" dirty="0" err="1" smtClean="0"/>
              <a:t>orthants</a:t>
            </a:r>
            <a:endParaRPr lang="en-US" dirty="0" smtClean="0"/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Not well “traversed” by Sturm Algorithm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Will revisit this in a moment</a:t>
            </a: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Euclidean Data - Visualization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57313"/>
            <a:ext cx="778668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01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Now study “very simple” special case, T-3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Only 3 topological cases: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e</a:t>
            </a:r>
            <a:r>
              <a:rPr lang="en-US" sz="1800" baseline="-25000" dirty="0" smtClean="0">
                <a:solidFill>
                  <a:srgbClr val="FF0000"/>
                </a:solidFill>
              </a:rPr>
              <a:t>1</a:t>
            </a:r>
            <a:r>
              <a:rPr lang="en-US" sz="1800" dirty="0" smtClean="0">
                <a:solidFill>
                  <a:srgbClr val="FF0000"/>
                </a:solidFill>
              </a:rPr>
              <a:t> &gt; 0</a:t>
            </a:r>
            <a:r>
              <a:rPr lang="en-US" sz="1800" dirty="0" smtClean="0">
                <a:solidFill>
                  <a:srgbClr val="000000"/>
                </a:solidFill>
              </a:rPr>
              <a:t>, e</a:t>
            </a:r>
            <a:r>
              <a:rPr lang="en-US" sz="1800" baseline="-25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 = e</a:t>
            </a:r>
            <a:r>
              <a:rPr lang="en-US" sz="1800" baseline="-25000" dirty="0" smtClean="0">
                <a:solidFill>
                  <a:srgbClr val="000000"/>
                </a:solidFill>
              </a:rPr>
              <a:t>3</a:t>
            </a:r>
            <a:r>
              <a:rPr lang="en-US" sz="1800" dirty="0" smtClean="0">
                <a:solidFill>
                  <a:srgbClr val="000000"/>
                </a:solidFill>
              </a:rPr>
              <a:t> = 0                </a:t>
            </a:r>
            <a:r>
              <a:rPr lang="en-US" sz="1800" dirty="0" smtClean="0">
                <a:solidFill>
                  <a:srgbClr val="0000FF"/>
                </a:solidFill>
              </a:rPr>
              <a:t>e</a:t>
            </a:r>
            <a:r>
              <a:rPr lang="en-US" sz="1800" baseline="-25000" dirty="0" smtClean="0">
                <a:solidFill>
                  <a:srgbClr val="0000FF"/>
                </a:solidFill>
              </a:rPr>
              <a:t>2</a:t>
            </a:r>
            <a:r>
              <a:rPr lang="en-US" sz="1800" dirty="0" smtClean="0">
                <a:solidFill>
                  <a:srgbClr val="0000FF"/>
                </a:solidFill>
              </a:rPr>
              <a:t> &gt; 0</a:t>
            </a:r>
            <a:r>
              <a:rPr lang="en-US" sz="1800" dirty="0" smtClean="0">
                <a:solidFill>
                  <a:srgbClr val="000000"/>
                </a:solidFill>
              </a:rPr>
              <a:t>, e</a:t>
            </a:r>
            <a:r>
              <a:rPr lang="en-US" sz="1800" baseline="-25000" dirty="0" smtClean="0">
                <a:solidFill>
                  <a:srgbClr val="000000"/>
                </a:solidFill>
              </a:rPr>
              <a:t>1</a:t>
            </a:r>
            <a:r>
              <a:rPr lang="en-US" sz="1800" dirty="0" smtClean="0">
                <a:solidFill>
                  <a:srgbClr val="000000"/>
                </a:solidFill>
              </a:rPr>
              <a:t> = e</a:t>
            </a:r>
            <a:r>
              <a:rPr lang="en-US" sz="1800" baseline="-25000" dirty="0" smtClean="0">
                <a:solidFill>
                  <a:srgbClr val="000000"/>
                </a:solidFill>
              </a:rPr>
              <a:t>3</a:t>
            </a:r>
            <a:r>
              <a:rPr lang="en-US" sz="1800" dirty="0" smtClean="0">
                <a:solidFill>
                  <a:srgbClr val="000000"/>
                </a:solidFill>
              </a:rPr>
              <a:t> = 0                </a:t>
            </a:r>
            <a:r>
              <a:rPr lang="en-US" sz="1800" dirty="0" smtClean="0">
                <a:solidFill>
                  <a:srgbClr val="69FF00"/>
                </a:solidFill>
              </a:rPr>
              <a:t>e</a:t>
            </a:r>
            <a:r>
              <a:rPr lang="en-US" sz="1800" baseline="-25000" dirty="0" smtClean="0">
                <a:solidFill>
                  <a:srgbClr val="69FF00"/>
                </a:solidFill>
              </a:rPr>
              <a:t>3</a:t>
            </a:r>
            <a:r>
              <a:rPr lang="en-US" sz="1800" dirty="0" smtClean="0">
                <a:solidFill>
                  <a:srgbClr val="69FF00"/>
                </a:solidFill>
              </a:rPr>
              <a:t> &gt; 0</a:t>
            </a:r>
            <a:r>
              <a:rPr lang="en-US" sz="1800" dirty="0" smtClean="0">
                <a:solidFill>
                  <a:srgbClr val="000000"/>
                </a:solidFill>
              </a:rPr>
              <a:t>, e</a:t>
            </a:r>
            <a:r>
              <a:rPr lang="en-US" sz="1800" baseline="-25000" dirty="0" smtClean="0">
                <a:solidFill>
                  <a:srgbClr val="000000"/>
                </a:solidFill>
              </a:rPr>
              <a:t>1</a:t>
            </a:r>
            <a:r>
              <a:rPr lang="en-US" sz="1800" dirty="0" smtClean="0">
                <a:solidFill>
                  <a:srgbClr val="000000"/>
                </a:solidFill>
              </a:rPr>
              <a:t> = e</a:t>
            </a:r>
            <a:r>
              <a:rPr lang="en-US" sz="1800" baseline="-25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 = 0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524000" y="43434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24000" y="48768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14400" y="6096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905000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24000" y="6096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>
            <a:off x="1333500" y="4686300"/>
            <a:ext cx="533400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1181100" y="5067300"/>
            <a:ext cx="533400" cy="304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6200000" flipH="1">
            <a:off x="1104900" y="5676900"/>
            <a:ext cx="685800" cy="3048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800100" y="5676900"/>
            <a:ext cx="685800" cy="3048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6200000" flipH="1">
            <a:off x="1524000" y="5029200"/>
            <a:ext cx="533400" cy="381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600200" y="41910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0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800" y="5562600"/>
            <a:ext cx="296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1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5724" y="62146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2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6124" y="62146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3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564076" y="43434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564076" y="48768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259276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954476" y="6096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945076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564076" y="6096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rot="5400000">
            <a:off x="4373576" y="4686300"/>
            <a:ext cx="533400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5400000">
            <a:off x="4221176" y="5067300"/>
            <a:ext cx="533400" cy="3048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6200000" flipH="1">
            <a:off x="4144976" y="5676900"/>
            <a:ext cx="685800" cy="3048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3840176" y="5676900"/>
            <a:ext cx="685800" cy="3048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16200000" flipH="1">
            <a:off x="4564076" y="5029200"/>
            <a:ext cx="533400" cy="381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640276" y="41910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0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6200" y="62146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1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76800" y="55626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2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95800" y="62146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3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7704124" y="43434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704124" y="48768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7399324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094524" y="6096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085124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704124" y="6096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rot="5400000">
            <a:off x="7513624" y="4686300"/>
            <a:ext cx="533400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7361224" y="5067300"/>
            <a:ext cx="533400" cy="304800"/>
          </a:xfrm>
          <a:prstGeom prst="line">
            <a:avLst/>
          </a:prstGeom>
          <a:noFill/>
          <a:ln w="38100" cap="flat" cmpd="sng" algn="ctr">
            <a:solidFill>
              <a:srgbClr val="69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rot="16200000" flipH="1">
            <a:off x="7285024" y="5676900"/>
            <a:ext cx="685800" cy="3048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5400000">
            <a:off x="6980224" y="5676900"/>
            <a:ext cx="685800" cy="3048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16200000" flipH="1">
            <a:off x="7704124" y="5029200"/>
            <a:ext cx="533400" cy="381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780324" y="41910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0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26248" y="62146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1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35848" y="62146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2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008924" y="55626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3</a:t>
            </a:r>
            <a:endParaRPr lang="en-US" sz="1600" dirty="0">
              <a:solidFill>
                <a:srgbClr val="5B52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Now study “very simple” special case, T-3</a:t>
            </a: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Interesting Structure determined by </a:t>
            </a: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Just one of 3 lengths: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              </a:t>
            </a:r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               </a:t>
            </a:r>
            <a:r>
              <a:rPr lang="en-US" dirty="0" smtClean="0">
                <a:solidFill>
                  <a:srgbClr val="69FF00"/>
                </a:solidFill>
              </a:rPr>
              <a:t>e</a:t>
            </a:r>
            <a:r>
              <a:rPr lang="en-US" baseline="-25000" dirty="0" smtClean="0">
                <a:solidFill>
                  <a:srgbClr val="69FF00"/>
                </a:solidFill>
              </a:rPr>
              <a:t>3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So each tree is a point on “3-spider”: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              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69FF00"/>
                </a:solidFill>
              </a:rPr>
              <a:t>e</a:t>
            </a:r>
            <a:r>
              <a:rPr lang="en-US" baseline="-25000" dirty="0" smtClean="0">
                <a:solidFill>
                  <a:srgbClr val="69FF00"/>
                </a:solidFill>
              </a:rPr>
              <a:t>3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endCxn id="8" idx="0"/>
          </p:cNvCxnSpPr>
          <p:nvPr/>
        </p:nvCxnSpPr>
        <p:spPr bwMode="auto">
          <a:xfrm rot="5400000">
            <a:off x="3200400" y="320040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19600" y="4495800"/>
            <a:ext cx="2514600" cy="1600200"/>
          </a:xfrm>
          <a:prstGeom prst="line">
            <a:avLst/>
          </a:prstGeom>
          <a:noFill/>
          <a:ln w="38100" cap="flat" cmpd="sng" algn="ctr">
            <a:solidFill>
              <a:srgbClr val="69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600200" y="4495800"/>
            <a:ext cx="2819400" cy="1600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Two versions of mean:</a:t>
            </a: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en-US" kern="1200" dirty="0" smtClean="0">
                <a:latin typeface="Tahoma" pitchFamily="34" charset="0"/>
              </a:rPr>
              <a:t>  Empirical – Based on Data </a:t>
            </a: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en-US" kern="1200" dirty="0" smtClean="0">
                <a:latin typeface="Tahoma" pitchFamily="34" charset="0"/>
              </a:rPr>
              <a:t>  Theoretical – Based on Prob. </a:t>
            </a:r>
            <a:r>
              <a:rPr lang="en-US" kern="1200" dirty="0" err="1" smtClean="0">
                <a:latin typeface="Tahoma" pitchFamily="34" charset="0"/>
              </a:rPr>
              <a:t>Dist’n</a:t>
            </a:r>
            <a:r>
              <a:rPr lang="en-US" kern="1200" dirty="0" smtClean="0">
                <a:latin typeface="Tahoma" pitchFamily="34" charset="0"/>
              </a:rPr>
              <a:t>,   </a:t>
            </a:r>
            <a:r>
              <a:rPr lang="en-US" i="1" kern="1200" dirty="0" smtClean="0">
                <a:latin typeface="Tahoma" pitchFamily="34" charset="0"/>
              </a:rPr>
              <a:t>P</a:t>
            </a: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endParaRPr lang="en-US" kern="1200" dirty="0" smtClean="0">
              <a:latin typeface="Tahoma" pitchFamily="34" charset="0"/>
            </a:endParaRP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Both need geodesic metric  </a:t>
            </a:r>
            <a:r>
              <a:rPr lang="en-US" i="1" kern="1200" dirty="0" smtClean="0">
                <a:latin typeface="Tahoma" pitchFamily="34" charset="0"/>
              </a:rPr>
              <a:t>d</a:t>
            </a:r>
            <a:endParaRPr lang="en-US" i="1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3218" name="Object 2"/>
          <p:cNvGraphicFramePr>
            <a:graphicFrameLocks noChangeAspect="1"/>
          </p:cNvGraphicFramePr>
          <p:nvPr/>
        </p:nvGraphicFramePr>
        <p:xfrm>
          <a:off x="6254750" y="2743200"/>
          <a:ext cx="1746250" cy="668338"/>
        </p:xfrm>
        <a:graphic>
          <a:graphicData uri="http://schemas.openxmlformats.org/presentationml/2006/ole">
            <p:oleObj spid="_x0000_s2577410" name="Equation" r:id="rId12" imgW="59688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Metric (distance) on “3-spider”: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 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C000"/>
                </a:solidFill>
              </a:rPr>
              <a:t>Length of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C000"/>
                </a:solidFill>
              </a:rPr>
              <a:t>Geodesic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69FF00"/>
                </a:solidFill>
              </a:rPr>
              <a:t>e</a:t>
            </a:r>
            <a:r>
              <a:rPr lang="en-US" baseline="-25000" dirty="0" smtClean="0">
                <a:solidFill>
                  <a:srgbClr val="69FF00"/>
                </a:solidFill>
              </a:rPr>
              <a:t>3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endCxn id="8" idx="0"/>
          </p:cNvCxnSpPr>
          <p:nvPr/>
        </p:nvCxnSpPr>
        <p:spPr bwMode="auto">
          <a:xfrm rot="5400000">
            <a:off x="3200400" y="320040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19600" y="4495800"/>
            <a:ext cx="2514600" cy="1600200"/>
          </a:xfrm>
          <a:prstGeom prst="line">
            <a:avLst/>
          </a:prstGeom>
          <a:noFill/>
          <a:ln w="38100" cap="flat" cmpd="sng" algn="ctr">
            <a:solidFill>
              <a:srgbClr val="69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600200" y="4495800"/>
            <a:ext cx="2819400" cy="1600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362200" y="5562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43400" y="35814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2438400" y="4495800"/>
            <a:ext cx="1958882" cy="1089118"/>
          </a:xfrm>
          <a:prstGeom prst="line">
            <a:avLst/>
          </a:prstGeom>
          <a:noFill/>
          <a:ln w="1016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4000500" y="4076700"/>
            <a:ext cx="838200" cy="0"/>
          </a:xfrm>
          <a:prstGeom prst="line">
            <a:avLst/>
          </a:prstGeom>
          <a:noFill/>
          <a:ln w="1016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Probability Distribution on “3-spider”: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Mixture, with 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err="1" smtClean="0"/>
              <a:t>Propor’ns</a:t>
            </a:r>
            <a:r>
              <a:rPr lang="en-US" dirty="0" smtClean="0"/>
              <a:t> w</a:t>
            </a:r>
            <a:r>
              <a:rPr lang="en-US" baseline="-25000" dirty="0" smtClean="0"/>
              <a:t>1</a:t>
            </a:r>
            <a:r>
              <a:rPr lang="en-US" dirty="0" smtClean="0"/>
              <a:t> w</a:t>
            </a:r>
            <a:r>
              <a:rPr lang="en-US" baseline="-25000" dirty="0" smtClean="0"/>
              <a:t>2</a:t>
            </a:r>
            <a:r>
              <a:rPr lang="en-US" dirty="0" smtClean="0"/>
              <a:t> w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And Components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P</a:t>
            </a:r>
            <a:r>
              <a:rPr lang="en-US" baseline="-25000" dirty="0" smtClean="0"/>
              <a:t>2</a:t>
            </a:r>
            <a:r>
              <a:rPr lang="en-US" dirty="0" smtClean="0"/>
              <a:t> P</a:t>
            </a:r>
            <a:r>
              <a:rPr lang="en-US" baseline="-25000" dirty="0" smtClean="0"/>
              <a:t>3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69FF00"/>
                </a:solidFill>
              </a:rPr>
              <a:t>e</a:t>
            </a:r>
            <a:r>
              <a:rPr lang="en-US" baseline="-25000" dirty="0" smtClean="0">
                <a:solidFill>
                  <a:srgbClr val="69FF00"/>
                </a:solidFill>
              </a:rPr>
              <a:t>3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cxnSp>
        <p:nvCxnSpPr>
          <p:cNvPr id="9" name="Straight Connector 8"/>
          <p:cNvCxnSpPr>
            <a:endCxn id="8" idx="0"/>
          </p:cNvCxnSpPr>
          <p:nvPr/>
        </p:nvCxnSpPr>
        <p:spPr bwMode="auto">
          <a:xfrm rot="5400000">
            <a:off x="3200400" y="320040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19600" y="4495800"/>
            <a:ext cx="2514600" cy="1600200"/>
          </a:xfrm>
          <a:prstGeom prst="line">
            <a:avLst/>
          </a:prstGeom>
          <a:noFill/>
          <a:ln w="38100" cap="flat" cmpd="sng" algn="ctr">
            <a:solidFill>
              <a:srgbClr val="69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600200" y="4495800"/>
            <a:ext cx="2819400" cy="1600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Probability Distribution on “3-spider”: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Define three “</a:t>
            </a:r>
            <a:r>
              <a:rPr lang="en-US" dirty="0" err="1" smtClean="0"/>
              <a:t>wt’d</a:t>
            </a: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 leg-wise means”: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69FF00"/>
                </a:solidFill>
              </a:rPr>
              <a:t>e</a:t>
            </a:r>
            <a:r>
              <a:rPr lang="en-US" baseline="-25000" dirty="0" smtClean="0">
                <a:solidFill>
                  <a:srgbClr val="69FF00"/>
                </a:solidFill>
              </a:rPr>
              <a:t>3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endCxn id="8" idx="0"/>
          </p:cNvCxnSpPr>
          <p:nvPr/>
        </p:nvCxnSpPr>
        <p:spPr bwMode="auto">
          <a:xfrm rot="5400000">
            <a:off x="3200400" y="320040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19600" y="4495800"/>
            <a:ext cx="2514600" cy="1600200"/>
          </a:xfrm>
          <a:prstGeom prst="line">
            <a:avLst/>
          </a:prstGeom>
          <a:noFill/>
          <a:ln w="38100" cap="flat" cmpd="sng" algn="ctr">
            <a:solidFill>
              <a:srgbClr val="69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600200" y="4495800"/>
            <a:ext cx="2819400" cy="1600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94242" name="Object 2"/>
          <p:cNvGraphicFramePr>
            <a:graphicFrameLocks noChangeAspect="1"/>
          </p:cNvGraphicFramePr>
          <p:nvPr/>
        </p:nvGraphicFramePr>
        <p:xfrm>
          <a:off x="531813" y="3810000"/>
          <a:ext cx="3197225" cy="965200"/>
        </p:xfrm>
        <a:graphic>
          <a:graphicData uri="http://schemas.openxmlformats.org/presentationml/2006/ole">
            <p:oleObj spid="_x0000_s2578434" name="Equation" r:id="rId12" imgW="1091880" imgH="33012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Can show:    For (e.g.)  </a:t>
            </a:r>
            <a:r>
              <a:rPr lang="en-US" i="1" kern="1200" dirty="0" smtClean="0">
                <a:latin typeface="Tahoma" pitchFamily="34" charset="0"/>
              </a:rPr>
              <a:t>m</a:t>
            </a:r>
            <a:r>
              <a:rPr lang="en-US" i="1" kern="1200" baseline="-25000" dirty="0" smtClean="0">
                <a:latin typeface="Tahoma" pitchFamily="34" charset="0"/>
              </a:rPr>
              <a:t>2</a:t>
            </a:r>
            <a:r>
              <a:rPr lang="en-US" i="1" kern="1200" dirty="0" smtClean="0">
                <a:latin typeface="Tahoma" pitchFamily="34" charset="0"/>
              </a:rPr>
              <a:t> &gt; m</a:t>
            </a:r>
            <a:r>
              <a:rPr lang="en-US" i="1" kern="1200" baseline="-25000" dirty="0" smtClean="0">
                <a:latin typeface="Tahoma" pitchFamily="34" charset="0"/>
              </a:rPr>
              <a:t>1</a:t>
            </a:r>
            <a:r>
              <a:rPr lang="en-US" i="1" kern="1200" dirty="0" smtClean="0">
                <a:latin typeface="Tahoma" pitchFamily="34" charset="0"/>
              </a:rPr>
              <a:t> + m</a:t>
            </a:r>
            <a:r>
              <a:rPr lang="en-US" i="1" kern="1200" baseline="-25000" dirty="0" smtClean="0">
                <a:latin typeface="Tahoma" pitchFamily="34" charset="0"/>
              </a:rPr>
              <a:t>3</a:t>
            </a:r>
            <a:endParaRPr lang="en-US" i="1" kern="1200" dirty="0" smtClean="0">
              <a:latin typeface="Tahoma" pitchFamily="34" charset="0"/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Geodesic mean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is on e</a:t>
            </a:r>
            <a:r>
              <a:rPr lang="en-US" baseline="-25000" dirty="0" smtClean="0"/>
              <a:t>2   </a:t>
            </a:r>
            <a:r>
              <a:rPr lang="en-US" dirty="0" smtClean="0"/>
              <a:t>and = 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i="1" kern="1200" dirty="0" smtClean="0">
                <a:latin typeface="Tahoma" pitchFamily="34" charset="0"/>
              </a:rPr>
              <a:t>m</a:t>
            </a:r>
            <a:r>
              <a:rPr lang="en-US" i="1" kern="1200" baseline="-25000" dirty="0" smtClean="0">
                <a:latin typeface="Tahoma" pitchFamily="34" charset="0"/>
              </a:rPr>
              <a:t>2</a:t>
            </a:r>
            <a:r>
              <a:rPr lang="en-US" i="1" kern="1200" dirty="0" smtClean="0">
                <a:latin typeface="Tahoma" pitchFamily="34" charset="0"/>
              </a:rPr>
              <a:t> – (m</a:t>
            </a:r>
            <a:r>
              <a:rPr lang="en-US" i="1" kern="1200" baseline="-25000" dirty="0" smtClean="0">
                <a:latin typeface="Tahoma" pitchFamily="34" charset="0"/>
              </a:rPr>
              <a:t>1</a:t>
            </a:r>
            <a:r>
              <a:rPr lang="en-US" i="1" kern="1200" dirty="0" smtClean="0">
                <a:latin typeface="Tahoma" pitchFamily="34" charset="0"/>
              </a:rPr>
              <a:t> + m</a:t>
            </a:r>
            <a:r>
              <a:rPr lang="en-US" i="1" kern="1200" baseline="-25000" dirty="0" smtClean="0">
                <a:latin typeface="Tahoma" pitchFamily="34" charset="0"/>
              </a:rPr>
              <a:t>3</a:t>
            </a:r>
            <a:r>
              <a:rPr lang="en-US" i="1" dirty="0" smtClean="0"/>
              <a:t>)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69FF00"/>
                </a:solidFill>
              </a:rPr>
              <a:t>e</a:t>
            </a:r>
            <a:r>
              <a:rPr lang="en-US" baseline="-25000" dirty="0" smtClean="0">
                <a:solidFill>
                  <a:srgbClr val="69FF00"/>
                </a:solidFill>
              </a:rPr>
              <a:t>3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endCxn id="8" idx="0"/>
          </p:cNvCxnSpPr>
          <p:nvPr/>
        </p:nvCxnSpPr>
        <p:spPr bwMode="auto">
          <a:xfrm rot="5400000">
            <a:off x="3200400" y="320040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19600" y="4495800"/>
            <a:ext cx="2514600" cy="1600200"/>
          </a:xfrm>
          <a:prstGeom prst="line">
            <a:avLst/>
          </a:prstGeom>
          <a:noFill/>
          <a:ln w="38100" cap="flat" cmpd="sng" algn="ctr">
            <a:solidFill>
              <a:srgbClr val="69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600200" y="4495800"/>
            <a:ext cx="2819400" cy="1600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Can show:         When </a:t>
            </a:r>
            <a:r>
              <a:rPr lang="en-US" u="sng" kern="1200" dirty="0" smtClean="0">
                <a:latin typeface="Tahoma" pitchFamily="34" charset="0"/>
              </a:rPr>
              <a:t>no</a:t>
            </a:r>
            <a:r>
              <a:rPr lang="en-US" kern="1200" dirty="0" smtClean="0">
                <a:latin typeface="Tahoma" pitchFamily="34" charset="0"/>
              </a:rPr>
              <a:t> </a:t>
            </a:r>
            <a:r>
              <a:rPr lang="en-US" i="1" kern="1200" dirty="0" smtClean="0">
                <a:latin typeface="Tahoma" pitchFamily="34" charset="0"/>
              </a:rPr>
              <a:t>m</a:t>
            </a:r>
            <a:r>
              <a:rPr lang="en-US" i="1" kern="1200" baseline="-25000" dirty="0" smtClean="0">
                <a:latin typeface="Tahoma" pitchFamily="34" charset="0"/>
              </a:rPr>
              <a:t>i</a:t>
            </a:r>
            <a:r>
              <a:rPr lang="en-US" kern="1200" dirty="0" smtClean="0">
                <a:latin typeface="Tahoma" pitchFamily="34" charset="0"/>
              </a:rPr>
              <a:t> is dominant</a:t>
            </a: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Geodesic mean = 0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    the “Star Tree”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69FF00"/>
                </a:solidFill>
              </a:rPr>
              <a:t>e</a:t>
            </a:r>
            <a:r>
              <a:rPr lang="en-US" baseline="-25000" dirty="0" smtClean="0">
                <a:solidFill>
                  <a:srgbClr val="69FF00"/>
                </a:solidFill>
              </a:rPr>
              <a:t>3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endCxn id="8" idx="0"/>
          </p:cNvCxnSpPr>
          <p:nvPr/>
        </p:nvCxnSpPr>
        <p:spPr bwMode="auto">
          <a:xfrm rot="5400000">
            <a:off x="3200400" y="320040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19600" y="4495800"/>
            <a:ext cx="2514600" cy="1600200"/>
          </a:xfrm>
          <a:prstGeom prst="line">
            <a:avLst/>
          </a:prstGeom>
          <a:noFill/>
          <a:ln w="38100" cap="flat" cmpd="sng" algn="ctr">
            <a:solidFill>
              <a:srgbClr val="69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600200" y="4495800"/>
            <a:ext cx="2819400" cy="1600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Note:    For no dominant </a:t>
            </a:r>
            <a:r>
              <a:rPr lang="en-US" i="1" kern="1200" dirty="0" smtClean="0">
                <a:latin typeface="Tahoma" pitchFamily="34" charset="0"/>
              </a:rPr>
              <a:t>m</a:t>
            </a:r>
            <a:r>
              <a:rPr lang="en-US" i="1" kern="1200" baseline="-25000" dirty="0" smtClean="0">
                <a:latin typeface="Tahoma" pitchFamily="34" charset="0"/>
              </a:rPr>
              <a:t>i</a:t>
            </a:r>
            <a:r>
              <a:rPr lang="en-US" kern="1200" dirty="0" smtClean="0">
                <a:latin typeface="Tahoma" pitchFamily="34" charset="0"/>
              </a:rPr>
              <a:t> </a:t>
            </a: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Can “perturb P”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And still have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Geodesic mean = 0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69FF00"/>
                </a:solidFill>
              </a:rPr>
              <a:t>e</a:t>
            </a:r>
            <a:r>
              <a:rPr lang="en-US" baseline="-25000" dirty="0" smtClean="0">
                <a:solidFill>
                  <a:srgbClr val="69FF00"/>
                </a:solidFill>
              </a:rPr>
              <a:t>3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endCxn id="8" idx="0"/>
          </p:cNvCxnSpPr>
          <p:nvPr/>
        </p:nvCxnSpPr>
        <p:spPr bwMode="auto">
          <a:xfrm rot="5400000">
            <a:off x="3200400" y="320040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19600" y="4495800"/>
            <a:ext cx="2514600" cy="1600200"/>
          </a:xfrm>
          <a:prstGeom prst="line">
            <a:avLst/>
          </a:prstGeom>
          <a:noFill/>
          <a:ln w="38100" cap="flat" cmpd="sng" algn="ctr">
            <a:solidFill>
              <a:srgbClr val="69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600200" y="4495800"/>
            <a:ext cx="2819400" cy="1600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Euclidean Data - Visualization</a:t>
            </a:r>
            <a:endParaRPr lang="en-US" altLang="ko-KR" sz="280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402" t="7263" r="13676" b="6052"/>
          <a:stretch>
            <a:fillRect/>
          </a:stretch>
        </p:blipFill>
        <p:spPr>
          <a:xfrm>
            <a:off x="1295400" y="1292225"/>
            <a:ext cx="6994525" cy="5565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kern="1200" dirty="0" smtClean="0">
                <a:latin typeface="Tahoma" pitchFamily="34" charset="0"/>
              </a:rPr>
              <a:t>Note:    For no dominant </a:t>
            </a:r>
            <a:r>
              <a:rPr lang="en-US" sz="2800" i="1" kern="1200" dirty="0" smtClean="0">
                <a:latin typeface="Tahoma" pitchFamily="34" charset="0"/>
              </a:rPr>
              <a:t>m</a:t>
            </a:r>
            <a:r>
              <a:rPr lang="en-US" sz="2800" i="1" kern="1200" baseline="-25000" dirty="0" smtClean="0">
                <a:latin typeface="Tahoma" pitchFamily="34" charset="0"/>
              </a:rPr>
              <a:t>i</a:t>
            </a:r>
            <a:r>
              <a:rPr lang="en-US" sz="2800" kern="1200" dirty="0" smtClean="0">
                <a:latin typeface="Tahoma" pitchFamily="34" charset="0"/>
              </a:rPr>
              <a:t> 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Can “perturb P” and still have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Geodesic mean = 0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sz="2800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Very </a:t>
            </a:r>
            <a:r>
              <a:rPr lang="en-US" sz="2800" u="sng" dirty="0" smtClean="0"/>
              <a:t>unusual behavior</a:t>
            </a:r>
            <a:r>
              <a:rPr lang="en-US" sz="2800" dirty="0" smtClean="0"/>
              <a:t>: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800" dirty="0" smtClean="0"/>
              <a:t>  Not true in Euclidean space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(where mean “non-robust”)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(very sensitive to perturbations)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800" dirty="0" smtClean="0"/>
              <a:t>  Phenomenon is called “stickiness”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Application to brain artery data: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Didn’t converge after 50,000 steps</a:t>
            </a:r>
          </a:p>
          <a:p>
            <a:pPr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(for n = 85 trees, d = 128 leaves)</a:t>
            </a: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Application to brain artery data: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Didn’t converge after 50,000 steps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How good was it?</a:t>
            </a: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Application to brain artery data: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Didn’t converge after 50,000 steps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How good was it?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endParaRPr lang="en-US" dirty="0" smtClean="0"/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36700" y="3938588"/>
          <a:ext cx="6107113" cy="728662"/>
        </p:xfrm>
        <a:graphic>
          <a:graphicData uri="http://schemas.openxmlformats.org/presentationml/2006/ole">
            <p:oleObj spid="_x0000_s2579458" name="Equation" r:id="rId12" imgW="2019240" imgH="241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Application to brain artery data: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Didn’t converge after 50,000 steps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How good was it?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endParaRPr lang="en-US" dirty="0" smtClean="0"/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So tree at origin (“star tree”) is best seen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1536700" y="3938588"/>
          <a:ext cx="6107113" cy="728662"/>
        </p:xfrm>
        <a:graphic>
          <a:graphicData uri="http://schemas.openxmlformats.org/presentationml/2006/ole">
            <p:oleObj spid="_x0000_s2580482" name="Equation" r:id="rId12" imgW="2019240" imgH="241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Application to brain artery data: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Didn’t converge after 50,000 steps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How good was it?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endParaRPr lang="en-US" dirty="0" smtClean="0"/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So tree at origin (“star tree”) is best seen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Very consistent with </a:t>
            </a:r>
            <a:r>
              <a:rPr lang="en-US" u="sng" dirty="0" smtClean="0"/>
              <a:t>stickiness</a:t>
            </a:r>
            <a:r>
              <a:rPr lang="en-US" dirty="0" smtClean="0"/>
              <a:t> at origin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1536700" y="3938588"/>
          <a:ext cx="6107113" cy="728662"/>
        </p:xfrm>
        <a:graphic>
          <a:graphicData uri="http://schemas.openxmlformats.org/presentationml/2006/ole">
            <p:oleObj spid="_x0000_s2581506" name="Equation" r:id="rId12" imgW="2019240" imgH="241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8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443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Idea:    Variation of PCA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Not based on covariance matrix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Instead on </a:t>
            </a:r>
            <a:r>
              <a:rPr lang="en-US" sz="3200" dirty="0" err="1" smtClean="0">
                <a:solidFill>
                  <a:srgbClr val="000000"/>
                </a:solidFill>
              </a:rPr>
              <a:t>Pairwise</a:t>
            </a:r>
            <a:r>
              <a:rPr lang="en-US" sz="3200" dirty="0" smtClean="0">
                <a:solidFill>
                  <a:srgbClr val="000000"/>
                </a:solidFill>
              </a:rPr>
              <a:t> distances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Solves STRAIN optimization problem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Works on any metric space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Matrix of Euclidean Distances  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    PCA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Application:    Brain Artery Trees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</a:rPr>
              <a:t>Pairwise</a:t>
            </a:r>
            <a:r>
              <a:rPr lang="en-US" sz="3200" dirty="0" smtClean="0">
                <a:solidFill>
                  <a:srgbClr val="000000"/>
                </a:solidFill>
              </a:rPr>
              <a:t> Geodesic Distances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Color code for age (as before)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Displays distribution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Include Star tree (best guess at mean)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488450" name="Picture 2"/>
          <p:cNvPicPr>
            <a:picLocks noChangeAspect="1" noChangeArrowheads="1"/>
          </p:cNvPicPr>
          <p:nvPr/>
        </p:nvPicPr>
        <p:blipFill>
          <a:blip r:embed="rId3" cstate="print"/>
          <a:srcRect l="31814" t="28231" r="27269" b="35289"/>
          <a:stretch>
            <a:fillRect/>
          </a:stretch>
        </p:blipFill>
        <p:spPr bwMode="auto">
          <a:xfrm>
            <a:off x="457200" y="1447800"/>
            <a:ext cx="8232340" cy="56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Shows variation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Not easy to interpret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Star Tree near center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Next study “curvature”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- Euclidean Data Spaces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479550"/>
            <a:ext cx="8094663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“Simple” Example:</a:t>
            </a:r>
          </a:p>
          <a:p>
            <a:pPr algn="l" eaLnBrk="1" hangingPunct="1">
              <a:buClrTx/>
              <a:buSzPct val="100000"/>
              <a:buFont typeface="Arial" charset="0"/>
              <a:buChar char="•"/>
            </a:pPr>
            <a:r>
              <a:rPr lang="en-US" u="sng" dirty="0" smtClean="0"/>
              <a:t>Shapes</a:t>
            </a:r>
            <a:r>
              <a:rPr lang="en-US" dirty="0" smtClean="0"/>
              <a:t> as Data Objects</a:t>
            </a:r>
          </a:p>
          <a:p>
            <a:pPr algn="l" eaLnBrk="1" hangingPunct="1">
              <a:buClrTx/>
              <a:buSzPct val="100000"/>
              <a:buFont typeface="Arial" charset="0"/>
              <a:buChar char="•"/>
            </a:pPr>
            <a:r>
              <a:rPr lang="en-US" dirty="0" smtClean="0"/>
              <a:t>Data lie in “manifold”</a:t>
            </a:r>
          </a:p>
          <a:p>
            <a:pPr algn="l" eaLnBrk="1" hangingPunct="1">
              <a:buClrTx/>
              <a:buSzPct val="100000"/>
              <a:buFont typeface="Arial" charset="0"/>
              <a:buChar char="•"/>
            </a:pPr>
            <a:r>
              <a:rPr lang="en-US" dirty="0" smtClean="0"/>
              <a:t>i.e. “curved feature space”</a:t>
            </a:r>
          </a:p>
          <a:p>
            <a:pPr algn="l" eaLnBrk="1" hangingPunct="1">
              <a:buClrTx/>
              <a:buSzPct val="100000"/>
              <a:buFont typeface="Arial" charset="0"/>
              <a:buChar char="•"/>
            </a:pPr>
            <a:r>
              <a:rPr lang="en-US" dirty="0" smtClean="0"/>
              <a:t>Typical Approach:</a:t>
            </a:r>
          </a:p>
          <a:p>
            <a:pPr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Tangent Plane Approx.</a:t>
            </a:r>
          </a:p>
          <a:p>
            <a:pPr algn="l" eaLnBrk="1" hangingPunct="1">
              <a:buClrTx/>
              <a:buSzPct val="100000"/>
              <a:buFont typeface="Arial" charset="0"/>
              <a:buChar char="•"/>
            </a:pPr>
            <a:r>
              <a:rPr lang="en-US" dirty="0" smtClean="0"/>
              <a:t>Personal Terminology:</a:t>
            </a:r>
          </a:p>
          <a:p>
            <a:pPr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“Mildly non-Euclidean”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19777"/>
          <a:stretch>
            <a:fillRect/>
          </a:stretch>
        </p:blipFill>
        <p:spPr bwMode="auto">
          <a:xfrm>
            <a:off x="5791200" y="3810000"/>
            <a:ext cx="31607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40159" y="6400800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Thanks to Tom Fletcher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Next study “curvature” of space, by: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 Adding points into MDS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 That lie along triangle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 Equally spaced along 3 geodesics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 Between triple of data points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 Choose triple as “median curvature”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" y="6477000"/>
            <a:ext cx="2380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Thanks to Sean </a:t>
            </a:r>
            <a:r>
              <a:rPr lang="en-US" sz="1600" dirty="0" err="1" smtClean="0"/>
              <a:t>Skwerer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Adding Triangle gives triple “more weight”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So they take over MDS directions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Triangle shows “negative curvature”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Consistent with Euclidean </a:t>
            </a:r>
            <a:r>
              <a:rPr lang="en-US" sz="3200" dirty="0" err="1" smtClean="0">
                <a:solidFill>
                  <a:srgbClr val="000000"/>
                </a:solidFill>
              </a:rPr>
              <a:t>Orthant</a:t>
            </a:r>
            <a:r>
              <a:rPr lang="en-US" sz="3200" dirty="0" smtClean="0">
                <a:solidFill>
                  <a:srgbClr val="000000"/>
                </a:solidFill>
              </a:rPr>
              <a:t> Space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Could Tell Longer Story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 But Time is too short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85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Next tasks:   Statistical Analysis,   e.g.</a:t>
            </a: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Calculation of </a:t>
            </a:r>
            <a:r>
              <a:rPr lang="en-US" sz="3200" dirty="0" smtClean="0">
                <a:solidFill>
                  <a:srgbClr val="000000"/>
                </a:solidFill>
              </a:rPr>
              <a:t>Mean</a:t>
            </a:r>
            <a:endParaRPr lang="en-US" sz="3200" dirty="0">
              <a:solidFill>
                <a:srgbClr val="000000"/>
              </a:solidFill>
            </a:endParaRP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PCA  (“Backwards” approach???)</a:t>
            </a: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Classification    (“linear method” ???)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Work in Progress</a:t>
            </a: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Heavy &amp; Specialized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Stratified Manifolds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Stratified Manifolds</a:t>
            </a:r>
          </a:p>
          <a:p>
            <a:pPr>
              <a:lnSpc>
                <a:spcPct val="130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People: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  Vic </a:t>
            </a:r>
            <a:r>
              <a:rPr lang="en-US" sz="3200" dirty="0" err="1" smtClean="0">
                <a:solidFill>
                  <a:srgbClr val="000000"/>
                </a:solidFill>
              </a:rPr>
              <a:t>Patrangenaru</a:t>
            </a:r>
            <a:r>
              <a:rPr lang="en-US" sz="3200" dirty="0" smtClean="0">
                <a:solidFill>
                  <a:srgbClr val="000000"/>
                </a:solidFill>
              </a:rPr>
              <a:t>, Statistics, Florida S. U.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  Ezra Miller, Mathematics, Duke U.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  Stephan </a:t>
            </a:r>
            <a:r>
              <a:rPr lang="en-US" sz="3200" dirty="0" err="1" smtClean="0">
                <a:solidFill>
                  <a:srgbClr val="000000"/>
                </a:solidFill>
              </a:rPr>
              <a:t>Huckemann</a:t>
            </a:r>
            <a:r>
              <a:rPr lang="en-US" sz="3200" dirty="0" smtClean="0">
                <a:solidFill>
                  <a:srgbClr val="000000"/>
                </a:solidFill>
              </a:rPr>
              <a:t>, U. </a:t>
            </a:r>
            <a:r>
              <a:rPr lang="en-US" sz="3200" dirty="0" err="1" smtClean="0">
                <a:solidFill>
                  <a:srgbClr val="000000"/>
                </a:solidFill>
              </a:rPr>
              <a:t>Göttingen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Stratified Manifolds</a:t>
            </a:r>
          </a:p>
          <a:p>
            <a:pPr>
              <a:lnSpc>
                <a:spcPct val="130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People: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  Vic </a:t>
            </a:r>
            <a:r>
              <a:rPr lang="en-US" sz="3200" dirty="0" err="1" smtClean="0">
                <a:solidFill>
                  <a:srgbClr val="000000"/>
                </a:solidFill>
              </a:rPr>
              <a:t>Patrangenaru</a:t>
            </a:r>
            <a:r>
              <a:rPr lang="en-US" sz="3200" dirty="0" smtClean="0">
                <a:solidFill>
                  <a:srgbClr val="000000"/>
                </a:solidFill>
              </a:rPr>
              <a:t>, Statistics, Florida S. U.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  Ezra Miller, Mathematics, Duke U.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  Stephan </a:t>
            </a:r>
            <a:r>
              <a:rPr lang="en-US" sz="3200" dirty="0" err="1" smtClean="0">
                <a:solidFill>
                  <a:srgbClr val="000000"/>
                </a:solidFill>
              </a:rPr>
              <a:t>Huckemann</a:t>
            </a:r>
            <a:r>
              <a:rPr lang="en-US" sz="3200" dirty="0" smtClean="0">
                <a:solidFill>
                  <a:srgbClr val="000000"/>
                </a:solidFill>
              </a:rPr>
              <a:t>, U. </a:t>
            </a:r>
            <a:r>
              <a:rPr lang="en-US" sz="3200" dirty="0" err="1" smtClean="0">
                <a:solidFill>
                  <a:srgbClr val="000000"/>
                </a:solidFill>
              </a:rPr>
              <a:t>Göttingen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More Precise Mathematics: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“Whitney Stratification”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Stratified Manifolds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Idea:  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Manifolds of Different Dimension</a:t>
            </a:r>
          </a:p>
          <a:p>
            <a:pPr algn="ctr">
              <a:lnSpc>
                <a:spcPct val="13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i</a:t>
            </a:r>
            <a:r>
              <a:rPr lang="en-US" sz="3200" dirty="0" smtClean="0">
                <a:solidFill>
                  <a:srgbClr val="000000"/>
                </a:solidFill>
              </a:rPr>
              <a:t>. e. “Strata”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</a:rPr>
              <a:t>  Glued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Stratified Manifolds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Example 1:    </a:t>
            </a:r>
            <a:r>
              <a:rPr lang="en-US" sz="3200" dirty="0" err="1" smtClean="0">
                <a:solidFill>
                  <a:srgbClr val="000000"/>
                </a:solidFill>
              </a:rPr>
              <a:t>Phylogenetic</a:t>
            </a:r>
            <a:r>
              <a:rPr lang="en-US" sz="3200" dirty="0" smtClean="0">
                <a:solidFill>
                  <a:srgbClr val="000000"/>
                </a:solidFill>
              </a:rPr>
              <a:t> Trees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</a:rPr>
              <a:t>Orthants</a:t>
            </a:r>
            <a:r>
              <a:rPr lang="en-US" sz="3200" dirty="0" smtClean="0">
                <a:solidFill>
                  <a:srgbClr val="000000"/>
                </a:solidFill>
              </a:rPr>
              <a:t> = Highest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Strata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  Glued at Edges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  Edges are Lower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Strata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  {Star Tree} = 0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- Euclidean Data Spaces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479550"/>
            <a:ext cx="8094663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What is “Strongly Non-Euclidean” Case?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Trees as Data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mtClean="0"/>
              <a:t>Special Challenge: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charset="0"/>
              <a:buChar char="•"/>
            </a:pPr>
            <a:r>
              <a:rPr lang="en-US" u="sng" smtClean="0"/>
              <a:t>No</a:t>
            </a:r>
            <a:r>
              <a:rPr lang="en-US" smtClean="0"/>
              <a:t> Tangent Plane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Must Re-Invent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Data Analysis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19777"/>
          <a:stretch>
            <a:fillRect/>
          </a:stretch>
        </p:blipFill>
        <p:spPr bwMode="auto">
          <a:xfrm>
            <a:off x="5029200" y="3200400"/>
            <a:ext cx="3581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5" name="Straight Connector 5"/>
          <p:cNvCxnSpPr>
            <a:cxnSpLocks noChangeShapeType="1"/>
          </p:cNvCxnSpPr>
          <p:nvPr/>
        </p:nvCxnSpPr>
        <p:spPr bwMode="auto">
          <a:xfrm rot="16200000" flipH="1">
            <a:off x="4914900" y="3162300"/>
            <a:ext cx="762000" cy="6858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5366" name="Straight Connector 9"/>
          <p:cNvCxnSpPr>
            <a:cxnSpLocks noChangeShapeType="1"/>
          </p:cNvCxnSpPr>
          <p:nvPr/>
        </p:nvCxnSpPr>
        <p:spPr bwMode="auto">
          <a:xfrm rot="10800000" flipV="1">
            <a:off x="5105400" y="3124200"/>
            <a:ext cx="3200400" cy="25908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367" name="Straight Connector 12"/>
          <p:cNvCxnSpPr>
            <a:cxnSpLocks noChangeShapeType="1"/>
          </p:cNvCxnSpPr>
          <p:nvPr/>
        </p:nvCxnSpPr>
        <p:spPr bwMode="auto">
          <a:xfrm rot="10800000">
            <a:off x="5181600" y="3124200"/>
            <a:ext cx="2971800" cy="2667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Stratified Manifolds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Example 2:    Covariance Matrices</a:t>
            </a:r>
          </a:p>
          <a:p>
            <a:pPr>
              <a:lnSpc>
                <a:spcPct val="13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{Pos. Def.} = Highest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Stratum</a:t>
            </a:r>
          </a:p>
          <a:p>
            <a:pPr>
              <a:lnSpc>
                <a:spcPct val="13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{k non-0 E.V.s} = Lower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Strata</a:t>
            </a:r>
          </a:p>
          <a:p>
            <a:pPr>
              <a:lnSpc>
                <a:spcPct val="13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Glue: 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lim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as smallest E.V.  0</a:t>
            </a:r>
          </a:p>
          <a:p>
            <a:pPr>
              <a:lnSpc>
                <a:spcPct val="130000"/>
              </a:lnSpc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  {0 Matrix} = 0 </a:t>
            </a:r>
            <a:r>
              <a:rPr lang="en-US" sz="3200" dirty="0" err="1" smtClean="0">
                <a:solidFill>
                  <a:srgbClr val="000000"/>
                </a:solidFill>
              </a:rPr>
              <a:t>Dim’al</a:t>
            </a:r>
            <a:r>
              <a:rPr lang="en-US" sz="3200" dirty="0" smtClean="0">
                <a:solidFill>
                  <a:srgbClr val="000000"/>
                </a:solidFill>
              </a:rPr>
              <a:t> Stratum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Stratified Manifolds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At this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26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Stratified Manifolds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At this meeting: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  As Data Space:   this talk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0" y="3962400"/>
            <a:ext cx="4535493" cy="289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Stratified Manifolds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At this meeting: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  As Data Space:   this talk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  As Data Objects:  Jim Damon</a:t>
            </a:r>
          </a:p>
        </p:txBody>
      </p:sp>
      <p:pic>
        <p:nvPicPr>
          <p:cNvPr id="4" name="Picture 3" descr="image_bean_inessential_fin_medial_axi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4539097"/>
            <a:ext cx="4800600" cy="2318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Stratified Manifolds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At this meeting: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  As Data Space:   this talk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  As Data Objects:  Jim Damon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  As Parameter Space:   Peter Kim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ature">
  <a:themeElements>
    <a:clrScheme name="1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1_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9376</TotalTime>
  <Words>2298</Words>
  <Application>Microsoft Office PowerPoint</Application>
  <PresentationFormat>On-screen Show (4:3)</PresentationFormat>
  <Paragraphs>711</Paragraphs>
  <Slides>94</Slides>
  <Notes>87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106" baseType="lpstr">
      <vt:lpstr>Nature</vt:lpstr>
      <vt:lpstr>1_Nature</vt:lpstr>
      <vt:lpstr>2_Nature</vt:lpstr>
      <vt:lpstr>3_Nature</vt:lpstr>
      <vt:lpstr>6_Nature</vt:lpstr>
      <vt:lpstr>7_Nature</vt:lpstr>
      <vt:lpstr>8_Nature</vt:lpstr>
      <vt:lpstr>13_Nature</vt:lpstr>
      <vt:lpstr>4_Nature</vt:lpstr>
      <vt:lpstr>5_Nature</vt:lpstr>
      <vt:lpstr>Image File</vt:lpstr>
      <vt:lpstr>Equation</vt:lpstr>
      <vt:lpstr>BIRS – Geometry of Anatomy – Sept. ‘11</vt:lpstr>
      <vt:lpstr>Special Thanks</vt:lpstr>
      <vt:lpstr>Object Oriented Data Analysis</vt:lpstr>
      <vt:lpstr>Euclidean Data Spaces</vt:lpstr>
      <vt:lpstr>Euclidean Data Spaces</vt:lpstr>
      <vt:lpstr>Euclidean Data - Visualization</vt:lpstr>
      <vt:lpstr>Euclidean Data - Visualization</vt:lpstr>
      <vt:lpstr>Non - Euclidean Data Spaces</vt:lpstr>
      <vt:lpstr>Non - Euclidean Data Spaces</vt:lpstr>
      <vt:lpstr>Strongly Non-Euclidean Spaces</vt:lpstr>
      <vt:lpstr>Strongly Non-Euclidean Spaces</vt:lpstr>
      <vt:lpstr>Strongly Non-Euclidean Spaces</vt:lpstr>
      <vt:lpstr>Strongly Non-Euclidean Spaces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Euclidean Orthant Approach</vt:lpstr>
      <vt:lpstr>Euclidean Orthant Approach</vt:lpstr>
      <vt:lpstr>Phylogenetic Trees</vt:lpstr>
      <vt:lpstr>Phylogenetic Trees</vt:lpstr>
      <vt:lpstr>Phylogenetic Trees</vt:lpstr>
      <vt:lpstr>Euclidean Orthant Approach</vt:lpstr>
      <vt:lpstr>Euclidean Orthant Approach</vt:lpstr>
      <vt:lpstr>Blood vessel tree data</vt:lpstr>
      <vt:lpstr>Vessel Locations</vt:lpstr>
      <vt:lpstr>Common Color</vt:lpstr>
      <vt:lpstr>Cortical Surface &amp; Landmarks</vt:lpstr>
      <vt:lpstr>Landmarks and Vessels</vt:lpstr>
      <vt:lpstr>Attach Landmarks &amp; Subtrees</vt:lpstr>
      <vt:lpstr>Highlight Orphans</vt:lpstr>
      <vt:lpstr>Trim Orphans</vt:lpstr>
      <vt:lpstr>Final Tree (common leaves)</vt:lpstr>
      <vt:lpstr>Euclidean Orthant Approach</vt:lpstr>
      <vt:lpstr>Paths Between Trees</vt:lpstr>
      <vt:lpstr>Geodesic Paths</vt:lpstr>
      <vt:lpstr>Geodesic Paths</vt:lpstr>
      <vt:lpstr>Geodesic Examples, T-4</vt:lpstr>
      <vt:lpstr>Geodesic Paths</vt:lpstr>
      <vt:lpstr>Metric in Euclidean Orthant Space</vt:lpstr>
      <vt:lpstr>Metric in Euclidean Orthant Space</vt:lpstr>
      <vt:lpstr>Fréchet  Mean</vt:lpstr>
      <vt:lpstr>Fréchet  Mean</vt:lpstr>
      <vt:lpstr>Fréchet  Mean</vt:lpstr>
      <vt:lpstr>Fréchet  Mean</vt:lpstr>
      <vt:lpstr>Sturm Algorithm</vt:lpstr>
      <vt:lpstr>Sturm Algorithm</vt:lpstr>
      <vt:lpstr>Sturm Algorithm</vt:lpstr>
      <vt:lpstr>Sturm Algorithm</vt:lpstr>
      <vt:lpstr>Sturm Algorithm</vt:lpstr>
      <vt:lpstr>Sturm Algorithm</vt:lpstr>
      <vt:lpstr>Sturm Algorithm</vt:lpstr>
      <vt:lpstr>Sturm Algorithm</vt:lpstr>
      <vt:lpstr>Fréchet  Mean in T-3</vt:lpstr>
      <vt:lpstr>Fréchet  Mean in T-3</vt:lpstr>
      <vt:lpstr>Fréchet  Mean in T-3</vt:lpstr>
      <vt:lpstr>Fréchet  Mean in T-3</vt:lpstr>
      <vt:lpstr>Fréchet  Mean in T-3</vt:lpstr>
      <vt:lpstr>Fréchet  Mean in T-3</vt:lpstr>
      <vt:lpstr>Fréchet  Mean in T-3</vt:lpstr>
      <vt:lpstr>Fréchet  Mean in T-3</vt:lpstr>
      <vt:lpstr>Fréchet  Mean in T-3</vt:lpstr>
      <vt:lpstr>Fréchet  Mean in T-3</vt:lpstr>
      <vt:lpstr>Fréchet  Mean in T-3</vt:lpstr>
      <vt:lpstr>Sturm Algorithm</vt:lpstr>
      <vt:lpstr>Sturm Algorithm</vt:lpstr>
      <vt:lpstr>Sturm Algorithm</vt:lpstr>
      <vt:lpstr>Sturm Algorithm</vt:lpstr>
      <vt:lpstr>Sturm Algorithm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Multi-Dimensional Scaling</vt:lpstr>
      <vt:lpstr>Euclidean Orthant Approach</vt:lpstr>
      <vt:lpstr>Concept to Watch</vt:lpstr>
      <vt:lpstr>Concept to Watch</vt:lpstr>
      <vt:lpstr>Concept to Watch</vt:lpstr>
      <vt:lpstr>Concept to Watch</vt:lpstr>
      <vt:lpstr>Concept to Watch</vt:lpstr>
      <vt:lpstr>Concept to Watch</vt:lpstr>
      <vt:lpstr>Concept to Watch</vt:lpstr>
      <vt:lpstr>Concept to Watch</vt:lpstr>
      <vt:lpstr>Concept to Watch</vt:lpstr>
      <vt:lpstr>Concept to Watch</vt:lpstr>
    </vt:vector>
  </TitlesOfParts>
  <Company>UNC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Distribution of Internet Flow Sizes and Durations</dc:title>
  <dc:creator>cwpark</dc:creator>
  <cp:lastModifiedBy>marron</cp:lastModifiedBy>
  <cp:revision>911</cp:revision>
  <dcterms:created xsi:type="dcterms:W3CDTF">2003-03-05T17:06:40Z</dcterms:created>
  <dcterms:modified xsi:type="dcterms:W3CDTF">2011-09-01T19:36:07Z</dcterms:modified>
</cp:coreProperties>
</file>