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360" r:id="rId2"/>
    <p:sldId id="532" r:id="rId3"/>
    <p:sldId id="534" r:id="rId4"/>
    <p:sldId id="536" r:id="rId5"/>
    <p:sldId id="538" r:id="rId6"/>
    <p:sldId id="539" r:id="rId7"/>
    <p:sldId id="540" r:id="rId8"/>
    <p:sldId id="541" r:id="rId9"/>
    <p:sldId id="542" r:id="rId10"/>
    <p:sldId id="554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0" r:id="rId19"/>
    <p:sldId id="551" r:id="rId20"/>
    <p:sldId id="553" r:id="rId21"/>
  </p:sldIdLst>
  <p:sldSz cx="9144000" cy="6858000" type="screen4x3"/>
  <p:notesSz cx="6858000" cy="9144000"/>
  <p:embeddedFontLst>
    <p:embeddedFont>
      <p:font typeface="Siemens Sans Black" pitchFamily="2" charset="0"/>
      <p:regular r:id="rId24"/>
      <p:italic r:id="rId25"/>
    </p:embeddedFont>
    <p:embeddedFont>
      <p:font typeface="Siemens Sans" pitchFamily="2" charset="0"/>
      <p:regular r:id="rId26"/>
      <p:bold r:id="rId27"/>
      <p:italic r:id="rId28"/>
      <p:boldItalic r:id="rId29"/>
    </p:embeddedFont>
    <p:embeddedFont>
      <p:font typeface="Arial Narrow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CBCBC"/>
    <a:srgbClr val="969696"/>
    <a:srgbClr val="808080"/>
    <a:srgbClr val="0000BC"/>
    <a:srgbClr val="99CCFF"/>
    <a:srgbClr val="B2B2B2"/>
    <a:srgbClr val="A0A0A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8" autoAdjust="0"/>
    <p:restoredTop sz="89983" autoAdjust="0"/>
  </p:normalViewPr>
  <p:slideViewPr>
    <p:cSldViewPr snapToGrid="0">
      <p:cViewPr>
        <p:scale>
          <a:sx n="66" d="100"/>
          <a:sy n="66" d="100"/>
        </p:scale>
        <p:origin x="-1362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712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98B0E33-770E-4922-B198-5103630CB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03B27B5-14CB-4737-8861-9E3E7983A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0"/>
            <a:ext cx="1905000" cy="6858000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8509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flipH="1">
            <a:off x="1104900" y="0"/>
            <a:ext cx="9525" cy="6856413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3429000"/>
            <a:ext cx="9144000" cy="22860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5705475"/>
            <a:ext cx="9140825" cy="9525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09800" y="914400"/>
            <a:ext cx="609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de-DE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175" y="3419475"/>
            <a:ext cx="9140825" cy="9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90800" y="4572000"/>
            <a:ext cx="5943600" cy="684213"/>
          </a:xfrm>
        </p:spPr>
        <p:txBody>
          <a:bodyPr rIns="0"/>
          <a:lstStyle>
            <a:lvl1pPr marL="0" indent="0">
              <a:buFontTx/>
              <a:buNone/>
              <a:defRPr sz="2400">
                <a:latin typeface="Siemens Sans Black" pitchFamily="2" charset="0"/>
              </a:defRPr>
            </a:lvl1pPr>
          </a:lstStyle>
          <a:p>
            <a:r>
              <a:rPr lang="de-DE"/>
              <a:t>Siemens Sans Black 24</a:t>
            </a:r>
          </a:p>
          <a:p>
            <a:endParaRPr lang="de-DE"/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2590800" y="3733800"/>
            <a:ext cx="5943600" cy="838200"/>
          </a:xfrm>
        </p:spPr>
        <p:txBody>
          <a:bodyPr rIns="0" anchor="b"/>
          <a:lstStyle>
            <a:lvl1pPr>
              <a:defRPr sz="4400"/>
            </a:lvl1pPr>
          </a:lstStyle>
          <a:p>
            <a:r>
              <a:rPr lang="de-DE"/>
              <a:t>Siemens Sans Black 32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9888" y="260350"/>
            <a:ext cx="2043112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260350"/>
            <a:ext cx="5976938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60350"/>
            <a:ext cx="81724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90550" y="1495425"/>
            <a:ext cx="8172450" cy="473392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550" y="1495425"/>
            <a:ext cx="4010025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975" y="1495425"/>
            <a:ext cx="4010025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ster_Frame_to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6088" y="0"/>
            <a:ext cx="8697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60350"/>
            <a:ext cx="8172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add title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495425"/>
            <a:ext cx="81724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Level 2</a:t>
            </a:r>
          </a:p>
          <a:p>
            <a:pPr lvl="2"/>
            <a:r>
              <a:rPr lang="de-DE" smtClean="0"/>
              <a:t>Level 3</a:t>
            </a:r>
          </a:p>
          <a:p>
            <a:pPr lvl="3"/>
            <a:r>
              <a:rPr lang="de-DE" smtClean="0"/>
              <a:t>Level 4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gray">
          <a:xfrm rot="-5400000">
            <a:off x="-2982912" y="3435350"/>
            <a:ext cx="6405562" cy="439738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anchor="ctr"/>
          <a:lstStyle/>
          <a:p>
            <a:pPr algn="r" eaLnBrk="0" hangingPunct="0">
              <a:lnSpc>
                <a:spcPts val="2400"/>
              </a:lnSpc>
              <a:defRPr/>
            </a:pPr>
            <a:r>
              <a:rPr lang="de-DE" sz="1600">
                <a:latin typeface="Arial Narrow" pitchFamily="34" charset="0"/>
              </a:rPr>
              <a:t> S I E M E N S   C O R P O R A T E   R E S E A R C H                     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85A3C2"/>
              </a:clrFrom>
              <a:clrTo>
                <a:srgbClr val="85A3C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6663" y="76200"/>
            <a:ext cx="1371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826500" y="6629400"/>
            <a:ext cx="317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6E00C1F4-D24D-4815-AD42-3D66DAC9EB5A}" type="slidenum">
              <a:rPr lang="en-US" sz="900">
                <a:solidFill>
                  <a:schemeClr val="bg2"/>
                </a:solidFill>
                <a:latin typeface="Times New Roman" pitchFamily="18" charset="0"/>
              </a:rPr>
              <a:pPr algn="ctr">
                <a:defRPr/>
              </a:pPr>
              <a:t>‹#›</a:t>
            </a:fld>
            <a:endParaRPr lang="en-US" sz="90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Siemens Sans Black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Siemens Sans Black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Siemens Sans Black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Siemens Sans Black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Siemens Sans Black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Siemens Sans Black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Siemens Sans Black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Siemens Sans Black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home\presentations\MIRA\mira\stent.avi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2057400"/>
            <a:ext cx="5283200" cy="1143000"/>
          </a:xfrm>
        </p:spPr>
        <p:txBody>
          <a:bodyPr/>
          <a:lstStyle/>
          <a:p>
            <a:pPr defTabSz="655638" eaLnBrk="1" hangingPunct="1"/>
            <a:r>
              <a:rPr lang="en-US" sz="2400" dirty="0" smtClean="0"/>
              <a:t>Shape Characterization with Network Analysis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0963" y="4122738"/>
            <a:ext cx="5943600" cy="684212"/>
          </a:xfrm>
        </p:spPr>
        <p:txBody>
          <a:bodyPr/>
          <a:lstStyle/>
          <a:p>
            <a:pPr defTabSz="655638" eaLnBrk="1" hangingPunct="1"/>
            <a:r>
              <a:rPr lang="en-US" smtClean="0">
                <a:solidFill>
                  <a:schemeClr val="tx1"/>
                </a:solidFill>
              </a:rPr>
              <a:t>Leo Grady </a:t>
            </a:r>
          </a:p>
          <a:p>
            <a:pPr defTabSz="655638" eaLnBrk="1" hangingPunct="1"/>
            <a:r>
              <a:rPr lang="en-US" sz="2200" smtClean="0">
                <a:solidFill>
                  <a:schemeClr val="tx1"/>
                </a:solidFill>
              </a:rPr>
              <a:t>Principal Research Scientist</a:t>
            </a:r>
          </a:p>
          <a:p>
            <a:pPr defTabSz="655638" eaLnBrk="1" hangingPunct="1"/>
            <a:r>
              <a:rPr lang="en-US" sz="2100" smtClean="0">
                <a:solidFill>
                  <a:schemeClr val="tx1"/>
                </a:solidFill>
              </a:rPr>
              <a:t>Image Analytics and Informatics</a:t>
            </a:r>
          </a:p>
          <a:p>
            <a:pPr defTabSz="655638" eaLnBrk="1" hangingPunct="1"/>
            <a:r>
              <a:rPr lang="en-US" sz="1700" smtClean="0">
                <a:solidFill>
                  <a:schemeClr val="tx1"/>
                </a:solidFill>
              </a:rPr>
              <a:t>Siemens Corporate Research, Princeton NJ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network measures</a:t>
            </a:r>
            <a:endParaRPr lang="en-US" dirty="0"/>
          </a:p>
        </p:txBody>
      </p:sp>
      <p:pic>
        <p:nvPicPr>
          <p:cNvPr id="6" name="Picture 5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600" y="6083300"/>
            <a:ext cx="3911600" cy="457200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 bwMode="auto">
          <a:xfrm>
            <a:off x="2440062" y="1295400"/>
            <a:ext cx="361922" cy="440138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841809" y="2098682"/>
            <a:ext cx="361922" cy="440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076149" y="2073282"/>
            <a:ext cx="361922" cy="440138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430904" y="2861862"/>
            <a:ext cx="361922" cy="440138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15" name="Straight Connector 14"/>
          <p:cNvCxnSpPr>
            <a:stCxn id="11" idx="7"/>
            <a:endCxn id="10" idx="3"/>
          </p:cNvCxnSpPr>
          <p:nvPr/>
        </p:nvCxnSpPr>
        <p:spPr bwMode="auto">
          <a:xfrm rot="5400000" flipH="1" flipV="1">
            <a:off x="2075867" y="1745943"/>
            <a:ext cx="492058" cy="34233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10" idx="5"/>
            <a:endCxn id="12" idx="1"/>
          </p:cNvCxnSpPr>
          <p:nvPr/>
        </p:nvCxnSpPr>
        <p:spPr bwMode="auto">
          <a:xfrm rot="16200000" flipH="1">
            <a:off x="2705737" y="1714325"/>
            <a:ext cx="466658" cy="3801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12" idx="3"/>
            <a:endCxn id="13" idx="7"/>
          </p:cNvCxnSpPr>
          <p:nvPr/>
        </p:nvCxnSpPr>
        <p:spPr bwMode="auto">
          <a:xfrm rot="5400000">
            <a:off x="2695810" y="2492978"/>
            <a:ext cx="477356" cy="3893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11" idx="5"/>
            <a:endCxn id="13" idx="1"/>
          </p:cNvCxnSpPr>
          <p:nvPr/>
        </p:nvCxnSpPr>
        <p:spPr bwMode="auto">
          <a:xfrm rot="16200000" flipH="1">
            <a:off x="2091339" y="2533752"/>
            <a:ext cx="451956" cy="33317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endCxn id="11" idx="6"/>
          </p:cNvCxnSpPr>
          <p:nvPr/>
        </p:nvCxnSpPr>
        <p:spPr bwMode="auto">
          <a:xfrm rot="10800000" flipV="1">
            <a:off x="2203732" y="2293351"/>
            <a:ext cx="872419" cy="25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2414662" y="3771900"/>
            <a:ext cx="361922" cy="440138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1816409" y="4575182"/>
            <a:ext cx="361922" cy="440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050749" y="4549782"/>
            <a:ext cx="361922" cy="440138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405504" y="5338362"/>
            <a:ext cx="361922" cy="440138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40" name="Straight Connector 39"/>
          <p:cNvCxnSpPr>
            <a:stCxn id="37" idx="7"/>
            <a:endCxn id="36" idx="3"/>
          </p:cNvCxnSpPr>
          <p:nvPr/>
        </p:nvCxnSpPr>
        <p:spPr bwMode="auto">
          <a:xfrm rot="5400000" flipH="1" flipV="1">
            <a:off x="2050467" y="4222443"/>
            <a:ext cx="492058" cy="34233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38" idx="3"/>
            <a:endCxn id="39" idx="7"/>
          </p:cNvCxnSpPr>
          <p:nvPr/>
        </p:nvCxnSpPr>
        <p:spPr bwMode="auto">
          <a:xfrm rot="5400000">
            <a:off x="2670410" y="4969478"/>
            <a:ext cx="477356" cy="3893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37" idx="5"/>
            <a:endCxn id="39" idx="1"/>
          </p:cNvCxnSpPr>
          <p:nvPr/>
        </p:nvCxnSpPr>
        <p:spPr bwMode="auto">
          <a:xfrm rot="16200000" flipH="1">
            <a:off x="2065939" y="5010252"/>
            <a:ext cx="451956" cy="33317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endCxn id="37" idx="6"/>
          </p:cNvCxnSpPr>
          <p:nvPr/>
        </p:nvCxnSpPr>
        <p:spPr bwMode="auto">
          <a:xfrm rot="10800000" flipV="1">
            <a:off x="2178332" y="4769851"/>
            <a:ext cx="872419" cy="25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3" idx="0"/>
            <a:endCxn id="10" idx="4"/>
          </p:cNvCxnSpPr>
          <p:nvPr/>
        </p:nvCxnSpPr>
        <p:spPr bwMode="auto">
          <a:xfrm rot="5400000" flipH="1" flipV="1">
            <a:off x="2053282" y="2294121"/>
            <a:ext cx="1126324" cy="915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0" name="Picture 49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4100" y="6083300"/>
            <a:ext cx="4089400" cy="584196"/>
          </a:xfrm>
          <a:prstGeom prst="rect">
            <a:avLst/>
          </a:prstGeom>
          <a:noFill/>
        </p:spPr>
      </p:pic>
      <p:grpSp>
        <p:nvGrpSpPr>
          <p:cNvPr id="71" name="Group 70"/>
          <p:cNvGrpSpPr/>
          <p:nvPr/>
        </p:nvGrpSpPr>
        <p:grpSpPr>
          <a:xfrm>
            <a:off x="5781272" y="1194995"/>
            <a:ext cx="2032856" cy="2210419"/>
            <a:chOff x="5447444" y="1180481"/>
            <a:chExt cx="2650744" cy="2675183"/>
          </a:xfrm>
        </p:grpSpPr>
        <p:sp>
          <p:nvSpPr>
            <p:cNvPr id="51" name="Oval 50"/>
            <p:cNvSpPr/>
            <p:nvPr/>
          </p:nvSpPr>
          <p:spPr bwMode="auto">
            <a:xfrm>
              <a:off x="6615844" y="1180481"/>
              <a:ext cx="237744" cy="236783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52" name="Straight Connector 51"/>
            <p:cNvCxnSpPr>
              <a:stCxn id="51" idx="2"/>
              <a:endCxn id="61" idx="7"/>
            </p:cNvCxnSpPr>
            <p:nvPr/>
          </p:nvCxnSpPr>
          <p:spPr bwMode="auto">
            <a:xfrm rot="10800000" flipV="1">
              <a:off x="6056772" y="1298873"/>
              <a:ext cx="559073" cy="2210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>
              <a:stCxn id="60" idx="0"/>
              <a:endCxn id="61" idx="3"/>
            </p:cNvCxnSpPr>
            <p:nvPr/>
          </p:nvCxnSpPr>
          <p:spPr bwMode="auto">
            <a:xfrm rot="5400000" flipH="1" flipV="1">
              <a:off x="5498342" y="1755363"/>
              <a:ext cx="458293" cy="3223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7454044" y="1523381"/>
              <a:ext cx="237744" cy="236783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860444" y="2132981"/>
              <a:ext cx="237744" cy="236783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720744" y="2971181"/>
              <a:ext cx="237744" cy="236783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149244" y="3618881"/>
              <a:ext cx="237744" cy="236783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6222144" y="3606181"/>
              <a:ext cx="237744" cy="236783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5561744" y="2996581"/>
              <a:ext cx="237744" cy="236783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447444" y="2145681"/>
              <a:ext cx="237744" cy="236783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853844" y="1485281"/>
              <a:ext cx="237744" cy="236783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62" name="Straight Connector 61"/>
            <p:cNvCxnSpPr>
              <a:stCxn id="51" idx="6"/>
              <a:endCxn id="54" idx="1"/>
            </p:cNvCxnSpPr>
            <p:nvPr/>
          </p:nvCxnSpPr>
          <p:spPr bwMode="auto">
            <a:xfrm>
              <a:off x="6853588" y="1298873"/>
              <a:ext cx="635273" cy="2591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stCxn id="55" idx="0"/>
              <a:endCxn id="54" idx="5"/>
            </p:cNvCxnSpPr>
            <p:nvPr/>
          </p:nvCxnSpPr>
          <p:spPr bwMode="auto">
            <a:xfrm rot="16200000" flipV="1">
              <a:off x="7614398" y="1768062"/>
              <a:ext cx="407493" cy="3223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59" idx="0"/>
              <a:endCxn id="60" idx="4"/>
            </p:cNvCxnSpPr>
            <p:nvPr/>
          </p:nvCxnSpPr>
          <p:spPr bwMode="auto">
            <a:xfrm rot="16200000" flipV="1">
              <a:off x="5316408" y="2632373"/>
              <a:ext cx="614117" cy="1143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stCxn id="56" idx="0"/>
              <a:endCxn id="55" idx="4"/>
            </p:cNvCxnSpPr>
            <p:nvPr/>
          </p:nvCxnSpPr>
          <p:spPr bwMode="auto">
            <a:xfrm rot="5400000" flipH="1" flipV="1">
              <a:off x="7608758" y="2600623"/>
              <a:ext cx="601417" cy="1397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58" idx="1"/>
              <a:endCxn id="59" idx="5"/>
            </p:cNvCxnSpPr>
            <p:nvPr/>
          </p:nvCxnSpPr>
          <p:spPr bwMode="auto">
            <a:xfrm rot="16200000" flipV="1">
              <a:off x="5789732" y="3173628"/>
              <a:ext cx="442169" cy="49229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>
              <a:stCxn id="57" idx="7"/>
              <a:endCxn id="56" idx="3"/>
            </p:cNvCxnSpPr>
            <p:nvPr/>
          </p:nvCxnSpPr>
          <p:spPr bwMode="auto">
            <a:xfrm rot="5400000" flipH="1" flipV="1">
              <a:off x="7313732" y="3211728"/>
              <a:ext cx="480269" cy="40339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>
              <a:stCxn id="58" idx="6"/>
              <a:endCxn id="57" idx="2"/>
            </p:cNvCxnSpPr>
            <p:nvPr/>
          </p:nvCxnSpPr>
          <p:spPr bwMode="auto">
            <a:xfrm>
              <a:off x="6459888" y="3724573"/>
              <a:ext cx="689356" cy="127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3" name="Oval 72"/>
          <p:cNvSpPr/>
          <p:nvPr/>
        </p:nvSpPr>
        <p:spPr bwMode="auto">
          <a:xfrm>
            <a:off x="6715418" y="3671495"/>
            <a:ext cx="182326" cy="195646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74" name="Straight Connector 73"/>
          <p:cNvCxnSpPr>
            <a:stCxn id="73" idx="2"/>
            <a:endCxn id="83" idx="7"/>
          </p:cNvCxnSpPr>
          <p:nvPr/>
        </p:nvCxnSpPr>
        <p:spPr bwMode="auto">
          <a:xfrm rot="10800000" flipV="1">
            <a:off x="6286666" y="3769319"/>
            <a:ext cx="428753" cy="18267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82" idx="0"/>
            <a:endCxn id="83" idx="3"/>
          </p:cNvCxnSpPr>
          <p:nvPr/>
        </p:nvCxnSpPr>
        <p:spPr bwMode="auto">
          <a:xfrm rot="5400000" flipH="1" flipV="1">
            <a:off x="5844802" y="4156070"/>
            <a:ext cx="378673" cy="2472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Oval 75"/>
          <p:cNvSpPr/>
          <p:nvPr/>
        </p:nvSpPr>
        <p:spPr bwMode="auto">
          <a:xfrm>
            <a:off x="7358234" y="3954822"/>
            <a:ext cx="182326" cy="195646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669902" y="4458516"/>
            <a:ext cx="182326" cy="195646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562766" y="5151094"/>
            <a:ext cx="182326" cy="195646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124483" y="5686268"/>
            <a:ext cx="182326" cy="195646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6413490" y="5675774"/>
            <a:ext cx="182326" cy="195646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5907029" y="5172081"/>
            <a:ext cx="182326" cy="195646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5819372" y="4469009"/>
            <a:ext cx="182326" cy="195646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6131040" y="3923342"/>
            <a:ext cx="182326" cy="195646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84" name="Straight Connector 83"/>
          <p:cNvCxnSpPr>
            <a:stCxn id="73" idx="6"/>
            <a:endCxn id="76" idx="1"/>
          </p:cNvCxnSpPr>
          <p:nvPr/>
        </p:nvCxnSpPr>
        <p:spPr bwMode="auto">
          <a:xfrm>
            <a:off x="6897744" y="3769319"/>
            <a:ext cx="487191" cy="2141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>
            <a:stCxn id="77" idx="0"/>
            <a:endCxn id="76" idx="5"/>
          </p:cNvCxnSpPr>
          <p:nvPr/>
        </p:nvCxnSpPr>
        <p:spPr bwMode="auto">
          <a:xfrm rot="16200000" flipV="1">
            <a:off x="7469113" y="4166563"/>
            <a:ext cx="336699" cy="2472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81" idx="0"/>
            <a:endCxn id="82" idx="4"/>
          </p:cNvCxnSpPr>
          <p:nvPr/>
        </p:nvCxnSpPr>
        <p:spPr bwMode="auto">
          <a:xfrm rot="16200000" flipV="1">
            <a:off x="5700651" y="4874540"/>
            <a:ext cx="507425" cy="8765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78" idx="0"/>
            <a:endCxn id="77" idx="4"/>
          </p:cNvCxnSpPr>
          <p:nvPr/>
        </p:nvCxnSpPr>
        <p:spPr bwMode="auto">
          <a:xfrm rot="5400000" flipH="1" flipV="1">
            <a:off x="7459032" y="4849060"/>
            <a:ext cx="496932" cy="1071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80" idx="1"/>
            <a:endCxn id="81" idx="5"/>
          </p:cNvCxnSpPr>
          <p:nvPr/>
        </p:nvCxnSpPr>
        <p:spPr bwMode="auto">
          <a:xfrm rot="16200000" flipV="1">
            <a:off x="6068747" y="5332982"/>
            <a:ext cx="365350" cy="37753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79" idx="7"/>
            <a:endCxn id="78" idx="3"/>
          </p:cNvCxnSpPr>
          <p:nvPr/>
        </p:nvCxnSpPr>
        <p:spPr bwMode="auto">
          <a:xfrm rot="5400000" flipH="1" flipV="1">
            <a:off x="7236372" y="5361824"/>
            <a:ext cx="396831" cy="3093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80" idx="6"/>
            <a:endCxn id="79" idx="2"/>
          </p:cNvCxnSpPr>
          <p:nvPr/>
        </p:nvCxnSpPr>
        <p:spPr bwMode="auto">
          <a:xfrm>
            <a:off x="6595815" y="5773598"/>
            <a:ext cx="528667" cy="1049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83" idx="6"/>
            <a:endCxn id="76" idx="2"/>
          </p:cNvCxnSpPr>
          <p:nvPr/>
        </p:nvCxnSpPr>
        <p:spPr bwMode="auto">
          <a:xfrm>
            <a:off x="6313366" y="4021165"/>
            <a:ext cx="1044868" cy="31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>
            <a:stCxn id="76" idx="4"/>
            <a:endCxn id="78" idx="1"/>
          </p:cNvCxnSpPr>
          <p:nvPr/>
        </p:nvCxnSpPr>
        <p:spPr bwMode="auto">
          <a:xfrm rot="16200000" flipH="1">
            <a:off x="7004793" y="4595072"/>
            <a:ext cx="1029278" cy="1400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73" idx="5"/>
            <a:endCxn id="77" idx="1"/>
          </p:cNvCxnSpPr>
          <p:nvPr/>
        </p:nvCxnSpPr>
        <p:spPr bwMode="auto">
          <a:xfrm rot="16200000" flipH="1">
            <a:off x="6959484" y="3750048"/>
            <a:ext cx="648679" cy="8255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77" idx="3"/>
            <a:endCxn id="79" idx="0"/>
          </p:cNvCxnSpPr>
          <p:nvPr/>
        </p:nvCxnSpPr>
        <p:spPr bwMode="auto">
          <a:xfrm rot="5400000">
            <a:off x="6925746" y="4915411"/>
            <a:ext cx="1060758" cy="48095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80" idx="7"/>
            <a:endCxn id="78" idx="2"/>
          </p:cNvCxnSpPr>
          <p:nvPr/>
        </p:nvCxnSpPr>
        <p:spPr bwMode="auto">
          <a:xfrm rot="5400000" flipH="1" flipV="1">
            <a:off x="6838186" y="4979847"/>
            <a:ext cx="455509" cy="9936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73" idx="3"/>
            <a:endCxn id="82" idx="7"/>
          </p:cNvCxnSpPr>
          <p:nvPr/>
        </p:nvCxnSpPr>
        <p:spPr bwMode="auto">
          <a:xfrm rot="5400000">
            <a:off x="6028972" y="3784514"/>
            <a:ext cx="659172" cy="76712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83" idx="4"/>
            <a:endCxn id="81" idx="0"/>
          </p:cNvCxnSpPr>
          <p:nvPr/>
        </p:nvCxnSpPr>
        <p:spPr bwMode="auto">
          <a:xfrm rot="5400000">
            <a:off x="5583652" y="4533529"/>
            <a:ext cx="1053093" cy="22401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82" idx="5"/>
            <a:endCxn id="80" idx="1"/>
          </p:cNvCxnSpPr>
          <p:nvPr/>
        </p:nvCxnSpPr>
        <p:spPr bwMode="auto">
          <a:xfrm rot="16200000" flipH="1">
            <a:off x="5673383" y="4937617"/>
            <a:ext cx="1068423" cy="46519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81" idx="6"/>
            <a:endCxn id="79" idx="2"/>
          </p:cNvCxnSpPr>
          <p:nvPr/>
        </p:nvCxnSpPr>
        <p:spPr bwMode="auto">
          <a:xfrm>
            <a:off x="6089355" y="5269904"/>
            <a:ext cx="1035128" cy="5141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Case Study 1 – Tissue Characterization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909638"/>
            <a:ext cx="815498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75 cases of prostate cancer patients exhibiting stage 3 or 4 cancer (Gleason grading), graded by a pathologist at Beth Israel Deaconess in Boston</a:t>
            </a:r>
            <a:endParaRPr lang="en-US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1625895" y="6488668"/>
            <a:ext cx="1936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Gleason Grade 3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6061370" y="6488668"/>
            <a:ext cx="1936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Gleason Grade 4</a:t>
            </a:r>
          </a:p>
        </p:txBody>
      </p:sp>
      <p:pic>
        <p:nvPicPr>
          <p:cNvPr id="48130" name="Picture 2" descr="C:\home\presentations\BIRS\Gleason4,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7644" y="4903182"/>
            <a:ext cx="2095500" cy="1565603"/>
          </a:xfrm>
          <a:prstGeom prst="rect">
            <a:avLst/>
          </a:prstGeom>
          <a:noFill/>
        </p:spPr>
      </p:pic>
      <p:pic>
        <p:nvPicPr>
          <p:cNvPr id="48131" name="Picture 3" descr="C:\home\presentations\BIRS\Gleason4,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0846" y="4904934"/>
            <a:ext cx="2090809" cy="1562099"/>
          </a:xfrm>
          <a:prstGeom prst="rect">
            <a:avLst/>
          </a:prstGeom>
          <a:noFill/>
        </p:spPr>
      </p:pic>
      <p:pic>
        <p:nvPicPr>
          <p:cNvPr id="48132" name="Picture 4" descr="C:\home\presentations\BIRS\Gleason3, 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738" y="3296622"/>
            <a:ext cx="2088207" cy="1560155"/>
          </a:xfrm>
          <a:prstGeom prst="rect">
            <a:avLst/>
          </a:prstGeom>
          <a:noFill/>
        </p:spPr>
      </p:pic>
      <p:pic>
        <p:nvPicPr>
          <p:cNvPr id="48133" name="Picture 5" descr="C:\home\presentations\BIRS\Gleason3,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174" y="4902497"/>
            <a:ext cx="2097334" cy="1566973"/>
          </a:xfrm>
          <a:prstGeom prst="rect">
            <a:avLst/>
          </a:prstGeom>
          <a:noFill/>
        </p:spPr>
      </p:pic>
      <p:pic>
        <p:nvPicPr>
          <p:cNvPr id="48134" name="Picture 6" descr="C:\home\presentations\BIRS\Gleason3, 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6088" y="3293621"/>
            <a:ext cx="2096239" cy="1566156"/>
          </a:xfrm>
          <a:prstGeom prst="rect">
            <a:avLst/>
          </a:prstGeom>
          <a:noFill/>
        </p:spPr>
      </p:pic>
      <p:pic>
        <p:nvPicPr>
          <p:cNvPr id="48135" name="Picture 7" descr="C:\home\presentations\BIRS\Gleason3, 1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2807" y="4907926"/>
            <a:ext cx="2082800" cy="1556115"/>
          </a:xfrm>
          <a:prstGeom prst="rect">
            <a:avLst/>
          </a:prstGeom>
          <a:noFill/>
        </p:spPr>
      </p:pic>
      <p:pic>
        <p:nvPicPr>
          <p:cNvPr id="48136" name="Picture 8" descr="C:\home\presentations\BIRS\Gleason3, 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528" y="1684721"/>
            <a:ext cx="2098626" cy="1567939"/>
          </a:xfrm>
          <a:prstGeom prst="rect">
            <a:avLst/>
          </a:prstGeom>
          <a:noFill/>
        </p:spPr>
      </p:pic>
      <p:pic>
        <p:nvPicPr>
          <p:cNvPr id="48137" name="Picture 9" descr="C:\home\presentations\BIRS\Gleason3, 1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4015" y="1684064"/>
            <a:ext cx="2100385" cy="1569253"/>
          </a:xfrm>
          <a:prstGeom prst="rect">
            <a:avLst/>
          </a:prstGeom>
          <a:noFill/>
        </p:spPr>
      </p:pic>
      <p:pic>
        <p:nvPicPr>
          <p:cNvPr id="48138" name="Picture 10" descr="C:\home\presentations\BIRS\Gleason4, 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48501" y="3293898"/>
            <a:ext cx="2095499" cy="1565603"/>
          </a:xfrm>
          <a:prstGeom prst="rect">
            <a:avLst/>
          </a:prstGeom>
          <a:noFill/>
        </p:spPr>
      </p:pic>
      <p:pic>
        <p:nvPicPr>
          <p:cNvPr id="48139" name="Picture 11" descr="C:\home\presentations\BIRS\Gleason4, 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92137" y="3297254"/>
            <a:ext cx="2086514" cy="1558890"/>
          </a:xfrm>
          <a:prstGeom prst="rect">
            <a:avLst/>
          </a:prstGeom>
          <a:noFill/>
        </p:spPr>
      </p:pic>
      <p:pic>
        <p:nvPicPr>
          <p:cNvPr id="48140" name="Picture 12" descr="C:\home\presentations\BIRS\Gleason4, 1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48500" y="1685889"/>
            <a:ext cx="2095500" cy="1565603"/>
          </a:xfrm>
          <a:prstGeom prst="rect">
            <a:avLst/>
          </a:prstGeom>
          <a:noFill/>
        </p:spPr>
      </p:pic>
      <p:pic>
        <p:nvPicPr>
          <p:cNvPr id="48141" name="Picture 13" descr="C:\home\presentations\BIRS\Gleason4, 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98488" y="1693990"/>
            <a:ext cx="2073812" cy="1549400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/>
          <p:nvPr/>
        </p:nvCxnSpPr>
        <p:spPr>
          <a:xfrm rot="16200000" flipV="1">
            <a:off x="2286001" y="4140199"/>
            <a:ext cx="5029200" cy="1"/>
          </a:xfrm>
          <a:prstGeom prst="line">
            <a:avLst/>
          </a:prstGeom>
          <a:ln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Case Study 1 – Tissue Characterization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909638"/>
            <a:ext cx="8154987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Previous approaches used fractals (Huang and Lee, 2009)</a:t>
            </a:r>
          </a:p>
          <a:p>
            <a:pPr eaLnBrk="0" hangingPunct="0"/>
            <a:endParaRPr lang="en-US" sz="2000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Performance: 80% accuracy</a:t>
            </a:r>
            <a:endParaRPr lang="en-US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33413" y="2535238"/>
            <a:ext cx="8154987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We also applied </a:t>
            </a:r>
            <a:r>
              <a:rPr lang="en-US" sz="2000" dirty="0" err="1" smtClean="0">
                <a:latin typeface="Times New Roman" pitchFamily="18" charset="0"/>
              </a:rPr>
              <a:t>texton</a:t>
            </a:r>
            <a:r>
              <a:rPr lang="en-US" sz="2000" dirty="0" smtClean="0">
                <a:latin typeface="Times New Roman" pitchFamily="18" charset="0"/>
              </a:rPr>
              <a:t>/appearance features to characterize pathology 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dirty="0" smtClean="0">
                <a:latin typeface="Times New Roman" pitchFamily="18" charset="0"/>
              </a:rPr>
              <a:t>Khurd et al., 2010)</a:t>
            </a:r>
          </a:p>
          <a:p>
            <a:pPr eaLnBrk="0" hangingPunct="0"/>
            <a:endParaRPr lang="en-US" sz="2000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Performance: 93% accuracy</a:t>
            </a:r>
            <a:endParaRPr lang="en-US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Picture 10" descr="image1f8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800" y="4086225"/>
            <a:ext cx="1417638" cy="1062038"/>
          </a:xfrm>
          <a:prstGeom prst="rect">
            <a:avLst/>
          </a:prstGeom>
          <a:noFill/>
        </p:spPr>
      </p:pic>
      <p:pic>
        <p:nvPicPr>
          <p:cNvPr id="7" name="Picture 11" descr="image1f5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0" y="4573588"/>
            <a:ext cx="1417638" cy="1058862"/>
          </a:xfrm>
          <a:prstGeom prst="rect">
            <a:avLst/>
          </a:prstGeom>
          <a:noFill/>
        </p:spPr>
      </p:pic>
      <p:pic>
        <p:nvPicPr>
          <p:cNvPr id="8" name="Picture 12" descr="Gleason3_10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88" y="4716463"/>
            <a:ext cx="1439862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image1f3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9275" y="5005388"/>
            <a:ext cx="1417638" cy="1062037"/>
          </a:xfrm>
          <a:prstGeom prst="rect">
            <a:avLst/>
          </a:prstGeom>
          <a:noFill/>
        </p:spPr>
      </p:pic>
      <p:pic>
        <p:nvPicPr>
          <p:cNvPr id="10" name="Picture 14" descr="ktmap1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3175" y="4716463"/>
            <a:ext cx="1425575" cy="1068387"/>
          </a:xfrm>
          <a:prstGeom prst="rect">
            <a:avLst/>
          </a:prstGeom>
          <a:noFill/>
        </p:spPr>
      </p:pic>
      <p:pic>
        <p:nvPicPr>
          <p:cNvPr id="11" name="Picture 15" descr="kthist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0888" y="4716463"/>
            <a:ext cx="13668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706688" y="6207125"/>
            <a:ext cx="172878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Filter responses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926013" y="3665538"/>
            <a:ext cx="2017712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Filter response </a:t>
            </a:r>
            <a:r>
              <a:rPr lang="en-US" i="1" dirty="0">
                <a:solidFill>
                  <a:schemeClr val="bg1"/>
                </a:solidFill>
              </a:rPr>
              <a:t>clustering </a:t>
            </a:r>
            <a:r>
              <a:rPr lang="en-US" dirty="0">
                <a:solidFill>
                  <a:schemeClr val="bg1"/>
                </a:solidFill>
              </a:rPr>
              <a:t>per class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5154613" y="6211888"/>
            <a:ext cx="1512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Texton map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6954838" y="6207125"/>
            <a:ext cx="20177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Texton histogram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47688" y="6207125"/>
            <a:ext cx="151288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Original H&amp;E</a:t>
            </a: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2058988" y="5280025"/>
            <a:ext cx="360362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lIns="0" tIns="0" anchor="ctr">
            <a:spAutoFit/>
          </a:bodyPr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4579938" y="5280025"/>
            <a:ext cx="360362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lIns="0" tIns="0" anchor="ctr">
            <a:spAutoFit/>
          </a:bodyPr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6667500" y="5280025"/>
            <a:ext cx="360363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lIns="0" tIns="0" anchor="ctr">
            <a:spAutoFit/>
          </a:bodyPr>
          <a:lstStyle/>
          <a:p>
            <a:endParaRPr lang="en-US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5791200" y="4241800"/>
            <a:ext cx="0" cy="36195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lIns="0" t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12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36" y="0"/>
            <a:ext cx="8172450" cy="624114"/>
          </a:xfrm>
        </p:spPr>
        <p:txBody>
          <a:bodyPr/>
          <a:lstStyle/>
          <a:p>
            <a:r>
              <a:rPr lang="en-US" dirty="0" smtClean="0"/>
              <a:t>Case Study 1 – Tissue Characterization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909638"/>
            <a:ext cx="815498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 smtClean="0">
                <a:latin typeface="Times New Roman" pitchFamily="18" charset="0"/>
              </a:rPr>
              <a:t>Texton</a:t>
            </a:r>
            <a:r>
              <a:rPr lang="en-US" sz="2000" dirty="0" smtClean="0">
                <a:latin typeface="Times New Roman" pitchFamily="18" charset="0"/>
              </a:rPr>
              <a:t> features fail to capture structural arrangement of cells in the tissue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Solution – Detect cells and create a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cell network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" name="Picture 2" descr="C:\home\presentations\clustering\gleason3rgb.tif"/>
          <p:cNvPicPr>
            <a:picLocks noChangeAspect="1" noChangeArrowheads="1"/>
          </p:cNvPicPr>
          <p:nvPr/>
        </p:nvPicPr>
        <p:blipFill>
          <a:blip r:embed="rId2" cstate="print"/>
          <a:srcRect l="10852" t="19106" r="7515" b="19194"/>
          <a:stretch>
            <a:fillRect/>
          </a:stretch>
        </p:blipFill>
        <p:spPr bwMode="auto">
          <a:xfrm>
            <a:off x="433388" y="758825"/>
            <a:ext cx="4237037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 descr="C:\home\presentations\clustering\gleason3grayWithOverlay.tif"/>
          <p:cNvPicPr>
            <a:picLocks noChangeAspect="1" noChangeArrowheads="1"/>
          </p:cNvPicPr>
          <p:nvPr/>
        </p:nvPicPr>
        <p:blipFill>
          <a:blip r:embed="rId3" cstate="print"/>
          <a:srcRect l="11081" t="19128" r="7297" b="19264"/>
          <a:stretch>
            <a:fillRect/>
          </a:stretch>
        </p:blipFill>
        <p:spPr bwMode="auto">
          <a:xfrm>
            <a:off x="442913" y="749300"/>
            <a:ext cx="4246562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 descr="C:\home\presentations\clustering\gleason3Graph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88" y="730250"/>
            <a:ext cx="4265612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C:\home\presentations\clustering\gleason4rgb.tif"/>
          <p:cNvPicPr>
            <a:picLocks noChangeAspect="1" noChangeArrowheads="1"/>
          </p:cNvPicPr>
          <p:nvPr/>
        </p:nvPicPr>
        <p:blipFill>
          <a:blip r:embed="rId5" cstate="print"/>
          <a:srcRect l="7516" t="19157" r="11060" b="19066"/>
          <a:stretch>
            <a:fillRect/>
          </a:stretch>
        </p:blipFill>
        <p:spPr bwMode="auto">
          <a:xfrm>
            <a:off x="4703763" y="758825"/>
            <a:ext cx="4217987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 descr="C:\home\presentations\clustering\gleason4grayWithOverlay.tif"/>
          <p:cNvPicPr>
            <a:picLocks noChangeAspect="1" noChangeArrowheads="1"/>
          </p:cNvPicPr>
          <p:nvPr/>
        </p:nvPicPr>
        <p:blipFill>
          <a:blip r:embed="rId6" cstate="print"/>
          <a:srcRect l="7567" t="19087" r="10759" b="19283"/>
          <a:stretch>
            <a:fillRect/>
          </a:stretch>
        </p:blipFill>
        <p:spPr bwMode="auto">
          <a:xfrm>
            <a:off x="4703763" y="758825"/>
            <a:ext cx="42195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C:\home\presentations\clustering\gleason4Graph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94238" y="741363"/>
            <a:ext cx="4229100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Connector 35"/>
          <p:cNvCxnSpPr/>
          <p:nvPr/>
        </p:nvCxnSpPr>
        <p:spPr>
          <a:xfrm rot="5400000">
            <a:off x="1755775" y="3611563"/>
            <a:ext cx="5857875" cy="0"/>
          </a:xfrm>
          <a:prstGeom prst="line">
            <a:avLst/>
          </a:prstGeom>
          <a:ln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1582738" y="6488113"/>
            <a:ext cx="1941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Gleason Grade 3</a:t>
            </a:r>
          </a:p>
        </p:txBody>
      </p: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5929313" y="6488113"/>
            <a:ext cx="1941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Gleason Grade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Case Study 1 – Tissue Characterization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909638"/>
            <a:ext cx="815498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 smtClean="0">
                <a:latin typeface="Times New Roman" pitchFamily="18" charset="0"/>
              </a:rPr>
              <a:t>Texton</a:t>
            </a:r>
            <a:r>
              <a:rPr lang="en-US" sz="2000" dirty="0" smtClean="0">
                <a:latin typeface="Times New Roman" pitchFamily="18" charset="0"/>
              </a:rPr>
              <a:t> features fail to capture structural arrangement of cells in the tissue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Solution – Detect cells and create a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cell network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5" name="Picture 14" descr="cell_network_tissue.jpg"/>
          <p:cNvPicPr>
            <a:picLocks noChangeAspect="1"/>
          </p:cNvPicPr>
          <p:nvPr/>
        </p:nvPicPr>
        <p:blipFill>
          <a:blip r:embed="rId2" cstate="print"/>
          <a:srcRect b="46770"/>
          <a:stretch>
            <a:fillRect/>
          </a:stretch>
        </p:blipFill>
        <p:spPr>
          <a:xfrm>
            <a:off x="996188" y="1587500"/>
            <a:ext cx="7131812" cy="50872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Case Study 1 – Tissue Characterization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871538"/>
            <a:ext cx="815498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Using just two network features gave perfect discrimination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20713" y="6150114"/>
            <a:ext cx="825658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Later learned that these cycles are called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cribriform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patterns and are used as a sign of cancer grade, but are </a:t>
            </a:r>
            <a:r>
              <a:rPr lang="en-US" sz="2000" i="1" dirty="0" smtClean="0">
                <a:latin typeface="Times New Roman" pitchFamily="18" charset="0"/>
              </a:rPr>
              <a:t>difficult to quantify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6082" name="Picture 2" descr="C:\home\writings\digital_pathology\ISBI11\svm_inver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200" y="1253671"/>
            <a:ext cx="5696693" cy="49880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Case Study 2 – Psychological disorders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1011238"/>
            <a:ext cx="8154987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Psychological testing used today to determine diagnosis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  <a:latin typeface="Times New Roman" pitchFamily="18" charset="0"/>
              </a:rPr>
              <a:t> Limited reproducibility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3"/>
                </a:solidFill>
                <a:latin typeface="Times New Roman" pitchFamily="18" charset="0"/>
              </a:rPr>
              <a:t>Limited quantification 	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20713" y="2217738"/>
            <a:ext cx="746918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Imaging studies find little diagnostic power in shape and </a:t>
            </a:r>
            <a:r>
              <a:rPr lang="en-US" sz="2000" dirty="0" err="1" smtClean="0">
                <a:latin typeface="Times New Roman" pitchFamily="18" charset="0"/>
              </a:rPr>
              <a:t>volumetrics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41900" y="3457714"/>
            <a:ext cx="41021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Recent focus on use of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network</a:t>
            </a:r>
            <a:r>
              <a:rPr lang="en-US" sz="2000" dirty="0" smtClean="0">
                <a:latin typeface="Times New Roman" pitchFamily="18" charset="0"/>
              </a:rPr>
              <a:t> models to determine pathology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8" name="Picture 4" descr="http://public.kitware.com/ImageVote/media/pollimages/brainnetw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2903538"/>
            <a:ext cx="4292600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deskarati.files.wordpress.com/2010/10/hconnection.jpg?w=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467225"/>
            <a:ext cx="411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Case Study 2 – Psychological disorders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922338"/>
            <a:ext cx="815498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>
                <a:latin typeface="Times New Roman" pitchFamily="18" charset="0"/>
              </a:rPr>
              <a:t>D</a:t>
            </a:r>
            <a:r>
              <a:rPr lang="en-US" sz="2000" dirty="0" smtClean="0">
                <a:latin typeface="Times New Roman" pitchFamily="18" charset="0"/>
              </a:rPr>
              <a:t>ifferent ways to define circuits in the brain:</a:t>
            </a:r>
            <a:endParaRPr lang="en-US" sz="2000" dirty="0" smtClean="0">
              <a:solidFill>
                <a:schemeClr val="accent3"/>
              </a:solidFill>
              <a:latin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25537" t="10567" r="7201" b="1431"/>
          <a:stretch>
            <a:fillRect/>
          </a:stretch>
        </p:blipFill>
        <p:spPr bwMode="auto">
          <a:xfrm>
            <a:off x="1320800" y="1376362"/>
            <a:ext cx="6919913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842000" y="6550223"/>
            <a:ext cx="2374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 err="1">
                <a:solidFill>
                  <a:schemeClr val="tx1"/>
                </a:solidFill>
                <a:latin typeface="Arial" pitchFamily="34" charset="0"/>
              </a:rPr>
              <a:t>Bullmore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</a:rPr>
              <a:t> and </a:t>
            </a:r>
            <a:r>
              <a:rPr lang="en-US" sz="1400" dirty="0" err="1">
                <a:solidFill>
                  <a:schemeClr val="tx1"/>
                </a:solidFill>
                <a:latin typeface="Arial" pitchFamily="34" charset="0"/>
              </a:rPr>
              <a:t>Sporns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</a:rPr>
              <a:t>,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Case Study 2 – Psychological disorders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1011238"/>
            <a:ext cx="8154987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Some differences in networks have been detected between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  <a:latin typeface="Times New Roman" pitchFamily="18" charset="0"/>
              </a:rPr>
              <a:t> Age groups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  <a:latin typeface="Times New Roman" pitchFamily="18" charset="0"/>
              </a:rPr>
              <a:t> Schizophrenia</a:t>
            </a:r>
            <a:r>
              <a:rPr lang="en-US" sz="20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3"/>
                </a:solidFill>
                <a:latin typeface="Times New Roman" pitchFamily="18" charset="0"/>
              </a:rPr>
              <a:t>and Alzheimer’s disease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20713" y="2217738"/>
            <a:ext cx="746918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Most focus has been measuring similarity to small-world and scale-free network models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601" y="3048000"/>
            <a:ext cx="2834310" cy="360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 bwMode="auto">
          <a:xfrm>
            <a:off x="6209444" y="3339481"/>
            <a:ext cx="237744" cy="236783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20" name="Straight Connector 19"/>
          <p:cNvCxnSpPr>
            <a:stCxn id="15" idx="2"/>
            <a:endCxn id="58" idx="7"/>
          </p:cNvCxnSpPr>
          <p:nvPr/>
        </p:nvCxnSpPr>
        <p:spPr bwMode="auto">
          <a:xfrm rot="10800000" flipV="1">
            <a:off x="5650372" y="3457873"/>
            <a:ext cx="559073" cy="22108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57" idx="0"/>
            <a:endCxn id="58" idx="3"/>
          </p:cNvCxnSpPr>
          <p:nvPr/>
        </p:nvCxnSpPr>
        <p:spPr bwMode="auto">
          <a:xfrm rot="5400000" flipH="1" flipV="1">
            <a:off x="5091942" y="3914363"/>
            <a:ext cx="458293" cy="3223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Oval 50"/>
          <p:cNvSpPr/>
          <p:nvPr/>
        </p:nvSpPr>
        <p:spPr bwMode="auto">
          <a:xfrm>
            <a:off x="7047644" y="3682381"/>
            <a:ext cx="237744" cy="236783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7454044" y="4291981"/>
            <a:ext cx="237744" cy="236783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314344" y="5130181"/>
            <a:ext cx="237744" cy="236783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6742844" y="5777881"/>
            <a:ext cx="237744" cy="236783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5815744" y="5765181"/>
            <a:ext cx="237744" cy="236783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155344" y="5155581"/>
            <a:ext cx="237744" cy="236783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5041044" y="4304681"/>
            <a:ext cx="237744" cy="236783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5447444" y="3644281"/>
            <a:ext cx="237744" cy="236783"/>
          </a:xfrm>
          <a:prstGeom prst="ellipse">
            <a:avLst/>
          </a:prstGeom>
          <a:solidFill>
            <a:schemeClr val="accent1">
              <a:shade val="30000"/>
              <a:satMod val="1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62" name="Straight Connector 61"/>
          <p:cNvCxnSpPr>
            <a:stCxn id="15" idx="6"/>
            <a:endCxn id="51" idx="1"/>
          </p:cNvCxnSpPr>
          <p:nvPr/>
        </p:nvCxnSpPr>
        <p:spPr bwMode="auto">
          <a:xfrm>
            <a:off x="6447188" y="3457873"/>
            <a:ext cx="635273" cy="25918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52" idx="0"/>
            <a:endCxn id="51" idx="5"/>
          </p:cNvCxnSpPr>
          <p:nvPr/>
        </p:nvCxnSpPr>
        <p:spPr bwMode="auto">
          <a:xfrm rot="16200000" flipV="1">
            <a:off x="7207998" y="3927062"/>
            <a:ext cx="407493" cy="3223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56" idx="0"/>
            <a:endCxn id="57" idx="4"/>
          </p:cNvCxnSpPr>
          <p:nvPr/>
        </p:nvCxnSpPr>
        <p:spPr bwMode="auto">
          <a:xfrm rot="16200000" flipV="1">
            <a:off x="4910008" y="4791373"/>
            <a:ext cx="614117" cy="1143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53" idx="0"/>
            <a:endCxn id="52" idx="4"/>
          </p:cNvCxnSpPr>
          <p:nvPr/>
        </p:nvCxnSpPr>
        <p:spPr bwMode="auto">
          <a:xfrm rot="5400000" flipH="1" flipV="1">
            <a:off x="7202358" y="4759623"/>
            <a:ext cx="601417" cy="139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55" idx="1"/>
            <a:endCxn id="56" idx="5"/>
          </p:cNvCxnSpPr>
          <p:nvPr/>
        </p:nvCxnSpPr>
        <p:spPr bwMode="auto">
          <a:xfrm rot="16200000" flipV="1">
            <a:off x="5383332" y="5332628"/>
            <a:ext cx="442169" cy="49229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stCxn id="54" idx="7"/>
            <a:endCxn id="53" idx="3"/>
          </p:cNvCxnSpPr>
          <p:nvPr/>
        </p:nvCxnSpPr>
        <p:spPr bwMode="auto">
          <a:xfrm rot="5400000" flipH="1" flipV="1">
            <a:off x="6907332" y="5370728"/>
            <a:ext cx="480269" cy="40339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55" idx="6"/>
            <a:endCxn id="54" idx="2"/>
          </p:cNvCxnSpPr>
          <p:nvPr/>
        </p:nvCxnSpPr>
        <p:spPr bwMode="auto">
          <a:xfrm>
            <a:off x="6053488" y="5883573"/>
            <a:ext cx="689356" cy="12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>
            <a:stCxn id="55" idx="0"/>
            <a:endCxn id="51" idx="3"/>
          </p:cNvCxnSpPr>
          <p:nvPr/>
        </p:nvCxnSpPr>
        <p:spPr bwMode="auto">
          <a:xfrm rot="5400000" flipH="1" flipV="1">
            <a:off x="5568192" y="4250913"/>
            <a:ext cx="1880693" cy="11478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58" idx="5"/>
            <a:endCxn id="52" idx="2"/>
          </p:cNvCxnSpPr>
          <p:nvPr/>
        </p:nvCxnSpPr>
        <p:spPr bwMode="auto">
          <a:xfrm rot="16200000" flipH="1">
            <a:off x="6270215" y="3226543"/>
            <a:ext cx="563985" cy="18036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Case Study 2 – Psychological disorders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84856" y="938666"/>
            <a:ext cx="8154987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ADHD Challenge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  <a:latin typeface="Times New Roman" pitchFamily="18" charset="0"/>
              </a:rPr>
              <a:t> ~750 training subjects, ~60% normal, ~40% ADHD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3"/>
                </a:solidFill>
                <a:latin typeface="Times New Roman" pitchFamily="18" charset="0"/>
              </a:rPr>
              <a:t>Obtained from multiple sites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3"/>
                </a:solidFill>
                <a:latin typeface="Times New Roman" pitchFamily="18" charset="0"/>
              </a:rPr>
              <a:t>~200 test subjects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3"/>
                </a:solidFill>
                <a:latin typeface="Times New Roman" pitchFamily="18" charset="0"/>
              </a:rPr>
              <a:t>Structural MR and </a:t>
            </a:r>
            <a:r>
              <a:rPr lang="en-US" sz="2000" dirty="0" err="1" smtClean="0">
                <a:solidFill>
                  <a:schemeClr val="accent3"/>
                </a:solidFill>
                <a:latin typeface="Times New Roman" pitchFamily="18" charset="0"/>
              </a:rPr>
              <a:t>fMRI</a:t>
            </a:r>
            <a:endParaRPr lang="en-US" sz="2000" dirty="0" smtClean="0">
              <a:solidFill>
                <a:schemeClr val="accent3"/>
              </a:solidFill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3600" y="2649311"/>
            <a:ext cx="1778000" cy="1059089"/>
            <a:chOff x="457200" y="1838325"/>
            <a:chExt cx="3524250" cy="2171700"/>
          </a:xfrm>
        </p:grpSpPr>
        <p:pic>
          <p:nvPicPr>
            <p:cNvPr id="10" name="Picture 6" descr="maxFlow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2066925"/>
              <a:ext cx="352425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704850" y="1838325"/>
              <a:ext cx="1743075" cy="2105025"/>
            </a:xfrm>
            <a:custGeom>
              <a:avLst/>
              <a:gdLst>
                <a:gd name="T0" fmla="*/ 1743075 w 1098"/>
                <a:gd name="T1" fmla="*/ 0 h 1326"/>
                <a:gd name="T2" fmla="*/ 1524000 w 1098"/>
                <a:gd name="T3" fmla="*/ 838200 h 1326"/>
                <a:gd name="T4" fmla="*/ 1057275 w 1098"/>
                <a:gd name="T5" fmla="*/ 1295400 h 1326"/>
                <a:gd name="T6" fmla="*/ 381000 w 1098"/>
                <a:gd name="T7" fmla="*/ 1390650 h 1326"/>
                <a:gd name="T8" fmla="*/ 0 w 1098"/>
                <a:gd name="T9" fmla="*/ 2105025 h 1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8"/>
                <a:gd name="T16" fmla="*/ 0 h 1326"/>
                <a:gd name="T17" fmla="*/ 1098 w 1098"/>
                <a:gd name="T18" fmla="*/ 1326 h 13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8" h="1326">
                  <a:moveTo>
                    <a:pt x="1098" y="0"/>
                  </a:moveTo>
                  <a:cubicBezTo>
                    <a:pt x="1065" y="196"/>
                    <a:pt x="1032" y="392"/>
                    <a:pt x="960" y="528"/>
                  </a:cubicBezTo>
                  <a:cubicBezTo>
                    <a:pt x="888" y="664"/>
                    <a:pt x="786" y="758"/>
                    <a:pt x="666" y="816"/>
                  </a:cubicBezTo>
                  <a:cubicBezTo>
                    <a:pt x="546" y="874"/>
                    <a:pt x="351" y="791"/>
                    <a:pt x="240" y="876"/>
                  </a:cubicBezTo>
                  <a:cubicBezTo>
                    <a:pt x="129" y="961"/>
                    <a:pt x="64" y="1143"/>
                    <a:pt x="0" y="1326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504825" y="2914650"/>
              <a:ext cx="257175" cy="257175"/>
            </a:xfrm>
            <a:prstGeom prst="ellipse">
              <a:avLst/>
            </a:prstGeom>
            <a:solidFill>
              <a:schemeClr val="hlink"/>
            </a:solidFill>
            <a:ln w="25400" algn="ctr">
              <a:noFill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1295400" y="2105025"/>
              <a:ext cx="257175" cy="257175"/>
            </a:xfrm>
            <a:prstGeom prst="ellipse">
              <a:avLst/>
            </a:prstGeom>
            <a:solidFill>
              <a:schemeClr val="hlink"/>
            </a:solidFill>
            <a:ln w="25400" algn="ctr">
              <a:noFill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auto">
            <a:xfrm>
              <a:off x="1295400" y="3705225"/>
              <a:ext cx="257175" cy="257175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2905125" y="3714750"/>
              <a:ext cx="257175" cy="257175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2886075" y="2114550"/>
              <a:ext cx="257175" cy="257175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3695700" y="2924175"/>
              <a:ext cx="257175" cy="257175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01057" y="3802743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Separability</a:t>
            </a:r>
            <a:endParaRPr lang="en-US" sz="1400" dirty="0"/>
          </a:p>
        </p:txBody>
      </p:sp>
      <p:pic>
        <p:nvPicPr>
          <p:cNvPr id="45060" name="Picture 4" descr="C:\home\writings\book\Combinatorial_Image_Processing\DATA\synthetic\closenessTreeInverte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525" y="2144713"/>
            <a:ext cx="2187125" cy="1525587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893457" y="3790043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Connectivity</a:t>
            </a:r>
            <a:endParaRPr lang="en-US" sz="1400" dirty="0"/>
          </a:p>
        </p:txBody>
      </p:sp>
      <p:pic>
        <p:nvPicPr>
          <p:cNvPr id="22" name="Picture 11" descr="future-inter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586" y="4152900"/>
            <a:ext cx="1963499" cy="192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017157" y="6114143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Sparsity</a:t>
            </a:r>
            <a:endParaRPr lang="en-US" sz="1400" dirty="0"/>
          </a:p>
        </p:txBody>
      </p:sp>
      <p:pic>
        <p:nvPicPr>
          <p:cNvPr id="45061" name="Picture 5" descr="C:\home\writings\book\Combinatorial_Image_Processing\FIGURES\karate_degre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5396" y="2120900"/>
            <a:ext cx="2437142" cy="156845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093857" y="3675743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Centrality</a:t>
            </a:r>
            <a:endParaRPr lang="en-US" sz="1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4660900" y="4419600"/>
            <a:ext cx="1343660" cy="1242060"/>
            <a:chOff x="2857500" y="2387600"/>
            <a:chExt cx="3426460" cy="3248660"/>
          </a:xfrm>
        </p:grpSpPr>
        <p:sp>
          <p:nvSpPr>
            <p:cNvPr id="27" name="Oval 26"/>
            <p:cNvSpPr/>
            <p:nvPr/>
          </p:nvSpPr>
          <p:spPr bwMode="auto">
            <a:xfrm>
              <a:off x="4400550" y="23876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3911600" y="28194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4889500" y="28194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645025" y="34290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4156075" y="34290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2" name="Straight Connector 31"/>
            <p:cNvCxnSpPr>
              <a:stCxn id="28" idx="7"/>
              <a:endCxn id="27" idx="3"/>
            </p:cNvCxnSpPr>
            <p:nvPr/>
          </p:nvCxnSpPr>
          <p:spPr bwMode="auto">
            <a:xfrm rot="5400000" flipH="1" flipV="1">
              <a:off x="4252371" y="2671221"/>
              <a:ext cx="173168" cy="2303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>
              <a:stCxn id="27" idx="5"/>
              <a:endCxn id="29" idx="1"/>
            </p:cNvCxnSpPr>
            <p:nvPr/>
          </p:nvCxnSpPr>
          <p:spPr bwMode="auto">
            <a:xfrm rot="16200000" flipH="1">
              <a:off x="4741321" y="2671221"/>
              <a:ext cx="173168" cy="2303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>
              <a:stCxn id="29" idx="4"/>
              <a:endCxn id="30" idx="7"/>
            </p:cNvCxnSpPr>
            <p:nvPr/>
          </p:nvCxnSpPr>
          <p:spPr bwMode="auto">
            <a:xfrm rot="5400000">
              <a:off x="4866099" y="3276283"/>
              <a:ext cx="297404" cy="11515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>
              <a:endCxn id="31" idx="1"/>
            </p:cNvCxnSpPr>
            <p:nvPr/>
          </p:nvCxnSpPr>
          <p:spPr bwMode="auto">
            <a:xfrm rot="16200000" flipH="1">
              <a:off x="4021139" y="3294064"/>
              <a:ext cx="294862" cy="821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>
              <a:stCxn id="30" idx="2"/>
              <a:endCxn id="31" idx="6"/>
            </p:cNvCxnSpPr>
            <p:nvPr/>
          </p:nvCxnSpPr>
          <p:spPr bwMode="auto">
            <a:xfrm rot="10800000">
              <a:off x="4521835" y="3611880"/>
              <a:ext cx="12319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stCxn id="27" idx="4"/>
              <a:endCxn id="30" idx="0"/>
            </p:cNvCxnSpPr>
            <p:nvPr/>
          </p:nvCxnSpPr>
          <p:spPr bwMode="auto">
            <a:xfrm rot="16200000" flipH="1">
              <a:off x="4367847" y="2968942"/>
              <a:ext cx="675640" cy="2444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stCxn id="28" idx="5"/>
              <a:endCxn id="30" idx="1"/>
            </p:cNvCxnSpPr>
            <p:nvPr/>
          </p:nvCxnSpPr>
          <p:spPr bwMode="auto">
            <a:xfrm rot="16200000" flipH="1">
              <a:off x="4285708" y="3069683"/>
              <a:ext cx="350968" cy="4747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>
              <a:stCxn id="29" idx="3"/>
              <a:endCxn id="31" idx="7"/>
            </p:cNvCxnSpPr>
            <p:nvPr/>
          </p:nvCxnSpPr>
          <p:spPr bwMode="auto">
            <a:xfrm rot="5400000">
              <a:off x="4530184" y="3069684"/>
              <a:ext cx="350968" cy="4747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>
              <a:stCxn id="27" idx="4"/>
              <a:endCxn id="31" idx="0"/>
            </p:cNvCxnSpPr>
            <p:nvPr/>
          </p:nvCxnSpPr>
          <p:spPr bwMode="auto">
            <a:xfrm rot="5400000">
              <a:off x="4123373" y="2968943"/>
              <a:ext cx="675640" cy="2444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>
              <a:stCxn id="29" idx="2"/>
              <a:endCxn id="28" idx="6"/>
            </p:cNvCxnSpPr>
            <p:nvPr/>
          </p:nvCxnSpPr>
          <p:spPr bwMode="auto">
            <a:xfrm rot="10800000">
              <a:off x="4277360" y="3002280"/>
              <a:ext cx="61214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5429250" y="42291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4940300" y="46609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5918200" y="46609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5673725" y="52705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5184775" y="52705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47" name="Straight Connector 46"/>
            <p:cNvCxnSpPr>
              <a:stCxn id="43" idx="7"/>
              <a:endCxn id="42" idx="3"/>
            </p:cNvCxnSpPr>
            <p:nvPr/>
          </p:nvCxnSpPr>
          <p:spPr bwMode="auto">
            <a:xfrm rot="5400000" flipH="1" flipV="1">
              <a:off x="5281071" y="4512721"/>
              <a:ext cx="173168" cy="2303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42" idx="5"/>
              <a:endCxn id="44" idx="1"/>
            </p:cNvCxnSpPr>
            <p:nvPr/>
          </p:nvCxnSpPr>
          <p:spPr bwMode="auto">
            <a:xfrm rot="16200000" flipH="1">
              <a:off x="5770021" y="4512721"/>
              <a:ext cx="173168" cy="2303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>
              <a:stCxn id="44" idx="4"/>
              <a:endCxn id="45" idx="7"/>
            </p:cNvCxnSpPr>
            <p:nvPr/>
          </p:nvCxnSpPr>
          <p:spPr bwMode="auto">
            <a:xfrm rot="5400000">
              <a:off x="5894799" y="5117783"/>
              <a:ext cx="297404" cy="11515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>
              <a:endCxn id="46" idx="1"/>
            </p:cNvCxnSpPr>
            <p:nvPr/>
          </p:nvCxnSpPr>
          <p:spPr bwMode="auto">
            <a:xfrm rot="16200000" flipH="1">
              <a:off x="5049839" y="5135564"/>
              <a:ext cx="294862" cy="821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>
              <a:stCxn id="45" idx="2"/>
              <a:endCxn id="46" idx="6"/>
            </p:cNvCxnSpPr>
            <p:nvPr/>
          </p:nvCxnSpPr>
          <p:spPr bwMode="auto">
            <a:xfrm rot="10800000">
              <a:off x="5550535" y="5453380"/>
              <a:ext cx="12319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42" idx="4"/>
              <a:endCxn id="45" idx="0"/>
            </p:cNvCxnSpPr>
            <p:nvPr/>
          </p:nvCxnSpPr>
          <p:spPr bwMode="auto">
            <a:xfrm rot="16200000" flipH="1">
              <a:off x="5396547" y="4810442"/>
              <a:ext cx="675640" cy="2444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>
              <a:stCxn id="43" idx="5"/>
              <a:endCxn id="45" idx="1"/>
            </p:cNvCxnSpPr>
            <p:nvPr/>
          </p:nvCxnSpPr>
          <p:spPr bwMode="auto">
            <a:xfrm rot="16200000" flipH="1">
              <a:off x="5314408" y="4911183"/>
              <a:ext cx="350968" cy="4747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44" idx="3"/>
              <a:endCxn id="46" idx="7"/>
            </p:cNvCxnSpPr>
            <p:nvPr/>
          </p:nvCxnSpPr>
          <p:spPr bwMode="auto">
            <a:xfrm rot="5400000">
              <a:off x="5558884" y="4911184"/>
              <a:ext cx="350968" cy="4747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42" idx="4"/>
              <a:endCxn id="46" idx="0"/>
            </p:cNvCxnSpPr>
            <p:nvPr/>
          </p:nvCxnSpPr>
          <p:spPr bwMode="auto">
            <a:xfrm rot="5400000">
              <a:off x="5152073" y="4810443"/>
              <a:ext cx="675640" cy="2444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4" idx="2"/>
              <a:endCxn id="43" idx="6"/>
            </p:cNvCxnSpPr>
            <p:nvPr/>
          </p:nvCxnSpPr>
          <p:spPr bwMode="auto">
            <a:xfrm rot="10800000">
              <a:off x="5306060" y="4843780"/>
              <a:ext cx="61214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346450" y="42164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857500" y="46482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835400" y="46482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3590925" y="52578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3101975" y="52578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62" name="Straight Connector 61"/>
            <p:cNvCxnSpPr>
              <a:stCxn id="58" idx="7"/>
              <a:endCxn id="57" idx="3"/>
            </p:cNvCxnSpPr>
            <p:nvPr/>
          </p:nvCxnSpPr>
          <p:spPr bwMode="auto">
            <a:xfrm rot="5400000" flipH="1" flipV="1">
              <a:off x="3198271" y="4500021"/>
              <a:ext cx="173168" cy="2303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stCxn id="57" idx="5"/>
              <a:endCxn id="59" idx="1"/>
            </p:cNvCxnSpPr>
            <p:nvPr/>
          </p:nvCxnSpPr>
          <p:spPr bwMode="auto">
            <a:xfrm rot="16200000" flipH="1">
              <a:off x="3687221" y="4500021"/>
              <a:ext cx="173168" cy="2303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59" idx="4"/>
              <a:endCxn id="60" idx="7"/>
            </p:cNvCxnSpPr>
            <p:nvPr/>
          </p:nvCxnSpPr>
          <p:spPr bwMode="auto">
            <a:xfrm rot="5400000">
              <a:off x="3811999" y="5105083"/>
              <a:ext cx="297404" cy="11515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endCxn id="61" idx="1"/>
            </p:cNvCxnSpPr>
            <p:nvPr/>
          </p:nvCxnSpPr>
          <p:spPr bwMode="auto">
            <a:xfrm rot="16200000" flipH="1">
              <a:off x="2967039" y="5122864"/>
              <a:ext cx="294862" cy="821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60" idx="2"/>
              <a:endCxn id="61" idx="6"/>
            </p:cNvCxnSpPr>
            <p:nvPr/>
          </p:nvCxnSpPr>
          <p:spPr bwMode="auto">
            <a:xfrm rot="10800000">
              <a:off x="3467735" y="5440680"/>
              <a:ext cx="12319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>
              <a:stCxn id="57" idx="4"/>
              <a:endCxn id="60" idx="0"/>
            </p:cNvCxnSpPr>
            <p:nvPr/>
          </p:nvCxnSpPr>
          <p:spPr bwMode="auto">
            <a:xfrm rot="16200000" flipH="1">
              <a:off x="3313747" y="4797742"/>
              <a:ext cx="675640" cy="2444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>
              <a:stCxn id="58" idx="5"/>
              <a:endCxn id="60" idx="1"/>
            </p:cNvCxnSpPr>
            <p:nvPr/>
          </p:nvCxnSpPr>
          <p:spPr bwMode="auto">
            <a:xfrm rot="16200000" flipH="1">
              <a:off x="3231608" y="4898483"/>
              <a:ext cx="350968" cy="4747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59" idx="3"/>
              <a:endCxn id="61" idx="7"/>
            </p:cNvCxnSpPr>
            <p:nvPr/>
          </p:nvCxnSpPr>
          <p:spPr bwMode="auto">
            <a:xfrm rot="5400000">
              <a:off x="3476084" y="4898484"/>
              <a:ext cx="350968" cy="4747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57" idx="4"/>
              <a:endCxn id="61" idx="0"/>
            </p:cNvCxnSpPr>
            <p:nvPr/>
          </p:nvCxnSpPr>
          <p:spPr bwMode="auto">
            <a:xfrm rot="5400000">
              <a:off x="3069273" y="4797743"/>
              <a:ext cx="675640" cy="2444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>
              <a:stCxn id="59" idx="2"/>
              <a:endCxn id="58" idx="6"/>
            </p:cNvCxnSpPr>
            <p:nvPr/>
          </p:nvCxnSpPr>
          <p:spPr bwMode="auto">
            <a:xfrm rot="10800000">
              <a:off x="3223260" y="4831080"/>
              <a:ext cx="61214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>
              <a:stCxn id="31" idx="3"/>
              <a:endCxn id="57" idx="7"/>
            </p:cNvCxnSpPr>
            <p:nvPr/>
          </p:nvCxnSpPr>
          <p:spPr bwMode="auto">
            <a:xfrm rot="5400000">
              <a:off x="3669759" y="3730084"/>
              <a:ext cx="528768" cy="5509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>
              <a:stCxn id="43" idx="2"/>
              <a:endCxn id="59" idx="6"/>
            </p:cNvCxnSpPr>
            <p:nvPr/>
          </p:nvCxnSpPr>
          <p:spPr bwMode="auto">
            <a:xfrm rot="10800000">
              <a:off x="4201160" y="4831080"/>
              <a:ext cx="739140" cy="127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>
              <a:stCxn id="42" idx="1"/>
              <a:endCxn id="30" idx="5"/>
            </p:cNvCxnSpPr>
            <p:nvPr/>
          </p:nvCxnSpPr>
          <p:spPr bwMode="auto">
            <a:xfrm rot="16200000" flipV="1">
              <a:off x="4949284" y="3749133"/>
              <a:ext cx="541468" cy="5255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5" name="TextBox 74"/>
          <p:cNvSpPr txBox="1"/>
          <p:nvPr/>
        </p:nvSpPr>
        <p:spPr>
          <a:xfrm>
            <a:off x="4731657" y="5771243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Graph motifs</a:t>
            </a:r>
            <a:endParaRPr lang="en-US" sz="1400" dirty="0"/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1727200" y="6457890"/>
            <a:ext cx="65151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Current: 85% discrimination.  Solution due Sept. 9</a:t>
            </a:r>
            <a:r>
              <a:rPr lang="en-US" sz="2000" baseline="30000" dirty="0" smtClean="0">
                <a:latin typeface="Times New Roman" pitchFamily="18" charset="0"/>
              </a:rPr>
              <a:t>th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879475" y="4597400"/>
            <a:ext cx="1139825" cy="1079500"/>
            <a:chOff x="3533775" y="1371600"/>
            <a:chExt cx="2178685" cy="1667510"/>
          </a:xfrm>
        </p:grpSpPr>
        <p:sp>
          <p:nvSpPr>
            <p:cNvPr id="78" name="Oval 77"/>
            <p:cNvSpPr/>
            <p:nvPr/>
          </p:nvSpPr>
          <p:spPr bwMode="auto">
            <a:xfrm>
              <a:off x="4845050" y="13716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4368800" y="201803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5346700" y="201803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4810125" y="267335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978275" y="267335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3" name="Straight Connector 82"/>
            <p:cNvCxnSpPr>
              <a:stCxn id="79" idx="7"/>
              <a:endCxn id="78" idx="3"/>
            </p:cNvCxnSpPr>
            <p:nvPr/>
          </p:nvCxnSpPr>
          <p:spPr bwMode="auto">
            <a:xfrm rot="5400000" flipH="1" flipV="1">
              <a:off x="4595906" y="1768886"/>
              <a:ext cx="387798" cy="2176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78" idx="5"/>
              <a:endCxn id="80" idx="1"/>
            </p:cNvCxnSpPr>
            <p:nvPr/>
          </p:nvCxnSpPr>
          <p:spPr bwMode="auto">
            <a:xfrm rot="16200000" flipH="1">
              <a:off x="5084856" y="1756186"/>
              <a:ext cx="387798" cy="2430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0" idx="3"/>
            </p:cNvCxnSpPr>
            <p:nvPr/>
          </p:nvCxnSpPr>
          <p:spPr bwMode="auto">
            <a:xfrm rot="5400000">
              <a:off x="5037549" y="2427699"/>
              <a:ext cx="460189" cy="26524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>
              <a:stCxn id="79" idx="3"/>
              <a:endCxn id="82" idx="7"/>
            </p:cNvCxnSpPr>
            <p:nvPr/>
          </p:nvCxnSpPr>
          <p:spPr bwMode="auto">
            <a:xfrm rot="5400000">
              <a:off x="4158074" y="2462624"/>
              <a:ext cx="396688" cy="1318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rot="10800000">
              <a:off x="4344035" y="2856230"/>
              <a:ext cx="46609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>
              <a:stCxn id="79" idx="5"/>
              <a:endCxn id="81" idx="1"/>
            </p:cNvCxnSpPr>
            <p:nvPr/>
          </p:nvCxnSpPr>
          <p:spPr bwMode="auto">
            <a:xfrm rot="16200000" flipH="1">
              <a:off x="4573998" y="2437223"/>
              <a:ext cx="396688" cy="1826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 rot="10800000">
              <a:off x="4734560" y="2200910"/>
              <a:ext cx="61214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3533775" y="201803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3863975" y="1371600"/>
              <a:ext cx="365760" cy="365760"/>
            </a:xfrm>
            <a:prstGeom prst="ellipse">
              <a:avLst/>
            </a:prstGeom>
            <a:solidFill>
              <a:schemeClr val="accent1">
                <a:shade val="30000"/>
                <a:satMod val="11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229735" y="1554480"/>
              <a:ext cx="61531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>
              <a:stCxn id="91" idx="5"/>
              <a:endCxn id="79" idx="1"/>
            </p:cNvCxnSpPr>
            <p:nvPr/>
          </p:nvCxnSpPr>
          <p:spPr bwMode="auto">
            <a:xfrm rot="16200000" flipH="1">
              <a:off x="4105368" y="1754598"/>
              <a:ext cx="387798" cy="2461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90" idx="6"/>
              <a:endCxn id="79" idx="2"/>
            </p:cNvCxnSpPr>
            <p:nvPr/>
          </p:nvCxnSpPr>
          <p:spPr bwMode="auto">
            <a:xfrm>
              <a:off x="3899535" y="2200910"/>
              <a:ext cx="46926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>
              <a:stCxn id="90" idx="4"/>
              <a:endCxn id="82" idx="2"/>
            </p:cNvCxnSpPr>
            <p:nvPr/>
          </p:nvCxnSpPr>
          <p:spPr bwMode="auto">
            <a:xfrm rot="16200000" flipH="1">
              <a:off x="3611245" y="2489200"/>
              <a:ext cx="472440" cy="26162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>
              <a:stCxn id="90" idx="0"/>
              <a:endCxn id="91" idx="3"/>
            </p:cNvCxnSpPr>
            <p:nvPr/>
          </p:nvCxnSpPr>
          <p:spPr bwMode="auto">
            <a:xfrm rot="5400000" flipH="1" flipV="1">
              <a:off x="3649980" y="1750471"/>
              <a:ext cx="334234" cy="2008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7" name="TextBox 96"/>
          <p:cNvSpPr txBox="1"/>
          <p:nvPr/>
        </p:nvSpPr>
        <p:spPr>
          <a:xfrm>
            <a:off x="1086757" y="5758543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Cycle</a:t>
            </a:r>
            <a:endParaRPr lang="en-US" sz="1400" dirty="0"/>
          </a:p>
        </p:txBody>
      </p:sp>
      <p:pic>
        <p:nvPicPr>
          <p:cNvPr id="98" name="Picture 6" descr="ana3D2_2_3"/>
          <p:cNvPicPr>
            <a:picLocks noChangeAspect="1" noChangeArrowheads="1"/>
          </p:cNvPicPr>
          <p:nvPr/>
        </p:nvPicPr>
        <p:blipFill>
          <a:blip r:embed="rId6" cstate="print"/>
          <a:srcRect l="10767" t="7495" r="8804" b="19415"/>
          <a:stretch>
            <a:fillRect/>
          </a:stretch>
        </p:blipFill>
        <p:spPr bwMode="auto">
          <a:xfrm>
            <a:off x="6705600" y="4330700"/>
            <a:ext cx="2146300" cy="1625600"/>
          </a:xfrm>
          <a:prstGeom prst="rect">
            <a:avLst/>
          </a:prstGeom>
          <a:noFill/>
        </p:spPr>
      </p:pic>
      <p:sp>
        <p:nvSpPr>
          <p:cNvPr id="99" name="TextBox 98"/>
          <p:cNvSpPr txBox="1"/>
          <p:nvPr/>
        </p:nvSpPr>
        <p:spPr>
          <a:xfrm>
            <a:off x="6636657" y="5974443"/>
            <a:ext cx="2255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Volumetrics</a:t>
            </a:r>
            <a:r>
              <a:rPr lang="en-US" sz="1400" dirty="0" smtClean="0"/>
              <a:t> and thickness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75" grpId="0"/>
      <p:bldP spid="76" grpId="0"/>
      <p:bldP spid="97" grpId="0"/>
      <p:bldP spid="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96445"/>
            <a:ext cx="8172450" cy="1143000"/>
          </a:xfrm>
        </p:spPr>
        <p:txBody>
          <a:bodyPr/>
          <a:lstStyle/>
          <a:p>
            <a:r>
              <a:rPr lang="en-US" dirty="0" smtClean="0"/>
              <a:t>Analytics – Why geometry and shape?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0" y="2054917"/>
            <a:ext cx="8001000" cy="428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Quantification  can identify</a:t>
            </a: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noProof="0" dirty="0" smtClean="0">
                <a:latin typeface="+mn-lt"/>
              </a:rPr>
              <a:t>Normal from pathological conditions</a:t>
            </a: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Pathology type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 populations that respond to specific treatments</a:t>
            </a:r>
          </a:p>
          <a:p>
            <a:pPr marL="703263" lvl="1" indent="-246063" defTabSz="655638">
              <a:spcBef>
                <a:spcPct val="20000"/>
              </a:spcBef>
              <a:buFontTx/>
              <a:buChar char="•"/>
            </a:pPr>
            <a:r>
              <a:rPr lang="en-US" sz="2000" kern="0" dirty="0" smtClean="0">
                <a:latin typeface="+mn-lt"/>
              </a:rPr>
              <a:t>Surgical</a:t>
            </a:r>
          </a:p>
          <a:p>
            <a:pPr marL="703263" lvl="1" indent="-246063" defTabSz="655638">
              <a:spcBef>
                <a:spcPct val="20000"/>
              </a:spcBef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Pharmaceutical</a:t>
            </a: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Treatment effectiveness</a:t>
            </a: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5313" y="1138238"/>
            <a:ext cx="854868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Improve diagnosis and personalize medicine through quantification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608598" y="5874503"/>
            <a:ext cx="1958975" cy="731837"/>
          </a:xfrm>
          <a:prstGeom prst="chevron">
            <a:avLst>
              <a:gd name="adj" fmla="val 62798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normAutofit/>
          </a:bodyPr>
          <a:lstStyle/>
          <a:p>
            <a:pPr algn="ctr">
              <a:defRPr/>
            </a:pPr>
            <a:r>
              <a:rPr lang="en-US" sz="1050" b="1" dirty="0" smtClean="0">
                <a:solidFill>
                  <a:schemeClr val="tx1"/>
                </a:solidFill>
                <a:latin typeface="Arial" charset="0"/>
              </a:rPr>
              <a:t>Measurements</a:t>
            </a:r>
            <a:endParaRPr lang="en-US" sz="1050" b="1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7" name="AutoShape 17"/>
          <p:cNvCxnSpPr>
            <a:cxnSpLocks noChangeShapeType="1"/>
            <a:endCxn id="8" idx="1"/>
          </p:cNvCxnSpPr>
          <p:nvPr/>
        </p:nvCxnSpPr>
        <p:spPr bwMode="auto">
          <a:xfrm>
            <a:off x="2591636" y="6277310"/>
            <a:ext cx="161925" cy="158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</p:spPr>
      </p:cxn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753561" y="6118560"/>
            <a:ext cx="1096963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Molecular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9" name="Rectangle 40"/>
          <p:cNvSpPr>
            <a:spLocks noChangeArrowheads="1"/>
          </p:cNvSpPr>
          <p:nvPr/>
        </p:nvSpPr>
        <p:spPr bwMode="auto">
          <a:xfrm>
            <a:off x="2755149" y="5470109"/>
            <a:ext cx="1096962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Pathology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2756736" y="4813134"/>
            <a:ext cx="1096963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Patient demographics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1" name="Rectangle 42"/>
          <p:cNvSpPr>
            <a:spLocks noChangeArrowheads="1"/>
          </p:cNvSpPr>
          <p:nvPr/>
        </p:nvSpPr>
        <p:spPr bwMode="auto">
          <a:xfrm>
            <a:off x="2756736" y="5152859"/>
            <a:ext cx="1096963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Imaging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13" name="AutoShape 46"/>
          <p:cNvCxnSpPr>
            <a:cxnSpLocks noChangeShapeType="1"/>
            <a:endCxn id="9" idx="1"/>
          </p:cNvCxnSpPr>
          <p:nvPr/>
        </p:nvCxnSpPr>
        <p:spPr bwMode="auto">
          <a:xfrm flipV="1">
            <a:off x="2591636" y="5630446"/>
            <a:ext cx="163513" cy="57467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14" name="AutoShape 47"/>
          <p:cNvCxnSpPr>
            <a:cxnSpLocks noChangeShapeType="1"/>
            <a:endCxn id="11" idx="1"/>
          </p:cNvCxnSpPr>
          <p:nvPr/>
        </p:nvCxnSpPr>
        <p:spPr bwMode="auto">
          <a:xfrm flipV="1">
            <a:off x="2591636" y="5313197"/>
            <a:ext cx="165100" cy="91598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15" name="AutoShape 48"/>
          <p:cNvCxnSpPr>
            <a:cxnSpLocks noChangeShapeType="1"/>
          </p:cNvCxnSpPr>
          <p:nvPr/>
        </p:nvCxnSpPr>
        <p:spPr bwMode="auto">
          <a:xfrm flipV="1">
            <a:off x="2591636" y="4997535"/>
            <a:ext cx="165100" cy="1255712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</p:cxnSp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2751138" y="5802983"/>
            <a:ext cx="1096962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anchor="ctr"/>
          <a:lstStyle/>
          <a:p>
            <a:pPr algn="ctr"/>
            <a:r>
              <a:rPr lang="en-US" sz="1000" b="1" i="1" dirty="0" smtClean="0">
                <a:solidFill>
                  <a:schemeClr val="tx1"/>
                </a:solidFill>
              </a:rPr>
              <a:t>In Vitro </a:t>
            </a:r>
            <a:r>
              <a:rPr lang="en-US" sz="1000" b="1" dirty="0" smtClean="0">
                <a:solidFill>
                  <a:schemeClr val="tx1"/>
                </a:solidFill>
              </a:rPr>
              <a:t>diagnostics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18" name="AutoShape 17"/>
          <p:cNvCxnSpPr>
            <a:cxnSpLocks noChangeShapeType="1"/>
          </p:cNvCxnSpPr>
          <p:nvPr/>
        </p:nvCxnSpPr>
        <p:spPr bwMode="auto">
          <a:xfrm flipV="1">
            <a:off x="2695074" y="5974097"/>
            <a:ext cx="78540" cy="559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22" name="AutoShape 24"/>
          <p:cNvCxnSpPr>
            <a:cxnSpLocks noChangeShapeType="1"/>
          </p:cNvCxnSpPr>
          <p:nvPr/>
        </p:nvCxnSpPr>
        <p:spPr bwMode="auto">
          <a:xfrm flipV="1">
            <a:off x="3862556" y="6244390"/>
            <a:ext cx="372560" cy="794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3964156" y="5885616"/>
            <a:ext cx="1828800" cy="731838"/>
          </a:xfrm>
          <a:prstGeom prst="chevron">
            <a:avLst>
              <a:gd name="adj" fmla="val 62473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anchor="ctr"/>
          <a:lstStyle/>
          <a:p>
            <a:pPr algn="ctr">
              <a:defRPr/>
            </a:pPr>
            <a:endParaRPr lang="en-US" sz="1050" b="1" dirty="0">
              <a:solidFill>
                <a:schemeClr val="bg2"/>
              </a:solidFill>
              <a:latin typeface="Arial" charset="0"/>
            </a:endParaRPr>
          </a:p>
          <a:p>
            <a:pPr algn="ctr">
              <a:defRPr/>
            </a:pPr>
            <a:r>
              <a:rPr lang="en-US" sz="1050" b="1" dirty="0">
                <a:solidFill>
                  <a:schemeClr val="bg2"/>
                </a:solidFill>
                <a:latin typeface="Arial" charset="0"/>
              </a:rPr>
              <a:t>  </a:t>
            </a:r>
            <a:r>
              <a:rPr lang="en-US" sz="1050" b="1" dirty="0" smtClean="0">
                <a:solidFill>
                  <a:schemeClr val="bg2"/>
                </a:solidFill>
                <a:latin typeface="Arial" charset="0"/>
              </a:rPr>
              <a:t>   </a:t>
            </a:r>
            <a:r>
              <a:rPr lang="en-US" sz="1050" b="1" dirty="0" smtClean="0">
                <a:solidFill>
                  <a:schemeClr val="tx1"/>
                </a:solidFill>
                <a:latin typeface="Arial" charset="0"/>
              </a:rPr>
              <a:t>Diagnosis</a:t>
            </a:r>
            <a:endParaRPr lang="en-US" sz="1050" b="1" dirty="0">
              <a:solidFill>
                <a:schemeClr val="tx1"/>
              </a:solidFill>
              <a:latin typeface="Arial" charset="0"/>
            </a:endParaRPr>
          </a:p>
          <a:p>
            <a:pPr algn="ctr">
              <a:defRPr/>
            </a:pPr>
            <a:endParaRPr lang="en-US" sz="105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5951539" y="6079709"/>
            <a:ext cx="1096962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Interventional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1" name="Rectangle 41"/>
          <p:cNvSpPr>
            <a:spLocks noChangeArrowheads="1"/>
          </p:cNvSpPr>
          <p:nvPr/>
        </p:nvSpPr>
        <p:spPr bwMode="auto">
          <a:xfrm>
            <a:off x="5953126" y="5422734"/>
            <a:ext cx="1096963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Watchful waiting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5953126" y="5762459"/>
            <a:ext cx="1096963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Medication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33" name="AutoShape 46"/>
          <p:cNvCxnSpPr>
            <a:cxnSpLocks noChangeShapeType="1"/>
            <a:stCxn id="23" idx="3"/>
            <a:endCxn id="30" idx="1"/>
          </p:cNvCxnSpPr>
          <p:nvPr/>
        </p:nvCxnSpPr>
        <p:spPr bwMode="auto">
          <a:xfrm flipV="1">
            <a:off x="5792956" y="6240047"/>
            <a:ext cx="158583" cy="1148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34" name="AutoShape 47"/>
          <p:cNvCxnSpPr>
            <a:cxnSpLocks noChangeShapeType="1"/>
            <a:endCxn id="32" idx="1"/>
          </p:cNvCxnSpPr>
          <p:nvPr/>
        </p:nvCxnSpPr>
        <p:spPr bwMode="auto">
          <a:xfrm rot="5400000" flipH="1" flipV="1">
            <a:off x="5726719" y="6013099"/>
            <a:ext cx="316709" cy="136106"/>
          </a:xfrm>
          <a:prstGeom prst="bentConnector2">
            <a:avLst/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35" name="AutoShape 48"/>
          <p:cNvCxnSpPr>
            <a:cxnSpLocks noChangeShapeType="1"/>
            <a:endCxn id="31" idx="1"/>
          </p:cNvCxnSpPr>
          <p:nvPr/>
        </p:nvCxnSpPr>
        <p:spPr bwMode="auto">
          <a:xfrm rot="5400000" flipH="1" flipV="1">
            <a:off x="5538809" y="5873314"/>
            <a:ext cx="704558" cy="124075"/>
          </a:xfrm>
          <a:prstGeom prst="bentConnector2">
            <a:avLst/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38" name="AutoShape 24"/>
          <p:cNvCxnSpPr>
            <a:cxnSpLocks noChangeShapeType="1"/>
          </p:cNvCxnSpPr>
          <p:nvPr/>
        </p:nvCxnSpPr>
        <p:spPr bwMode="auto">
          <a:xfrm flipV="1">
            <a:off x="7046915" y="6252411"/>
            <a:ext cx="372560" cy="794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39" name="AutoShape 15"/>
          <p:cNvSpPr>
            <a:spLocks noChangeArrowheads="1"/>
          </p:cNvSpPr>
          <p:nvPr/>
        </p:nvSpPr>
        <p:spPr bwMode="auto">
          <a:xfrm>
            <a:off x="7148515" y="5893637"/>
            <a:ext cx="1828800" cy="731838"/>
          </a:xfrm>
          <a:prstGeom prst="chevron">
            <a:avLst>
              <a:gd name="adj" fmla="val 62473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anchor="ctr"/>
          <a:lstStyle/>
          <a:p>
            <a:pPr algn="ctr">
              <a:defRPr/>
            </a:pPr>
            <a:endParaRPr lang="en-US" sz="1050" b="1" dirty="0">
              <a:solidFill>
                <a:schemeClr val="bg2"/>
              </a:solidFill>
              <a:latin typeface="Arial" charset="0"/>
            </a:endParaRPr>
          </a:p>
          <a:p>
            <a:pPr algn="ctr">
              <a:defRPr/>
            </a:pPr>
            <a:r>
              <a:rPr lang="en-US" sz="1050" b="1" dirty="0">
                <a:solidFill>
                  <a:schemeClr val="bg2"/>
                </a:solidFill>
                <a:latin typeface="Arial" charset="0"/>
              </a:rPr>
              <a:t>  </a:t>
            </a:r>
            <a:r>
              <a:rPr lang="en-US" sz="1050" b="1" dirty="0" smtClean="0">
                <a:solidFill>
                  <a:schemeClr val="bg2"/>
                </a:solidFill>
                <a:latin typeface="Arial" charset="0"/>
              </a:rPr>
              <a:t>  </a:t>
            </a:r>
            <a:r>
              <a:rPr lang="en-US" sz="1050" b="1" dirty="0" smtClean="0">
                <a:solidFill>
                  <a:schemeClr val="tx1"/>
                </a:solidFill>
                <a:latin typeface="Arial" charset="0"/>
              </a:rPr>
              <a:t>Treatment</a:t>
            </a:r>
            <a:endParaRPr lang="en-US" sz="1050" b="1" dirty="0">
              <a:solidFill>
                <a:schemeClr val="tx1"/>
              </a:solidFill>
              <a:latin typeface="Arial" charset="0"/>
            </a:endParaRPr>
          </a:p>
          <a:p>
            <a:pPr algn="ctr">
              <a:defRPr/>
            </a:pPr>
            <a:endParaRPr lang="en-US" sz="1050" b="1" dirty="0">
              <a:solidFill>
                <a:schemeClr val="bg2"/>
              </a:solidFill>
              <a:latin typeface="Arial" charset="0"/>
            </a:endParaRPr>
          </a:p>
        </p:txBody>
      </p:sp>
      <p:cxnSp>
        <p:nvCxnSpPr>
          <p:cNvPr id="48" name="Elbow Connector 47"/>
          <p:cNvCxnSpPr>
            <a:stCxn id="39" idx="3"/>
            <a:endCxn id="31" idx="0"/>
          </p:cNvCxnSpPr>
          <p:nvPr/>
        </p:nvCxnSpPr>
        <p:spPr bwMode="auto">
          <a:xfrm flipH="1" flipV="1">
            <a:off x="6501608" y="5422734"/>
            <a:ext cx="2475707" cy="836822"/>
          </a:xfrm>
          <a:prstGeom prst="bentConnector4">
            <a:avLst>
              <a:gd name="adj1" fmla="val -4544"/>
              <a:gd name="adj2" fmla="val 127318"/>
            </a:avLst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7" grpId="0" animBg="1"/>
      <p:bldP spid="23" grpId="0" animBg="1"/>
      <p:bldP spid="30" grpId="0" animBg="1"/>
      <p:bldP spid="31" grpId="0" animBg="1"/>
      <p:bldP spid="32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0"/>
          <p:cNvSpPr txBox="1">
            <a:spLocks noChangeArrowheads="1"/>
          </p:cNvSpPr>
          <p:nvPr/>
        </p:nvSpPr>
        <p:spPr bwMode="auto">
          <a:xfrm>
            <a:off x="473075" y="3867150"/>
            <a:ext cx="2728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My webpage:</a:t>
            </a:r>
          </a:p>
          <a:p>
            <a:r>
              <a:rPr lang="en-US" sz="2000" dirty="0">
                <a:solidFill>
                  <a:srgbClr val="CCECFF"/>
                </a:solidFill>
                <a:latin typeface="Times New Roman" pitchFamily="18" charset="0"/>
              </a:rPr>
              <a:t>http://cns.bu.edu/~lgrady</a:t>
            </a:r>
          </a:p>
        </p:txBody>
      </p:sp>
      <p:sp>
        <p:nvSpPr>
          <p:cNvPr id="72707" name="Text Box 11"/>
          <p:cNvSpPr txBox="1">
            <a:spLocks noChangeArrowheads="1"/>
          </p:cNvSpPr>
          <p:nvPr/>
        </p:nvSpPr>
        <p:spPr bwMode="auto">
          <a:xfrm>
            <a:off x="473075" y="4649788"/>
            <a:ext cx="51717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</a:rPr>
              <a:t>Digital pathology paper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:</a:t>
            </a:r>
          </a:p>
          <a:p>
            <a:r>
              <a:rPr lang="en-US" sz="2000" dirty="0">
                <a:solidFill>
                  <a:srgbClr val="CCECFF"/>
                </a:solidFill>
                <a:latin typeface="Times New Roman" pitchFamily="18" charset="0"/>
              </a:rPr>
              <a:t>http://cns.bu.edu/~</a:t>
            </a:r>
            <a:r>
              <a:rPr lang="en-US" sz="2000" dirty="0" smtClean="0">
                <a:solidFill>
                  <a:srgbClr val="CCECFF"/>
                </a:solidFill>
                <a:latin typeface="Times New Roman" pitchFamily="18" charset="0"/>
              </a:rPr>
              <a:t>lgrady/khurd2011network.pdf</a:t>
            </a:r>
            <a:endParaRPr lang="en-US" sz="2000" dirty="0">
              <a:solidFill>
                <a:srgbClr val="CCECFF"/>
              </a:solidFill>
              <a:latin typeface="Times New Roman" pitchFamily="18" charset="0"/>
            </a:endParaRPr>
          </a:p>
        </p:txBody>
      </p:sp>
      <p:sp>
        <p:nvSpPr>
          <p:cNvPr id="72709" name="Text Box 14"/>
          <p:cNvSpPr txBox="1">
            <a:spLocks noChangeArrowheads="1"/>
          </p:cNvSpPr>
          <p:nvPr/>
        </p:nvSpPr>
        <p:spPr bwMode="auto">
          <a:xfrm>
            <a:off x="454025" y="3322638"/>
            <a:ext cx="28781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iemens Sans Black" pitchFamily="2" charset="0"/>
              </a:rPr>
              <a:t>More Information</a:t>
            </a:r>
          </a:p>
        </p:txBody>
      </p: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473075" y="5546725"/>
            <a:ext cx="7850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Book :</a:t>
            </a:r>
          </a:p>
          <a:p>
            <a:r>
              <a:rPr lang="en-US" sz="2000">
                <a:solidFill>
                  <a:srgbClr val="CCECFF"/>
                </a:solidFill>
                <a:latin typeface="Times New Roman" pitchFamily="18" charset="0"/>
              </a:rPr>
              <a:t>Leo Grady and Jonathan R. Polimeni, </a:t>
            </a:r>
            <a:r>
              <a:rPr lang="en-US" sz="2000" i="1">
                <a:solidFill>
                  <a:srgbClr val="CCECFF"/>
                </a:solidFill>
                <a:latin typeface="Times New Roman" pitchFamily="18" charset="0"/>
              </a:rPr>
              <a:t>Discrete Calculus: </a:t>
            </a:r>
          </a:p>
          <a:p>
            <a:r>
              <a:rPr lang="en-US" sz="2000" i="1">
                <a:solidFill>
                  <a:srgbClr val="CCECFF"/>
                </a:solidFill>
                <a:latin typeface="Times New Roman" pitchFamily="18" charset="0"/>
              </a:rPr>
              <a:t>Applied Analysis on Graphs for Computational Science</a:t>
            </a:r>
            <a:r>
              <a:rPr lang="en-US" sz="2000">
                <a:solidFill>
                  <a:srgbClr val="CCECFF"/>
                </a:solidFill>
                <a:latin typeface="Times New Roman" pitchFamily="18" charset="0"/>
              </a:rPr>
              <a:t>, </a:t>
            </a:r>
          </a:p>
          <a:p>
            <a:r>
              <a:rPr lang="en-US" sz="2000">
                <a:solidFill>
                  <a:srgbClr val="CCECFF"/>
                </a:solidFill>
                <a:latin typeface="Times New Roman" pitchFamily="18" charset="0"/>
              </a:rPr>
              <a:t>Springer, 2010.</a:t>
            </a:r>
          </a:p>
        </p:txBody>
      </p:sp>
      <p:pic>
        <p:nvPicPr>
          <p:cNvPr id="72712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150" y="3976688"/>
            <a:ext cx="19081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04825" y="490538"/>
            <a:ext cx="2105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Siemens Sans Black" pitchFamily="2" charset="0"/>
              </a:rPr>
              <a:t>Conclusion</a:t>
            </a:r>
            <a:endParaRPr lang="en-US" sz="2800" dirty="0">
              <a:solidFill>
                <a:schemeClr val="bg1"/>
              </a:solidFill>
              <a:latin typeface="Siemens Sans Black" pitchFamily="2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47713" y="1011238"/>
            <a:ext cx="8154987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Networks provide a general-purpose mechanism to model complex interactions between parts of an object or system</a:t>
            </a:r>
          </a:p>
          <a:p>
            <a:pPr eaLnBrk="0" hangingPunct="0">
              <a:buFont typeface="Arial" pitchFamily="34" charset="0"/>
              <a:buChar char="•"/>
            </a:pPr>
            <a:endParaRPr lang="en-US" sz="2000" dirty="0"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</a:rPr>
              <a:t> Global and local network features allow us to quantify the structure of these interactions and characterize differences between patients or systems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7" grpId="0"/>
      <p:bldP spid="72709" grpId="0"/>
      <p:bldP spid="727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96445"/>
            <a:ext cx="8172450" cy="1143000"/>
          </a:xfrm>
        </p:spPr>
        <p:txBody>
          <a:bodyPr/>
          <a:lstStyle/>
          <a:p>
            <a:r>
              <a:rPr lang="en-US" dirty="0" smtClean="0"/>
              <a:t>Quantification – Yesterday/Today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49968" y="5694948"/>
            <a:ext cx="8001000" cy="11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Typically 1D measurements:</a:t>
            </a: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noProof="0" dirty="0" smtClean="0">
                <a:latin typeface="+mn-lt"/>
              </a:rPr>
              <a:t>Diameter</a:t>
            </a: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Length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5313" y="1138238"/>
            <a:ext cx="854868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Limited to quantities that can be measured easily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06115" y="2045369"/>
            <a:ext cx="1924551" cy="2458090"/>
            <a:chOff x="3729789" y="2153653"/>
            <a:chExt cx="1924551" cy="2458090"/>
          </a:xfrm>
        </p:grpSpPr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29789" y="2153653"/>
              <a:ext cx="1924551" cy="24580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7" name="Line 5"/>
            <p:cNvSpPr>
              <a:spLocks noChangeShapeType="1"/>
            </p:cNvSpPr>
            <p:nvPr/>
          </p:nvSpPr>
          <p:spPr bwMode="auto">
            <a:xfrm>
              <a:off x="4632158" y="2839453"/>
              <a:ext cx="77704" cy="1068722"/>
            </a:xfrm>
            <a:prstGeom prst="line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8" name="Line 6"/>
            <p:cNvSpPr>
              <a:spLocks noChangeShapeType="1"/>
            </p:cNvSpPr>
            <p:nvPr/>
          </p:nvSpPr>
          <p:spPr bwMode="auto">
            <a:xfrm flipV="1">
              <a:off x="4313321" y="3332746"/>
              <a:ext cx="788069" cy="9917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3741822" y="2474495"/>
              <a:ext cx="742950" cy="244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</a:rPr>
                <a:t>RECIST</a:t>
              </a:r>
            </a:p>
          </p:txBody>
        </p: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5128879" y="2951747"/>
              <a:ext cx="501740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WHO</a:t>
              </a:r>
            </a:p>
          </p:txBody>
        </p:sp>
      </p:grp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811883" y="4563227"/>
            <a:ext cx="252086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latin typeface="Times New Roman" pitchFamily="18" charset="0"/>
              </a:rPr>
              <a:t>Lesions</a:t>
            </a: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- Plan treatment</a:t>
            </a:r>
          </a:p>
          <a:p>
            <a:pPr eaLnBrk="0" hangingPunct="0"/>
            <a:r>
              <a:rPr lang="en-US" sz="1600" dirty="0" smtClean="0">
                <a:latin typeface="Times New Roman" pitchFamily="18" charset="0"/>
              </a:rPr>
              <a:t>   - Monitor treatment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3352800" y="4166853"/>
            <a:ext cx="2641600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err="1" smtClean="0">
                <a:latin typeface="Times New Roman" pitchFamily="18" charset="0"/>
              </a:rPr>
              <a:t>Nuchal</a:t>
            </a:r>
            <a:r>
              <a:rPr lang="en-US" dirty="0" smtClean="0">
                <a:latin typeface="Times New Roman" pitchFamily="18" charset="0"/>
              </a:rPr>
              <a:t> translucency</a:t>
            </a:r>
          </a:p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- Determine Downs Syndrome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6531429" y="4683924"/>
            <a:ext cx="261257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latin typeface="Times New Roman" pitchFamily="18" charset="0"/>
              </a:rPr>
              <a:t>Aortic Aneurysm</a:t>
            </a:r>
          </a:p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   - Determine rupture risk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b="12162"/>
          <a:stretch>
            <a:fillRect/>
          </a:stretch>
        </p:blipFill>
        <p:spPr bwMode="auto">
          <a:xfrm>
            <a:off x="3051174" y="1660525"/>
            <a:ext cx="3222625" cy="25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 l="16042" t="23833" r="40312" b="12333"/>
          <a:stretch>
            <a:fillRect/>
          </a:stretch>
        </p:blipFill>
        <p:spPr bwMode="auto">
          <a:xfrm>
            <a:off x="6385546" y="2298700"/>
            <a:ext cx="2542553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Connector 44"/>
          <p:cNvCxnSpPr/>
          <p:nvPr/>
        </p:nvCxnSpPr>
        <p:spPr bwMode="auto">
          <a:xfrm rot="16200000" flipH="1">
            <a:off x="7181850" y="3079750"/>
            <a:ext cx="800100" cy="660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6685548" y="2607511"/>
            <a:ext cx="83195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Diameter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rot="16200000" flipV="1">
            <a:off x="4502150" y="3460750"/>
            <a:ext cx="254000" cy="12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 l="40299" t="51042" r="20104" b="5469"/>
          <a:stretch>
            <a:fillRect/>
          </a:stretch>
        </p:blipFill>
        <p:spPr bwMode="auto">
          <a:xfrm>
            <a:off x="6527800" y="2019300"/>
            <a:ext cx="26162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96445"/>
            <a:ext cx="8172450" cy="1143000"/>
          </a:xfrm>
        </p:spPr>
        <p:txBody>
          <a:bodyPr/>
          <a:lstStyle/>
          <a:p>
            <a:r>
              <a:rPr lang="en-US" dirty="0" smtClean="0"/>
              <a:t>Quantification – Today/Tomorrow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49968" y="5694948"/>
            <a:ext cx="8001000" cy="11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2D and 3D measurements:</a:t>
            </a: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Area				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Volume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5313" y="1138238"/>
            <a:ext cx="854868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Even slightly more complex features require segmentation/detection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45183" y="4537827"/>
            <a:ext cx="2520865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latin typeface="Times New Roman" pitchFamily="18" charset="0"/>
              </a:rPr>
              <a:t>Necrosis quantification</a:t>
            </a:r>
            <a:endParaRPr lang="en-US" sz="16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600" dirty="0" smtClean="0">
                <a:latin typeface="Times New Roman" pitchFamily="18" charset="0"/>
              </a:rPr>
              <a:t>   - Monitor treatment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692400" y="4090653"/>
            <a:ext cx="1823453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latin typeface="Times New Roman" pitchFamily="18" charset="0"/>
              </a:rPr>
              <a:t>Tumor Volume</a:t>
            </a:r>
          </a:p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- Better predictor for treatment response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4826000" y="4636753"/>
            <a:ext cx="1721853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latin typeface="Times New Roman" pitchFamily="18" charset="0"/>
              </a:rPr>
              <a:t>Surface area</a:t>
            </a:r>
          </a:p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- PISA used to quantify </a:t>
            </a:r>
            <a:r>
              <a:rPr lang="en-US" sz="1600" dirty="0" err="1" smtClean="0">
                <a:solidFill>
                  <a:schemeClr val="bg1"/>
                </a:solidFill>
                <a:latin typeface="Times New Roman" pitchFamily="18" charset="0"/>
              </a:rPr>
              <a:t>valvular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 regurgitation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302668" y="5694948"/>
            <a:ext cx="5841332" cy="11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Surface area				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Curvature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829968" y="5694948"/>
            <a:ext cx="3314032" cy="11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Intensity composition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Appearance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010400" y="4344653"/>
            <a:ext cx="213360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latin typeface="Times New Roman" pitchFamily="18" charset="0"/>
              </a:rPr>
              <a:t>Aneurysm curvature</a:t>
            </a:r>
          </a:p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- Calculate rupture risk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 cstate="print"/>
          <a:srcRect l="18305" r="3948" b="9746"/>
          <a:stretch>
            <a:fillRect/>
          </a:stretch>
        </p:blipFill>
        <p:spPr bwMode="auto">
          <a:xfrm>
            <a:off x="4445000" y="2550914"/>
            <a:ext cx="2514600" cy="20591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" name="Picture 18" descr="gliom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0508" y="2232660"/>
            <a:ext cx="1853184" cy="18592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77875" y="2628900"/>
            <a:ext cx="1609725" cy="1829858"/>
            <a:chOff x="777875" y="2628900"/>
            <a:chExt cx="1609725" cy="182985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7875" y="2628900"/>
              <a:ext cx="1609725" cy="1829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3" name="Freeform 22"/>
            <p:cNvSpPr/>
            <p:nvPr/>
          </p:nvSpPr>
          <p:spPr bwMode="auto">
            <a:xfrm>
              <a:off x="1062567" y="3143250"/>
              <a:ext cx="1022350" cy="905933"/>
            </a:xfrm>
            <a:custGeom>
              <a:avLst/>
              <a:gdLst>
                <a:gd name="connsiteX0" fmla="*/ 169333 w 1022350"/>
                <a:gd name="connsiteY0" fmla="*/ 57150 h 905933"/>
                <a:gd name="connsiteX1" fmla="*/ 359833 w 1022350"/>
                <a:gd name="connsiteY1" fmla="*/ 6350 h 905933"/>
                <a:gd name="connsiteX2" fmla="*/ 613833 w 1022350"/>
                <a:gd name="connsiteY2" fmla="*/ 95250 h 905933"/>
                <a:gd name="connsiteX3" fmla="*/ 956733 w 1022350"/>
                <a:gd name="connsiteY3" fmla="*/ 374650 h 905933"/>
                <a:gd name="connsiteX4" fmla="*/ 1007533 w 1022350"/>
                <a:gd name="connsiteY4" fmla="*/ 565150 h 905933"/>
                <a:gd name="connsiteX5" fmla="*/ 867833 w 1022350"/>
                <a:gd name="connsiteY5" fmla="*/ 781050 h 905933"/>
                <a:gd name="connsiteX6" fmla="*/ 715433 w 1022350"/>
                <a:gd name="connsiteY6" fmla="*/ 895350 h 905933"/>
                <a:gd name="connsiteX7" fmla="*/ 550333 w 1022350"/>
                <a:gd name="connsiteY7" fmla="*/ 844550 h 905933"/>
                <a:gd name="connsiteX8" fmla="*/ 309033 w 1022350"/>
                <a:gd name="connsiteY8" fmla="*/ 666750 h 905933"/>
                <a:gd name="connsiteX9" fmla="*/ 220133 w 1022350"/>
                <a:gd name="connsiteY9" fmla="*/ 565150 h 905933"/>
                <a:gd name="connsiteX10" fmla="*/ 55033 w 1022350"/>
                <a:gd name="connsiteY10" fmla="*/ 438150 h 905933"/>
                <a:gd name="connsiteX11" fmla="*/ 4233 w 1022350"/>
                <a:gd name="connsiteY11" fmla="*/ 349250 h 905933"/>
                <a:gd name="connsiteX12" fmla="*/ 29633 w 1022350"/>
                <a:gd name="connsiteY12" fmla="*/ 158750 h 905933"/>
                <a:gd name="connsiteX13" fmla="*/ 93133 w 1022350"/>
                <a:gd name="connsiteY13" fmla="*/ 95250 h 905933"/>
                <a:gd name="connsiteX14" fmla="*/ 118533 w 1022350"/>
                <a:gd name="connsiteY14" fmla="*/ 69850 h 905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22350" h="905933">
                  <a:moveTo>
                    <a:pt x="169333" y="57150"/>
                  </a:moveTo>
                  <a:cubicBezTo>
                    <a:pt x="227541" y="28575"/>
                    <a:pt x="285750" y="0"/>
                    <a:pt x="359833" y="6350"/>
                  </a:cubicBezTo>
                  <a:cubicBezTo>
                    <a:pt x="433916" y="12700"/>
                    <a:pt x="514350" y="33867"/>
                    <a:pt x="613833" y="95250"/>
                  </a:cubicBezTo>
                  <a:cubicBezTo>
                    <a:pt x="713316" y="156633"/>
                    <a:pt x="891116" y="296333"/>
                    <a:pt x="956733" y="374650"/>
                  </a:cubicBezTo>
                  <a:cubicBezTo>
                    <a:pt x="1022350" y="452967"/>
                    <a:pt x="1022350" y="497417"/>
                    <a:pt x="1007533" y="565150"/>
                  </a:cubicBezTo>
                  <a:cubicBezTo>
                    <a:pt x="992716" y="632883"/>
                    <a:pt x="916516" y="726017"/>
                    <a:pt x="867833" y="781050"/>
                  </a:cubicBezTo>
                  <a:cubicBezTo>
                    <a:pt x="819150" y="836083"/>
                    <a:pt x="768350" y="884767"/>
                    <a:pt x="715433" y="895350"/>
                  </a:cubicBezTo>
                  <a:cubicBezTo>
                    <a:pt x="662516" y="905933"/>
                    <a:pt x="618066" y="882650"/>
                    <a:pt x="550333" y="844550"/>
                  </a:cubicBezTo>
                  <a:cubicBezTo>
                    <a:pt x="482600" y="806450"/>
                    <a:pt x="364066" y="713317"/>
                    <a:pt x="309033" y="666750"/>
                  </a:cubicBezTo>
                  <a:cubicBezTo>
                    <a:pt x="254000" y="620183"/>
                    <a:pt x="262466" y="603250"/>
                    <a:pt x="220133" y="565150"/>
                  </a:cubicBezTo>
                  <a:cubicBezTo>
                    <a:pt x="177800" y="527050"/>
                    <a:pt x="91016" y="474133"/>
                    <a:pt x="55033" y="438150"/>
                  </a:cubicBezTo>
                  <a:cubicBezTo>
                    <a:pt x="19050" y="402167"/>
                    <a:pt x="8466" y="395817"/>
                    <a:pt x="4233" y="349250"/>
                  </a:cubicBezTo>
                  <a:cubicBezTo>
                    <a:pt x="0" y="302683"/>
                    <a:pt x="14816" y="201083"/>
                    <a:pt x="29633" y="158750"/>
                  </a:cubicBezTo>
                  <a:cubicBezTo>
                    <a:pt x="44450" y="116417"/>
                    <a:pt x="93133" y="95250"/>
                    <a:pt x="93133" y="95250"/>
                  </a:cubicBezTo>
                  <a:lnTo>
                    <a:pt x="118533" y="6985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181100" y="3183467"/>
              <a:ext cx="116417" cy="29633"/>
            </a:xfrm>
            <a:custGeom>
              <a:avLst/>
              <a:gdLst>
                <a:gd name="connsiteX0" fmla="*/ 0 w 116417"/>
                <a:gd name="connsiteY0" fmla="*/ 29633 h 29633"/>
                <a:gd name="connsiteX1" fmla="*/ 101600 w 116417"/>
                <a:gd name="connsiteY1" fmla="*/ 4233 h 29633"/>
                <a:gd name="connsiteX2" fmla="*/ 88900 w 116417"/>
                <a:gd name="connsiteY2" fmla="*/ 4233 h 29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417" h="29633">
                  <a:moveTo>
                    <a:pt x="0" y="29633"/>
                  </a:moveTo>
                  <a:lnTo>
                    <a:pt x="101600" y="4233"/>
                  </a:lnTo>
                  <a:cubicBezTo>
                    <a:pt x="116417" y="0"/>
                    <a:pt x="102658" y="2116"/>
                    <a:pt x="88900" y="4233"/>
                  </a:cubicBezTo>
                </a:path>
              </a:pathLst>
            </a:cu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96445"/>
            <a:ext cx="8172450" cy="1143000"/>
          </a:xfrm>
        </p:spPr>
        <p:txBody>
          <a:bodyPr/>
          <a:lstStyle/>
          <a:p>
            <a:r>
              <a:rPr lang="en-US" dirty="0" smtClean="0"/>
              <a:t>Quantification – Next week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49968" y="5694948"/>
            <a:ext cx="8001000" cy="11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Advanced measurements:</a:t>
            </a: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Simulation of underlying phenomenon				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Complex appearance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5313" y="1138238"/>
            <a:ext cx="854868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We know that more complex features are meaningful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5410200" y="4624053"/>
            <a:ext cx="388620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latin typeface="Times New Roman" pitchFamily="18" charset="0"/>
              </a:rPr>
              <a:t>Radiological signs</a:t>
            </a:r>
          </a:p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    - Complex shapes or features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829968" y="5694948"/>
            <a:ext cx="3314032" cy="11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10788" t="17937" r="56911" b="40815"/>
          <a:stretch>
            <a:fillRect/>
          </a:stretch>
        </p:blipFill>
        <p:spPr bwMode="auto">
          <a:xfrm>
            <a:off x="4953000" y="1587500"/>
            <a:ext cx="2057400" cy="197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 l="22136" t="6414" r="23367" b="42195"/>
          <a:stretch>
            <a:fillRect/>
          </a:stretch>
        </p:blipFill>
        <p:spPr bwMode="auto">
          <a:xfrm>
            <a:off x="6248399" y="2527300"/>
            <a:ext cx="1761289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743700" y="1906253"/>
            <a:ext cx="197585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 smtClean="0">
                <a:latin typeface="Times New Roman" pitchFamily="18" charset="0"/>
              </a:rPr>
              <a:t>Mercedes-Benz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775200" y="3874753"/>
            <a:ext cx="197585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 smtClean="0">
                <a:latin typeface="Times New Roman" pitchFamily="18" charset="0"/>
              </a:rPr>
              <a:t>Bear Paw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3" name="Picture 8" descr="cardiac_coronaries_full_ui"/>
          <p:cNvPicPr>
            <a:picLocks noChangeAspect="1" noChangeArrowheads="1"/>
          </p:cNvPicPr>
          <p:nvPr/>
        </p:nvPicPr>
        <p:blipFill>
          <a:blip r:embed="rId5" cstate="print"/>
          <a:srcRect l="69593" t="44239"/>
          <a:stretch>
            <a:fillRect/>
          </a:stretch>
        </p:blipFill>
        <p:spPr bwMode="auto">
          <a:xfrm>
            <a:off x="482600" y="1536700"/>
            <a:ext cx="2171700" cy="2489200"/>
          </a:xfrm>
          <a:prstGeom prst="rect">
            <a:avLst/>
          </a:prstGeom>
          <a:noFill/>
        </p:spPr>
      </p:pic>
      <p:pic>
        <p:nvPicPr>
          <p:cNvPr id="17" name="sten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3210101"/>
            <a:ext cx="1892300" cy="22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71012" y="4523312"/>
            <a:ext cx="252086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err="1" smtClean="0">
                <a:latin typeface="Times New Roman" pitchFamily="18" charset="0"/>
              </a:rPr>
              <a:t>Stenosis</a:t>
            </a:r>
            <a:endParaRPr lang="en-US" dirty="0" smtClean="0">
              <a:latin typeface="Times New Roman" pitchFamily="18" charset="0"/>
            </a:endParaRP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- Plan treatment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/>
      <p:bldP spid="42" grpId="0"/>
      <p:bldP spid="15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96445"/>
            <a:ext cx="8172450" cy="1143000"/>
          </a:xfrm>
        </p:spPr>
        <p:txBody>
          <a:bodyPr/>
          <a:lstStyle/>
          <a:p>
            <a:r>
              <a:rPr lang="en-US" dirty="0" smtClean="0"/>
              <a:t>Quantification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49968" y="5694948"/>
            <a:ext cx="8001000" cy="11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Complex measurements:</a:t>
            </a: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err="1" smtClean="0">
                <a:latin typeface="+mn-lt"/>
              </a:rPr>
              <a:t>Multiscale</a:t>
            </a:r>
            <a:r>
              <a:rPr lang="en-US" sz="2000" kern="0" dirty="0" smtClean="0">
                <a:latin typeface="+mn-lt"/>
              </a:rPr>
              <a:t> interaction				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Connectivity – Global and local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45183" y="4537827"/>
            <a:ext cx="252086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latin typeface="Times New Roman" pitchFamily="18" charset="0"/>
              </a:rPr>
              <a:t>Connectivity</a:t>
            </a: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- Plan treatment</a:t>
            </a:r>
          </a:p>
          <a:p>
            <a:pPr eaLnBrk="0" hangingPunct="0"/>
            <a:r>
              <a:rPr lang="en-US" sz="1600" dirty="0" smtClean="0">
                <a:latin typeface="Times New Roman" pitchFamily="18" charset="0"/>
              </a:rPr>
              <a:t>   - Monitor treatment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5410199" y="4852653"/>
            <a:ext cx="3080657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err="1" smtClean="0">
                <a:latin typeface="Times New Roman" pitchFamily="18" charset="0"/>
              </a:rPr>
              <a:t>Multiscale</a:t>
            </a:r>
            <a:r>
              <a:rPr lang="en-US" dirty="0" smtClean="0">
                <a:latin typeface="Times New Roman" pitchFamily="18" charset="0"/>
              </a:rPr>
              <a:t> systems</a:t>
            </a:r>
          </a:p>
          <a:p>
            <a:pPr eaLnBrk="0" hangingPunct="0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</a:rPr>
              <a:t>   - Complex shapes or features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829968" y="5694948"/>
            <a:ext cx="3314032" cy="11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Functional analytics</a:t>
            </a:r>
            <a:endParaRPr lang="en-US" sz="2000" kern="0" noProof="0" dirty="0" smtClean="0">
              <a:latin typeface="+mn-lt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95313" y="1138238"/>
            <a:ext cx="854868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Even more properties need to be captured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8370" name="AutoShape 2" descr="data:image/jpg;base64,/9j/4AAQSkZJRgABAQAAAQABAAD/2wCEAAkGBhQSERUTExQWFRUVGRsYFxgYGBgaGxgaGhgYGhgdGR4bHCYgGBojHBcYHy8gIycpLCwsHR4xNTAqNScrLCkBCQoKDAwNFA8PDykYFBgpKSkpKSkpKSkpKSkpNikpKSkpKSkpKSkpKSkpKSkpKSkpKSkpKSkpKSkpKSkpKSkpKf/AABEIAOMA3gMBIgACEQEDEQH/xAAcAAABBQEBAQAAAAAAAAAAAAAGAAIDBAUHAQj/xABEEAABAgQDBQUGBAUCAwkAAAABAhEAAyExBBJBBQZRYXETIoGRoTKxwdHh8AcUQlIjM3KC8RViU2OTFiRDVJKissLS/8QAFgEBAQEAAAAAAAAAAAAAAAAAAAEC/8QAFhEBAQEAAAAAAAAAAAAAAAAAAAER/9oADAMBAAIRAxEAPwDlUKFBX+Hm6CMfPWJvaCTLSCoyg6sy1BCAO6qjkqJayTBoKQos7T2eqROmSV+1KWpCuqSR6s8VoBQoUKAUKFCgFCiaRg1r9hJV0FPE2ESp2cX7ykJ6qf0S5gKkKND8tJFDMUr+lLDzUfhDQJWiV+Kh8EwRRhRcStH7ARzUr4NDxMl/8MX/AHK+cBQhRdMxD/yw1f1Kj1QR+zj+o/EQFGFF1AlF3Cx0UD/9YcrDSjaYpP8AUn4pJ90BQhRbOzi/dUhXRQ9ymMQz8IpBZaSk8wR74KihQoUAoUKFAKFChQChQoUAos4fak1EtUtExSULIUpKSwUU+yS1aOYrQoCfH4+ZPmKmzVlcxXtKNywAq3ICIIUKAUOlyiosASeUW5WBYBUw5QbAe0fDQcz6w4405cqRkTrluf6jc36coISMAlP81YT/ALU95XTgD1MP/MIQr+GgcivvH/8APpFRX19IcYB8zErVdRL6PS/C0RiEBHqUwCWolTx59iHBP3pHqTx8/vnAeFP37/dDWb1+n+YkCNYRQ0AzLHqhRuH0hwHpDXgGtaPCPvziSWPhx0+ENP8AiAZE0vGLFlFuBqPI0hh5/ekNVrAWDiELPfQBdyju+lU+TR6dl5j/AAlhdHY91XkaE9CYrIjxrQEa5ZBYhjwMNjRGOdOVYzpFnuP6Tp0rEU7AuCqWcyRcWUOo1Gjj0gKcKERCgpQoUKAUKFHqUvAJKXi+EJlirGZ5hHzV7vd6E9jT/wAQi/7OI/q4nSKukEPWokuSS9a3hqfv1hwS8Jm1f7+kA0CHdnesXsLsaZM0ypNcxt4cRGpK3bQHEyclxpUUPHUeMAPZHieRgFrIypPiQPUtBCNo4OQe4nOocLaanXX0jPxW8ClE5ZaEuGdsxZm90EV5ew5h4Wqx92h0iJWGAHeWl60Y+6GqxaynLmLNYUB8ogUnqWHw9YqpDLQB7RLs7JYeLmEFI/3HwH3q8MycL+NOkezQHp9n7EQSlSNMw8jEsnCSin+YXGjD0c1/zFNYr99Ia/r9/CA2TsIFGdKzlo7ptyu0RJ2AtRZJCj6Hxs7iM9M5QsTfwPhbnGngt5pqGHdUkaMz1GotFRTxOzZiCykFh4+6KbcX+7RvjeBzm7yFPf2kgPYjWJsRiJc1DlAWrigVbiU3gBgSzCywQo3fTMDyyUgnLUZg7OQ+nAmM3GbHmIJdJKX9pNRTjwvyiKoDiYdLmKBBTQ0IPDg0NUks+kIJ+61gLhkid7IAmVcWC+JHBXKx0jMUlosC9LxcmtPDj+aBV2HadAP1D/3dbhlQo9Ulo8gpRfkgS0uT3z7P+0cepFuF+EMwElNVqsmwZ8yrgdNT9YbNnFSyolyS55wQ1XF4cB5Pf4QkpDP5fWLWEwS5p7odtfh15coBuFwipiglCe9y8r6CCjBbEkyEZ5pCieNAK/pe5iGeUYOX++aqw4cy3D4wP4jFrWXWol9Ho1LCKjc2hvUkOJKHcXPwEDsyepRqSX0jwjVn+nHrWEzaU5/OIrxKOA+BiQJpe3399YSTbl8X+sJROvKv3eAazX8fWJJK0j2gS1mOrUJ9I9lpcFq0hsxGXwob0+nKKGFNvf8AOHpQ9BdxRn05Q7C4Bc1WSWCT0ZuPWFitoZDkkugJoVWWo2JOqegiC2rYU6/ZLY6EAX4A1irPwq0llJIJoxBBGvDwpGcqeolyok8SS/nBJsrai8QUylozqALTHOdIahOjCzxRiqP34R4ODxcxOEyTClWYge2oCrE+V4UuZJBACSt7k0DPVk8WiCm9D8eMJBY0p6acqw9ahmVls5y8g9GfVo8TM0VT3+6AINkbzpCezmgjTONOojekgKTnSQsHVF21camAHE4ZSWcMFVH3eLWx9pKkzAQTlJZQehf4/SKjU21h8OpQyd1ZPeSEkOw1GkYisKxYsNeAaC/bmCTNyKapFSOA4Hx8YxsiCvslggKYElnSf3chxEBhrSxan0hqSxcO4ZiKN0i/tPZ6pMzIrqDfMHpFBJpEVPjUBY7VLCrLSAwB4jkffGfF3Cz8p4pLhQ4pN/HWIcZIyLKXcaHiDUHygJZ8wMEiwFH1J9o+fuEMRXn4V+sNR9tEkqWVLCQKmnn8IC/sfZPbKJJyy0+0rhw8YJhMl4eUqaEsBRAFyTYnr84n2XgEoTkaiWfmo/KMbeueStMoEEJAP3Xh74qMOfPVMUVrLk1f4eENSAo9ajrWH4bDlawA/la7/GOg7A/DSZNl9pMTllM4dnIv3RfzgOeTZRHhQ+XCPEuBHQk/h/MXmTKlFakukOShIZm7yhWh0jM3j3JxOHQJkxKBooJVnKCGYEgB3BeAESaaet/sQ+VJKjlAJdmAD68eUeqSwJan1PLiIuoxWWSnJQqJdQd6aOOXwgpitmCWHmrZVwgVPHvaJtGhszd+ficqEJo+arF6dK2a3GPd29kKxM0CuUEeOrW+2jumxdkpkICQO87l6uH+R9/CCB3cfcROF70wOoMQ7Gt9BRnBaCfE7AwiyVTMNIWo1JMpBL/qJJT74uLJevVnqWI5aR5MoNK89S+rEwRmf9nMHphMMKkBpKLjQ9131iCdsXCyQSUy0hdHShKEhmsAGcnjzjSn4pEpKlqUA9edLUD/AGYAd7vxEQEqTKUVBQZsrjmTwblABO+wQZistHJNrp08gRAwlNWDE8n4PGwnZWIxTzMr5mLkgO9BQ3jPxmBXJWUTAUmz8eY0MFU25/GLGEwwXMSljUgEluNfGISA9Kil38uvSJpc5AUghwUl1OSXIU/hRoir8nYwGIJmL7stbqB9rKC4c2BI069IZtzZSE9+Sp0KuGt9Kxew8ornBRlvnImFWZxlSsNVIYECp6tHm8UyQlU0SzmWojPwATolrl2L1iovbBx3aSUEuVSixHEaHp8o3tv7ty50ntJYyqbMkjUFnBPmOsc/2PjTImhQcosulxS/MGOj7tYtlGSS4UM8uuhqQK9fPlAC6pf5nCl/bl917mnPnAmtLXHXrBnkTIxsxAohZJFdTW1uUY29GzsswqFAonzGnLjAYEWZqhMlpBICpdBzSXLPyI9Ygy9YjmERFepTTrBDu3ggVrmGoSmnGopA+FU8LcfKCjZaSMKo3ci+g058awRt7PwpCsygXIB4EE0roaQKbQyzJkxSnBzUpw46QYS15UKXRgl2rQNSPMJs1CZYSoAvVVXcmtOGoaKijuDs5H5mXMmVTmF+RF+RpH0GEx8+Sh2E4d7+GSL2IJrXT6x1Rf4iysqyEEkNlGYd53cvwEFGDRm7b2QJ0mYgBlLArzTVPr74Gd3t/Zk6emVMlgZyEjK9DesFW0trIkpKlVYOQGdog+dtq7OEuaoKBSL9KlxzYv6RHg8OJmHnISCVSymYP6fZU3vgt3+xScSTOSns2ygMX6kgBv8ABgM2fiFSVCYA9ClT1BSRVMUGf4cY1MvI6SxJqNH9QbcY66mY+rjVvVuNrdY+eMPMmI72HzFL+yzkPoWB4xoq37xMt0hTlQrUgvq4NvKA7ftDaaZSMyzldw5pzPv5RyXevf8AUZjSXyjmaMWDtQuWgfxO2MXiElas2XXmW08hFLAYoS5mWbLzIU/aJIAcV5ULwE8zak6eoJWvIFEcALcR90glwm50jKMwUpTNUn3A08YGMfs+XJmqQXUCAqWq3d0u+ZqikXdkbxzpfdWrMmyWICmFL6i3WAJJO2JaZhlAkZaVHKrQH7a2kZsxSqsBlSATZ3Jp4xNtbBTie0yLYeLWuNHjMkCYkZky1FIJY5SRTnw6NAebI2eJ00IfLqfDhpdrxtz9wjdEwf3DrwjAl4hlZhnQrQpIPUsTXzgt2VvaFhKJpD2zC1NVPUGAGsZsXEYd8yVZbEp7ya8eHiIzCOd/nHWWzUIBCnHFwfPmb6wE72bCRLaZLFLK1FLdPrADIWQ4BZwxbV2vBFu7tpglKzVB7p/cliCOXF4Hlk39/wB10hS5le8ARb5xFGe3dndse1T7QFADcD3RJOlfmZACgylB2H6VC1tDWM3dnaysxlKNRVJNXDVHlWNuSjIVCrAgt/tJfXnFRz2YhnFmhkxVNBGrvHhMk9TWUX11+EZMy1oinJVa3m0FgS2FToMofUXd4FEKtTxgzw6v+6JAY9wkcm6/WCVd2lTAJU5GdAarhipIoD/iNRADPyFvk1YHNqYxsFh0A3ZxoySDQdYIyBSo8+PziorbUkCYghRtq/l8IwMLj1S1BCyVAFu8ACHt1De6CXMa1IbjfhXy9IH948KApK2Z2fhS3V/jAFWxNp/l5yZgdn7zMXGr6imog52js78wgzZEwELSbVexazObV4xy/Zys8tNAVAVrelDQMS0Fe6WOmGelCCyQFHViw1AuDT0gB/aOCW5TNSUFVwoVHAt92gNSMqmVUAkFiQPHkIP959oGbPXMe1ACGoOevjAbtPZ/8R2ABc0FenOAxcPizLmUWthTukJJ68Ht4xonHS8QU9oEhQUBmVdSToo8QAamMzEYZaVVDE1YcL68Y1cBsUo7JarrUQUKAZIALmgpaCiyXNlZAlA7gsKs2tr3ixs3Y8qZMWqalC1ZRlToEjN+mrm1eYiulkAkqSWokUToKBg9/laIMHhApH8QsqpdJV3RR3PVqDgGiozt4UHEYoSZCA0uXlGWyQC5ryfUxjYed2MwJWlQUhTlCgwuDXh7L+ET4TFnDT+1kqSoVTd3Bqx1GmkVdp7TVPndsUAKNWAp3Q1NT1iK6XhcQJkrupdCw45kimrxh7ampkyFJCb9xKXapqefG/GBiTvJMly0olhiAk5nqKFwx056RXx+3Js0JClZsr1IuTqW1+UBWOGB1YmorblejRFIw6iQwJJIA5aQ7DoKjkdhctws9rm0E+zN3JiSFzFJSxBa/MsR19IDd2TgVSZeTOmYdXYNyvaJsSAZawsJIyl3Fw2gtEgZr1HEkMNH51gb3i3gQjNLR3jqQwYWrSvWKgKKa1sefvhrizeJ0F4dNABfibAW9I8515aRlo7tCkpUHBHhYwfzppzy1EZe0SQ5LN+oD0pHPiaEagOGfy+Mdq2Ts2Ri9lSznImTEqMtw2WZLzEjXh6xUrme90svLVVyGP8AbA1Mg33nlFeHzBixBd+I09ICZx43gQ9CvutfrBrswA4ZB1ylr1v/AIpAUBSzD7vBZuvNeStLeydTox8YhWTtDEFUmXmDZcwFLsf8wcS1ulJFAUjjwF3gO23s8S8OirHOeJop/EUaCXYs4zMPLUHPdAN6EU+A46xRfmyyHAOYcdXNT60jL20odia1ceb2+gjTVMplozu9He3lGVtpTJSSCU5g7cr20q8VGzsXdKaMKcQU5UpRmZz3gP2jhypGvuFnVimQD2eU5y2jU9TB/sNSF4aUUgZFS0sG0yjSLsnDJRRKUp6AD3RFBG0NzF9orKCUkukhtXfM9m4wKfiTsqRImIEokKb+IH7vJ63LWjpe928KcHh1TD7Rokc+Phfyj592htArmGZNfMqoAJJYvpYm/nAX9ibFVOnCYRmSFOeJIoBdmBaCfaU+XJTmWCA9HZzd2a93eA3Z29C5QPdCk6U9mpazfZEU9sbWmTikrASEvlCSWB1odaQBlhNrGes9nLcJOVT2D3YnV2tEO1Ni4iZlQ6USncqCnIAFyABT4tFzcjGoThUgEhSSc/MmofjSH7w4iYuYjCJ7qZqc0w0BCAXuHZyPGCK3/ZjBIBQpaiRR8wJ1aifGJl7lYZQGUrS4ehI6OFNxi/sKXLkKEsgd4HKVBy4Z3fkY3uzSS1qAkA3JqbmovAcj3i2AvDLINUfu4dQbVLQt2cMiZNKVkHKO6k2J+GnnFzerBIl4pYSpRSS6U0IB1AqCz9YzMBsiespMtChmsr2fIwV0BGEQkewkf2g/P3cI8xGITKSVLOUC3BtGTqYCsfisZh1ZZhmJULV+kZeKx0xftrKqWUot4itawMbWP3mnTgyCEhTgBvaIerwOlwog906+f+bxKRQaVozkB7+MNKqtW3Gh87mCmoBURlYnoxLnhr/mH4vALlkZ0kEgm4NOcE266UiUpQ7yk6c4ZvKFLw8tawAtQDpF3uxF03+sECaA/F/d9YNvw+3omSO0khygglKTUAqBSSBxD6QEhVGp8Y290A+JoP0qdqajrxgohx8hsNMlquEWueT+V45/MNOUdI2lO/gzDrlIsw+ZjnM1DBvi8KkeCmvnBDunPCVFJIZQGuo6wPJ0qIu7PLTEuzZtWaIoj3lkH8vSjKBZxUW0PGPdzcQVSzLsUl/AtrxcGNNaEz8OU6TEsG06+LQIbAxfYz60B7qtCK8+YEVB8skHR+FBpzPWukD+9VES0gHV2NKeFvWN9wdSeXi9Xb0gc3sBIltZzxvSrRUdi/DTbaJ2AkoCv4kpARMSbghw/MFrwVTZoSCVEACpJLAdTpHy7gMdMkLzomFC7uHBpa3WCbZm1cXtGZkmzpq5CXUsE91X7QcrNWIol3gX/q2ISRnGGlulJcjtCD3lClEu3WkaWH2DKlJAShIDANdXEl9fGzxoYbLKZISAEigDhkgFgG/zGJtrapB7NCgh2KlKu11VVxtTlBAj+ImzZSMk2WAConMANLA2+GkBmVrg/fjTX0gu3u3h7buSgezBZyBVrWrStTAzPwikozqFyyb1Z3LHSCvJSlIDgkPalfL4wcbj7KnKSTkWuZMq50RYO9Evep5wFbHkqmzQC5apobBqUFLtHdd0tpIkYU5k5er1PB+AAA84Abx34eT5k4LmYiVLy+wlIWSLXIYa+6JNobvbSEo9hNkzhl0BC25AihvBcnedDsQSSK0FCeLkPRhEsjb0lR9kU1oPunwgjhm9sshaZjM4AykEFJSKgjQ/KKi9554SJaFkJSSUgAOA9HLVjq/4rbvSpqZcxKU9oaEsauRlJI4MfOOe7rbrJnYtcudVMlioN7TlhcWtx9YKxcftedPbtWU1AcpFD6c4ry8CtebKmxIY0t16R13a+GlSpWQoYEMA1BTq/MkQBq3ikS0jsUFSyoZ1K1re5uH0gCrYm50hMlBWlC1qAzEgliRYcGfXhEO1Pw+kKBMp0K5KcH0YiGbF32krmKlkdm1UGrNShe3lBh+VYZszW7wIIL+pFRWCOI4kzcJOKD3FJNWdjzHGkVcdilr9pRU3N7184OvxPwHdlTRUpJSXAatmbSl457nLa05QV6VcL2t0+3gn3KlN2kwlgWSPedOkC6lE/do6nu9u6BshU2acqs6Sjq9aa0LeBiFYG9U0IlBIuqtC9KwEzQWEaW1sQFLVldhRLnhr0dz5RQmpLPeKGBqf5h6VcKU0OseZKfWEC1W6RFb+7m1ikplFlJUW0oa26xLvLsfv9ogOFe0K0Opgflz2IIdJT9vBns3aAmy0qZLk5VhyQwuWa5HuioW721u0RlWoFaWvqKAfflGRvVPzzEgKLJYU4/HjGvvlsT8lMEyWMiwxIDFK0qdlJp0ECOI2gVqJNdRyOpp8YCME3r1p9v5x1fcLZ4l4QKyjNNJmE+57vTVo5LLmNz5V08Y7Vu9TCScoJHZob2nHdqxsfpAq/wBmCa2ZhVmBNBwgU3oxkuZlKSFXzF9BRyLXeCbEzASxV/6gQzWD8ibwL7e2HMWpMpKQEl1ZiSwcnMGHmIIz9kbCVjClWUDDhRzE0z3DBqsD5vG1jNxpKgSQAQGS1EpSNEg111reCHd7AiVJTJSQ0sAFShQuXZjVqeLCKe8O2/y8lczugmiRZywIZxYXgOfbsS8k+cARlScty7JNKvy5x0OYFLSFA5n0Zx0o1qCALdGUsZ1rSQJjFzwDqJbUVFWjdwW9UyQpakpOQMUgZbEABQzCtfdAa2HSpR/hhRYkluBu40SLPEhlFFCS/qXagcVHPWKmO3oxKvZmGUFVCUgJOlyBfWHYfeiYnMJgTNIHtmXmNH4M9dSHpAT7TUTLIJZSmCQzWL2pQB7QKSttJlbSSzMU9ms8y7HqKCJJ06dOnKmLmKyApIGVikORQaA1jD2/sOb2ipyHWFl1EXSQ1SLnRoDpuO2aqdLWkHvAGmtb2L8D8I5vtPZ0zDyAkoOYEJCnBqeHrSCbc/fNMwJlzsvaAZe+wC9Ht7XLWkFOMw8tfsoALhTOGoXch3BY3gOV4vZC0TZby+6pQBYFx7ObmKGOlbPWoLCU5igAAJPB9D92jQxKAMqhcGi+IrxFDzFYbMyElQJKhe9jYkwAp+JWU4Qk3zhnNX4VHAekctUSnj96PBx+IW3ETVJkpU4lupRfMH0SDaldIC5GFVMUEpAc/b8Iixp7qbvKxmIRLAdJUMxbx+vQR0bfra8taBhZBT+Xw9VEKcrUxtQ0DmupJ4VxtiYrsR2cnMjIGWqzkhlNwJ4xmb0TgiSwPtkUBpTXjyigTnAM5DeEQLt9fSJxUswrajjp0hmIQRRm6A/OIqXFYfK1QQoBQIBqG49XHhEIGtfCLeyMUFDsVmh/lk2Ss8eCTr4HjFaehlEEEEEhuHnAJqUfx+7Re2XtEyV5mBBoR8ev1igDw9Hj1Cy1DAdn2NtjDY3DDDYkpa0qaztplJIpU606MI59vduJNwkwgAqAcgtdOhDXA8w0UtgbY7J0KqhXGpBOvTpBkjbkxEvs1NNlJqhRc5HuEKvl5GKjm2GSCrvFg/eIc0+PSDncXe2WhHYz1sU1lqNaftL2bSKuN3dlz8y5ZyKv7IANrt7MD2M2BOlXSFc0l/E/WA7MiYnK4OZLXenFquHenjFxWMSNaijBmZ+A8+scIw21Jsn+XMWjkFG9recXpu9mLmDL2qrfpoedU/GBjqm3t6JclLqWA4LIDgnlQksaXLV8gxUqbjJgnT3CR/LliobjyJZ+cY+wNkhau0nGruAXJfiX1pBLJxbzVUZKOmtmfQfKCLOMwJDomJy5kuhJLd0ihbxjJwc7LMQJyFdimahK1AORKADhrtd20BaL3aElSlMfF7mgv40MNSlYU5IymgIYFIaxF76mA6Vi9jYHGS3QtACGdcpSQ1KBWhDHX4RBtPd/C4fBLBV2QCS01SxnUpiwc+0/7dRpA9uelsSEsMsxKkKcEk0KklT0NYh3qxfb4mYpTKQhRQgEEpGWhpZyoHSAEdm515VTcwzjiwFbUalecaSEJQAl1EgsC79LCttYkkiqlEJyuwZyaXeutfBoin4ckjUpYpFq6ktwgM/bW74WCuWMkwO2gXWr0Z4x8LvRisOcpUVZaZZjkjz6NeCySC79SakAHS/xintHBIn3SHbV34jvQVmn8ScSQ2WWeZBLc2JreM3G72YmcGM0gH9KAE0tcVL8Hgg2JubgFP8AmcWuUXICEpYUb9ZSQTXhGtM3e2RhwJgViMWQe6gUQVaZiEpGV9XgADA7DmTdMiTcnUdHcwRytmokgJQDXUsFTCeFbRYmTwkqWwSTXsknuSxpW5A4mMXaG3AknKQtepIokcE++A1fziMOj+I2Y1Z+lnFRzgTx2KVNXm8uAHIxXxGIUtRUslR5njpS3SIs328BKE0r11vEE2vnrWHOTq/KEZJIfKTbRxrwiKqgxsSljEJCbTUhh/zABSv7gKc4x49SpoKsqQxY0bzj3P8ATpwi/Jx6J9J5ZdhNZ/8AqD9X9QrxeIsZs1cksQCGooVBB4HUU0gishuHDoI0MDtZcotQjUEEg604RnMbe5o9ynw+/lAF+B2vLWRkORQL5TZzdi1n4xo/nFOFgZgLt3VDSmhgACeZ6cY1dmbbVLKUk5kjo6X4H5xUwc7v7SlyZnbTJAmuD3VgAgHVLgh7+cE+K/EPDyWEnBupVx/CQB1Id4CcDjpU1LggXcG4OrtW0ezZOVTgANo2bxD148oIftbaInzVz5sqWFNRKA9hfmecVtkrWqigGCUgE0JL3tVhy0iVIJBZmJqTQqYOfCgYCLOH0NWNCA9Ro76XgPFhmf8Ayxra3KFMIKSHB87hjX3H4RNMQ/AseFKhjTr0ipNSAGSkuxoGcv8AdusUau7e1ZMrES5s4qQEkkgJoFZTcXAr0tFCftBCpswIKyHKknLRlKJSXctT1jF2/Pyy0pIHeItSg4twitszGFCc6FFQqFJLWFHH3W8QEJUKg62vXy90PlJS4BezkPZ3AFb26xWwmLC5YKfIVby0i4lmc6PXXwa/DSKPJiCB3Par7Qdnp18DyiCUe6QzacjTQaA84kUvNbQtcW1vcQ3MbnQ+NuTPpAJiGfKAOVXL87M/lEGPxqZSTXKAb903GnE+6KG1d4ggZQxNaCt+PDwgWxWLUs5lHpVvIfOIqztDbCphIFEP4q5qOsZ+f43jwkEcG9fWPSpy3HxeIppHGEJZ4OOUaidihAEzEKCEmyQXWrgwB9TSKs/bASWkIEsaE95fmaDwEA6Xg0oAVOKkg/pYZldBp1MU8VtAqASkZUCwHHio6ltYrLWSXJJJhsAoUOVKIvTrQw2Ck8X9nbZXKBSGUglyhQdJ58jzEUIUARZcNO/lkyVXyTCCD0XxfQgRlz8MpCmWG8KGkUXjRwu21pASoCYi2VdQByN0wRADSnXgIfn0Nfvl1jQEiTOqiYJSh+iYaH+lVvNoZ/oU4DN2ZWLuliPNMBVkYhSFAoUUkWIp9iN7BbzUZQy10Zj1HFtRA8QQahn49Y8zeF/v0gDtGOlqAKWVr3SHHAsa2iYYroOqr0DNx0gAzcL8uXxiX82tsvaKbho/zipg7m7USEuojMBYly4rTqaxjYnehx3QQrmxrya46wNrxL3KiOHCIlzCbff3aBi3PxZJcEEqvr5DrDkYKaoZgKjq7dItYDDokJ7aeKn2EWUr5AcYpzN6J2fOkhIp3ABlYaEF38YD2TtOYg3INuY6+YpFlW25igB2h40ZJfnT3mLX5zDYsd9sPNHH2FHkdOivOM3GbDmy2JSSk2UmqT0I8YDUwu8hTRSMw8ASG4xXx+8C10AyAjQ14GpoIy8iwGKTrRj93j0YdaqBJ8vj1gqJcyt/vzhqlOX1MacnYKkgKnqEpOma5a7C5PSPP9Ykyh/ClZlWCpjN1CePUxAzDbEUoZ1kSkWzKoPD5R7M2uiT3cOmv/EUHP8AaC4A5msZuM2hMmkZ1EtYWA6AUEVoCSdOKlFRJJJck3JiOFCgpQoUKAv/AOuTSwUszAkAATGmAAaDOCw0pFhGIw80jtEGQWYqld9D8TLUXA/pV4RkQngjQn7FWylIKZqE3XLctwKkkBSPERnkRJJnqQoKSopULEEgjxEWf9QCg0xAUf3Duq01AZXiCecBShRoKwMtbdlMAJ/TN7hH93sHqSIhx2y5sktNQpD1DihHFJsocwTBVV4mw2MXLLoUpJ4pJHuiGFAa8neeaPbCJo/3pBPmGPrEqtvSVPnwwr+1dvNJ98YcKCYIErwS9Z0vqkKHoaeUJeEwn/mFf9NT+5oH3hPAxumVhBedMU//AC9fE8o8G2JMp+xlFR0VNq3PKPnGHCgYmxOLVMVmUok8SYhhQoKQMW8HtWbKpLmLSDoCW8RY+UVIUBrDemezFST1lof/AOMNVvLPNl5f6UpT7hGXCgiXEYpSzmWpSjxUST6xE8KFBShQociWSWFSbAVJ8IBsKNE7EUlu1UiU9WUXU39CXV5gRIMVh5Su5LM+lDN7qX49mguR/Uo8xBFbZ+yJs8kSklWUOo0CUjipRZKRzJESzsDLQkPNC1k1TLBUEjmssCbezmF6xHjdrzJoyqWcgLhAZKAeIQkBIPNopPAKFChQUoUKFAJ4tYTa02S5lzFJ5O6T1Se6R1EKFAaW8KRllLCUJUtIKsqUpBPRIA9IxCYUKCPIUKFBShQoUAoUKFAKFChQChQoUAoUKFAKPQYUKAlwtVgGzxpbW2nMSsy0KyIAHdlhKH65AMx5l4UKCMd4UKFBShQo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4" descr="http://kenickbiochem09.wikispaces.com/file/view/microarray.jpg/70716551/microarr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9463" y="1935163"/>
            <a:ext cx="1328737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1741-7015-4-38-4-l.jpg"/>
          <p:cNvPicPr>
            <a:picLocks noChangeAspect="1"/>
          </p:cNvPicPr>
          <p:nvPr/>
        </p:nvPicPr>
        <p:blipFill>
          <a:blip r:embed="rId3" cstate="print"/>
          <a:srcRect l="25127" t="76376" r="51645" b="1831"/>
          <a:stretch>
            <a:fillRect/>
          </a:stretch>
        </p:blipFill>
        <p:spPr bwMode="auto">
          <a:xfrm>
            <a:off x="7002463" y="2506663"/>
            <a:ext cx="1656900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6" descr="structuralformu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5275" y="3805238"/>
            <a:ext cx="152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/>
          <a:srcRect l="26389" t="47864" r="63242" b="37949"/>
          <a:stretch>
            <a:fillRect/>
          </a:stretch>
        </p:blipFill>
        <p:spPr bwMode="auto">
          <a:xfrm>
            <a:off x="5580063" y="3902075"/>
            <a:ext cx="1100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2" descr="urology1"/>
          <p:cNvPicPr>
            <a:picLocks noChangeAspect="1" noChangeArrowheads="1"/>
          </p:cNvPicPr>
          <p:nvPr/>
        </p:nvPicPr>
        <p:blipFill>
          <a:blip r:embed="rId6" cstate="print"/>
          <a:srcRect t="10655" b="12296"/>
          <a:stretch>
            <a:fillRect/>
          </a:stretch>
        </p:blipFill>
        <p:spPr bwMode="auto">
          <a:xfrm>
            <a:off x="4535488" y="3117850"/>
            <a:ext cx="15240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2" descr="Bahn_ColorDopplerFig2"/>
          <p:cNvPicPr>
            <a:picLocks noChangeAspect="1" noChangeArrowheads="1"/>
          </p:cNvPicPr>
          <p:nvPr/>
        </p:nvPicPr>
        <p:blipFill>
          <a:blip r:embed="rId7" cstate="print"/>
          <a:srcRect l="5650" t="5319" r="46588" b="35106"/>
          <a:stretch>
            <a:fillRect/>
          </a:stretch>
        </p:blipFill>
        <p:spPr bwMode="auto">
          <a:xfrm>
            <a:off x="4804063" y="2184400"/>
            <a:ext cx="1058717" cy="105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AutoShape 4" descr="data:image/jpg;base64,/9j/4AAQSkZJRgABAQAAAQABAAD/2wCEAAkGBhQSERUTExQWFRUVGRsYFxgYGBgaGxgaGhgYGhgdGR4bHCYgGBojHBcYHy8gIycpLCwsHR4xNTAqNScrLCkBCQoKDAwNFA8PDykYFBgpKSkpKSkpKSkpKSkpNikpKSkpKSkpKSkpKSkpKSkpKSkpKSkpKSkpKSkpKSkpKSkpKf/AABEIAOMA3gMBIgACEQEDEQH/xAAcAAABBQEBAQAAAAAAAAAAAAAGAAIDBAUHAQj/xABEEAABAgQDBQUGBAUCAwkAAAABAhEAAyExBBJBBQZRYXETIoGRoTKxwdHh8AcUQlIjM3KC8RViU2OTFiRDVJKissLS/8QAFgEBAQEAAAAAAAAAAAAAAAAAAAEC/8QAFhEBAQEAAAAAAAAAAAAAAAAAAAER/9oADAMBAAIRAxEAPwDlUKFBX+Hm6CMfPWJvaCTLSCoyg6sy1BCAO6qjkqJayTBoKQos7T2eqROmSV+1KWpCuqSR6s8VoBQoUKAUKFCgFCiaRg1r9hJV0FPE2ESp2cX7ykJ6qf0S5gKkKND8tJFDMUr+lLDzUfhDQJWiV+Kh8EwRRhRcStH7ARzUr4NDxMl/8MX/AHK+cBQhRdMxD/yw1f1Kj1QR+zj+o/EQFGFF1AlF3Cx0UD/9YcrDSjaYpP8AUn4pJ90BQhRbOzi/dUhXRQ9ymMQz8IpBZaSk8wR74KihQoUAoUKFAKFChQChQoUAos4fak1EtUtExSULIUpKSwUU+yS1aOYrQoCfH4+ZPmKmzVlcxXtKNywAq3ICIIUKAUOlyiosASeUW5WBYBUw5QbAe0fDQcz6w4405cqRkTrluf6jc36coISMAlP81YT/ALU95XTgD1MP/MIQr+GgcivvH/8APpFRX19IcYB8zErVdRL6PS/C0RiEBHqUwCWolTx59iHBP3pHqTx8/vnAeFP37/dDWb1+n+YkCNYRQ0AzLHqhRuH0hwHpDXgGtaPCPvziSWPhx0+ENP8AiAZE0vGLFlFuBqPI0hh5/ekNVrAWDiELPfQBdyju+lU+TR6dl5j/AAlhdHY91XkaE9CYrIjxrQEa5ZBYhjwMNjRGOdOVYzpFnuP6Tp0rEU7AuCqWcyRcWUOo1Gjj0gKcKERCgpQoUKAUKFHqUvAJKXi+EJlirGZ5hHzV7vd6E9jT/wAQi/7OI/q4nSKukEPWokuSS9a3hqfv1hwS8Jm1f7+kA0CHdnesXsLsaZM0ypNcxt4cRGpK3bQHEyclxpUUPHUeMAPZHieRgFrIypPiQPUtBCNo4OQe4nOocLaanXX0jPxW8ClE5ZaEuGdsxZm90EV5ew5h4Wqx92h0iJWGAHeWl60Y+6GqxaynLmLNYUB8ogUnqWHw9YqpDLQB7RLs7JYeLmEFI/3HwH3q8MycL+NOkezQHp9n7EQSlSNMw8jEsnCSin+YXGjD0c1/zFNYr99Ia/r9/CA2TsIFGdKzlo7ptyu0RJ2AtRZJCj6Hxs7iM9M5QsTfwPhbnGngt5pqGHdUkaMz1GotFRTxOzZiCykFh4+6KbcX+7RvjeBzm7yFPf2kgPYjWJsRiJc1DlAWrigVbiU3gBgSzCywQo3fTMDyyUgnLUZg7OQ+nAmM3GbHmIJdJKX9pNRTjwvyiKoDiYdLmKBBTQ0IPDg0NUks+kIJ+61gLhkid7IAmVcWC+JHBXKx0jMUlosC9LxcmtPDj+aBV2HadAP1D/3dbhlQo9Ulo8gpRfkgS0uT3z7P+0cepFuF+EMwElNVqsmwZ8yrgdNT9YbNnFSyolyS55wQ1XF4cB5Pf4QkpDP5fWLWEwS5p7odtfh15coBuFwipiglCe9y8r6CCjBbEkyEZ5pCieNAK/pe5iGeUYOX++aqw4cy3D4wP4jFrWXWol9Ho1LCKjc2hvUkOJKHcXPwEDsyepRqSX0jwjVn+nHrWEzaU5/OIrxKOA+BiQJpe3399YSTbl8X+sJROvKv3eAazX8fWJJK0j2gS1mOrUJ9I9lpcFq0hsxGXwob0+nKKGFNvf8AOHpQ9BdxRn05Q7C4Bc1WSWCT0ZuPWFitoZDkkugJoVWWo2JOqegiC2rYU6/ZLY6EAX4A1irPwq0llJIJoxBBGvDwpGcqeolyok8SS/nBJsrai8QUylozqALTHOdIahOjCzxRiqP34R4ODxcxOEyTClWYge2oCrE+V4UuZJBACSt7k0DPVk8WiCm9D8eMJBY0p6acqw9ahmVls5y8g9GfVo8TM0VT3+6AINkbzpCezmgjTONOojekgKTnSQsHVF21camAHE4ZSWcMFVH3eLWx9pKkzAQTlJZQehf4/SKjU21h8OpQyd1ZPeSEkOw1GkYisKxYsNeAaC/bmCTNyKapFSOA4Hx8YxsiCvslggKYElnSf3chxEBhrSxan0hqSxcO4ZiKN0i/tPZ6pMzIrqDfMHpFBJpEVPjUBY7VLCrLSAwB4jkffGfF3Cz8p4pLhQ4pN/HWIcZIyLKXcaHiDUHygJZ8wMEiwFH1J9o+fuEMRXn4V+sNR9tEkqWVLCQKmnn8IC/sfZPbKJJyy0+0rhw8YJhMl4eUqaEsBRAFyTYnr84n2XgEoTkaiWfmo/KMbeueStMoEEJAP3Xh74qMOfPVMUVrLk1f4eENSAo9ajrWH4bDlawA/la7/GOg7A/DSZNl9pMTllM4dnIv3RfzgOeTZRHhQ+XCPEuBHQk/h/MXmTKlFakukOShIZm7yhWh0jM3j3JxOHQJkxKBooJVnKCGYEgB3BeAESaaet/sQ+VJKjlAJdmAD68eUeqSwJan1PLiIuoxWWSnJQqJdQd6aOOXwgpitmCWHmrZVwgVPHvaJtGhszd+ficqEJo+arF6dK2a3GPd29kKxM0CuUEeOrW+2jumxdkpkICQO87l6uH+R9/CCB3cfcROF70wOoMQ7Gt9BRnBaCfE7AwiyVTMNIWo1JMpBL/qJJT74uLJevVnqWI5aR5MoNK89S+rEwRmf9nMHphMMKkBpKLjQ9131iCdsXCyQSUy0hdHShKEhmsAGcnjzjSn4pEpKlqUA9edLUD/AGYAd7vxEQEqTKUVBQZsrjmTwblABO+wQZistHJNrp08gRAwlNWDE8n4PGwnZWIxTzMr5mLkgO9BQ3jPxmBXJWUTAUmz8eY0MFU25/GLGEwwXMSljUgEluNfGISA9Kil38uvSJpc5AUghwUl1OSXIU/hRoir8nYwGIJmL7stbqB9rKC4c2BI069IZtzZSE9+Sp0KuGt9Kxew8ornBRlvnImFWZxlSsNVIYECp6tHm8UyQlU0SzmWojPwATolrl2L1iovbBx3aSUEuVSixHEaHp8o3tv7ty50ntJYyqbMkjUFnBPmOsc/2PjTImhQcosulxS/MGOj7tYtlGSS4UM8uuhqQK9fPlAC6pf5nCl/bl917mnPnAmtLXHXrBnkTIxsxAohZJFdTW1uUY29GzsswqFAonzGnLjAYEWZqhMlpBICpdBzSXLPyI9Ygy9YjmERFepTTrBDu3ggVrmGoSmnGopA+FU8LcfKCjZaSMKo3ci+g058awRt7PwpCsygXIB4EE0roaQKbQyzJkxSnBzUpw46QYS15UKXRgl2rQNSPMJs1CZYSoAvVVXcmtOGoaKijuDs5H5mXMmVTmF+RF+RpH0GEx8+Sh2E4d7+GSL2IJrXT6x1Rf4iysqyEEkNlGYd53cvwEFGDRm7b2QJ0mYgBlLArzTVPr74Gd3t/Zk6emVMlgZyEjK9DesFW0trIkpKlVYOQGdog+dtq7OEuaoKBSL9KlxzYv6RHg8OJmHnISCVSymYP6fZU3vgt3+xScSTOSns2ygMX6kgBv8ABgM2fiFSVCYA9ClT1BSRVMUGf4cY1MvI6SxJqNH9QbcY66mY+rjVvVuNrdY+eMPMmI72HzFL+yzkPoWB4xoq37xMt0hTlQrUgvq4NvKA7ftDaaZSMyzldw5pzPv5RyXevf8AUZjSXyjmaMWDtQuWgfxO2MXiElas2XXmW08hFLAYoS5mWbLzIU/aJIAcV5ULwE8zak6eoJWvIFEcALcR90glwm50jKMwUpTNUn3A08YGMfs+XJmqQXUCAqWq3d0u+ZqikXdkbxzpfdWrMmyWICmFL6i3WAJJO2JaZhlAkZaVHKrQH7a2kZsxSqsBlSATZ3Jp4xNtbBTie0yLYeLWuNHjMkCYkZky1FIJY5SRTnw6NAebI2eJ00IfLqfDhpdrxtz9wjdEwf3DrwjAl4hlZhnQrQpIPUsTXzgt2VvaFhKJpD2zC1NVPUGAGsZsXEYd8yVZbEp7ya8eHiIzCOd/nHWWzUIBCnHFwfPmb6wE72bCRLaZLFLK1FLdPrADIWQ4BZwxbV2vBFu7tpglKzVB7p/cliCOXF4Hlk39/wB10hS5le8ARb5xFGe3dndse1T7QFADcD3RJOlfmZACgylB2H6VC1tDWM3dnaysxlKNRVJNXDVHlWNuSjIVCrAgt/tJfXnFRz2YhnFmhkxVNBGrvHhMk9TWUX11+EZMy1oinJVa3m0FgS2FToMofUXd4FEKtTxgzw6v+6JAY9wkcm6/WCVd2lTAJU5GdAarhipIoD/iNRADPyFvk1YHNqYxsFh0A3ZxoySDQdYIyBSo8+PziorbUkCYghRtq/l8IwMLj1S1BCyVAFu8ACHt1De6CXMa1IbjfhXy9IH948KApK2Z2fhS3V/jAFWxNp/l5yZgdn7zMXGr6imog52js78wgzZEwELSbVexazObV4xy/Zys8tNAVAVrelDQMS0Fe6WOmGelCCyQFHViw1AuDT0gB/aOCW5TNSUFVwoVHAt92gNSMqmVUAkFiQPHkIP959oGbPXMe1ACGoOevjAbtPZ/8R2ABc0FenOAxcPizLmUWthTukJJ68Ht4xonHS8QU9oEhQUBmVdSToo8QAamMzEYZaVVDE1YcL68Y1cBsUo7JarrUQUKAZIALmgpaCiyXNlZAlA7gsKs2tr3ixs3Y8qZMWqalC1ZRlToEjN+mrm1eYiulkAkqSWokUToKBg9/laIMHhApH8QsqpdJV3RR3PVqDgGiozt4UHEYoSZCA0uXlGWyQC5ryfUxjYed2MwJWlQUhTlCgwuDXh7L+ET4TFnDT+1kqSoVTd3Bqx1GmkVdp7TVPndsUAKNWAp3Q1NT1iK6XhcQJkrupdCw45kimrxh7ampkyFJCb9xKXapqefG/GBiTvJMly0olhiAk5nqKFwx056RXx+3Js0JClZsr1IuTqW1+UBWOGB1YmorblejRFIw6iQwJJIA5aQ7DoKjkdhctws9rm0E+zN3JiSFzFJSxBa/MsR19IDd2TgVSZeTOmYdXYNyvaJsSAZawsJIyl3Fw2gtEgZr1HEkMNH51gb3i3gQjNLR3jqQwYWrSvWKgKKa1sefvhrizeJ0F4dNABfibAW9I8515aRlo7tCkpUHBHhYwfzppzy1EZe0SQ5LN+oD0pHPiaEagOGfy+Mdq2Ts2Ri9lSznImTEqMtw2WZLzEjXh6xUrme90svLVVyGP8AbA1Mg33nlFeHzBixBd+I09ICZx43gQ9CvutfrBrswA4ZB1ylr1v/AIpAUBSzD7vBZuvNeStLeydTox8YhWTtDEFUmXmDZcwFLsf8wcS1ulJFAUjjwF3gO23s8S8OirHOeJop/EUaCXYs4zMPLUHPdAN6EU+A46xRfmyyHAOYcdXNT60jL20odia1ceb2+gjTVMplozu9He3lGVtpTJSSCU5g7cr20q8VGzsXdKaMKcQU5UpRmZz3gP2jhypGvuFnVimQD2eU5y2jU9TB/sNSF4aUUgZFS0sG0yjSLsnDJRRKUp6AD3RFBG0NzF9orKCUkukhtXfM9m4wKfiTsqRImIEokKb+IH7vJ63LWjpe928KcHh1TD7Rokc+Phfyj592htArmGZNfMqoAJJYvpYm/nAX9ibFVOnCYRmSFOeJIoBdmBaCfaU+XJTmWCA9HZzd2a93eA3Z29C5QPdCk6U9mpazfZEU9sbWmTikrASEvlCSWB1odaQBlhNrGes9nLcJOVT2D3YnV2tEO1Ni4iZlQ6USncqCnIAFyABT4tFzcjGoThUgEhSSc/MmofjSH7w4iYuYjCJ7qZqc0w0BCAXuHZyPGCK3/ZjBIBQpaiRR8wJ1aifGJl7lYZQGUrS4ehI6OFNxi/sKXLkKEsgd4HKVBy4Z3fkY3uzSS1qAkA3JqbmovAcj3i2AvDLINUfu4dQbVLQt2cMiZNKVkHKO6k2J+GnnFzerBIl4pYSpRSS6U0IB1AqCz9YzMBsiespMtChmsr2fIwV0BGEQkewkf2g/P3cI8xGITKSVLOUC3BtGTqYCsfisZh1ZZhmJULV+kZeKx0xftrKqWUot4itawMbWP3mnTgyCEhTgBvaIerwOlwog906+f+bxKRQaVozkB7+MNKqtW3Gh87mCmoBURlYnoxLnhr/mH4vALlkZ0kEgm4NOcE266UiUpQ7yk6c4ZvKFLw8tawAtQDpF3uxF03+sECaA/F/d9YNvw+3omSO0khygglKTUAqBSSBxD6QEhVGp8Y290A+JoP0qdqajrxgohx8hsNMlquEWueT+V45/MNOUdI2lO/gzDrlIsw+ZjnM1DBvi8KkeCmvnBDunPCVFJIZQGuo6wPJ0qIu7PLTEuzZtWaIoj3lkH8vSjKBZxUW0PGPdzcQVSzLsUl/AtrxcGNNaEz8OU6TEsG06+LQIbAxfYz60B7qtCK8+YEVB8skHR+FBpzPWukD+9VES0gHV2NKeFvWN9wdSeXi9Xb0gc3sBIltZzxvSrRUdi/DTbaJ2AkoCv4kpARMSbghw/MFrwVTZoSCVEACpJLAdTpHy7gMdMkLzomFC7uHBpa3WCbZm1cXtGZkmzpq5CXUsE91X7QcrNWIol3gX/q2ISRnGGlulJcjtCD3lClEu3WkaWH2DKlJAShIDANdXEl9fGzxoYbLKZISAEigDhkgFgG/zGJtrapB7NCgh2KlKu11VVxtTlBAj+ImzZSMk2WAConMANLA2+GkBmVrg/fjTX0gu3u3h7buSgezBZyBVrWrStTAzPwikozqFyyb1Z3LHSCvJSlIDgkPalfL4wcbj7KnKSTkWuZMq50RYO9Evep5wFbHkqmzQC5apobBqUFLtHdd0tpIkYU5k5er1PB+AAA84Abx34eT5k4LmYiVLy+wlIWSLXIYa+6JNobvbSEo9hNkzhl0BC25AihvBcnedDsQSSK0FCeLkPRhEsjb0lR9kU1oPunwgjhm9sshaZjM4AykEFJSKgjQ/KKi9554SJaFkJSSUgAOA9HLVjq/4rbvSpqZcxKU9oaEsauRlJI4MfOOe7rbrJnYtcudVMlioN7TlhcWtx9YKxcftedPbtWU1AcpFD6c4ry8CtebKmxIY0t16R13a+GlSpWQoYEMA1BTq/MkQBq3ikS0jsUFSyoZ1K1re5uH0gCrYm50hMlBWlC1qAzEgliRYcGfXhEO1Pw+kKBMp0K5KcH0YiGbF32krmKlkdm1UGrNShe3lBh+VYZszW7wIIL+pFRWCOI4kzcJOKD3FJNWdjzHGkVcdilr9pRU3N7184OvxPwHdlTRUpJSXAatmbSl457nLa05QV6VcL2t0+3gn3KlN2kwlgWSPedOkC6lE/do6nu9u6BshU2acqs6Sjq9aa0LeBiFYG9U0IlBIuqtC9KwEzQWEaW1sQFLVldhRLnhr0dz5RQmpLPeKGBqf5h6VcKU0OseZKfWEC1W6RFb+7m1ikplFlJUW0oa26xLvLsfv9ogOFe0K0Opgflz2IIdJT9vBns3aAmy0qZLk5VhyQwuWa5HuioW721u0RlWoFaWvqKAfflGRvVPzzEgKLJYU4/HjGvvlsT8lMEyWMiwxIDFK0qdlJp0ECOI2gVqJNdRyOpp8YCME3r1p9v5x1fcLZ4l4QKyjNNJmE+57vTVo5LLmNz5V08Y7Vu9TCScoJHZob2nHdqxsfpAq/wBmCa2ZhVmBNBwgU3oxkuZlKSFXzF9BRyLXeCbEzASxV/6gQzWD8ibwL7e2HMWpMpKQEl1ZiSwcnMGHmIIz9kbCVjClWUDDhRzE0z3DBqsD5vG1jNxpKgSQAQGS1EpSNEg111reCHd7AiVJTJSQ0sAFShQuXZjVqeLCKe8O2/y8lczugmiRZywIZxYXgOfbsS8k+cARlScty7JNKvy5x0OYFLSFA5n0Zx0o1qCALdGUsZ1rSQJjFzwDqJbUVFWjdwW9UyQpakpOQMUgZbEABQzCtfdAa2HSpR/hhRYkluBu40SLPEhlFFCS/qXagcVHPWKmO3oxKvZmGUFVCUgJOlyBfWHYfeiYnMJgTNIHtmXmNH4M9dSHpAT7TUTLIJZSmCQzWL2pQB7QKSttJlbSSzMU9ms8y7HqKCJJ06dOnKmLmKyApIGVikORQaA1jD2/sOb2ipyHWFl1EXSQ1SLnRoDpuO2aqdLWkHvAGmtb2L8D8I5vtPZ0zDyAkoOYEJCnBqeHrSCbc/fNMwJlzsvaAZe+wC9Ht7XLWkFOMw8tfsoALhTOGoXch3BY3gOV4vZC0TZby+6pQBYFx7ObmKGOlbPWoLCU5igAAJPB9D92jQxKAMqhcGi+IrxFDzFYbMyElQJKhe9jYkwAp+JWU4Qk3zhnNX4VHAekctUSnj96PBx+IW3ETVJkpU4lupRfMH0SDaldIC5GFVMUEpAc/b8Iixp7qbvKxmIRLAdJUMxbx+vQR0bfra8taBhZBT+Xw9VEKcrUxtQ0DmupJ4VxtiYrsR2cnMjIGWqzkhlNwJ4xmb0TgiSwPtkUBpTXjyigTnAM5DeEQLt9fSJxUswrajjp0hmIQRRm6A/OIqXFYfK1QQoBQIBqG49XHhEIGtfCLeyMUFDsVmh/lk2Ss8eCTr4HjFaehlEEEEEhuHnAJqUfx+7Re2XtEyV5mBBoR8ev1igDw9Hj1Cy1DAdn2NtjDY3DDDYkpa0qaztplJIpU606MI59vduJNwkwgAqAcgtdOhDXA8w0UtgbY7J0KqhXGpBOvTpBkjbkxEvs1NNlJqhRc5HuEKvl5GKjm2GSCrvFg/eIc0+PSDncXe2WhHYz1sU1lqNaftL2bSKuN3dlz8y5ZyKv7IANrt7MD2M2BOlXSFc0l/E/WA7MiYnK4OZLXenFquHenjFxWMSNaijBmZ+A8+scIw21Jsn+XMWjkFG9recXpu9mLmDL2qrfpoedU/GBjqm3t6JclLqWA4LIDgnlQksaXLV8gxUqbjJgnT3CR/LliobjyJZ+cY+wNkhau0nGruAXJfiX1pBLJxbzVUZKOmtmfQfKCLOMwJDomJy5kuhJLd0ihbxjJwc7LMQJyFdimahK1AORKADhrtd20BaL3aElSlMfF7mgv40MNSlYU5IymgIYFIaxF76mA6Vi9jYHGS3QtACGdcpSQ1KBWhDHX4RBtPd/C4fBLBV2QCS01SxnUpiwc+0/7dRpA9uelsSEsMsxKkKcEk0KklT0NYh3qxfb4mYpTKQhRQgEEpGWhpZyoHSAEdm515VTcwzjiwFbUalecaSEJQAl1EgsC79LCttYkkiqlEJyuwZyaXeutfBoin4ckjUpYpFq6ktwgM/bW74WCuWMkwO2gXWr0Z4x8LvRisOcpUVZaZZjkjz6NeCySC79SakAHS/xintHBIn3SHbV34jvQVmn8ScSQ2WWeZBLc2JreM3G72YmcGM0gH9KAE0tcVL8Hgg2JubgFP8AmcWuUXICEpYUb9ZSQTXhGtM3e2RhwJgViMWQe6gUQVaZiEpGV9XgADA7DmTdMiTcnUdHcwRytmokgJQDXUsFTCeFbRYmTwkqWwSTXsknuSxpW5A4mMXaG3AknKQtepIokcE++A1fziMOj+I2Y1Z+lnFRzgTx2KVNXm8uAHIxXxGIUtRUslR5njpS3SIs328BKE0r11vEE2vnrWHOTq/KEZJIfKTbRxrwiKqgxsSljEJCbTUhh/zABSv7gKc4x49SpoKsqQxY0bzj3P8ATpwi/Jx6J9J5ZdhNZ/8AqD9X9QrxeIsZs1cksQCGooVBB4HUU0gishuHDoI0MDtZcotQjUEEg604RnMbe5o9ynw+/lAF+B2vLWRkORQL5TZzdi1n4xo/nFOFgZgLt3VDSmhgACeZ6cY1dmbbVLKUk5kjo6X4H5xUwc7v7SlyZnbTJAmuD3VgAgHVLgh7+cE+K/EPDyWEnBupVx/CQB1Id4CcDjpU1LggXcG4OrtW0ezZOVTgANo2bxD148oIftbaInzVz5sqWFNRKA9hfmecVtkrWqigGCUgE0JL3tVhy0iVIJBZmJqTQqYOfCgYCLOH0NWNCA9Ro76XgPFhmf8Ayxra3KFMIKSHB87hjX3H4RNMQ/AseFKhjTr0ipNSAGSkuxoGcv8AdusUau7e1ZMrES5s4qQEkkgJoFZTcXAr0tFCftBCpswIKyHKknLRlKJSXctT1jF2/Pyy0pIHeItSg4twitszGFCc6FFQqFJLWFHH3W8QEJUKg62vXy90PlJS4BezkPZ3AFb26xWwmLC5YKfIVby0i4lmc6PXXwa/DSKPJiCB3Par7Qdnp18DyiCUe6QzacjTQaA84kUvNbQtcW1vcQ3MbnQ+NuTPpAJiGfKAOVXL87M/lEGPxqZSTXKAb903GnE+6KG1d4ggZQxNaCt+PDwgWxWLUs5lHpVvIfOIqztDbCphIFEP4q5qOsZ+f43jwkEcG9fWPSpy3HxeIppHGEJZ4OOUaidihAEzEKCEmyQXWrgwB9TSKs/bASWkIEsaE95fmaDwEA6Xg0oAVOKkg/pYZldBp1MU8VtAqASkZUCwHHio6ltYrLWSXJJJhsAoUOVKIvTrQw2Ck8X9nbZXKBSGUglyhQdJ58jzEUIUARZcNO/lkyVXyTCCD0XxfQgRlz8MpCmWG8KGkUXjRwu21pASoCYi2VdQByN0wRADSnXgIfn0Nfvl1jQEiTOqiYJSh+iYaH+lVvNoZ/oU4DN2ZWLuliPNMBVkYhSFAoUUkWIp9iN7BbzUZQy10Zj1HFtRA8QQahn49Y8zeF/v0gDtGOlqAKWVr3SHHAsa2iYYroOqr0DNx0gAzcL8uXxiX82tsvaKbho/zipg7m7USEuojMBYly4rTqaxjYnehx3QQrmxrya46wNrxL3KiOHCIlzCbff3aBi3PxZJcEEqvr5DrDkYKaoZgKjq7dItYDDokJ7aeKn2EWUr5AcYpzN6J2fOkhIp3ABlYaEF38YD2TtOYg3INuY6+YpFlW25igB2h40ZJfnT3mLX5zDYsd9sPNHH2FHkdOivOM3GbDmy2JSSk2UmqT0I8YDUwu8hTRSMw8ASG4xXx+8C10AyAjQ14GpoIy8iwGKTrRj93j0YdaqBJ8vj1gqJcyt/vzhqlOX1MacnYKkgKnqEpOma5a7C5PSPP9Ykyh/ClZlWCpjN1CePUxAzDbEUoZ1kSkWzKoPD5R7M2uiT3cOmv/EUHP8AaC4A5msZuM2hMmkZ1EtYWA6AUEVoCSdOKlFRJJJck3JiOFCgpQoUKAv/AOuTSwUszAkAATGmAAaDOCw0pFhGIw80jtEGQWYqld9D8TLUXA/pV4RkQngjQn7FWylIKZqE3XLctwKkkBSPERnkRJJnqQoKSopULEEgjxEWf9QCg0xAUf3Duq01AZXiCecBShRoKwMtbdlMAJ/TN7hH93sHqSIhx2y5sktNQpD1DihHFJsocwTBVV4mw2MXLLoUpJ4pJHuiGFAa8neeaPbCJo/3pBPmGPrEqtvSVPnwwr+1dvNJ98YcKCYIErwS9Z0vqkKHoaeUJeEwn/mFf9NT+5oH3hPAxumVhBedMU//AC9fE8o8G2JMp+xlFR0VNq3PKPnGHCgYmxOLVMVmUok8SYhhQoKQMW8HtWbKpLmLSDoCW8RY+UVIUBrDemezFST1lof/AOMNVvLPNl5f6UpT7hGXCgiXEYpSzmWpSjxUST6xE8KFBShQociWSWFSbAVJ8IBsKNE7EUlu1UiU9WUXU39CXV5gRIMVh5Su5LM+lDN7qX49mguR/Uo8xBFbZ+yJs8kSklWUOo0CUjipRZKRzJESzsDLQkPNC1k1TLBUEjmssCbezmF6xHjdrzJoyqWcgLhAZKAeIQkBIPNopPAKFChQUoUKFAJ4tYTa02S5lzFJ5O6T1Se6R1EKFAaW8KRllLCUJUtIKsqUpBPRIA9IxCYUKCPIUKFBShQoUAoUKFAKFChQChQoUAoUKFAKPQYUKAlwtVgGzxpbW2nMSsy0KyIAHdlhKH65AMx5l4UKCMd4UKFBShQo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4" name="AutoShape 6" descr="http://www.consultant360.com/sites/default/files/images/Apple_Core_Lesio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6" name="AutoShape 8" descr="http://www.consultant360.com/sites/default/files/images/Apple_Core_Lesio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27" descr="Apple_Core_Lesion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5163" y="1595216"/>
            <a:ext cx="1951038" cy="1998884"/>
          </a:xfrm>
          <a:prstGeom prst="rect">
            <a:avLst/>
          </a:prstGeom>
        </p:spPr>
      </p:pic>
      <p:pic>
        <p:nvPicPr>
          <p:cNvPr id="58377" name="Picture 9" descr="C:\home\presentations\BIRS\electroPhysInvert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4500" y="2954338"/>
            <a:ext cx="2335213" cy="16335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96445"/>
            <a:ext cx="8172450" cy="1143000"/>
          </a:xfrm>
        </p:spPr>
        <p:txBody>
          <a:bodyPr/>
          <a:lstStyle/>
          <a:p>
            <a:r>
              <a:rPr lang="en-US" dirty="0" smtClean="0"/>
              <a:t>Network analytics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43000" y="1630948"/>
            <a:ext cx="8001000" cy="11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Generalizes concepts of geometry and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shape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95313" y="1138238"/>
            <a:ext cx="854868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Networks capture relationships between elements of a system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689600" y="3586748"/>
            <a:ext cx="3200400" cy="46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marL="246063" marR="0" lvl="0" indent="-246063" algn="l" defTabSz="6556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used in segmentation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5" descr="lung_tumor_seg"/>
          <p:cNvPicPr>
            <a:picLocks noChangeAspect="1" noChangeArrowheads="1"/>
          </p:cNvPicPr>
          <p:nvPr/>
        </p:nvPicPr>
        <p:blipFill>
          <a:blip r:embed="rId2" cstate="print"/>
          <a:srcRect l="337"/>
          <a:stretch>
            <a:fillRect/>
          </a:stretch>
        </p:blipFill>
        <p:spPr bwMode="auto">
          <a:xfrm>
            <a:off x="6323013" y="4025900"/>
            <a:ext cx="28209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lung_tumor_orig"/>
          <p:cNvPicPr>
            <a:picLocks noChangeAspect="1" noChangeArrowheads="1"/>
          </p:cNvPicPr>
          <p:nvPr/>
        </p:nvPicPr>
        <p:blipFill>
          <a:blip r:embed="rId3" cstate="print"/>
          <a:srcRect l="336"/>
          <a:stretch>
            <a:fillRect/>
          </a:stretch>
        </p:blipFill>
        <p:spPr bwMode="auto">
          <a:xfrm>
            <a:off x="3433763" y="4024313"/>
            <a:ext cx="2824162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eSieCalcs_image"/>
          <p:cNvPicPr>
            <a:picLocks noChangeAspect="1" noChangeArrowheads="1"/>
          </p:cNvPicPr>
          <p:nvPr/>
        </p:nvPicPr>
        <p:blipFill>
          <a:blip r:embed="rId4" cstate="print"/>
          <a:srcRect l="186" r="186" b="385"/>
          <a:stretch>
            <a:fillRect/>
          </a:stretch>
        </p:blipFill>
        <p:spPr bwMode="auto">
          <a:xfrm>
            <a:off x="671513" y="2073275"/>
            <a:ext cx="4719637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Network analytics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909638"/>
            <a:ext cx="745648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Network features have been widely used outside medicine and imaging</a:t>
            </a:r>
            <a:endParaRPr lang="en-US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2" name="Picture 3" descr="C:\home\presentations\clustering\chemistry.tif"/>
          <p:cNvPicPr>
            <a:picLocks noChangeAspect="1" noChangeArrowheads="1"/>
          </p:cNvPicPr>
          <p:nvPr/>
        </p:nvPicPr>
        <p:blipFill>
          <a:blip r:embed="rId2" cstate="print"/>
          <a:srcRect l="38689" r="30263"/>
          <a:stretch>
            <a:fillRect/>
          </a:stretch>
        </p:blipFill>
        <p:spPr bwMode="auto">
          <a:xfrm>
            <a:off x="3108325" y="1427162"/>
            <a:ext cx="4784725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home\presentations\clustering\chemistry.tif"/>
          <p:cNvPicPr>
            <a:picLocks noChangeAspect="1" noChangeArrowheads="1"/>
          </p:cNvPicPr>
          <p:nvPr/>
        </p:nvPicPr>
        <p:blipFill>
          <a:blip r:embed="rId2" cstate="print"/>
          <a:srcRect r="63475" b="-2388"/>
          <a:stretch>
            <a:fillRect/>
          </a:stretch>
        </p:blipFill>
        <p:spPr bwMode="auto">
          <a:xfrm>
            <a:off x="2379663" y="1446212"/>
            <a:ext cx="5595937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home\presentations\clustering\chemistry.tif"/>
          <p:cNvPicPr>
            <a:picLocks noChangeAspect="1" noChangeArrowheads="1"/>
          </p:cNvPicPr>
          <p:nvPr/>
        </p:nvPicPr>
        <p:blipFill>
          <a:blip r:embed="rId2" cstate="print"/>
          <a:srcRect l="70206" t="16051"/>
          <a:stretch>
            <a:fillRect/>
          </a:stretch>
        </p:blipFill>
        <p:spPr bwMode="auto">
          <a:xfrm>
            <a:off x="2671763" y="1935162"/>
            <a:ext cx="4751387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C:\home\presentations\clustering\bpEq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2363" y="5437187"/>
            <a:ext cx="54292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266825" y="1487487"/>
            <a:ext cx="6991350" cy="5162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82145"/>
            <a:ext cx="8172450" cy="1143000"/>
          </a:xfrm>
        </p:spPr>
        <p:txBody>
          <a:bodyPr/>
          <a:lstStyle/>
          <a:p>
            <a:r>
              <a:rPr lang="en-US" dirty="0" smtClean="0"/>
              <a:t>Network analytics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7713" y="909638"/>
            <a:ext cx="8396287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latin typeface="Times New Roman" pitchFamily="18" charset="0"/>
              </a:rPr>
              <a:t>Following introduction of small-world model (Watts and </a:t>
            </a:r>
            <a:r>
              <a:rPr lang="en-US" sz="2000" dirty="0" err="1" smtClean="0">
                <a:latin typeface="Times New Roman" pitchFamily="18" charset="0"/>
              </a:rPr>
              <a:t>Strogatz</a:t>
            </a:r>
            <a:r>
              <a:rPr lang="en-US" sz="2000" dirty="0" smtClean="0">
                <a:latin typeface="Times New Roman" pitchFamily="18" charset="0"/>
              </a:rPr>
              <a:t>, Nature 1998), researchers used networks to model and characterize everything from epidemiology and vulnerability of computer networks to spread of obesity and protein/gene interactions</a:t>
            </a:r>
            <a:endParaRPr lang="en-US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2" descr="Paper - Figure 1 (300)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48148"/>
          <a:stretch>
            <a:fillRect/>
          </a:stretch>
        </p:blipFill>
        <p:spPr>
          <a:xfrm>
            <a:off x="714477" y="2387601"/>
            <a:ext cx="2460523" cy="3683000"/>
          </a:xfrm>
          <a:ln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20700" y="6113781"/>
            <a:ext cx="2451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" pitchFamily="34" charset="0"/>
              </a:rPr>
              <a:t>Reprinted from </a:t>
            </a:r>
            <a:r>
              <a:rPr lang="en-US" sz="1000" i="1" dirty="0" err="1" smtClean="0">
                <a:latin typeface="Arial" pitchFamily="34" charset="0"/>
              </a:rPr>
              <a:t>Barabasi</a:t>
            </a:r>
            <a:r>
              <a:rPr lang="en-US" sz="1000" i="1" dirty="0" smtClean="0">
                <a:latin typeface="Arial" pitchFamily="34" charset="0"/>
              </a:rPr>
              <a:t>, “Linked</a:t>
            </a:r>
            <a:r>
              <a:rPr lang="en-US" sz="1000" i="1" dirty="0">
                <a:latin typeface="Arial" pitchFamily="34" charset="0"/>
              </a:rPr>
              <a:t>: The New Science of </a:t>
            </a:r>
            <a:r>
              <a:rPr lang="en-US" sz="1000" i="1" dirty="0" smtClean="0">
                <a:latin typeface="Arial" pitchFamily="34" charset="0"/>
              </a:rPr>
              <a:t> Networks “, 2003</a:t>
            </a:r>
            <a:endParaRPr lang="en-US" sz="1000" i="1" dirty="0">
              <a:latin typeface="Arial" pitchFamily="34" charset="0"/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 l="37708" t="18000" r="38959" b="22500"/>
          <a:stretch>
            <a:fillRect/>
          </a:stretch>
        </p:blipFill>
        <p:spPr bwMode="auto">
          <a:xfrm>
            <a:off x="3263900" y="2214166"/>
            <a:ext cx="2324100" cy="370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111501" y="5923281"/>
            <a:ext cx="2590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" pitchFamily="34" charset="0"/>
              </a:rPr>
              <a:t>Reprinted from </a:t>
            </a:r>
            <a:r>
              <a:rPr lang="en-US" sz="1000" i="1" dirty="0" err="1" smtClean="0">
                <a:latin typeface="Arial" pitchFamily="34" charset="0"/>
              </a:rPr>
              <a:t>Jenelius</a:t>
            </a:r>
            <a:r>
              <a:rPr lang="en-US" sz="1000" i="1" dirty="0" smtClean="0">
                <a:latin typeface="Arial" pitchFamily="34" charset="0"/>
              </a:rPr>
              <a:t> et al, “Importance </a:t>
            </a:r>
          </a:p>
          <a:p>
            <a:r>
              <a:rPr lang="en-US" sz="1000" i="1" dirty="0">
                <a:latin typeface="Arial" pitchFamily="34" charset="0"/>
              </a:rPr>
              <a:t>a</a:t>
            </a:r>
            <a:r>
              <a:rPr lang="en-US" sz="1000" i="1" dirty="0" smtClean="0">
                <a:latin typeface="Arial" pitchFamily="34" charset="0"/>
              </a:rPr>
              <a:t>nd exposure in road network vulnerability analysis”, 2006</a:t>
            </a:r>
            <a:endParaRPr lang="en-US" sz="1000" i="1" dirty="0">
              <a:latin typeface="Arial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 l="26041" t="17000" r="31563" b="36667"/>
          <a:stretch>
            <a:fillRect/>
          </a:stretch>
        </p:blipFill>
        <p:spPr bwMode="auto">
          <a:xfrm>
            <a:off x="5704172" y="2197100"/>
            <a:ext cx="2919127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715000" y="4208781"/>
            <a:ext cx="342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" pitchFamily="34" charset="0"/>
              </a:rPr>
              <a:t>Reprinted from </a:t>
            </a:r>
            <a:r>
              <a:rPr lang="en-US" sz="1000" i="1" dirty="0" smtClean="0">
                <a:latin typeface="Arial" pitchFamily="34" charset="0"/>
              </a:rPr>
              <a:t>Christakis et al, “Spread of Obesity in a Large Social Network over 32 years”, 2007</a:t>
            </a:r>
            <a:endParaRPr lang="en-US" sz="1000" i="1" dirty="0">
              <a:latin typeface="Arial" pitchFamily="34" charset="0"/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7186" y="4648200"/>
            <a:ext cx="1978913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5549900" y="6457890"/>
            <a:ext cx="3441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" pitchFamily="34" charset="0"/>
              </a:rPr>
              <a:t>Reprinted from </a:t>
            </a:r>
            <a:r>
              <a:rPr lang="en-US" sz="1000" i="1" dirty="0" err="1" smtClean="0">
                <a:latin typeface="Arial" pitchFamily="34" charset="0"/>
              </a:rPr>
              <a:t>Rual</a:t>
            </a:r>
            <a:r>
              <a:rPr lang="en-US" sz="1000" i="1" dirty="0" smtClean="0">
                <a:latin typeface="Arial" pitchFamily="34" charset="0"/>
              </a:rPr>
              <a:t> et al, “Toward a proteome-scale map of the human protein-protein interaction networks” , 2005</a:t>
            </a:r>
            <a:endParaRPr lang="en-US" sz="1000" i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"/>
  <p:tag name="MAGPC" val="200"/>
  <p:tag name="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341"/>
  <p:tag name="BMPHEIGHT" val="400"/>
  <p:tag name="SOURCE" val="\documentclass{slides}&#10;\pagestyle{empty}&#10;\usepackage{color}&#10;\usepackage{amsfonts,amssymb}&#10;\usepackage{amsmath}&#10;\renewcommand{\vec}[1]{\ensuremath{\boldsymbol{\mathsf{#1}}}}&#10;%\usepackage{mathscr}&#10;\begin{document}&#10;\color{yellow}&#10;\begin{equation*}&#10;CC(v_i) = \frac{\text{Number of closed pairs of neighbors of $v_i$}}{\text{Total number of pairs of neighbors of $v_i$}} &#10;\end{equation*}&#10;\end{document} "/>
  <p:tag name="TRANSPAREN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933"/>
  <p:tag name="BMPHEIGHT" val="450"/>
  <p:tag name="SOURCE" val="\documentclass{slides}&#10;\pagestyle{empty}&#10;\usepackage{color}&#10;\usepackage{amsfonts,amssymb}&#10;\usepackage{amsmath}&#10;\renewcommand{\vec}[1]{\ensuremath{\boldsymbol{\mathsf{#1}}}}&#10;%\usepackage{mathscr}&#10;\begin{document}&#10;\color{yellow}&#10;\begin{equation*}&#10;\text{AveragePathLength}(G) = \frac{1}{n^2-n} \sum_{v_i} \sum_{v_j} D(v_i,v_j) &#10;\end{equation*}&#10;\end{document} "/>
  <p:tag name="TRANSPARENT" val="True"/>
</p:tagLst>
</file>

<file path=ppt/theme/theme1.xml><?xml version="1.0" encoding="utf-8"?>
<a:theme xmlns:a="http://schemas.openxmlformats.org/drawingml/2006/main" name="Presentation">
  <a:themeElements>
    <a:clrScheme name="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tion">
      <a:majorFont>
        <a:latin typeface="Siemens Sans Black"/>
        <a:ea typeface=""/>
        <a:cs typeface=""/>
      </a:majorFont>
      <a:minorFont>
        <a:latin typeface="Siemens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15201</TotalTime>
  <Words>800</Words>
  <Application>Microsoft Office PowerPoint</Application>
  <PresentationFormat>On-screen Show (4:3)</PresentationFormat>
  <Paragraphs>166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Siemens Sans Black</vt:lpstr>
      <vt:lpstr>Siemens Sans</vt:lpstr>
      <vt:lpstr>Times New Roman</vt:lpstr>
      <vt:lpstr>Arial Narrow</vt:lpstr>
      <vt:lpstr>Presentation</vt:lpstr>
      <vt:lpstr>Shape Characterization with Network Analysis</vt:lpstr>
      <vt:lpstr>Analytics – Why geometry and shape?</vt:lpstr>
      <vt:lpstr>Quantification – Yesterday/Today</vt:lpstr>
      <vt:lpstr>Quantification – Today/Tomorrow</vt:lpstr>
      <vt:lpstr>Quantification – Next week</vt:lpstr>
      <vt:lpstr>Quantification</vt:lpstr>
      <vt:lpstr>Network analytics</vt:lpstr>
      <vt:lpstr>Network analytics</vt:lpstr>
      <vt:lpstr>Network analytics</vt:lpstr>
      <vt:lpstr>Common network measures</vt:lpstr>
      <vt:lpstr>Case Study 1 – Tissue Characterization</vt:lpstr>
      <vt:lpstr>Case Study 1 – Tissue Characterization</vt:lpstr>
      <vt:lpstr>Case Study 1 – Tissue Characterization</vt:lpstr>
      <vt:lpstr>Case Study 1 – Tissue Characterization</vt:lpstr>
      <vt:lpstr>Case Study 1 – Tissue Characterization</vt:lpstr>
      <vt:lpstr>Case Study 2 – Psychological disorders</vt:lpstr>
      <vt:lpstr>Case Study 2 – Psychological disorders</vt:lpstr>
      <vt:lpstr>Case Study 2 – Psychological disorders</vt:lpstr>
      <vt:lpstr>Case Study 2 – Psychological disorders</vt:lpstr>
      <vt:lpstr>Slide 20</vt:lpstr>
    </vt:vector>
  </TitlesOfParts>
  <Company>Siemens Corporate Research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Corporate Research</dc:title>
  <dc:creator>georgesc</dc:creator>
  <cp:lastModifiedBy>lgrady</cp:lastModifiedBy>
  <cp:revision>665</cp:revision>
  <dcterms:created xsi:type="dcterms:W3CDTF">2009-11-10T16:31:51Z</dcterms:created>
  <dcterms:modified xsi:type="dcterms:W3CDTF">2011-08-31T16:36:37Z</dcterms:modified>
</cp:coreProperties>
</file>