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1" r:id="rId3"/>
    <p:sldId id="274" r:id="rId4"/>
    <p:sldId id="381" r:id="rId5"/>
    <p:sldId id="370" r:id="rId6"/>
    <p:sldId id="383" r:id="rId7"/>
    <p:sldId id="396" r:id="rId8"/>
    <p:sldId id="384" r:id="rId9"/>
    <p:sldId id="399" r:id="rId10"/>
    <p:sldId id="398" r:id="rId11"/>
    <p:sldId id="385" r:id="rId12"/>
    <p:sldId id="386" r:id="rId13"/>
    <p:sldId id="369" r:id="rId14"/>
    <p:sldId id="353" r:id="rId15"/>
    <p:sldId id="401" r:id="rId16"/>
    <p:sldId id="388" r:id="rId17"/>
    <p:sldId id="402" r:id="rId18"/>
    <p:sldId id="307" r:id="rId19"/>
    <p:sldId id="373" r:id="rId20"/>
    <p:sldId id="354" r:id="rId21"/>
    <p:sldId id="376" r:id="rId22"/>
    <p:sldId id="404" r:id="rId23"/>
    <p:sldId id="391" r:id="rId24"/>
    <p:sldId id="306" r:id="rId25"/>
    <p:sldId id="405" r:id="rId26"/>
    <p:sldId id="358" r:id="rId27"/>
    <p:sldId id="360" r:id="rId28"/>
    <p:sldId id="361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FF00"/>
    <a:srgbClr val="F1FB6F"/>
    <a:srgbClr val="009900"/>
    <a:srgbClr val="12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>
      <p:cViewPr varScale="1">
        <p:scale>
          <a:sx n="81" d="100"/>
          <a:sy n="81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20:31:1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368 431 24575,'0'15'0,"0"0"0,-1-1 0,0 1 0,-1 0 0,-1-1 0,-4 15 0,5-25 0,0 0 0,1 0 0,-2 0 0,1 0 0,0 0 0,-1 0 0,0-1 0,0 0 0,0 1 0,0-1 0,-1 0 0,1 0 0,-1-1 0,1 1 0,-1-1 0,0 0 0,0 1 0,0-2 0,0 1 0,-1-1 0,1 1 0,0-1 0,-1 0 0,-4 0 0,3 0 0,-1 0 0,1-1 0,-1 0 0,1 0 0,-1 0 0,1-1 0,-1 0 0,1 0 0,0 0 0,-1-1 0,1 0 0,0 0 0,0-1 0,0 0 0,1 0 0,-1 0 0,-10-9 0,1-1 0,1-2 0,0 0 0,1-1 0,-16-23 0,26 34 0,-7-8 0,0-1 0,2-1 0,-8-15 0,13 24 0,1 1 0,0-1 0,1 0 0,0 0 0,0 0 0,0 0 0,0 0 0,1 0 0,0 0 0,0 0 0,1 0 0,1-6 0,1-2 0,0 1 0,1 0 0,1 0 0,0 0 0,1 0 0,0 1 0,1 0 0,0 1 0,1-1 0,0 1 0,1 1 0,0 0 0,22-19 0,15-19 0,-33 35 0,-1-1 0,2 2 0,15-13 0,-24 22 0,0-1 0,0 1 0,1 0 0,0 1 0,-1-1 0,1 1 0,0 0 0,0 1 0,0 0 0,0-1 0,0 2 0,1-1 0,6 1 0,-5 0 0,0 0 0,0 1 0,0 0 0,0 0 0,0 1 0,12 4 0,-18-5 0,1 0 0,-1 0 0,1 1 0,-1 0 0,0-1 0,1 1 0,-1 0 0,0 0 0,0 0 0,-1 0 0,1 0 0,0 1 0,-1-1 0,1 0 0,-1 1 0,0 0 0,1-1 0,-1 1 0,-1-1 0,1 1 0,0 0 0,0 3 0,1 19 0,0 0 0,-1 0 0,-2 0 0,-4 33 0,1-40 0,-1 1 0,0-2 0,-1 1 0,-1-1 0,-17 31 0,12-23 0,-17 45 0,16-4-1365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9:06:51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0 336 24575,'0'-3'0,"0"0"0,1 1 0,-1-1 0,0 1 0,1-1 0,0 0 0,-1 1 0,1 0 0,0-1 0,0 1 0,1-1 0,-1 1 0,0 0 0,1 0 0,-1 0 0,1 0 0,0 0 0,0 0 0,2-2 0,4-1 0,-1 0 0,1 0 0,0 1 0,12-4 0,-16 6 0,1 1 0,0-1 0,0 0 0,-1-1 0,1 1 0,-1-1 0,0 1 0,0-1 0,0-1 0,0 1 0,0 0 0,-1-1 0,1 0 0,-1 0 0,5-8 0,-4 0 0,-1 0 0,0 0 0,1-23 0,2-6 0,-2-1 83,3-10-1531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9:07:00.5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24575,'2'10'0,"0"-1"0,0 1 0,1 0 0,7 17 0,-6-16 0,-3-8 0,0 0 0,0 0 0,1 0 0,-1-1 0,1 1 0,-1 0 0,1-1 0,0 1 0,0-1 0,3 3 0,-5-5 0,1 0 0,-1 1 0,1-1 0,-1 0 0,1 1 0,-1-1 0,1 0 0,-1 0 0,1 0 0,-1 0 0,1 1 0,0-1 0,-1 0 0,1 0 0,-1 0 0,1 0 0,0 0 0,-1 0 0,1 0 0,-1-1 0,2 1 0,-1-1 0,0 1 0,1-1 0,-1 0 0,0 0 0,0 0 0,0 0 0,0 0 0,0 0 0,0 0 0,0 0 0,-1 0 0,1-1 0,1 0 0,0-4 0,0 0 0,0 1 0,0-1 0,0 0 0,1-10 0,-3 11 0,1 0 0,0 0 0,0 0 0,0 1 0,1-1 0,0 1 0,0-1 0,0 1 0,5-8 0,-7 12 0,0-1 0,0 1 0,0 0 0,0-1 0,1 1 0,-1 0 0,0 0 0,0-1 0,1 1 0,-1 0 0,0-1 0,0 1 0,1 0 0,-1 0 0,0-1 0,1 1 0,-1 0 0,0 0 0,1 0 0,-1 0 0,0 0 0,1-1 0,-1 1 0,1 0 0,-1 0 0,0 0 0,1 0 0,-1 0 0,1 0 0,-1 0 0,0 0 0,1 0 0,-1 0 0,0 1 0,1-1 0,-1 0 0,1 0 0,-1 0 0,0 0 0,1 0 0,-1 1 0,8 19 0,-3 24 0,-7 108-1365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8:29:03.6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108 32 24575,'-44'-18'0,"25"16"0,15 2 0,1 0 0,0 0 0,-1 0 0,1-1 0,0 0 0,-1 1 0,1-1 0,0-1 0,0 1 0,0 0 0,-6-4 0,17 8 0,6 8 0,18 47 0,-18-29 0,-6-12 0,-1 0 0,-1 0 0,5 19 0,-8-27 0,-1 1 0,0 0 0,-1 0 0,0 0 0,0 1 0,-2 18 0,0-29 0,1 0 0,0 1 0,0-1 0,-1 0 0,1 0 0,0 0 0,0 0 0,-1 0 0,1 0 0,0 0 0,0 0 0,-1 0 0,1 0 0,0 0 0,-1 0 0,1 0 0,0 0 0,-1 0 0,1 0 0,0 0 0,0 0 0,-1 0 0,1 0 0,0 0 0,0 0 0,-1 0 0,1-1 0,0 1 0,0 0 0,-1 0 0,1 0 0,0 0 0,0-1 0,-1 1 0,1 0 0,0 0 0,0-1 0,0 1 0,0 0 0,0 0 0,-1-1 0,1 1 0,0 0 0,0 0 0,0-1 0,0 1 0,-15-18 0,12 15 0,-4-8 33,-1 0-1,2 0 1,-10-20-1,-9-16-1527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8:29:09.1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0 114 24575,'44'-17'0,"-38"14"0,0 1 0,0-1 0,-1-1 0,1 1 0,-1-1 0,0 1 0,0-2 0,0 1 0,0 0 0,-1-1 0,1 0 0,4-8 0,21-21 0,-29 34 0,-1-1 0,0 1 0,0 0 0,1-1 0,-1 1 0,0 0 0,1-1 0,-1 1 0,0 0 0,1 0 0,-1-1 0,0 1 0,1 0 0,-1 0 0,1 0 0,-1 0 0,1-1 0,-1 1 0,0 0 0,1 0 0,-1 0 0,1 0 0,-1 0 0,1 0 0,-1 0 0,0 0 0,1 0 0,-1 0 0,1 1 0,-1-1 0,1 0 0,-1 0 0,0 0 0,1 0 0,0 1 0,6 16 0,-4 28 0,-3-43 0,-1 40 0,-13 70 0,11-90 0,1-8 0,-1 0 0,0-1 0,0 1 0,-7 13 0,10-25 0,-1 1 0,0-1 0,0 0 0,0 0 0,0 0 0,0 0 0,-1 0 0,1 0 0,-1 0 0,1 0 0,-1 0 0,0-1 0,1 1 0,-1 0 0,0-1 0,0 0 0,0 1 0,0-1 0,0 0 0,-1 0 0,1 0 0,0 0 0,0-1 0,-1 1 0,1-1 0,0 1 0,-1-1 0,1 0 0,-1 0 0,1 0 0,0 0 0,-5-1 0,4 0 8,0 0 0,1-1 0,-1 0 0,0 1 0,1-1 0,-1 0 0,1 0 0,0-1 0,-1 1 0,1 0 0,0-1 0,0 1 0,1-1 0,-4-5 0,-17-42-1493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8:29:33.5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38 24575,'2'24'0,"0"-1"0,7 31 0,0-9 0,-2-11 0,-6-29 0,1 0 0,-1 0 0,0 0 0,0 1 0,0-1 0,-1 0 0,1 1 0,-2-1 0,1 0 0,0 1 0,-1-1 0,0 0 0,0 0 0,-1 1 0,-2 6 0,-2-46 0,5 16 0,1 0 0,2-37 0,-1 50 0,0 0 0,0-1 0,1 1 0,-1 0 0,1 0 0,0 0 0,1 0 0,-1 0 0,1 0 0,0 0 0,4-4 0,19-25 0,-21 25 0,1 1 0,0 0 0,1 0 0,-1 1 0,1 0 0,1 0 0,-1 1 0,1 0 0,11-7 0,-18 12 0,0 0 0,1 1 0,-1-1 0,0 1 0,0-1 0,1 1 0,-1-1 0,0 1 0,0 0 0,1-1 0,-1 1 0,0 0 0,1 0 0,-1 0 0,0 0 0,1 0 0,-1 1 0,0-1 0,1 0 0,-1 0 0,0 1 0,1-1 0,-1 1 0,0-1 0,0 1 0,0 0 0,1 0 0,-1-1 0,0 1 0,0 0 0,0 0 0,0 0 0,0 0 0,-1 0 0,1 0 0,0 0 0,0 0 0,0 2 0,2 4 0,0 1 0,-1 0 0,0 0 0,0-1 0,1 14 0,4 13 0,3-9 0,-6-17 0,-1 0 0,0 1 0,0-1 0,3 18 0,-6-23 0,0 1 0,0 0 0,0 0 0,-1 0 0,1 0 0,-1-1 0,0 1 0,0 0 0,0-1 0,-1 1 0,1-1 0,-1 1 0,0-1 0,0 0 0,-2 4 0,-21 23-32,21-26-71,0 0 1,0 0-1,1 1 1,-1-1-1,1 1 1,0 0-1,0 0 1,1 0-1,0 0 1,-1 1-1,2-1 0,-3 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8:29:48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24575,'0'3'0,"4"2"0,1-4 0,0-6 0,-1-5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8:31:49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126 6 24575,'22'-3'0,"-21"2"0,1 1 0,-1-1 0,1 1 0,0 0 0,-1 0 0,1 0 0,-1 0 0,1 0 0,0 0 0,-1 0 0,1 0 0,2 1 0,-3 0 0,-1 0 0,1 0 0,-1 0 0,0 0 0,0 0 0,1 0 0,-1 0 0,0 1 0,0-1 0,0 0 0,0 0 0,0 0 0,0 0 0,0 0 0,-1 0 0,1 0 0,0 0 0,-1 0 0,1 0 0,0 0 0,-1 0 0,1 0 0,-1 0 0,0 0 0,1 0 0,-2 1 0,-4 9 0,-1 1 0,-1-2 0,0 1 0,-11 11 0,10-12 0,1 0 0,0 0 0,0 1 0,-6 14 0,10-16 0,1 0 0,1 1 0,-1-1 0,2 1 0,-1-1 0,1 1 0,1 0 0,0 11 0,1-4 0,0-1 0,1 1 0,9 30 0,2-16 0,-11-27 0,1 0 0,-1 0 0,-1 0 0,1 0 0,0 0 0,-1 0 0,0 1 0,0-1 0,0 0 0,-1 1 0,0 8 0,0-12 0,0-1 0,0 1 0,0 0 0,0-1 0,-1 1 0,1 0 0,0-1 0,0 1 0,-1-1 0,1 1 0,0-1 0,-1 1 0,1-1 0,-1 1 0,1-1 0,-1 1 0,1-1 0,-1 1 0,1-1 0,-1 0 0,1 1 0,-1-1 0,0 0 0,1 1 0,-1-1 0,0 0 0,1 0 0,-1 0 0,0 0 0,1 0 0,-1 1 0,0-1 0,1 0 0,-1 0 0,0-1 0,1 1 0,-1 0 0,1 0 0,-1 0 0,0 0 0,1-1 0,-1 1 0,0 0 0,1 0 0,-1-1 0,1 1 0,-1 0 0,1-1 0,-1 1 0,1-1 0,-2 0 0,-26-23 0,23 18-65,0 0 0,0-1 0,1 1 0,0-1 0,1 0 0,-1 0 0,1 0 0,1-1 0,-1 1 0,1-1 0,1 0 0,-1 1 0,1-1 0,1 0 0,-1 0 0,1 0 0,1 0 0,0 1 0,0-1 0,2-9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19:15:45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1701 865 24575,'0'1'0,"0"0"0,-1-1 0,1 1 0,0 0 0,0-1 0,-1 1 0,1-1 0,0 1 0,-1 0 0,1-1 0,-1 1 0,1-1 0,-1 1 0,1-1 0,-1 1 0,1-1 0,-1 0 0,1 1 0,-1-1 0,0 0 0,1 1 0,-1-1 0,0 0 0,1 0 0,-1 1 0,0-1 0,1 0 0,-1 0 0,0 0 0,1 0 0,-1 0 0,0 0 0,1 0 0,-1 0 0,0 0 0,1 0 0,-1-1 0,0 1 0,1 0 0,-2-1 0,-31-7 0,32 8 0,-103-42 0,75 29 0,0 1 0,-1 1 0,0 2 0,-48-9 0,-15 11 0,-148 8 0,89 2 0,93-4 0,15 0 0,-58 6 0,88-3 0,0 0 0,0 1 0,0 1 0,0 0 0,1 1 0,0 0 0,0 1 0,-15 9 0,-55 46 0,60-42 0,0-1 0,-40 22 0,27-21 0,0-2 0,-2-2 0,0-1 0,-53 12 0,84-25 0,0 0 0,1 0 0,-1 0 0,0-1 0,-10-1 0,16 1 0,-1 0 0,1 0 0,-1 0 0,1-1 0,-1 1 0,1-1 0,-1 1 0,1-1 0,0 0 0,-1 1 0,1-1 0,0 0 0,0 0 0,-1 0 0,1 0 0,0 0 0,0 0 0,0 0 0,0 0 0,0-1 0,0 1 0,1 0 0,-1 0 0,0-1 0,1 1 0,-1-1 0,1 1 0,-1-1 0,1-1 0,-1-3 0,1 0 0,0 1 0,0-1 0,1 0 0,0 0 0,0 0 0,0 0 0,1 1 0,4-12 0,28-52 0,-25 50 0,9-20 0,10-18 0,-26 54 0,1-1 0,0 0 0,0 0 0,0 1 0,1 0 0,-1 0 0,1 0 0,0 0 0,0 0 0,0 1 0,6-3 0,8-3 0,1 2 0,0 0 0,1 1 0,-1 1 0,27-2 0,102 2 0,-93 4 0,48-1 0,40 1 0,151-21 0,-227 9 0,-37 5 0,40-2 0,-60 8 0,-1 1 0,1 0 0,0 1 0,-1 0 0,1 1 0,0 0 0,-1 0 0,12 5 0,2 1 0,0-1 0,0-1 0,0-1 0,38 4 0,95-4 0,-152-5 0,22 0 0,-26-1 0,0 1 0,0 0 0,0 0 0,0 0 0,0 0 0,-1 0 0,1 0 0,0 0 0,0 0 0,0 0 0,0 0 0,0 0 0,0 0 0,0 0 0,0 0 0,0 0 0,0-1 0,0 1 0,0 0 0,0 0 0,0 0 0,0 0 0,0 0 0,0 0 0,0 0 0,0 0 0,0 0 0,0 0 0,0-1 0,0 1 0,0 0 0,0 0 0,0 0 0,0 0 0,0 0 0,0 0 0,0 0 0,0 0 0,0 0 0,0 0 0,0 0 0,0-1 0,0 1 0,0 0 0,0 0 0,1 0 0,-1 0 0,0 0 0,0 0 0,0 0 0,0 0 0,0 0 0,0 0 0,0 0 0,0 0 0,0 0 0,0 0 0,0 0 0,1 0 0,-1 0 0,0 0 0,-13-7 0,-19-4 0,-28-6 0,-73-10 0,90 20 0,0-1 0,0-3 0,1-1 0,-44-20 0,78 29 0,-1-1 0,1 0 0,1-1 0,-1 0 0,0 0 0,1-1 0,0 0 0,1 0 0,-1-1 0,1 1 0,0-1 0,1-1 0,0 1 0,0-1 0,0 0 0,1 0 0,0 0 0,1-1 0,0 1 0,0-1 0,1 0 0,0 0 0,-1-17 0,3 20 0,0 1 0,-1 0 0,1-1 0,-1 1 0,0-1 0,0 1 0,-1 0 0,0 0 0,-4-10 0,3 11 0,1 1 0,-1 0 0,0 0 0,1 1 0,-1-1 0,-1 1 0,1-1 0,0 1 0,-1 0 0,1 0 0,-1 0 0,0 1 0,1-1 0,-7-1 0,-16-4 0,-45-5 0,-17-6 0,73 13 0,1-1 0,-20-10 0,-26-10 0,-51-2 0,70 20 0,1-2 0,-42-17 0,72 24 0,1-1 0,-1 0 0,1-1 0,0 1 0,0-2 0,1 1 0,-1-1 0,1 0 0,1-1 0,-1 0 0,-10-13 0,0-1 0,9 16 0,10 15 0,1-4 0,0-1 0,1 0 0,0 1 0,0-1 0,1 0 0,0 0 0,-1 0 0,1-1 0,1 0 0,-1 1 0,1-2 0,0 1 0,7 4 0,2 1 0,0-1 0,1-1 0,29 11 0,37 4 0,-60-18 0,0 1 0,0 1 0,-1 1 0,0 0 0,26 15 0,-42-19 0,-1 0 0,1 0 0,-1 0 0,0 0 0,1 1 0,-1 0 0,-1-1 0,1 1 0,-1 0 0,1 0 0,-1 1 0,0-1 0,-1 0 0,1 1 0,-1-1 0,2 9 0,-2-8 0,0-1 0,0 1 0,0 0 0,1-1 0,0 1 0,0-1 0,0 1 0,0-1 0,1 0 0,0 0 0,0 0 0,0-1 0,0 1 0,0 0 0,1-1 0,4 3 0,15 7 0,0-2 0,1 0 0,49 14 0,-16-5 0,-35-13 0,26 10 0,-1 2 0,54 31 0,-97-47 0,1 0 0,-1 0 0,0 0 0,0 1 0,-1 0 0,1-1 0,-1 2 0,1-1 0,-1 0 0,0 1 0,-1-1 0,1 1 0,-1 0 0,0 0 0,0 0 0,-1 0 0,1 0 0,-1 0 0,1 8 0,-1 8 0,0 0 0,-2-1 0,-5 37 0,0 5 0,6-57 0,0-1 0,0 1 0,-1 0 0,0 0 0,0 0 0,0 0 0,-1-1 0,0 1 0,0 0 0,0-1 0,0 0 0,-1 1 0,1-1 0,-1 0 0,0 0 0,-5 4 0,3-3 0,-1-1 0,0 0 0,0 0 0,0-1 0,-1 1 0,1-1 0,-1-1 0,1 1 0,-1-1 0,-12 2 0,-22 3 0,-1-1 0,-57-1 0,-88-9 0,48-1 0,110 6 0,29-1 0,0 0 0,0 0 0,0 0 0,0 0 0,0 0 0,0 0 0,0 0 0,0 0 0,0 0 0,0 0 0,0 0 0,0 1 0,0-1 0,1 0 0,-1 0 0,0 0 0,0 0 0,0 0 0,0 0 0,0 0 0,0 0 0,0 0 0,0 0 0,0 0 0,0 1 0,0-1 0,0 0 0,0 0 0,0 0 0,0 0 0,0 0 0,0 0 0,0 0 0,0 0 0,0 0 0,0 0 0,0 1 0,0-1 0,-1 0 0,1 0 0,0 0 0,0 0 0,0 0 0,0 0 0,0 0 0,0 0 0,0 0 0,17 6 0,25 5 0,65 5 0,204 2 0,-300-18 0,1 0 0,-1-2 0,1 1 0,-1-1 0,0-1 0,0 0 0,0-1 0,14-6 0,-3-1 0,-1-2 0,36-27 0,-54 37 0,1 0 0,0 0 0,0 0 0,0 1 0,0-1 0,0 1 0,1 0 0,-1 0 0,1 1 0,-1-1 0,1 1 0,0 0 0,0 0 0,-1 1 0,1-1 0,0 1 0,0 0 0,0 0 0,0 1 0,-1 0 0,1-1 0,0 1 0,-1 1 0,1-1 0,-1 1 0,1 0 0,7 4 0,-2 1 0,0-2 0,0 1 0,1-1 0,-1-1 0,1 0 0,0 0 0,0-1 0,0 0 0,1-1 0,-1-1 0,1 1 0,19-2 0,3-3 0,-1-2 0,-1 0 0,36-12 0,-61 15 0,27-5 0,1 1 0,0 2 0,0 1 0,0 2 0,1 1 0,-1 2 0,0 1 0,43 11 0,-40-8 0,1-2 0,-1-1 0,1-2 0,45-5 0,-77 3 0,0-1 0,0 0 0,0-1 0,0 1 0,-1-1 0,1 0 0,-1-1 0,1 0 0,-1 0 0,0 0 0,-1-1 0,1 1 0,-1-1 0,0-1 0,6-7 0,-6 7 0,0 0 0,0 0 0,1 1 0,0 0 0,0 0 0,0 0 0,0 1 0,1 0 0,-1 0 0,1 1 0,0 0 0,1 0 0,-1 0 0,12-2 0,65 4 0,-52 2 0,-29-1 0,-12 1 0,-57-4 0,-129-21 0,125 13 0,-113-4 0,93 16 0,-81-2 0,166 1 0,0-1 0,1 0 0,-1 0 0,0 0 0,1 0 0,-1-1 0,1 0 0,-1 0 0,1 0 0,0-1 0,0 0 0,0 1 0,0-1 0,1 0 0,-1-1 0,1 1 0,0-1 0,-1 0 0,2 1 0,-1-1 0,0-1 0,1 1 0,0 0 0,0 0 0,0-1 0,0 1 0,1-1 0,0 0 0,0 1 0,0-1 0,0 0 0,1 0 0,0 0 0,0 1 0,0-1 0,1 0 0,-1 0 0,1 0 0,2-4 0,-1-2 0,2 1 0,-1 0 0,1 0 0,1 0 0,-1 0 0,2 1 0,-1 0 0,11-13 0,-13 19 0,0-1 0,0 1 0,1 0 0,-1-1 0,1 2 0,0-1 0,0 0 0,0 1 0,0-1 0,0 1 0,0 1 0,1-1 0,-1 0 0,1 1 0,-1 0 0,1 0 0,0 0 0,-1 1 0,1 0 0,0 0 0,8 0 0,-10 1 0,1 0 0,-1 0 0,0 0 0,0 0 0,0 1 0,0-1 0,0 1 0,-1 0 0,1 0 0,0 0 0,-1 0 0,0 0 0,1 1 0,-1-1 0,0 1 0,0-1 0,0 1 0,0 0 0,-1-1 0,1 1 0,-1 0 0,0 0 0,0 1 0,1 2 0,3 11 0,-1-1 0,-1 1 0,2 23 0,-3-27 0,6 92 0,-11 189 0,1-259 0,-2 0 0,-1 0 0,-2-1 0,-1 0 0,-2 0 0,-15 34 0,23-62 0,-1-1 0,0 1 0,0-1 0,0 0 0,0 0 0,-1-1 0,0 1 0,0-1 0,-1 0 0,1 0 0,-1 0 0,0-1 0,0 1 0,0-1 0,0 0 0,0-1 0,-1 1 0,1-1 0,-9 2 0,5-2 0,1-1 0,-1 0 0,0-1 0,1 0 0,-1 0 0,1-1 0,-1 0 0,0 0 0,1-1 0,0 0 0,-1-1 0,-15-7 0,-4-4 0,1-2 0,1-1 0,0-2 0,1 0 0,1-1 0,0-2 0,2 0 0,-25-32 0,43 48 0,0 0 0,-1 1 0,0 0 0,0 0 0,0 0 0,-1 0 0,0 1 0,0 0 0,0 0 0,0 0 0,-1 1 0,1 0 0,-1 0 0,0 1 0,0 0 0,-12-3 0,-14 2 0,0 1 0,0 2 0,-46 5 0,-99 21 0,164-20 0,14-6 0,0 1 0,0-1 0,1 1 0,-1-1 0,1 0 0,-1 1 0,0-1 0,1 0 0,-1 1 0,1-1 0,-1 0 0,1 1 0,-1-1 0,1 0 0,-1 0 0,1 0 0,-1 0 0,1 1 0,-1-1 0,1 0 0,-1 0 0,1 0 0,-1 0 0,1 0 0,0 0 0,-1 0 0,1-1 0,-1 1 0,2 0 0,22-1 0,1 0 0,0-2 0,-1-1 0,36-10 0,-36 9 0,-5 1-195,-1-1 0,0 0 0,-1-1 0,1-1 0,-1 0 0,30-19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1:15:45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892 310 24575,'-1'0'0,"0"0"0,0 1 0,0-1 0,0 0 0,0 1 0,1-1 0,-1 1 0,0 0 0,0-1 0,0 1 0,1 0 0,-1-1 0,0 1 0,1 0 0,-1 0 0,1 0 0,-1 0 0,1-1 0,-1 1 0,1 0 0,0 0 0,-1 0 0,1 0 0,0 0 0,0 0 0,-1 0 0,1 2 0,-4 31 0,4-30 0,0 28 0,1-24 0,-1 1 0,0-1 0,-1 1 0,0-1 0,0 0 0,-4 11 0,5-17 0,-1 0 0,0 0 0,0 0 0,0 0 0,-1 0 0,1-1 0,0 1 0,-1 0 0,1-1 0,-1 1 0,0-1 0,1 0 0,-1 1 0,0-1 0,0 0 0,0 0 0,0 0 0,0 0 0,0 0 0,0-1 0,0 1 0,0-1 0,0 1 0,0-1 0,0 0 0,0 0 0,-1 0 0,1 0 0,-3 0 0,1 0 0,0-1 0,1 1 0,-1-1 0,0 0 0,0 0 0,1 0 0,-1-1 0,1 1 0,-1-1 0,1 1 0,0-1 0,0 0 0,0-1 0,0 1 0,-3-4 0,-3-3 0,1 0 0,0-1 0,-8-14 0,-11-14 0,13 21 0,12 13 0,-1 1 0,0-1 0,0 1 0,0 0 0,0-1 0,-1 2 0,-4-5 0,6 6 0,0 1 0,0-1 0,0 0 0,0 1 0,0-1 0,-1 1 0,1 0 0,0-1 0,0 1 0,0 0 0,0 0 0,-1 1 0,1-1 0,0 0 0,0 1 0,0-1 0,0 1 0,0 0 0,-3 1 0,-2 1 0,-1 0 0,1 1 0,-1 0 0,1 1 0,0 0 0,1 0 0,-1 0 0,1 1 0,0 0 0,-8 10 0,12-14 0,0 1 0,1-1 0,-1 1 0,1-1 0,-1 1 0,1 0 0,0 0 0,0 0 0,0-1 0,0 1 0,1 0 0,-1 0 0,1 0 0,0 0 0,-1 0 0,2 0 0,-1 0 0,0 0 0,0 0 0,1 0 0,0 0 0,-1 0 0,1 0 0,0 0 0,1-1 0,-1 1 0,0 0 0,1-1 0,-1 1 0,1-1 0,4 5 0,22 31 0,-22-29 0,0 0 0,1 0 0,10 10 0,-31-72 0,-13-90 0,18 98 0,-9-37 0,15 73 0,0 1 0,0 0 0,0 0 0,-1 0 0,0 1 0,-1-1 0,-6-7 0,8 12 0,0 0 0,0 1 0,0-1 0,-1 1 0,1-1 0,-1 1 0,0 0 0,0 1 0,0-1 0,0 1 0,0-1 0,0 1 0,-7-1 0,6 1 0,1 0 0,-1 0 0,0 0 0,1-1 0,-1 0 0,1 0 0,-1 0 0,1 0 0,0-1 0,-6-4 0,4 2 0,1 1 0,0-2 0,0 1 0,0 0 0,0-1 0,1 0 0,0 0 0,0 0 0,0-1 0,1 1 0,0-1 0,1 0 0,-1 0 0,1 0 0,0 0 0,1 0 0,0 0 0,-1-14 0,-6 34 0,3-6 0,1-1 0,-1 1 0,1 0 0,-3 10 0,2 7 0,1 0 0,2 0 0,0 0 0,2 1 0,3 36 0,0 9 0,-2-17 0,-3 63 0,2-114 0,0-1 0,0 1 0,0 0 0,0-1 0,0 1 0,0 0 0,-1-1 0,1 1 0,-1-1 0,1 1 0,-1 0 0,0-1 0,0 1 0,0-1 0,1 0 0,-1 1 0,0-1 0,-1 0 0,1 0 0,0 1 0,0-1 0,0 0 0,-1 0 0,1 0 0,-1 0 0,1-1 0,-1 1 0,1 0 0,-1-1 0,1 1 0,-1-1 0,1 1 0,-1-1 0,0 0 0,1 1 0,-1-1 0,0 0 0,1 0 0,-1 0 0,-2-1 0,1 0 0,-1 0 0,0 0 0,1 0 0,-1 0 0,1-1 0,-1 1 0,1-1 0,-1 0 0,1 0 0,0-1 0,0 1 0,0-1 0,1 1 0,-1-1 0,0 0 0,-3-5 0,-8-30 0,12 29 0,-1 1 0,0-1 0,-1 1 0,-6-13 0,9 19 0,0 1 0,0 0 0,0 0 0,0-1 0,0 1 0,0 0 0,0 0 0,0 0 0,-1 0 0,1 0 0,0 1 0,0-1 0,-1 0 0,1 0 0,-1 1 0,1-1 0,-1 1 0,1-1 0,-1 1 0,1 0 0,-1 0 0,1 0 0,-1-1 0,1 1 0,-1 1 0,1-1 0,-1 0 0,0 0 0,1 1 0,-1-1 0,-1 1 0,0 1 0,0 0 0,0 0 0,0 0 0,0 1 0,1-1 0,-1 1 0,1-1 0,-1 1 0,1 0 0,0 0 0,0 0 0,-2 4 0,-19 40 0,22-46 0,-9 13 0,8-25 0,6-24 0,-1 31 0,-1 0 0,1 1 0,0-1 0,0 1 0,0 0 0,0 0 0,0 0 0,1 1 0,0-1 0,-1 1 0,1 0 0,0 0 0,0 0 0,6-2 0,63-19 0,-69 22 0,14-3 0,-1 1 0,1 1 0,1 0 0,-1 2 0,0 0 0,0 1 0,36 6 0,-51-6-85,1 0 0,-1 1-1,0-1 1,0 1 0,1 0-1,-1 0 1,0 0 0,-1 0-1,1 0 1,0 0 0,-1 1-1,1 0 1,-1-1 0,0 1-1,3 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3T09:06:49.0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253 1 24575,'1'9'0,"-1"1"0,0 0 0,-1-1 0,0 1 0,0-1 0,-1 1 0,0-1 0,-1 1 0,0-1 0,-1 0 0,-4 9 0,6-15 0,1 0 0,-1 1 0,1-1 0,0 0 0,0 0 0,0 1 0,1-1 0,-1 0 0,1 1 0,0-1 0,0 1 0,0-1 0,0 0 0,0 1 0,1-1 0,0 1 0,0-1 0,0 0 0,0 0 0,0 1 0,3 4 0,0-2 0,0 0 0,0-1 0,0 1 0,1-1 0,-1 0 0,1 0 0,1-1 0,-1 1 0,10 5 0,-31-65 0,6 16 0,9 31 0,-1 1 0,1 0 0,-1 0 0,-1 0 0,1 0 0,-1 0 0,-4-7 0,6 13 0,0 0 0,0 0 0,1 0 0,-1 0 0,0 1 0,0-1 0,0 0 0,0 1 0,0-1 0,0 0 0,0 1 0,0-1 0,0 1 0,0 0 0,0-1 0,-1 1 0,1 0 0,0 0 0,-2-1 0,0 2 0,0-1 0,1 1 0,-1-1 0,0 1 0,1 0 0,-1 0 0,1 0 0,-1 0 0,1 1 0,-1-1 0,1 1 0,-2 1 0,-4 4 0,0 1 0,0 0 0,1 0 0,-7 12 0,2-5 0,3-3 0,1 0 0,1 0 0,-1 1 0,2 0 0,0 1 0,-6 19 0,10-21 0,1 0 0,1 0 0,-1 0 0,2 0 0,-1 0 0,2 0 0,0 0 0,4 15 0,-3-16 0,0 1 0,-1 0 0,-1 0 0,0 0 0,0 1 0,-1-1 0,-1 0 0,-3 18 0,2-22 0,0-1 0,-1 1 0,0-1 0,-7 13 0,9-18 0,0 0 0,0 0 0,0-1 0,0 1 0,-1 0 0,1-1 0,0 1 0,-1-1 0,0 0 0,1 1 0,-1-1 0,0 0 0,1 0 0,-1 0 0,0 0 0,0 0 0,0 0 0,0-1 0,0 1 0,0 0 0,0-1 0,0 0 0,-3 1 0,4-2 0,0 1 0,0 0 0,0-1 0,0 1 0,0 0 0,0-1 0,0 1 0,0-1 0,1 0 0,-1 1 0,0-1 0,0 0 0,1 1 0,-1-1 0,0 0 0,1 0 0,-1 1 0,1-1 0,-1 0 0,1 0 0,-1 0 0,1 0 0,0 0 0,0 0 0,-1 0 0,1 0 0,0 0 0,0 0 0,0 0 0,0-1 0,1-32 0,6 6 0,2 0 0,1 1 0,1 0 0,1 1 0,1 1 0,30-45 0,-30 57 118,-12 13-160,-1 0-1,1 0 1,-1 0 0,1 1-1,-1-1 1,1 0-1,-1 0 1,0 1 0,1-1-1,-1 0 1,0 1 0,1-1-1,-1 0 1,0 1-1,1-1 1,-1 1 0,0-1-1,0 0 1,0 1 0,1-1-1,-1 1 1,0-1-1,0 1 1,0-1 0,0 1-1,0-1 1,0 1 0,0-1-1,0 1 1,0-1-1,0 1 1,0-1 0,0 0-1,0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0E5A-2589-4162-BF95-3318BF8D37BE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BE194-9385-4751-B81A-871D5E0ED0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>
              <a:ea typeface="ＭＳ Ｐ明朝" charset="-128"/>
            </a:endParaRPr>
          </a:p>
        </p:txBody>
      </p:sp>
      <p:sp>
        <p:nvSpPr>
          <p:cNvPr id="727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87138-3924-430A-9A38-FAFB67DE037C}" type="slidenum">
              <a:rPr lang="ja-JP" altLang="en-US" smtClean="0">
                <a:ea typeface="ＭＳ Ｐゴシック" charset="-128"/>
              </a:rPr>
              <a:pPr/>
              <a:t>5</a:t>
            </a:fld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5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E194-9385-4751-B81A-871D5E0ED0F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28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C04C0-20C5-46B0-B6D7-AB65CB6FA437}" type="slidenum">
              <a:rPr lang="en-US" altLang="ja-JP" smtClean="0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C04C0-20C5-46B0-B6D7-AB65CB6FA437}" type="slidenum">
              <a:rPr lang="en-US" altLang="ja-JP" smtClean="0">
                <a:solidFill>
                  <a:prstClr val="black"/>
                </a:solidFill>
              </a:rPr>
              <a:pPr/>
              <a:t>14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C04C0-20C5-46B0-B6D7-AB65CB6FA43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76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C04C0-20C5-46B0-B6D7-AB65CB6FA437}" type="slidenum">
              <a:rPr lang="en-US" altLang="ja-JP" smtClean="0">
                <a:solidFill>
                  <a:prstClr val="black"/>
                </a:solidFill>
              </a:rPr>
              <a:pPr/>
              <a:t>19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6A88-4DB9-4115-AAD4-733176E943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3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2023/12/3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44.png"/><Relationship Id="rId18" Type="http://schemas.openxmlformats.org/officeDocument/2006/relationships/image" Target="../media/image37.png"/><Relationship Id="rId3" Type="http://schemas.openxmlformats.org/officeDocument/2006/relationships/image" Target="../media/image32.emf"/><Relationship Id="rId7" Type="http://schemas.openxmlformats.org/officeDocument/2006/relationships/image" Target="../media/image260.png"/><Relationship Id="rId12" Type="http://schemas.openxmlformats.org/officeDocument/2006/relationships/image" Target="../media/image43.png"/><Relationship Id="rId17" Type="http://schemas.openxmlformats.org/officeDocument/2006/relationships/image" Target="../media/image36.png"/><Relationship Id="rId2" Type="http://schemas.openxmlformats.org/officeDocument/2006/relationships/image" Target="../media/image17.emf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15" Type="http://schemas.openxmlformats.org/officeDocument/2006/relationships/image" Target="../media/image35.emf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1.png"/><Relationship Id="rId18" Type="http://schemas.openxmlformats.org/officeDocument/2006/relationships/customXml" Target="../ink/ink6.xml"/><Relationship Id="rId3" Type="http://schemas.openxmlformats.org/officeDocument/2006/relationships/image" Target="../media/image39.emf"/><Relationship Id="rId21" Type="http://schemas.openxmlformats.org/officeDocument/2006/relationships/customXml" Target="../ink/ink7.xml"/><Relationship Id="rId7" Type="http://schemas.openxmlformats.org/officeDocument/2006/relationships/image" Target="../media/image48.png"/><Relationship Id="rId12" Type="http://schemas.openxmlformats.org/officeDocument/2006/relationships/customXml" Target="../ink/ink4.xml"/><Relationship Id="rId17" Type="http://schemas.openxmlformats.org/officeDocument/2006/relationships/image" Target="../media/image54.png"/><Relationship Id="rId2" Type="http://schemas.openxmlformats.org/officeDocument/2006/relationships/image" Target="../media/image38.emf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customXml" Target="../ink/ink3.xml"/><Relationship Id="rId19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customXml" Target="../ink/ink5.xml"/><Relationship Id="rId22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tags" Target="../tags/tag3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6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6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3" Type="http://schemas.openxmlformats.org/officeDocument/2006/relationships/image" Target="../media/image79.emf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customXml" Target="../ink/ink10.xml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2.png"/><Relationship Id="rId3" Type="http://schemas.openxmlformats.org/officeDocument/2006/relationships/image" Target="../media/image89.png"/><Relationship Id="rId21" Type="http://schemas.openxmlformats.org/officeDocument/2006/relationships/image" Target="../media/image95.png"/><Relationship Id="rId17" Type="http://schemas.openxmlformats.org/officeDocument/2006/relationships/image" Target="../media/image55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1" Type="http://schemas.openxmlformats.org/officeDocument/2006/relationships/tags" Target="../tags/tag6.xml"/><Relationship Id="rId15" Type="http://schemas.openxmlformats.org/officeDocument/2006/relationships/image" Target="../media/image360.png"/><Relationship Id="rId19" Type="http://schemas.openxmlformats.org/officeDocument/2006/relationships/image" Target="../media/image93.png"/><Relationship Id="rId4" Type="http://schemas.openxmlformats.org/officeDocument/2006/relationships/image" Target="../media/image90.png"/><Relationship Id="rId14" Type="http://schemas.openxmlformats.org/officeDocument/2006/relationships/image" Target="../media/image390.png"/><Relationship Id="rId22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image" Target="../media/image106.png"/><Relationship Id="rId3" Type="http://schemas.openxmlformats.org/officeDocument/2006/relationships/image" Target="../media/image99.png"/><Relationship Id="rId7" Type="http://schemas.microsoft.com/office/2007/relationships/hdphoto" Target="../media/hdphoto1.wdp"/><Relationship Id="rId12" Type="http://schemas.openxmlformats.org/officeDocument/2006/relationships/image" Target="../media/image105.png"/><Relationship Id="rId2" Type="http://schemas.openxmlformats.org/officeDocument/2006/relationships/image" Target="../media/image97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5" Type="http://schemas.openxmlformats.org/officeDocument/2006/relationships/image" Target="../media/image108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1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7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050.pn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26.png"/><Relationship Id="rId7" Type="http://schemas.openxmlformats.org/officeDocument/2006/relationships/image" Target="../media/image12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28.emf"/><Relationship Id="rId5" Type="http://schemas.openxmlformats.org/officeDocument/2006/relationships/image" Target="../media/image1290.png"/><Relationship Id="rId4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6.w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11" Type="http://schemas.openxmlformats.org/officeDocument/2006/relationships/image" Target="../media/image21.png"/><Relationship Id="rId5" Type="http://schemas.openxmlformats.org/officeDocument/2006/relationships/image" Target="../media/image4.wmf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3.wmf"/><Relationship Id="rId9" Type="http://schemas.openxmlformats.org/officeDocument/2006/relationships/image" Target="../media/image19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6400800" cy="175260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Rong Zou </a:t>
            </a:r>
            <a:endParaRPr lang="en-US" altLang="zh-CN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Hawaii Pacific University</a:t>
            </a:r>
          </a:p>
          <a:p>
            <a:r>
              <a:rPr lang="en-US" altLang="zh-CN" sz="2800" dirty="0" err="1">
                <a:solidFill>
                  <a:schemeClr val="tx1"/>
                </a:solidFill>
              </a:rPr>
              <a:t>Yasuhide</a:t>
            </a:r>
            <a:r>
              <a:rPr lang="en-US" altLang="zh-CN" sz="2800" dirty="0">
                <a:solidFill>
                  <a:schemeClr val="tx1"/>
                </a:solidFill>
              </a:rPr>
              <a:t> Fukumoto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 Kyushu University</a:t>
            </a:r>
          </a:p>
          <a:p>
            <a:endParaRPr lang="en-US" altLang="ja-JP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altLang="ja-JP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9552" y="980381"/>
            <a:ext cx="8216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Isomagnetovortical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perturbations and wave energy of MHD flows</a:t>
            </a:r>
          </a:p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endParaRPr lang="ja-JP" alt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3D995-61DD-4079-AFB5-B4AAF340B6BE}"/>
              </a:ext>
            </a:extLst>
          </p:cNvPr>
          <p:cNvSpPr txBox="1"/>
          <p:nvPr/>
        </p:nvSpPr>
        <p:spPr>
          <a:xfrm>
            <a:off x="4647629" y="5534561"/>
            <a:ext cx="457200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400" b="1" i="0" dirty="0">
                <a:solidFill>
                  <a:srgbClr val="333333"/>
                </a:solidFill>
                <a:effectLst/>
                <a:latin typeface="Times" panose="02020603050405020304" pitchFamily="18" charset="0"/>
              </a:rPr>
              <a:t>Vortex Dynamics: the Crossroads of Mathematics, Physics and Applications at IASM, China</a:t>
            </a:r>
          </a:p>
        </p:txBody>
      </p:sp>
    </p:spTree>
    <p:extLst>
      <p:ext uri="{BB962C8B-B14F-4D97-AF65-F5344CB8AC3E}">
        <p14:creationId xmlns:p14="http://schemas.microsoft.com/office/powerpoint/2010/main" val="14213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7E1D-4706-7BE7-2EC8-88D1C9CF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Casimir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A7A5D1-9486-71C8-EC8E-926890C41801}"/>
                  </a:ext>
                </a:extLst>
              </p:cNvPr>
              <p:cNvSpPr txBox="1"/>
              <p:nvPr/>
            </p:nvSpPr>
            <p:spPr>
              <a:xfrm>
                <a:off x="323528" y="1397776"/>
                <a:ext cx="7715200" cy="505035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The Lie- Poisson bracket is degenerated, i.e. the kernel of the operator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US" sz="2400" dirty="0"/>
                  <a:t> is nonempty. It admits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Casimir </a:t>
                </a:r>
                <a:r>
                  <a:rPr lang="en-US" sz="2400" i="1" dirty="0"/>
                  <a:t>C</a:t>
                </a:r>
                <a:r>
                  <a:rPr lang="en-US" sz="2400" dirty="0"/>
                  <a:t>, which is defined as</a:t>
                </a:r>
              </a:p>
              <a:p>
                <a:endParaRPr lang="en-US" dirty="0"/>
              </a:p>
              <a:p>
                <a:r>
                  <a:rPr lang="en-US" sz="2400" dirty="0"/>
                  <a:t>For any functional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}=0</m:t>
                    </m:r>
                  </m:oMath>
                </a14:m>
                <a:r>
                  <a:rPr lang="en-US" sz="2400" dirty="0"/>
                  <a:t>,    i.e.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400" dirty="0" err="1">
                    <a:solidFill>
                      <a:srgbClr val="FF0000"/>
                    </a:solidFill>
                  </a:rPr>
                  <a:t>Casimirs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are conserved integrals of the system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3399"/>
                  </a:solidFill>
                </a:endParaRPr>
              </a:p>
              <a:p>
                <a:endParaRPr lang="en-US" dirty="0">
                  <a:solidFill>
                    <a:srgbClr val="FF3399"/>
                  </a:solidFill>
                </a:endParaRPr>
              </a:p>
              <a:p>
                <a:r>
                  <a:rPr lang="en-US" dirty="0">
                    <a:solidFill>
                      <a:srgbClr val="FF3399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A7A5D1-9486-71C8-EC8E-926890C41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97776"/>
                <a:ext cx="7715200" cy="5050357"/>
              </a:xfrm>
              <a:prstGeom prst="rect">
                <a:avLst/>
              </a:prstGeom>
              <a:blipFill>
                <a:blip r:embed="rId2"/>
                <a:stretch>
                  <a:fillRect l="-1024" t="-720" r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EA4D2EA-4A8F-90B4-075C-05DF965EB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109949"/>
            <a:ext cx="864096" cy="6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26D5B9-009D-43BE-B4CA-818C4D83713A}"/>
              </a:ext>
            </a:extLst>
          </p:cNvPr>
          <p:cNvSpPr/>
          <p:nvPr/>
        </p:nvSpPr>
        <p:spPr>
          <a:xfrm>
            <a:off x="2021061" y="6157719"/>
            <a:ext cx="3654149" cy="7023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E469E-FA02-4525-9378-98E30A8AEA11}"/>
              </a:ext>
            </a:extLst>
          </p:cNvPr>
          <p:cNvSpPr/>
          <p:nvPr/>
        </p:nvSpPr>
        <p:spPr>
          <a:xfrm>
            <a:off x="6068257" y="1363449"/>
            <a:ext cx="2733956" cy="664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0E185-7003-4C22-8F54-674D2D72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Kinematically (Dynamically) accessible disturbance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340885-3485-4A70-9F5B-A66BF16A2306}"/>
              </a:ext>
            </a:extLst>
          </p:cNvPr>
          <p:cNvSpPr/>
          <p:nvPr/>
        </p:nvSpPr>
        <p:spPr>
          <a:xfrm>
            <a:off x="204208" y="290910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DF991-A6A4-4DE2-9D43-8BB3700DB414}"/>
              </a:ext>
            </a:extLst>
          </p:cNvPr>
          <p:cNvSpPr txBox="1"/>
          <p:nvPr/>
        </p:nvSpPr>
        <p:spPr>
          <a:xfrm>
            <a:off x="1187624" y="281942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equations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A36DDA-2AF1-4CA4-904F-8ECB169A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" y="1097414"/>
            <a:ext cx="1966823" cy="664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6B5A2-892B-47E6-9518-8D0AE3B40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8" y="1843837"/>
            <a:ext cx="5727940" cy="836762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785D8D11-39AB-402C-B443-A9DC456F9A0B}"/>
              </a:ext>
            </a:extLst>
          </p:cNvPr>
          <p:cNvSpPr/>
          <p:nvPr/>
        </p:nvSpPr>
        <p:spPr>
          <a:xfrm>
            <a:off x="243688" y="500237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7C3D55-659E-46E2-B1D3-47936AF1981A}"/>
              </a:ext>
            </a:extLst>
          </p:cNvPr>
          <p:cNvSpPr txBox="1"/>
          <p:nvPr/>
        </p:nvSpPr>
        <p:spPr>
          <a:xfrm>
            <a:off x="2087724" y="6131214"/>
            <a:ext cx="385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If </a:t>
            </a:r>
            <a:r>
              <a:rPr lang="en-US" i="1" dirty="0">
                <a:solidFill>
                  <a:srgbClr val="FF3399"/>
                </a:solidFill>
              </a:rPr>
              <a:t>F </a:t>
            </a:r>
            <a:r>
              <a:rPr lang="en-US" dirty="0">
                <a:solidFill>
                  <a:srgbClr val="FF3399"/>
                </a:solidFill>
              </a:rPr>
              <a:t>is a Casimir, then it is conserved after the disturbance is added</a:t>
            </a:r>
            <a:endParaRPr lang="en-US" i="1" dirty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D4FD85-6F5E-4F46-A7F6-D6DBA2BDADEC}"/>
                  </a:ext>
                </a:extLst>
              </p:cNvPr>
              <p:cNvSpPr txBox="1"/>
              <p:nvPr/>
            </p:nvSpPr>
            <p:spPr>
              <a:xfrm>
                <a:off x="6056698" y="1355268"/>
                <a:ext cx="31660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</a:rPr>
                  <a:t>is a </a:t>
                </a:r>
                <a:r>
                  <a:rPr lang="en-US" b="0" i="0" dirty="0">
                    <a:solidFill>
                      <a:srgbClr val="FF0000"/>
                    </a:solidFill>
                    <a:latin typeface="+mj-lt"/>
                  </a:rPr>
                  <a:t>Casimir</a:t>
                </a:r>
                <a:r>
                  <a:rPr lang="en-US" b="0" i="0" dirty="0">
                    <a:latin typeface="+mj-lt"/>
                  </a:rPr>
                  <a:t>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i="0" dirty="0">
                    <a:latin typeface="+mj-lt"/>
                  </a:rPr>
                  <a:t> for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D4FD85-6F5E-4F46-A7F6-D6DBA2BDA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698" y="1355268"/>
                <a:ext cx="3166004" cy="646331"/>
              </a:xfrm>
              <a:prstGeom prst="rect">
                <a:avLst/>
              </a:prstGeom>
              <a:blipFill>
                <a:blip r:embed="rId7"/>
                <a:stretch>
                  <a:fillRect l="-173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ED9B9FE-01A5-633A-24C5-BDD5C4427406}"/>
              </a:ext>
            </a:extLst>
          </p:cNvPr>
          <p:cNvGrpSpPr/>
          <p:nvPr/>
        </p:nvGrpSpPr>
        <p:grpSpPr>
          <a:xfrm>
            <a:off x="1751544" y="5209077"/>
            <a:ext cx="4859526" cy="915067"/>
            <a:chOff x="1751544" y="5209077"/>
            <a:chExt cx="4859526" cy="9150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72753-F9B8-43B4-A544-EDAEB7EE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3688" y="5209077"/>
              <a:ext cx="4847382" cy="9150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8E6DD34-80CC-159F-22F8-CCC6689273CC}"/>
                    </a:ext>
                  </a:extLst>
                </p:cNvPr>
                <p:cNvSpPr txBox="1"/>
                <p:nvPr/>
              </p:nvSpPr>
              <p:spPr>
                <a:xfrm>
                  <a:off x="1751544" y="5574495"/>
                  <a:ext cx="687816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8E6DD34-80CC-159F-22F8-CCC668927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544" y="5574495"/>
                  <a:ext cx="68781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7965" r="-2655" b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74A2448-1EBF-3CFB-001A-FAAF29A10B17}"/>
                    </a:ext>
                  </a:extLst>
                </p:cNvPr>
                <p:cNvSpPr txBox="1"/>
                <p:nvPr/>
              </p:nvSpPr>
              <p:spPr>
                <a:xfrm>
                  <a:off x="2978344" y="5574495"/>
                  <a:ext cx="697435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74A2448-1EBF-3CFB-001A-FAAF29A10B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344" y="5574495"/>
                  <a:ext cx="69743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8772" r="-3509" b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02732DF-BC3E-8F3E-1F86-5512CBF4B404}"/>
                    </a:ext>
                  </a:extLst>
                </p:cNvPr>
                <p:cNvSpPr txBox="1"/>
                <p:nvPr/>
              </p:nvSpPr>
              <p:spPr>
                <a:xfrm>
                  <a:off x="4244911" y="5587162"/>
                  <a:ext cx="645753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02732DF-BC3E-8F3E-1F86-5512CBF4B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911" y="5587162"/>
                  <a:ext cx="64575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434" r="-3774" b="-26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6899FEF-39F3-1475-0E6D-39317D3CEEF5}"/>
                    </a:ext>
                  </a:extLst>
                </p:cNvPr>
                <p:cNvSpPr txBox="1"/>
                <p:nvPr/>
              </p:nvSpPr>
              <p:spPr>
                <a:xfrm>
                  <a:off x="5424967" y="5565577"/>
                  <a:ext cx="618823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6899FEF-39F3-1475-0E6D-39317D3CE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967" y="5565577"/>
                  <a:ext cx="618823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9901" r="-3960" b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B572CF-1EFC-EB43-F7BD-5148AB83F955}"/>
                    </a:ext>
                  </a:extLst>
                </p:cNvPr>
                <p:cNvSpPr txBox="1"/>
                <p:nvPr/>
              </p:nvSpPr>
              <p:spPr>
                <a:xfrm>
                  <a:off x="5982647" y="5318066"/>
                  <a:ext cx="35700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5B572CF-1EFC-EB43-F7BD-5148AB83F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647" y="5318066"/>
                  <a:ext cx="357007" cy="400110"/>
                </a:xfrm>
                <a:prstGeom prst="rect">
                  <a:avLst/>
                </a:prstGeom>
                <a:blipFill>
                  <a:blip r:embed="rId13"/>
                  <a:stretch>
                    <a:fillRect r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C165BD6-AC0D-4349-87FE-B6FF5AB708A6}"/>
              </a:ext>
            </a:extLst>
          </p:cNvPr>
          <p:cNvSpPr txBox="1"/>
          <p:nvPr/>
        </p:nvSpPr>
        <p:spPr>
          <a:xfrm>
            <a:off x="1187624" y="500237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 for disturbance (expanded over a virtual time)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92AE94-ABFD-7BF1-D672-6528581C91BF}"/>
              </a:ext>
            </a:extLst>
          </p:cNvPr>
          <p:cNvGrpSpPr/>
          <p:nvPr/>
        </p:nvGrpSpPr>
        <p:grpSpPr>
          <a:xfrm>
            <a:off x="528244" y="3294884"/>
            <a:ext cx="5900741" cy="1707494"/>
            <a:chOff x="528244" y="3294884"/>
            <a:chExt cx="5900741" cy="17074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B6BA14-C50C-4453-A72E-20E06429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8244" y="3294884"/>
              <a:ext cx="1650279" cy="85147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C0C99C-6F2B-4C41-8EA4-3B8033CE1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7528" y="4122484"/>
              <a:ext cx="5831457" cy="87989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56DB1F-A52E-95F8-7097-2DB73474B699}"/>
                    </a:ext>
                  </a:extLst>
                </p14:cNvPr>
                <p14:cNvContentPartPr/>
                <p14:nvPr/>
              </p14:nvContentPartPr>
              <p14:xfrm>
                <a:off x="1828102" y="3671852"/>
                <a:ext cx="154440" cy="222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56DB1F-A52E-95F8-7097-2DB73474B6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2102" y="3636212"/>
                  <a:ext cx="226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477DC35-2F75-BE4C-5A2F-CBE7E59C5E3F}"/>
                    </a:ext>
                  </a:extLst>
                </p:cNvPr>
                <p:cNvSpPr txBox="1"/>
                <p:nvPr/>
              </p:nvSpPr>
              <p:spPr>
                <a:xfrm>
                  <a:off x="1773311" y="3591352"/>
                  <a:ext cx="2930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477DC35-2F75-BE4C-5A2F-CBE7E59C5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311" y="3591352"/>
                  <a:ext cx="293029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5000" r="-20833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711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17E2-2E2F-41C0-A480-A9A91DBF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118766"/>
            <a:ext cx="8686800" cy="1143000"/>
          </a:xfrm>
        </p:spPr>
        <p:txBody>
          <a:bodyPr>
            <a:normAutofit fontScale="90000"/>
          </a:bodyPr>
          <a:lstStyle/>
          <a:p>
            <a:r>
              <a:rPr kumimoji="1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Kinematically (</a:t>
            </a:r>
            <a:r>
              <a:rPr kumimoji="1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Dynamically</a:t>
            </a:r>
            <a:r>
              <a:rPr kumimoji="1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 accessible disturbance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56B735-CB12-EA82-2927-4303C77CBA20}"/>
              </a:ext>
            </a:extLst>
          </p:cNvPr>
          <p:cNvGrpSpPr/>
          <p:nvPr/>
        </p:nvGrpSpPr>
        <p:grpSpPr>
          <a:xfrm>
            <a:off x="811294" y="1226896"/>
            <a:ext cx="7649138" cy="4731676"/>
            <a:chOff x="811294" y="1226896"/>
            <a:chExt cx="7649138" cy="47316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4BA684-038D-469C-9A95-D3345989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994647"/>
              <a:ext cx="6901132" cy="3657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79C0D3-546D-4DC2-AD26-E1F38555AA4A}"/>
                </a:ext>
              </a:extLst>
            </p:cNvPr>
            <p:cNvSpPr txBox="1"/>
            <p:nvPr/>
          </p:nvSpPr>
          <p:spPr>
            <a:xfrm>
              <a:off x="3275856" y="5589240"/>
              <a:ext cx="51845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solidFill>
                    <a:schemeClr val="accent6">
                      <a:lumMod val="75000"/>
                    </a:schemeClr>
                  </a:solidFill>
                  <a:latin typeface="Montserrat-Regular"/>
                </a:rPr>
                <a:t>Eliezer </a:t>
              </a:r>
              <a:r>
                <a:rPr lang="en-US" sz="1800" b="0" i="0" u="none" strike="noStrike" baseline="0" dirty="0" err="1">
                  <a:solidFill>
                    <a:schemeClr val="accent6">
                      <a:lumMod val="75000"/>
                    </a:schemeClr>
                  </a:solidFill>
                  <a:latin typeface="Montserrat-Regular"/>
                </a:rPr>
                <a:t>Hameiri</a:t>
              </a:r>
              <a:r>
                <a:rPr lang="en-US" sz="1800" b="0" i="0" u="none" strike="noStrike" baseline="0" dirty="0">
                  <a:solidFill>
                    <a:schemeClr val="accent6">
                      <a:lumMod val="75000"/>
                    </a:schemeClr>
                  </a:solidFill>
                  <a:latin typeface="Montserrat-Regular"/>
                </a:rPr>
                <a:t>,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Physics of Plasmas 10, 2643 (2003)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338D62-00FB-4E6A-AFD8-20E0C8D06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2052" y="1226896"/>
              <a:ext cx="1690777" cy="76775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CC59A4-F1B3-AD01-1A45-F8F3F0DE7D4D}"/>
                    </a:ext>
                  </a:extLst>
                </p:cNvPr>
                <p:cNvSpPr txBox="1"/>
                <p:nvPr/>
              </p:nvSpPr>
              <p:spPr>
                <a:xfrm>
                  <a:off x="902845" y="3290981"/>
                  <a:ext cx="68781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CC59A4-F1B3-AD01-1A45-F8F3F0DE7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45" y="3290981"/>
                  <a:ext cx="687816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7965" r="-2655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BF52E64-3EEA-F281-0B17-AB02E27FBA8E}"/>
                    </a:ext>
                  </a:extLst>
                </p:cNvPr>
                <p:cNvSpPr txBox="1"/>
                <p:nvPr/>
              </p:nvSpPr>
              <p:spPr>
                <a:xfrm>
                  <a:off x="815154" y="4220874"/>
                  <a:ext cx="6451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BF52E64-3EEA-F281-0B17-AB02E27FB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54" y="4220874"/>
                  <a:ext cx="64511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9434" r="-28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5264883-D68F-6C2B-C3E3-7756C4F5D6A7}"/>
                    </a:ext>
                  </a:extLst>
                </p:cNvPr>
                <p:cNvSpPr txBox="1"/>
                <p:nvPr/>
              </p:nvSpPr>
              <p:spPr>
                <a:xfrm>
                  <a:off x="811294" y="4741203"/>
                  <a:ext cx="6457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5264883-D68F-6C2B-C3E3-7756C4F5D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94" y="4741203"/>
                  <a:ext cx="64575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9434" r="-3774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A04E48-5594-13ED-E8C5-E894DA50D808}"/>
                    </a:ext>
                  </a:extLst>
                </p:cNvPr>
                <p:cNvSpPr txBox="1"/>
                <p:nvPr/>
              </p:nvSpPr>
              <p:spPr>
                <a:xfrm>
                  <a:off x="848772" y="5208708"/>
                  <a:ext cx="6188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A04E48-5594-13ED-E8C5-E894DA50D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72" y="5208708"/>
                  <a:ext cx="61882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9804" r="-392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91C560-0DFA-8E46-557B-84B0CBDB8128}"/>
                    </a:ext>
                  </a:extLst>
                </p14:cNvPr>
                <p14:cNvContentPartPr/>
                <p14:nvPr/>
              </p14:nvContentPartPr>
              <p14:xfrm>
                <a:off x="2879160" y="2251800"/>
                <a:ext cx="39600" cy="100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91C560-0DFA-8E46-557B-84B0CBDB81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3484" y="2215800"/>
                  <a:ext cx="110595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3C25E7-6F74-B9B1-F534-EFD7F057275F}"/>
                    </a:ext>
                  </a:extLst>
                </p14:cNvPr>
                <p14:cNvContentPartPr/>
                <p14:nvPr/>
              </p14:nvContentPartPr>
              <p14:xfrm>
                <a:off x="2895360" y="2244960"/>
                <a:ext cx="61920" cy="131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3C25E7-6F74-B9B1-F534-EFD7F05727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9360" y="2208960"/>
                  <a:ext cx="133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761476-03F9-1075-5554-81C1F5F04CDB}"/>
                    </a:ext>
                  </a:extLst>
                </p14:cNvPr>
                <p14:cNvContentPartPr/>
                <p14:nvPr/>
              </p14:nvContentPartPr>
              <p14:xfrm>
                <a:off x="3931800" y="3392640"/>
                <a:ext cx="91080" cy="128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761476-03F9-1075-5554-81C1F5F04C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95800" y="3356640"/>
                  <a:ext cx="162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8DA30E-D2C2-D618-DBC0-BE67182F860E}"/>
                    </a:ext>
                  </a:extLst>
                </p14:cNvPr>
                <p14:cNvContentPartPr/>
                <p14:nvPr/>
              </p14:nvContentPartPr>
              <p14:xfrm>
                <a:off x="3969600" y="3571200"/>
                <a:ext cx="6480" cy="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8DA30E-D2C2-D618-DBC0-BE67182F86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5495" y="3535200"/>
                  <a:ext cx="74349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0B0FD85-7834-0349-9FB9-D2BECB164EA9}"/>
                    </a:ext>
                  </a:extLst>
                </p:cNvPr>
                <p:cNvSpPr txBox="1"/>
                <p:nvPr/>
              </p:nvSpPr>
              <p:spPr>
                <a:xfrm>
                  <a:off x="3836421" y="3263423"/>
                  <a:ext cx="1907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0B0FD85-7834-0349-9FB9-D2BECB164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421" y="3263423"/>
                  <a:ext cx="190758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43750" r="-43750" b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48483F-EFB8-EDAE-7B2B-974F11FCF60E}"/>
                    </a:ext>
                  </a:extLst>
                </p:cNvPr>
                <p:cNvSpPr txBox="1"/>
                <p:nvPr/>
              </p:nvSpPr>
              <p:spPr>
                <a:xfrm>
                  <a:off x="2823381" y="2122485"/>
                  <a:ext cx="1907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48483F-EFB8-EDAE-7B2B-974F11FCF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381" y="2122485"/>
                  <a:ext cx="190758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45161" r="-48387" b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73DF3C-2358-9EF7-B829-778E0E49803D}"/>
                    </a:ext>
                  </a:extLst>
                </p14:cNvPr>
                <p14:cNvContentPartPr/>
                <p14:nvPr/>
              </p14:nvContentPartPr>
              <p14:xfrm>
                <a:off x="1569840" y="2215440"/>
                <a:ext cx="63000" cy="16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73DF3C-2358-9EF7-B829-778E0E4980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33840" y="2179440"/>
                  <a:ext cx="134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4F7C37-688F-FC8E-5D94-58CD746DC26B}"/>
                    </a:ext>
                  </a:extLst>
                </p:cNvPr>
                <p:cNvSpPr txBox="1"/>
                <p:nvPr/>
              </p:nvSpPr>
              <p:spPr>
                <a:xfrm>
                  <a:off x="1434869" y="2121765"/>
                  <a:ext cx="25436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4F7C37-688F-FC8E-5D94-58CD746DC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869" y="2121765"/>
                  <a:ext cx="254365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11905" r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D19A65-5A78-A53C-9E86-5995EF1BBF33}"/>
                    </a:ext>
                  </a:extLst>
                </p14:cNvPr>
                <p14:cNvContentPartPr/>
                <p14:nvPr/>
              </p14:nvContentPartPr>
              <p14:xfrm>
                <a:off x="1470622" y="1997852"/>
                <a:ext cx="931320" cy="483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D19A65-5A78-A53C-9E86-5995EF1BBF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34982" y="1962212"/>
                  <a:ext cx="1002960" cy="55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302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57865" y="4472275"/>
            <a:ext cx="3530687" cy="491226"/>
          </a:xfrm>
          <a:prstGeom prst="rect">
            <a:avLst/>
          </a:prstGeom>
          <a:noFill/>
          <a:ln/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78384" y="5021242"/>
            <a:ext cx="2512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00CC"/>
                </a:solidFill>
              </a:rPr>
              <a:t>For steady flow</a:t>
            </a:r>
            <a:endParaRPr lang="ja-JP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34822" name="図 12" descr="fig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69" y="5755198"/>
            <a:ext cx="3707483" cy="49802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pic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253058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b="1" kern="0" dirty="0" err="1">
                <a:solidFill>
                  <a:srgbClr val="000000"/>
                </a:solidFill>
              </a:rPr>
              <a:t>Isovortical</a:t>
            </a:r>
            <a:r>
              <a:rPr lang="en-US" altLang="ja-JP" sz="3200" b="1" kern="0" dirty="0">
                <a:solidFill>
                  <a:srgbClr val="000000"/>
                </a:solidFill>
              </a:rPr>
              <a:t> disturbance on a steady </a:t>
            </a:r>
            <a:r>
              <a:rPr lang="en-US" altLang="ja-JP" sz="3200" b="1" kern="0" dirty="0">
                <a:solidFill>
                  <a:srgbClr val="FF0000"/>
                </a:solidFill>
              </a:rPr>
              <a:t>Euler flow</a:t>
            </a:r>
            <a:endParaRPr lang="ja-JP" altLang="en-US" sz="3200" b="1" kern="0" dirty="0">
              <a:solidFill>
                <a:srgbClr val="FF0000"/>
              </a:solidFill>
            </a:endParaRPr>
          </a:p>
        </p:txBody>
      </p:sp>
      <p:pic>
        <p:nvPicPr>
          <p:cNvPr id="21" name="Picture 3" descr="Vallis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1" y="1078019"/>
            <a:ext cx="2585830" cy="22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342900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isovortical</a:t>
            </a: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sheets</a:t>
            </a:r>
          </a:p>
        </p:txBody>
      </p:sp>
      <p:pic>
        <p:nvPicPr>
          <p:cNvPr id="15" name="図 14" descr="fig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61181" y="5167771"/>
            <a:ext cx="823037" cy="217926"/>
          </a:xfrm>
          <a:prstGeom prst="rect">
            <a:avLst/>
          </a:prstGeom>
          <a:noFill/>
          <a:ln/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282670" y="5616624"/>
            <a:ext cx="2704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C9900"/>
                </a:solidFill>
              </a:rPr>
              <a:t>Kop’ev</a:t>
            </a:r>
            <a:r>
              <a:rPr lang="en-US" altLang="ja-JP" sz="2000" dirty="0">
                <a:solidFill>
                  <a:srgbClr val="CC9900"/>
                </a:solidFill>
              </a:rPr>
              <a:t> &amp;</a:t>
            </a:r>
            <a:r>
              <a:rPr lang="en-US" sz="2000" dirty="0" err="1">
                <a:solidFill>
                  <a:srgbClr val="CC9900"/>
                </a:solidFill>
              </a:rPr>
              <a:t>Chernyshev</a:t>
            </a:r>
            <a:r>
              <a:rPr lang="en-US" sz="2000" dirty="0">
                <a:solidFill>
                  <a:srgbClr val="CC9900"/>
                </a:solidFill>
              </a:rPr>
              <a:t> ‘00</a:t>
            </a:r>
            <a:endParaRPr lang="en-US" altLang="ja-JP" sz="2000" dirty="0">
              <a:solidFill>
                <a:srgbClr val="CC9900"/>
              </a:solidFill>
            </a:endParaRPr>
          </a:p>
          <a:p>
            <a:r>
              <a:rPr lang="en-US" altLang="ja-JP" sz="2000" dirty="0" err="1">
                <a:solidFill>
                  <a:srgbClr val="CC9900"/>
                </a:solidFill>
              </a:rPr>
              <a:t>Hirota</a:t>
            </a:r>
            <a:r>
              <a:rPr lang="en-US" altLang="ja-JP" sz="2000" dirty="0">
                <a:solidFill>
                  <a:srgbClr val="CC9900"/>
                </a:solidFill>
              </a:rPr>
              <a:t> &amp; Fukumoto’08</a:t>
            </a:r>
          </a:p>
          <a:p>
            <a:endParaRPr lang="ja-JP" altLang="en-US" sz="2000" dirty="0">
              <a:solidFill>
                <a:srgbClr val="CC99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77643" y="6284745"/>
            <a:ext cx="264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Energy??? for MHD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921134" y="2498755"/>
                <a:ext cx="31080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/>
                        </a:rPr>
                        <m:t>𝛻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×(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𝝃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34" y="2498755"/>
                <a:ext cx="3108037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131840" y="3111974"/>
            <a:ext cx="6350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Theorem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(Kelvin, Arnold ’65)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A steady Euler flow is a </a:t>
            </a:r>
          </a:p>
          <a:p>
            <a:pPr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conditional extremum of  energy 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H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on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an </a:t>
            </a:r>
            <a:r>
              <a:rPr lang="en-US" altLang="ja-JP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isovortical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sheet  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preservation of vorticity two form and helicity)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(=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w.r.t</a:t>
            </a:r>
            <a:r>
              <a:rPr lang="en-US" altLang="ja-JP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.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kinematically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accessible variations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).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70306" y="1187415"/>
            <a:ext cx="106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Energy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6029171" y="2302704"/>
                <a:ext cx="1324273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FF3399"/>
                        </a:solidFill>
                        <a:latin typeface="Cambria Math"/>
                      </a:rPr>
                      <m:t>𝜔</m:t>
                    </m:r>
                    <m:r>
                      <a:rPr kumimoji="1" lang="en-US" altLang="ja-JP" sz="2000" b="0" i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000" dirty="0">
                    <a:solidFill>
                      <a:srgbClr val="FF33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3399"/>
                        </a:solidFill>
                        <a:latin typeface="Cambria Math"/>
                      </a:rPr>
                      <m:t>𝛻</m:t>
                    </m:r>
                    <m:r>
                      <a:rPr lang="en-US" altLang="ja-JP" sz="2000" i="1">
                        <a:solidFill>
                          <a:srgbClr val="FF3399"/>
                        </a:solidFill>
                        <a:latin typeface="Cambria Math"/>
                      </a:rPr>
                      <m:t>×</m:t>
                    </m:r>
                    <m:r>
                      <a:rPr lang="en-US" altLang="ja-JP" sz="2000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ja-JP" altLang="en-US" sz="2000" b="1" i="1" dirty="0">
                  <a:solidFill>
                    <a:srgbClr val="FF3399"/>
                  </a:solidFill>
                </a:endParaRPr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171" y="2302704"/>
                <a:ext cx="132427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A211270-1BDB-4CBB-B8CA-A76E816D51C3}"/>
              </a:ext>
            </a:extLst>
          </p:cNvPr>
          <p:cNvSpPr/>
          <p:nvPr/>
        </p:nvSpPr>
        <p:spPr>
          <a:xfrm>
            <a:off x="319776" y="6253218"/>
            <a:ext cx="648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For MHD, helicity is no longer invariant by Lorenz force, which is not a potential force.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DACA96-41D5-4E47-AA55-D8DBFA967969}"/>
              </a:ext>
            </a:extLst>
          </p:cNvPr>
          <p:cNvGrpSpPr/>
          <p:nvPr/>
        </p:nvGrpSpPr>
        <p:grpSpPr>
          <a:xfrm>
            <a:off x="615049" y="1290929"/>
            <a:ext cx="1371671" cy="1266283"/>
            <a:chOff x="335416" y="1323306"/>
            <a:chExt cx="1371671" cy="1266283"/>
          </a:xfrm>
        </p:grpSpPr>
        <p:sp>
          <p:nvSpPr>
            <p:cNvPr id="34" name="フリーフォーム 31">
              <a:extLst>
                <a:ext uri="{FF2B5EF4-FFF2-40B4-BE49-F238E27FC236}">
                  <a16:creationId xmlns:a16="http://schemas.microsoft.com/office/drawing/2014/main" id="{3B634F4A-1C60-489E-85DD-645EA63B14CB}"/>
                </a:ext>
              </a:extLst>
            </p:cNvPr>
            <p:cNvSpPr/>
            <p:nvPr/>
          </p:nvSpPr>
          <p:spPr>
            <a:xfrm rot="11329640">
              <a:off x="335416" y="1389066"/>
              <a:ext cx="1371671" cy="1200523"/>
            </a:xfrm>
            <a:custGeom>
              <a:avLst/>
              <a:gdLst>
                <a:gd name="connsiteX0" fmla="*/ 0 w 1371671"/>
                <a:gd name="connsiteY0" fmla="*/ 1132294 h 1200523"/>
                <a:gd name="connsiteX1" fmla="*/ 319314 w 1371671"/>
                <a:gd name="connsiteY1" fmla="*/ 180 h 1200523"/>
                <a:gd name="connsiteX2" fmla="*/ 1248229 w 1371671"/>
                <a:gd name="connsiteY2" fmla="*/ 1045208 h 1200523"/>
                <a:gd name="connsiteX3" fmla="*/ 1335314 w 1371671"/>
                <a:gd name="connsiteY3" fmla="*/ 1175837 h 120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71" h="1200523">
                  <a:moveTo>
                    <a:pt x="0" y="1132294"/>
                  </a:moveTo>
                  <a:cubicBezTo>
                    <a:pt x="55638" y="573494"/>
                    <a:pt x="111276" y="14694"/>
                    <a:pt x="319314" y="180"/>
                  </a:cubicBezTo>
                  <a:cubicBezTo>
                    <a:pt x="527352" y="-14334"/>
                    <a:pt x="1078896" y="849265"/>
                    <a:pt x="1248229" y="1045208"/>
                  </a:cubicBezTo>
                  <a:cubicBezTo>
                    <a:pt x="1417562" y="1241151"/>
                    <a:pt x="1376438" y="1208494"/>
                    <a:pt x="1335314" y="1175837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2">
              <a:extLst>
                <a:ext uri="{FF2B5EF4-FFF2-40B4-BE49-F238E27FC236}">
                  <a16:creationId xmlns:a16="http://schemas.microsoft.com/office/drawing/2014/main" id="{98128894-099F-4948-A949-7DD4F8BB8AE7}"/>
                </a:ext>
              </a:extLst>
            </p:cNvPr>
            <p:cNvSpPr/>
            <p:nvPr/>
          </p:nvSpPr>
          <p:spPr>
            <a:xfrm rot="12267612">
              <a:off x="352546" y="1323306"/>
              <a:ext cx="1276956" cy="1146718"/>
            </a:xfrm>
            <a:custGeom>
              <a:avLst/>
              <a:gdLst>
                <a:gd name="connsiteX0" fmla="*/ 278975 w 1030487"/>
                <a:gd name="connsiteY0" fmla="*/ 1172475 h 1172475"/>
                <a:gd name="connsiteX1" fmla="*/ 32232 w 1030487"/>
                <a:gd name="connsiteY1" fmla="*/ 25846 h 1172475"/>
                <a:gd name="connsiteX2" fmla="*/ 917603 w 1030487"/>
                <a:gd name="connsiteY2" fmla="*/ 374189 h 1172475"/>
                <a:gd name="connsiteX3" fmla="*/ 990175 w 1030487"/>
                <a:gd name="connsiteY3" fmla="*/ 388704 h 117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487" h="1172475">
                  <a:moveTo>
                    <a:pt x="278975" y="1172475"/>
                  </a:moveTo>
                  <a:cubicBezTo>
                    <a:pt x="102384" y="665684"/>
                    <a:pt x="-74206" y="158894"/>
                    <a:pt x="32232" y="25846"/>
                  </a:cubicBezTo>
                  <a:cubicBezTo>
                    <a:pt x="138670" y="-107202"/>
                    <a:pt x="757946" y="313713"/>
                    <a:pt x="917603" y="374189"/>
                  </a:cubicBezTo>
                  <a:cubicBezTo>
                    <a:pt x="1077260" y="434665"/>
                    <a:pt x="1033717" y="411684"/>
                    <a:pt x="990175" y="388704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175830-ED2A-4F8C-AADB-986BBF5726C9}"/>
              </a:ext>
            </a:extLst>
          </p:cNvPr>
          <p:cNvSpPr txBox="1"/>
          <p:nvPr/>
        </p:nvSpPr>
        <p:spPr>
          <a:xfrm>
            <a:off x="3043691" y="770172"/>
            <a:ext cx="485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Helicity is a Casimir for an Euler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CCC576-DC7D-48D6-9E02-95CCC18ADF97}"/>
                  </a:ext>
                </a:extLst>
              </p:cNvPr>
              <p:cNvSpPr txBox="1"/>
              <p:nvPr/>
            </p:nvSpPr>
            <p:spPr>
              <a:xfrm>
                <a:off x="3607466" y="1286839"/>
                <a:ext cx="4622800" cy="48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helicity :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⋅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∇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𝑑𝑉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sub>
                            </m:sSub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p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⋅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𝑑𝑉</m:t>
                            </m:r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CCC576-DC7D-48D6-9E02-95CCC18A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66" y="1286839"/>
                <a:ext cx="4622800" cy="487441"/>
              </a:xfrm>
              <a:prstGeom prst="rect">
                <a:avLst/>
              </a:prstGeom>
              <a:blipFill>
                <a:blip r:embed="rId12"/>
                <a:stretch>
                  <a:fillRect l="-1583" t="-130000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A1A48-3934-353B-9886-D29E26CCB142}"/>
                  </a:ext>
                </a:extLst>
              </p:cNvPr>
              <p:cNvSpPr txBox="1"/>
              <p:nvPr/>
            </p:nvSpPr>
            <p:spPr>
              <a:xfrm>
                <a:off x="3479038" y="2060045"/>
                <a:ext cx="1910779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A1A48-3934-353B-9886-D29E26CC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38" y="2060045"/>
                <a:ext cx="1910779" cy="300660"/>
              </a:xfrm>
              <a:prstGeom prst="rect">
                <a:avLst/>
              </a:prstGeom>
              <a:blipFill>
                <a:blip r:embed="rId13"/>
                <a:stretch>
                  <a:fillRect l="-4792" t="-18367" r="-6709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60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73256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b="1" kern="0" dirty="0" err="1">
                <a:solidFill>
                  <a:srgbClr val="000000"/>
                </a:solidFill>
              </a:rPr>
              <a:t>Isomagnetovortical</a:t>
            </a:r>
            <a:r>
              <a:rPr lang="en-US" altLang="ja-JP" sz="3200" b="1" kern="0" dirty="0">
                <a:solidFill>
                  <a:srgbClr val="000000"/>
                </a:solidFill>
              </a:rPr>
              <a:t> sheets</a:t>
            </a:r>
            <a:endParaRPr lang="ja-JP" altLang="en-US" sz="3200" b="1" kern="0" dirty="0">
              <a:solidFill>
                <a:srgbClr val="000000"/>
              </a:solidFill>
            </a:endParaRPr>
          </a:p>
        </p:txBody>
      </p:sp>
      <p:pic>
        <p:nvPicPr>
          <p:cNvPr id="21" name="Picture 3" descr="Vallis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36" y="4198210"/>
            <a:ext cx="1800323" cy="15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 bwMode="auto">
          <a:xfrm>
            <a:off x="6012160" y="2010654"/>
            <a:ext cx="298350" cy="4107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7695"/>
            <a:ext cx="6948197" cy="176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161335" y="331203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’99Vladimirov &amp; Moffat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4129" y="675835"/>
            <a:ext cx="854804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For ideal MHD, Magnetic field is frozen into the fluid and Magnetic two form is conserved.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0D9C09-A392-4915-A21B-9E26A36E4B8E}"/>
                  </a:ext>
                </a:extLst>
              </p:cNvPr>
              <p:cNvSpPr txBox="1"/>
              <p:nvPr/>
            </p:nvSpPr>
            <p:spPr>
              <a:xfrm>
                <a:off x="6256862" y="3814512"/>
                <a:ext cx="1244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where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0D9C09-A392-4915-A21B-9E26A36E4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62" y="3814512"/>
                <a:ext cx="1244571" cy="276999"/>
              </a:xfrm>
              <a:prstGeom prst="rect">
                <a:avLst/>
              </a:prstGeom>
              <a:blipFill>
                <a:blip r:embed="rId5"/>
                <a:stretch>
                  <a:fillRect l="-11220" t="-28889" r="-536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28">
            <a:extLst>
              <a:ext uri="{FF2B5EF4-FFF2-40B4-BE49-F238E27FC236}">
                <a16:creationId xmlns:a16="http://schemas.microsoft.com/office/drawing/2014/main" id="{F7762B21-B1DB-49AB-ABF3-852AB4F55BAD}"/>
              </a:ext>
            </a:extLst>
          </p:cNvPr>
          <p:cNvSpPr/>
          <p:nvPr/>
        </p:nvSpPr>
        <p:spPr>
          <a:xfrm>
            <a:off x="463009" y="1639541"/>
            <a:ext cx="7588124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ideal MHD, Magnetic helicity and cross Helicity </a:t>
            </a:r>
            <a:r>
              <a:rPr lang="en-US" altLang="ja-JP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ＭＳ Ｐゴシック" panose="020B0600070205080204" pitchFamily="34" charset="-128"/>
              </a:rPr>
              <a:t>are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Casimir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F5D03C-5936-4BFB-9243-E38249E06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890661"/>
            <a:ext cx="3452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isomagnetovortical</a:t>
            </a: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sheets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3E2660-099B-BA70-1208-0BD86DE9F300}"/>
              </a:ext>
            </a:extLst>
          </p:cNvPr>
          <p:cNvGrpSpPr/>
          <p:nvPr/>
        </p:nvGrpSpPr>
        <p:grpSpPr>
          <a:xfrm>
            <a:off x="2424994" y="4544243"/>
            <a:ext cx="6552192" cy="1208272"/>
            <a:chOff x="457200" y="4242997"/>
            <a:chExt cx="7488480" cy="12082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783508-8FC9-5346-8B9F-99E5A92E7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4242997"/>
              <a:ext cx="7488480" cy="12082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E110645-FE99-DCE0-A0DB-10B3BFA6E1D4}"/>
                    </a:ext>
                  </a:extLst>
                </p:cNvPr>
                <p:cNvSpPr txBox="1"/>
                <p:nvPr/>
              </p:nvSpPr>
              <p:spPr>
                <a:xfrm>
                  <a:off x="2771800" y="4941168"/>
                  <a:ext cx="6965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E110645-FE99-DCE0-A0DB-10B3BFA6E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941168"/>
                  <a:ext cx="69653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4000" r="-13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164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4092-9A33-C635-6108-99D8DD84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Kinematically (</a:t>
            </a:r>
            <a:r>
              <a:rPr kumimoji="1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Dynamically</a:t>
            </a: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 accessible disturbance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7E41CA-A5E8-3C3F-95A0-F86AE7143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852936"/>
            <a:ext cx="5540658" cy="711393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730F49-E722-26A9-C40E-4FC8283AC99A}"/>
              </a:ext>
            </a:extLst>
          </p:cNvPr>
          <p:cNvSpPr/>
          <p:nvPr/>
        </p:nvSpPr>
        <p:spPr>
          <a:xfrm>
            <a:off x="5076056" y="2780928"/>
            <a:ext cx="50405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D9C958-A094-F4AB-3D76-BB3482F1D281}"/>
              </a:ext>
            </a:extLst>
          </p:cNvPr>
          <p:cNvSpPr/>
          <p:nvPr/>
        </p:nvSpPr>
        <p:spPr>
          <a:xfrm rot="1015985">
            <a:off x="5553066" y="3537013"/>
            <a:ext cx="504056" cy="135329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D18E0-491F-A399-7B9B-C4AEDCAB0CAC}"/>
              </a:ext>
            </a:extLst>
          </p:cNvPr>
          <p:cNvSpPr txBox="1"/>
          <p:nvPr/>
        </p:nvSpPr>
        <p:spPr>
          <a:xfrm>
            <a:off x="6044382" y="3531604"/>
            <a:ext cx="18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=0 at equilibrium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35EF3-FA75-9658-9689-47BE4832B96E}"/>
              </a:ext>
            </a:extLst>
          </p:cNvPr>
          <p:cNvSpPr txBox="1"/>
          <p:nvPr/>
        </p:nvSpPr>
        <p:spPr>
          <a:xfrm>
            <a:off x="444252" y="176111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kinematically accessible disturbances, the </a:t>
            </a:r>
            <a:r>
              <a:rPr lang="en-US" sz="2400" dirty="0">
                <a:solidFill>
                  <a:srgbClr val="FF3399"/>
                </a:solidFill>
              </a:rPr>
              <a:t>first-order energy </a:t>
            </a:r>
            <a:r>
              <a:rPr lang="en-US" sz="2400" dirty="0"/>
              <a:t>of disturbance is </a:t>
            </a:r>
            <a:r>
              <a:rPr lang="en-US" sz="2400" dirty="0">
                <a:solidFill>
                  <a:srgbClr val="FF3399"/>
                </a:solidFill>
              </a:rPr>
              <a:t>zero</a:t>
            </a:r>
            <a:r>
              <a:rPr lang="en-US" sz="2400" dirty="0"/>
              <a:t> (</a:t>
            </a:r>
            <a:r>
              <a:rPr lang="en-US" sz="2400" dirty="0">
                <a:highlight>
                  <a:srgbClr val="FFFF00"/>
                </a:highlight>
              </a:rPr>
              <a:t>Arnold theorem</a:t>
            </a:r>
            <a:r>
              <a:rPr lang="en-US" sz="2400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E50902-A32B-2D75-50B6-24907917BE25}"/>
              </a:ext>
            </a:extLst>
          </p:cNvPr>
          <p:cNvSpPr/>
          <p:nvPr/>
        </p:nvSpPr>
        <p:spPr>
          <a:xfrm>
            <a:off x="120216" y="1671496"/>
            <a:ext cx="8784976" cy="24482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73256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Isomagnetovortical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disturbances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04396CF-F6F8-410B-8EFA-B402A4A8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26064"/>
            <a:ext cx="813690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Kelvin-Arnold </a:t>
            </a:r>
            <a:r>
              <a:rPr lang="en-US" altLang="ja-JP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Theorem in MHD</a:t>
            </a:r>
            <a:r>
              <a:rPr lang="en-US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  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A steady ideal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MHD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is a </a:t>
            </a:r>
          </a:p>
          <a:p>
            <a:pPr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conditional extremum of  energy 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H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on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an </a:t>
            </a:r>
            <a:r>
              <a:rPr lang="en-US" altLang="ja-JP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iso</a:t>
            </a:r>
            <a:r>
              <a:rPr lang="en-US" altLang="zh-CN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magnetovortical</a:t>
            </a:r>
            <a:r>
              <a:rPr lang="en-US" altLang="zh-CN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sheet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(=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w.r.t</a:t>
            </a:r>
            <a:r>
              <a:rPr lang="en-US" altLang="ja-JP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.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kinematically</a:t>
            </a: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accessible variations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).</a:t>
            </a:r>
          </a:p>
        </p:txBody>
      </p:sp>
      <p:pic>
        <p:nvPicPr>
          <p:cNvPr id="8" name="図 27" descr="figure.png">
            <a:extLst>
              <a:ext uri="{FF2B5EF4-FFF2-40B4-BE49-F238E27FC236}">
                <a16:creationId xmlns:a16="http://schemas.microsoft.com/office/drawing/2014/main" id="{C5B7E327-3BA8-43C2-9FAB-2BF6F9799B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437362" y="4871147"/>
            <a:ext cx="3530687" cy="491226"/>
          </a:xfrm>
          <a:prstGeom prst="rect">
            <a:avLst/>
          </a:prstGeom>
          <a:noFill/>
          <a:ln/>
          <a:effectLst/>
        </p:spPr>
      </p:pic>
      <p:pic>
        <p:nvPicPr>
          <p:cNvPr id="10" name="図 14" descr="figure.png">
            <a:extLst>
              <a:ext uri="{FF2B5EF4-FFF2-40B4-BE49-F238E27FC236}">
                <a16:creationId xmlns:a16="http://schemas.microsoft.com/office/drawing/2014/main" id="{1C4D299A-16C8-486C-8D93-BD0A8272AD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389351" y="5491793"/>
            <a:ext cx="823037" cy="217926"/>
          </a:xfrm>
          <a:prstGeom prst="rect">
            <a:avLst/>
          </a:prstGeom>
          <a:noFill/>
          <a:ln/>
          <a:effectLst/>
        </p:spPr>
      </p:pic>
      <p:sp>
        <p:nvSpPr>
          <p:cNvPr id="23" name="正方形/長方形 2">
            <a:extLst>
              <a:ext uri="{FF2B5EF4-FFF2-40B4-BE49-F238E27FC236}">
                <a16:creationId xmlns:a16="http://schemas.microsoft.com/office/drawing/2014/main" id="{F8DBCEA0-AD98-443F-BDC4-8A5A408406E1}"/>
              </a:ext>
            </a:extLst>
          </p:cNvPr>
          <p:cNvSpPr/>
          <p:nvPr/>
        </p:nvSpPr>
        <p:spPr>
          <a:xfrm>
            <a:off x="155819" y="5816295"/>
            <a:ext cx="873462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Theorem (Arnold). </a:t>
            </a:r>
            <a:r>
              <a:rPr lang="ja-JP" altLang="en-US" sz="2000" dirty="0"/>
              <a:t>　</a:t>
            </a:r>
            <a:r>
              <a:rPr lang="en-US" altLang="ja-JP" sz="2000" dirty="0"/>
              <a:t>If there exists such </a:t>
            </a:r>
            <a:r>
              <a:rPr lang="en-US" altLang="ja-JP" sz="2000" dirty="0">
                <a:solidFill>
                  <a:srgbClr val="FF0000"/>
                </a:solidFill>
              </a:rPr>
              <a:t>real ω </a:t>
            </a:r>
            <a:r>
              <a:rPr lang="en-US" altLang="ja-JP" sz="2000" dirty="0"/>
              <a:t>that the energy is positive deﬁnite, then the equilibrium state is spectrally stable.  </a:t>
            </a:r>
            <a:r>
              <a:rPr lang="en-US" altLang="ja-JP" sz="2000" dirty="0">
                <a:solidFill>
                  <a:srgbClr val="FF3399"/>
                </a:solidFill>
              </a:rPr>
              <a:t>(Sufficient condition for instability)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59A228-9E56-156F-7747-EEEC99578F98}"/>
              </a:ext>
            </a:extLst>
          </p:cNvPr>
          <p:cNvGrpSpPr/>
          <p:nvPr/>
        </p:nvGrpSpPr>
        <p:grpSpPr>
          <a:xfrm>
            <a:off x="3283961" y="982142"/>
            <a:ext cx="3033816" cy="2232471"/>
            <a:chOff x="5461" y="1078019"/>
            <a:chExt cx="3033816" cy="2232471"/>
          </a:xfrm>
        </p:grpSpPr>
        <p:pic>
          <p:nvPicPr>
            <p:cNvPr id="11" name="Picture 3" descr="Vallis89">
              <a:extLst>
                <a:ext uri="{FF2B5EF4-FFF2-40B4-BE49-F238E27FC236}">
                  <a16:creationId xmlns:a16="http://schemas.microsoft.com/office/drawing/2014/main" id="{3F48780A-B78F-45ED-A32D-4ECBE0EE8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1" y="1078019"/>
              <a:ext cx="2585830" cy="223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30">
              <a:extLst>
                <a:ext uri="{FF2B5EF4-FFF2-40B4-BE49-F238E27FC236}">
                  <a16:creationId xmlns:a16="http://schemas.microsoft.com/office/drawing/2014/main" id="{60FB1463-2F3D-49BE-91B6-A8B0F32521DD}"/>
                </a:ext>
              </a:extLst>
            </p:cNvPr>
            <p:cNvSpPr txBox="1"/>
            <p:nvPr/>
          </p:nvSpPr>
          <p:spPr>
            <a:xfrm>
              <a:off x="1970306" y="1187415"/>
              <a:ext cx="1068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Energy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E94DC4-8F16-43A0-830F-B7535A5F097A}"/>
                </a:ext>
              </a:extLst>
            </p:cNvPr>
            <p:cNvGrpSpPr/>
            <p:nvPr/>
          </p:nvGrpSpPr>
          <p:grpSpPr>
            <a:xfrm>
              <a:off x="615049" y="1290929"/>
              <a:ext cx="1371671" cy="1266283"/>
              <a:chOff x="335416" y="1323306"/>
              <a:chExt cx="1371671" cy="1266283"/>
            </a:xfrm>
          </p:grpSpPr>
          <p:sp>
            <p:nvSpPr>
              <p:cNvPr id="14" name="フリーフォーム 31">
                <a:extLst>
                  <a:ext uri="{FF2B5EF4-FFF2-40B4-BE49-F238E27FC236}">
                    <a16:creationId xmlns:a16="http://schemas.microsoft.com/office/drawing/2014/main" id="{7D267FF5-F5E5-497A-A71D-90B4A36A244A}"/>
                  </a:ext>
                </a:extLst>
              </p:cNvPr>
              <p:cNvSpPr/>
              <p:nvPr/>
            </p:nvSpPr>
            <p:spPr>
              <a:xfrm rot="11329640">
                <a:off x="335416" y="1389066"/>
                <a:ext cx="1371671" cy="1200523"/>
              </a:xfrm>
              <a:custGeom>
                <a:avLst/>
                <a:gdLst>
                  <a:gd name="connsiteX0" fmla="*/ 0 w 1371671"/>
                  <a:gd name="connsiteY0" fmla="*/ 1132294 h 1200523"/>
                  <a:gd name="connsiteX1" fmla="*/ 319314 w 1371671"/>
                  <a:gd name="connsiteY1" fmla="*/ 180 h 1200523"/>
                  <a:gd name="connsiteX2" fmla="*/ 1248229 w 1371671"/>
                  <a:gd name="connsiteY2" fmla="*/ 1045208 h 1200523"/>
                  <a:gd name="connsiteX3" fmla="*/ 1335314 w 1371671"/>
                  <a:gd name="connsiteY3" fmla="*/ 1175837 h 120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671" h="1200523">
                    <a:moveTo>
                      <a:pt x="0" y="1132294"/>
                    </a:moveTo>
                    <a:cubicBezTo>
                      <a:pt x="55638" y="573494"/>
                      <a:pt x="111276" y="14694"/>
                      <a:pt x="319314" y="180"/>
                    </a:cubicBezTo>
                    <a:cubicBezTo>
                      <a:pt x="527352" y="-14334"/>
                      <a:pt x="1078896" y="849265"/>
                      <a:pt x="1248229" y="1045208"/>
                    </a:cubicBezTo>
                    <a:cubicBezTo>
                      <a:pt x="1417562" y="1241151"/>
                      <a:pt x="1376438" y="1208494"/>
                      <a:pt x="1335314" y="1175837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32">
                <a:extLst>
                  <a:ext uri="{FF2B5EF4-FFF2-40B4-BE49-F238E27FC236}">
                    <a16:creationId xmlns:a16="http://schemas.microsoft.com/office/drawing/2014/main" id="{D30B3D47-1F33-4C1C-B995-EB55A17C0256}"/>
                  </a:ext>
                </a:extLst>
              </p:cNvPr>
              <p:cNvSpPr/>
              <p:nvPr/>
            </p:nvSpPr>
            <p:spPr>
              <a:xfrm rot="12267612">
                <a:off x="352546" y="1323306"/>
                <a:ext cx="1276956" cy="1146718"/>
              </a:xfrm>
              <a:custGeom>
                <a:avLst/>
                <a:gdLst>
                  <a:gd name="connsiteX0" fmla="*/ 278975 w 1030487"/>
                  <a:gd name="connsiteY0" fmla="*/ 1172475 h 1172475"/>
                  <a:gd name="connsiteX1" fmla="*/ 32232 w 1030487"/>
                  <a:gd name="connsiteY1" fmla="*/ 25846 h 1172475"/>
                  <a:gd name="connsiteX2" fmla="*/ 917603 w 1030487"/>
                  <a:gd name="connsiteY2" fmla="*/ 374189 h 1172475"/>
                  <a:gd name="connsiteX3" fmla="*/ 990175 w 1030487"/>
                  <a:gd name="connsiteY3" fmla="*/ 388704 h 117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0487" h="1172475">
                    <a:moveTo>
                      <a:pt x="278975" y="1172475"/>
                    </a:moveTo>
                    <a:cubicBezTo>
                      <a:pt x="102384" y="665684"/>
                      <a:pt x="-74206" y="158894"/>
                      <a:pt x="32232" y="25846"/>
                    </a:cubicBezTo>
                    <a:cubicBezTo>
                      <a:pt x="138670" y="-107202"/>
                      <a:pt x="757946" y="313713"/>
                      <a:pt x="917603" y="374189"/>
                    </a:cubicBezTo>
                    <a:cubicBezTo>
                      <a:pt x="1077260" y="434665"/>
                      <a:pt x="1033717" y="411684"/>
                      <a:pt x="990175" y="38870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" name="Text Box 4">
            <a:extLst>
              <a:ext uri="{FF2B5EF4-FFF2-40B4-BE49-F238E27FC236}">
                <a16:creationId xmlns:a16="http://schemas.microsoft.com/office/drawing/2014/main" id="{888DC1EF-23C8-415D-8A8D-1529A6CF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9323"/>
            <a:ext cx="828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isomagnetovortical</a:t>
            </a: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sheets: </a:t>
            </a:r>
            <a:r>
              <a:rPr lang="en-US" altLang="ja-JP" dirty="0">
                <a:solidFill>
                  <a:srgbClr val="FF0000"/>
                </a:solidFill>
              </a:rPr>
              <a:t>Magnetic two form is conserved after disturbance</a:t>
            </a:r>
            <a:endParaRPr lang="en-US" altLang="ja-JP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1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46C21D-0F07-C08F-D93C-1E8B26275555}"/>
              </a:ext>
            </a:extLst>
          </p:cNvPr>
          <p:cNvSpPr txBox="1"/>
          <p:nvPr/>
        </p:nvSpPr>
        <p:spPr>
          <a:xfrm>
            <a:off x="1259632" y="332656"/>
            <a:ext cx="6480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Energy formula for </a:t>
            </a:r>
            <a:r>
              <a:rPr lang="en-US" altLang="ja-JP" sz="32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incompressible isentropic MHD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3C21C6-D064-9916-F547-FA843AF0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4824536" cy="586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E20E5-1C43-92AE-6502-2747211D9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18971"/>
            <a:ext cx="5158733" cy="958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64379-7A4D-F619-08EA-C5961F6D90FF}"/>
              </a:ext>
            </a:extLst>
          </p:cNvPr>
          <p:cNvSpPr txBox="1"/>
          <p:nvPr/>
        </p:nvSpPr>
        <p:spPr>
          <a:xfrm>
            <a:off x="5454352" y="33567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Fukumoto &amp; Zou (2023)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8FAE37-7441-71F3-32D5-42721A2FB15A}"/>
                  </a:ext>
                </a:extLst>
              </p:cNvPr>
              <p:cNvSpPr txBox="1"/>
              <p:nvPr/>
            </p:nvSpPr>
            <p:spPr>
              <a:xfrm>
                <a:off x="2195736" y="4294611"/>
                <a:ext cx="61206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ja-JP" dirty="0"/>
                  <a:t> what are the evolution equations 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1" i="1" smtClean="0">
                        <a:latin typeface="Cambria Math"/>
                      </a:rPr>
                      <m:t>𝜼</m:t>
                    </m:r>
                    <m:d>
                      <m:dPr>
                        <m:ctrlP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𝛁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8FAE37-7441-71F3-32D5-42721A2FB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94611"/>
                <a:ext cx="612068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54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Lagrangian</a:t>
            </a:r>
            <a:r>
              <a:rPr kumimoji="1" lang="en-US" altLang="ja-JP" dirty="0"/>
              <a:t> </a:t>
            </a:r>
            <a:r>
              <a:rPr lang="en-US" altLang="ja-JP" dirty="0"/>
              <a:t>displacement </a:t>
            </a:r>
            <a:br>
              <a:rPr lang="en-US" altLang="ja-JP" dirty="0"/>
            </a:br>
            <a:r>
              <a:rPr lang="en-US" altLang="ja-JP" sz="2700" dirty="0">
                <a:solidFill>
                  <a:srgbClr val="FF0066"/>
                </a:solidFill>
              </a:rPr>
              <a:t>(Compared </a:t>
            </a:r>
            <a:r>
              <a:rPr kumimoji="1" lang="en-US" altLang="ja-JP" sz="2700" dirty="0">
                <a:solidFill>
                  <a:srgbClr val="FF0066"/>
                </a:solidFill>
              </a:rPr>
              <a:t>to Eulerian view point)</a:t>
            </a:r>
            <a:endParaRPr kumimoji="1" lang="ja-JP" altLang="en-US" sz="2700" dirty="0">
              <a:solidFill>
                <a:srgbClr val="FF0066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95" y="1795500"/>
            <a:ext cx="3971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8" y="1844824"/>
            <a:ext cx="3282947" cy="345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C96EF-1E06-0BAB-E361-24E2CAFCF16E}"/>
                  </a:ext>
                </a:extLst>
              </p:cNvPr>
              <p:cNvSpPr txBox="1"/>
              <p:nvPr/>
            </p:nvSpPr>
            <p:spPr>
              <a:xfrm>
                <a:off x="4788024" y="2477092"/>
                <a:ext cx="2949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C96EF-1E06-0BAB-E361-24E2CAFC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77092"/>
                <a:ext cx="2949269" cy="276999"/>
              </a:xfrm>
              <a:prstGeom prst="rect">
                <a:avLst/>
              </a:prstGeom>
              <a:blipFill>
                <a:blip r:embed="rId4"/>
                <a:stretch>
                  <a:fillRect l="-6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756866-DD40-292E-ADAF-23001D87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4149080"/>
            <a:ext cx="3114493" cy="66327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487C1A2-4D2C-7554-A872-6D32BE02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04" y="3098920"/>
            <a:ext cx="4882306" cy="100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8C164C-CD0B-23EF-3CB4-C14D5AAFC429}"/>
                  </a:ext>
                </a:extLst>
              </p:cNvPr>
              <p:cNvSpPr txBox="1"/>
              <p:nvPr/>
            </p:nvSpPr>
            <p:spPr>
              <a:xfrm>
                <a:off x="2987824" y="3203104"/>
                <a:ext cx="72008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8C164C-CD0B-23EF-3CB4-C14D5AAF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203104"/>
                <a:ext cx="72008" cy="123111"/>
              </a:xfrm>
              <a:prstGeom prst="rect">
                <a:avLst/>
              </a:prstGeom>
              <a:blipFill>
                <a:blip r:embed="rId7"/>
                <a:stretch>
                  <a:fillRect l="-41667" r="-3333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C7775-CE59-A247-52D7-4BC5B66C9165}"/>
                  </a:ext>
                </a:extLst>
              </p:cNvPr>
              <p:cNvSpPr txBox="1"/>
              <p:nvPr/>
            </p:nvSpPr>
            <p:spPr>
              <a:xfrm>
                <a:off x="2880901" y="3110770"/>
                <a:ext cx="93904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)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C7775-CE59-A247-52D7-4BC5B66C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01" y="3110770"/>
                <a:ext cx="939044" cy="369332"/>
              </a:xfrm>
              <a:prstGeom prst="rect">
                <a:avLst/>
              </a:prstGeom>
              <a:blipFill>
                <a:blip r:embed="rId8"/>
                <a:stretch>
                  <a:fillRect l="-10390" t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C8E605-5F28-CEAF-3708-DABA60C4413A}"/>
                  </a:ext>
                </a:extLst>
              </p14:cNvPr>
              <p14:cNvContentPartPr/>
              <p14:nvPr/>
            </p14:nvContentPartPr>
            <p14:xfrm>
              <a:off x="1911360" y="2288880"/>
              <a:ext cx="321120" cy="208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C8E605-5F28-CEAF-3708-DABA60C441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5720" y="2253240"/>
                <a:ext cx="392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D9954-5B1A-8890-BE2D-8B2ED30EC205}"/>
                  </a:ext>
                </a:extLst>
              </p:cNvPr>
              <p:cNvSpPr txBox="1"/>
              <p:nvPr/>
            </p:nvSpPr>
            <p:spPr>
              <a:xfrm>
                <a:off x="1857951" y="2371384"/>
                <a:ext cx="4279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D9954-5B1A-8890-BE2D-8B2ED30EC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51" y="2371384"/>
                <a:ext cx="427938" cy="215444"/>
              </a:xfrm>
              <a:prstGeom prst="rect">
                <a:avLst/>
              </a:prstGeom>
              <a:blipFill>
                <a:blip r:embed="rId11"/>
                <a:stretch>
                  <a:fillRect l="-25714" t="-25714" r="-25714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72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 bwMode="auto">
          <a:xfrm>
            <a:off x="433340" y="208136"/>
            <a:ext cx="7661124" cy="1058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formula from the </a:t>
            </a:r>
            <a:r>
              <a:rPr lang="en-US" altLang="ja-JP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Friman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-Rotenberg equation for ideal MHD:</a:t>
            </a:r>
            <a:endParaRPr lang="en-US" altLang="ja-JP" sz="3200" b="1" kern="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9A104D-37CD-4F0D-9A63-A08F82A62639}"/>
              </a:ext>
            </a:extLst>
          </p:cNvPr>
          <p:cNvGrpSpPr/>
          <p:nvPr/>
        </p:nvGrpSpPr>
        <p:grpSpPr>
          <a:xfrm>
            <a:off x="1896276" y="1110120"/>
            <a:ext cx="4313044" cy="465107"/>
            <a:chOff x="1907704" y="1281194"/>
            <a:chExt cx="4402806" cy="1211470"/>
          </a:xfrm>
        </p:grpSpPr>
        <p:sp>
          <p:nvSpPr>
            <p:cNvPr id="29" name="正方形/長方形 28"/>
            <p:cNvSpPr/>
            <p:nvPr/>
          </p:nvSpPr>
          <p:spPr>
            <a:xfrm>
              <a:off x="1907704" y="1281194"/>
              <a:ext cx="2423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 </a:t>
              </a:r>
              <a:endParaRPr lang="ja-JP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6012160" y="2010654"/>
              <a:ext cx="298350" cy="4107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11" name="正方形/長方形 10"/>
            <p:cNvSpPr/>
            <p:nvPr/>
          </p:nvSpPr>
          <p:spPr>
            <a:xfrm>
              <a:off x="3295924" y="2137361"/>
              <a:ext cx="555996" cy="3553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7C2A60-C455-4332-B81B-58E36E255EB8}"/>
              </a:ext>
            </a:extLst>
          </p:cNvPr>
          <p:cNvGrpSpPr/>
          <p:nvPr/>
        </p:nvGrpSpPr>
        <p:grpSpPr>
          <a:xfrm>
            <a:off x="777125" y="1469029"/>
            <a:ext cx="7317339" cy="4297527"/>
            <a:chOff x="880809" y="2204864"/>
            <a:chExt cx="7317339" cy="42975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2530E8-D484-4F09-9EB8-2B4AF193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085" y="2369564"/>
              <a:ext cx="2932981" cy="45720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47DE577-7725-439B-B3AD-55AC4B25B7BE}"/>
                </a:ext>
              </a:extLst>
            </p:cNvPr>
            <p:cNvGrpSpPr/>
            <p:nvPr/>
          </p:nvGrpSpPr>
          <p:grpSpPr>
            <a:xfrm>
              <a:off x="3449933" y="2412177"/>
              <a:ext cx="493662" cy="597359"/>
              <a:chOff x="7102674" y="1897670"/>
              <a:chExt cx="914400" cy="93402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F07D474-FE7D-4968-8F4B-7B76112A81A9}"/>
                  </a:ext>
                </a:extLst>
              </p:cNvPr>
              <p:cNvCxnSpPr/>
              <p:nvPr/>
            </p:nvCxnSpPr>
            <p:spPr>
              <a:xfrm>
                <a:off x="7102674" y="1917296"/>
                <a:ext cx="914400" cy="91440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7A89F70-565A-4205-901F-B0A6953202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6001" y="1897670"/>
                <a:ext cx="727745" cy="90815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40898CD-7925-9348-3591-E1B69F78F0AC}"/>
                </a:ext>
              </a:extLst>
            </p:cNvPr>
            <p:cNvSpPr/>
            <p:nvPr/>
          </p:nvSpPr>
          <p:spPr>
            <a:xfrm>
              <a:off x="880809" y="2204864"/>
              <a:ext cx="3475167" cy="920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C65130-E6D7-3163-2C82-E23299A66730}"/>
                </a:ext>
              </a:extLst>
            </p:cNvPr>
            <p:cNvGrpSpPr/>
            <p:nvPr/>
          </p:nvGrpSpPr>
          <p:grpSpPr>
            <a:xfrm>
              <a:off x="909761" y="2598164"/>
              <a:ext cx="6984776" cy="3355138"/>
              <a:chOff x="880809" y="3250019"/>
              <a:chExt cx="6984776" cy="3355138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411" y="4138414"/>
                <a:ext cx="6279177" cy="2121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20A6CA4-FE49-4C1C-A199-CC1E7E19AD26}"/>
                  </a:ext>
                </a:extLst>
              </p:cNvPr>
              <p:cNvSpPr/>
              <p:nvPr/>
            </p:nvSpPr>
            <p:spPr>
              <a:xfrm>
                <a:off x="880809" y="3250019"/>
                <a:ext cx="6984776" cy="335513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DA40C-97BF-458C-9CF7-268C21A71747}"/>
                  </a:ext>
                </a:extLst>
              </p:cNvPr>
              <p:cNvSpPr txBox="1"/>
              <p:nvPr/>
            </p:nvSpPr>
            <p:spPr>
              <a:xfrm>
                <a:off x="1374191" y="3509551"/>
                <a:ext cx="3795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err="1">
                    <a:solidFill>
                      <a:srgbClr val="FF3399"/>
                    </a:solidFill>
                  </a:rPr>
                  <a:t>Frieman</a:t>
                </a:r>
                <a:r>
                  <a:rPr lang="en-US" altLang="zh-CN" sz="2400" dirty="0">
                    <a:solidFill>
                      <a:srgbClr val="FF3399"/>
                    </a:solidFill>
                  </a:rPr>
                  <a:t>-Rotenberg equation</a:t>
                </a:r>
                <a:endParaRPr lang="en-US" sz="2400" dirty="0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4BF9C7-5FC7-B8D1-567E-49BD12B58401}"/>
                    </a:ext>
                  </a:extLst>
                </p:cNvPr>
                <p:cNvSpPr txBox="1"/>
                <p:nvPr/>
              </p:nvSpPr>
              <p:spPr>
                <a:xfrm>
                  <a:off x="1133265" y="6075928"/>
                  <a:ext cx="7064883" cy="426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400" dirty="0"/>
                    <a:t>is a symmetric operator: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4BF9C7-5FC7-B8D1-567E-49BD12B58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265" y="6075928"/>
                  <a:ext cx="7064883" cy="426463"/>
                </a:xfrm>
                <a:prstGeom prst="rect">
                  <a:avLst/>
                </a:prstGeom>
                <a:blipFill>
                  <a:blip r:embed="rId5"/>
                  <a:stretch>
                    <a:fillRect l="-1553" t="-182857" r="-431" b="-25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953B8A-8F82-075B-E52A-98E82EBBAFB5}"/>
                </a:ext>
              </a:extLst>
            </p:cNvPr>
            <p:cNvGrpSpPr/>
            <p:nvPr/>
          </p:nvGrpSpPr>
          <p:grpSpPr>
            <a:xfrm>
              <a:off x="4472880" y="3870540"/>
              <a:ext cx="102600" cy="217800"/>
              <a:chOff x="4472880" y="3870540"/>
              <a:chExt cx="102600" cy="217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3E83EACC-BBDF-3065-D38A-B3745BA1C790}"/>
                      </a:ext>
                    </a:extLst>
                  </p14:cNvPr>
                  <p14:cNvContentPartPr/>
                  <p14:nvPr/>
                </p14:nvContentPartPr>
                <p14:xfrm>
                  <a:off x="4472880" y="3870540"/>
                  <a:ext cx="102600" cy="2178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3E83EACC-BBDF-3065-D38A-B3745BA1C79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437240" y="3834540"/>
                    <a:ext cx="174240" cy="28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5A53B902-1267-E094-CCE7-D9C82DD35550}"/>
                      </a:ext>
                    </a:extLst>
                  </p14:cNvPr>
                  <p14:cNvContentPartPr/>
                  <p14:nvPr/>
                </p14:nvContentPartPr>
                <p14:xfrm>
                  <a:off x="4510680" y="3902580"/>
                  <a:ext cx="63360" cy="1209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5A53B902-1267-E094-CCE7-D9C82DD3555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474680" y="3866580"/>
                    <a:ext cx="135000" cy="192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4C08FD-965E-0505-4B98-69F5E6774F7A}"/>
                    </a:ext>
                  </a:extLst>
                </p14:cNvPr>
                <p14:cNvContentPartPr/>
                <p14:nvPr/>
              </p14:nvContentPartPr>
              <p14:xfrm>
                <a:off x="2560200" y="4576500"/>
                <a:ext cx="46440" cy="78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4C08FD-965E-0505-4B98-69F5E6774F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24477" y="4540664"/>
                  <a:ext cx="117529" cy="14979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577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Outline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04056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MHD instability and energy</a:t>
            </a:r>
          </a:p>
          <a:p>
            <a:endParaRPr lang="en-US" altLang="ja-JP" sz="2800" dirty="0"/>
          </a:p>
          <a:p>
            <a:r>
              <a:rPr lang="en-US" altLang="ja-JP" sz="2800" dirty="0"/>
              <a:t>Kinematically accessible (</a:t>
            </a:r>
            <a:r>
              <a:rPr lang="en-US" altLang="ja-JP" sz="2800" dirty="0" err="1"/>
              <a:t>isomagnetovortical</a:t>
            </a:r>
            <a:r>
              <a:rPr lang="en-US" altLang="ja-JP" sz="2800" dirty="0"/>
              <a:t>) perturbations</a:t>
            </a:r>
          </a:p>
          <a:p>
            <a:endParaRPr lang="en-US" altLang="ja-JP" sz="2800" dirty="0"/>
          </a:p>
          <a:p>
            <a:r>
              <a:rPr lang="en-US" altLang="ja-JP" sz="2800" dirty="0"/>
              <a:t>Energy formulas of ideal MHD</a:t>
            </a:r>
          </a:p>
          <a:p>
            <a:pPr marL="0" indent="0"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1791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Energy formula from the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Friman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-Rotenberg equation (Ideal MHD)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29606" y="433586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Zou &amp; Fukumoto (2013)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直線矢印コネクタ 28"/>
          <p:cNvCxnSpPr>
            <a:cxnSpLocks/>
          </p:cNvCxnSpPr>
          <p:nvPr/>
        </p:nvCxnSpPr>
        <p:spPr>
          <a:xfrm flipH="1" flipV="1">
            <a:off x="3410806" y="4097698"/>
            <a:ext cx="604323" cy="183524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716889" y="1320799"/>
            <a:ext cx="217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Goedblod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et. al  `10</a:t>
            </a:r>
            <a:endParaRPr lang="ja-JP" alt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70011"/>
            <a:ext cx="1656184" cy="5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642604" y="2087398"/>
            <a:ext cx="273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Kinetic energy 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4" y="3965345"/>
            <a:ext cx="2172795" cy="5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715505" y="3387209"/>
            <a:ext cx="197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Potential energy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219655" y="2362338"/>
                <a:ext cx="21525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655" y="2362338"/>
                <a:ext cx="215251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52778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069955" y="3788276"/>
                <a:ext cx="2135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5" y="3788276"/>
                <a:ext cx="213530" cy="338554"/>
              </a:xfrm>
              <a:prstGeom prst="rect">
                <a:avLst/>
              </a:prstGeom>
              <a:blipFill>
                <a:blip r:embed="rId15"/>
                <a:stretch>
                  <a:fillRect r="-3142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058119" y="2686783"/>
            <a:ext cx="3970835" cy="750297"/>
          </a:xfrm>
          <a:prstGeom prst="rect">
            <a:avLst/>
          </a:prstGeom>
          <a:noFill/>
          <a:ln/>
          <a:effectLst/>
        </p:spPr>
      </p:pic>
      <p:sp>
        <p:nvSpPr>
          <p:cNvPr id="6" name="円/楕円 5"/>
          <p:cNvSpPr/>
          <p:nvPr/>
        </p:nvSpPr>
        <p:spPr>
          <a:xfrm>
            <a:off x="7704348" y="4080627"/>
            <a:ext cx="108012" cy="140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8018100" y="4150886"/>
            <a:ext cx="91071" cy="214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E2B2088A-8B58-48B6-BD23-89688EEA4D8F}"/>
              </a:ext>
            </a:extLst>
          </p:cNvPr>
          <p:cNvSpPr txBox="1"/>
          <p:nvPr/>
        </p:nvSpPr>
        <p:spPr>
          <a:xfrm>
            <a:off x="219117" y="4530110"/>
            <a:ext cx="176059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Unstable wave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2F42A-01C4-4BA6-AB08-AA4DC4DB1245}"/>
                  </a:ext>
                </a:extLst>
              </p:cNvPr>
              <p:cNvSpPr txBox="1"/>
              <p:nvPr/>
            </p:nvSpPr>
            <p:spPr>
              <a:xfrm>
                <a:off x="1730725" y="4901129"/>
                <a:ext cx="988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2F42A-01C4-4BA6-AB08-AA4DC4DB1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725" y="4901129"/>
                <a:ext cx="988027" cy="369332"/>
              </a:xfrm>
              <a:prstGeom prst="rect">
                <a:avLst/>
              </a:prstGeom>
              <a:blipFill>
                <a:blip r:embed="rId17"/>
                <a:stretch>
                  <a:fillRect l="-7407" r="-679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6">
            <a:extLst>
              <a:ext uri="{FF2B5EF4-FFF2-40B4-BE49-F238E27FC236}">
                <a16:creationId xmlns:a16="http://schemas.microsoft.com/office/drawing/2014/main" id="{FDB1D997-4B83-4843-B407-E7D08EDA5F9E}"/>
              </a:ext>
            </a:extLst>
          </p:cNvPr>
          <p:cNvSpPr txBox="1"/>
          <p:nvPr/>
        </p:nvSpPr>
        <p:spPr>
          <a:xfrm>
            <a:off x="2999880" y="4894968"/>
            <a:ext cx="496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‘08 </a:t>
            </a:r>
            <a:r>
              <a:rPr lang="en-US" altLang="ja-JP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Khalzov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Smolyakov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ja-JP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Ilgisonis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8A053-9D80-4B71-870A-F98E707E5507}"/>
              </a:ext>
            </a:extLst>
          </p:cNvPr>
          <p:cNvSpPr/>
          <p:nvPr/>
        </p:nvSpPr>
        <p:spPr>
          <a:xfrm>
            <a:off x="6379307" y="1305002"/>
            <a:ext cx="2493443" cy="3265188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5BE45-7C69-4EF0-A6E7-7735A0FB7F93}"/>
              </a:ext>
            </a:extLst>
          </p:cNvPr>
          <p:cNvSpPr txBox="1"/>
          <p:nvPr/>
        </p:nvSpPr>
        <p:spPr>
          <a:xfrm>
            <a:off x="254895" y="943198"/>
            <a:ext cx="3267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FF3399"/>
                </a:solidFill>
              </a:rPr>
              <a:t>Frieman</a:t>
            </a:r>
            <a:r>
              <a:rPr lang="en-US" altLang="zh-CN" sz="2000" dirty="0">
                <a:solidFill>
                  <a:srgbClr val="FF3399"/>
                </a:solidFill>
              </a:rPr>
              <a:t>-Rotenberg equation: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0AE38B7-F40B-4149-BFE6-6C8462763881}"/>
              </a:ext>
            </a:extLst>
          </p:cNvPr>
          <p:cNvSpPr/>
          <p:nvPr/>
        </p:nvSpPr>
        <p:spPr>
          <a:xfrm>
            <a:off x="3258523" y="2039873"/>
            <a:ext cx="484632" cy="57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E18107-6B44-46E2-AE24-B70013D8A243}"/>
              </a:ext>
            </a:extLst>
          </p:cNvPr>
          <p:cNvGrpSpPr/>
          <p:nvPr/>
        </p:nvGrpSpPr>
        <p:grpSpPr>
          <a:xfrm>
            <a:off x="643790" y="5488328"/>
            <a:ext cx="7317674" cy="406640"/>
            <a:chOff x="136585" y="4616896"/>
            <a:chExt cx="7317674" cy="4066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テキスト ボックス 9">
                  <a:extLst>
                    <a:ext uri="{FF2B5EF4-FFF2-40B4-BE49-F238E27FC236}">
                      <a16:creationId xmlns:a16="http://schemas.microsoft.com/office/drawing/2014/main" id="{103467C7-A30B-443F-BC7B-15D144D594A7}"/>
                    </a:ext>
                  </a:extLst>
                </p:cNvPr>
                <p:cNvSpPr txBox="1"/>
                <p:nvPr/>
              </p:nvSpPr>
              <p:spPr>
                <a:xfrm>
                  <a:off x="136585" y="4616896"/>
                  <a:ext cx="4248472" cy="40011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/>
                    <a:t>If no basic flow, i.e.  </a:t>
                  </a:r>
                  <a14:m>
                    <m:oMath xmlns:m="http://schemas.openxmlformats.org/officeDocument/2006/math">
                      <m:r>
                        <a:rPr kumimoji="1"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𝑼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 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𝑎𝑛𝑑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𝑟𝑒𝑎𝑙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endParaRPr kumimoji="1"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2" name="テキスト ボックス 9">
                  <a:extLst>
                    <a:ext uri="{FF2B5EF4-FFF2-40B4-BE49-F238E27FC236}">
                      <a16:creationId xmlns:a16="http://schemas.microsoft.com/office/drawing/2014/main" id="{103467C7-A30B-443F-BC7B-15D144D59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85" y="4616896"/>
                  <a:ext cx="4248472" cy="400110"/>
                </a:xfrm>
                <a:prstGeom prst="rect">
                  <a:avLst/>
                </a:prstGeom>
                <a:blipFill>
                  <a:blip r:embed="rId18"/>
                  <a:stretch>
                    <a:fillRect l="-1431" t="-5882" b="-23529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右矢印 10">
              <a:extLst>
                <a:ext uri="{FF2B5EF4-FFF2-40B4-BE49-F238E27FC236}">
                  <a16:creationId xmlns:a16="http://schemas.microsoft.com/office/drawing/2014/main" id="{1B0B5BD9-2AE6-4B0E-A9C4-D9F2974780E1}"/>
                </a:ext>
              </a:extLst>
            </p:cNvPr>
            <p:cNvSpPr/>
            <p:nvPr/>
          </p:nvSpPr>
          <p:spPr>
            <a:xfrm>
              <a:off x="4548987" y="4625651"/>
              <a:ext cx="576064" cy="369332"/>
            </a:xfrm>
            <a:prstGeom prst="rightArrow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正方形/長方形 11">
                  <a:extLst>
                    <a:ext uri="{FF2B5EF4-FFF2-40B4-BE49-F238E27FC236}">
                      <a16:creationId xmlns:a16="http://schemas.microsoft.com/office/drawing/2014/main" id="{9EB7F66C-3810-4B06-A630-39F466BC2A8C}"/>
                    </a:ext>
                  </a:extLst>
                </p:cNvPr>
                <p:cNvSpPr/>
                <p:nvPr/>
              </p:nvSpPr>
              <p:spPr>
                <a:xfrm>
                  <a:off x="5480962" y="4654204"/>
                  <a:ext cx="1973297" cy="369332"/>
                </a:xfrm>
                <a:prstGeom prst="rect">
                  <a:avLst/>
                </a:prstGeom>
                <a:ln>
                  <a:solidFill>
                    <a:schemeClr val="accent4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ja-JP" dirty="0">
                      <a:solidFill>
                        <a:srgbClr val="FF0000"/>
                      </a:solidFill>
                    </a:rPr>
                    <a:t>(ξ)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≥</m:t>
                      </m:r>
                    </m:oMath>
                  </a14:m>
                  <a:r>
                    <a:rPr lang="en-US" altLang="ja-JP" dirty="0">
                      <a:solidFill>
                        <a:srgbClr val="FF0000"/>
                      </a:solidFill>
                    </a:rPr>
                    <a:t> 0 for any ξ,</a:t>
                  </a: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4" name="正方形/長方形 11">
                  <a:extLst>
                    <a:ext uri="{FF2B5EF4-FFF2-40B4-BE49-F238E27FC236}">
                      <a16:creationId xmlns:a16="http://schemas.microsoft.com/office/drawing/2014/main" id="{9EB7F66C-3810-4B06-A630-39F466BC2A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962" y="4654204"/>
                  <a:ext cx="197329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6349" r="-1227" b="-22222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CBBDF12-62C0-B353-CBB5-2D6BED0ADD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7704" y="1260452"/>
            <a:ext cx="3148488" cy="748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B87413-C315-BCBE-2B0B-A200A525F0E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9750" y="3614816"/>
            <a:ext cx="2800464" cy="672979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7477E-CDBB-66BB-9E4F-A21DE70328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74959" y="2595577"/>
            <a:ext cx="3810307" cy="8793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6482" y="2368589"/>
            <a:ext cx="179323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For stable wave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9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FA87B62-4D38-BBAC-5CC8-004E1F19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2" y="5330562"/>
            <a:ext cx="360007" cy="3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58090"/>
                <a:ext cx="8229600" cy="1143000"/>
              </a:xfrm>
            </p:spPr>
            <p:txBody>
              <a:bodyPr/>
              <a:lstStyle/>
              <a:p>
                <a:r>
                  <a:rPr kumimoji="1" lang="en-US" altLang="ja-JP" dirty="0"/>
                  <a:t>What 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𝜂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(=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5809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79" y="2533702"/>
            <a:ext cx="3905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6872" y="2074437"/>
                <a:ext cx="8003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Evolution equation 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𝜂</m:t>
                    </m:r>
                  </m:oMath>
                </a14:m>
                <a:r>
                  <a:rPr kumimoji="1" lang="en-US" altLang="ja-JP" dirty="0"/>
                  <a:t>: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(‘99 </a:t>
                </a:r>
                <a:r>
                  <a:rPr kumimoji="1" lang="en-US" altLang="ja-JP" dirty="0" err="1"/>
                  <a:t>Vladimirov</a:t>
                </a:r>
                <a:r>
                  <a:rPr kumimoji="1" lang="en-US" altLang="ja-JP" dirty="0"/>
                  <a:t>, </a:t>
                </a:r>
                <a:r>
                  <a:rPr kumimoji="1" lang="en-US" altLang="ja-JP" dirty="0" err="1"/>
                  <a:t>Moffat&amp;Ilin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2" y="2074437"/>
                <a:ext cx="8003232" cy="369332"/>
              </a:xfrm>
              <a:prstGeom prst="rect">
                <a:avLst/>
              </a:prstGeom>
              <a:blipFill>
                <a:blip r:embed="rId5"/>
                <a:stretch>
                  <a:fillRect l="-6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29" y="3817454"/>
            <a:ext cx="2886075" cy="5715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DBA6D-5F5E-47E4-A0AB-09F3E72BB81D}"/>
              </a:ext>
            </a:extLst>
          </p:cNvPr>
          <p:cNvSpPr/>
          <p:nvPr/>
        </p:nvSpPr>
        <p:spPr>
          <a:xfrm>
            <a:off x="5824969" y="6210095"/>
            <a:ext cx="297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(’06 </a:t>
            </a:r>
            <a:r>
              <a:rPr lang="en-US" dirty="0" err="1">
                <a:solidFill>
                  <a:srgbClr val="C00000"/>
                </a:solidFill>
              </a:rPr>
              <a:t>Hirota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Yoshida&amp;Hameiri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A728F-BC78-409A-9DE2-F0F0D6909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033" y="3026765"/>
            <a:ext cx="2470585" cy="631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96467D-D623-81D0-EFC1-CD1351F8BA8C}"/>
                  </a:ext>
                </a:extLst>
              </p:cNvPr>
              <p:cNvSpPr txBox="1"/>
              <p:nvPr/>
            </p:nvSpPr>
            <p:spPr>
              <a:xfrm>
                <a:off x="1917868" y="3416232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96467D-D623-81D0-EFC1-CD1351F8B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68" y="3416232"/>
                <a:ext cx="267702" cy="369332"/>
              </a:xfrm>
              <a:prstGeom prst="rect">
                <a:avLst/>
              </a:prstGeom>
              <a:blipFill>
                <a:blip r:embed="rId10"/>
                <a:stretch>
                  <a:fillRect l="-15909"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025BEDE-7E3A-B356-08F0-1B2299C66235}"/>
              </a:ext>
            </a:extLst>
          </p:cNvPr>
          <p:cNvGrpSpPr/>
          <p:nvPr/>
        </p:nvGrpSpPr>
        <p:grpSpPr>
          <a:xfrm>
            <a:off x="1943064" y="1441319"/>
            <a:ext cx="4391638" cy="523948"/>
            <a:chOff x="573233" y="2488036"/>
            <a:chExt cx="4391638" cy="52394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CDCFC2-9806-83D2-56B1-A1C5C84DE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3233" y="2488036"/>
              <a:ext cx="4391638" cy="523948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187921-03D9-B530-F845-618CE045EB6D}"/>
                </a:ext>
              </a:extLst>
            </p:cNvPr>
            <p:cNvSpPr/>
            <p:nvPr/>
          </p:nvSpPr>
          <p:spPr>
            <a:xfrm>
              <a:off x="1043608" y="2488036"/>
              <a:ext cx="288032" cy="523948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F614D9-46DC-778E-27C8-4ACF0BFF3D06}"/>
                </a:ext>
              </a:extLst>
            </p:cNvPr>
            <p:cNvSpPr/>
            <p:nvPr/>
          </p:nvSpPr>
          <p:spPr>
            <a:xfrm>
              <a:off x="2185570" y="2516758"/>
              <a:ext cx="658238" cy="495226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2B2FEF-F838-D4FD-14A1-902D6EAF788A}"/>
                  </a:ext>
                </a:extLst>
              </p:cNvPr>
              <p:cNvSpPr txBox="1"/>
              <p:nvPr/>
            </p:nvSpPr>
            <p:spPr>
              <a:xfrm>
                <a:off x="1917868" y="4230304"/>
                <a:ext cx="227626" cy="3693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2B2FEF-F838-D4FD-14A1-902D6EAF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68" y="4230304"/>
                <a:ext cx="227626" cy="369332"/>
              </a:xfrm>
              <a:prstGeom prst="rect">
                <a:avLst/>
              </a:prstGeom>
              <a:blipFill>
                <a:blip r:embed="rId12"/>
                <a:stretch>
                  <a:fillRect l="-39024" r="-3902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517629F7-4CC9-EB39-33AD-C98DBAA48049}"/>
              </a:ext>
            </a:extLst>
          </p:cNvPr>
          <p:cNvSpPr/>
          <p:nvPr/>
        </p:nvSpPr>
        <p:spPr>
          <a:xfrm>
            <a:off x="4402387" y="4388954"/>
            <a:ext cx="459418" cy="7506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2EA11-C02F-1554-5CAB-56076996909C}"/>
              </a:ext>
            </a:extLst>
          </p:cNvPr>
          <p:cNvSpPr/>
          <p:nvPr/>
        </p:nvSpPr>
        <p:spPr>
          <a:xfrm>
            <a:off x="107503" y="3297752"/>
            <a:ext cx="3936617" cy="33716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76E87B-876D-8D38-136A-611C2C83FA55}"/>
              </a:ext>
            </a:extLst>
          </p:cNvPr>
          <p:cNvSpPr/>
          <p:nvPr/>
        </p:nvSpPr>
        <p:spPr>
          <a:xfrm>
            <a:off x="5220072" y="3056692"/>
            <a:ext cx="3577442" cy="36126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F4509-44A5-74D7-62F9-3C94906483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6422" y="5735630"/>
            <a:ext cx="3524742" cy="466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46600-F617-EAF0-18C1-4214760FDC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7987" y="4801984"/>
            <a:ext cx="3006815" cy="772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31EBA8-6BC2-2797-8811-F1D05710E2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20033" y="4801984"/>
            <a:ext cx="181000" cy="2953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1661F2-E611-A997-4AC8-DCF59A926A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913" y="5296715"/>
            <a:ext cx="2052166" cy="555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77377-49A8-3AED-516F-B7A5B10997F6}"/>
              </a:ext>
            </a:extLst>
          </p:cNvPr>
          <p:cNvSpPr txBox="1"/>
          <p:nvPr/>
        </p:nvSpPr>
        <p:spPr>
          <a:xfrm>
            <a:off x="6737654" y="5505383"/>
            <a:ext cx="1952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(‘23 Fukumoto &amp; Zou)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9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46C21D-0F07-C08F-D93C-1E8B26275555}"/>
              </a:ext>
            </a:extLst>
          </p:cNvPr>
          <p:cNvSpPr txBox="1"/>
          <p:nvPr/>
        </p:nvSpPr>
        <p:spPr>
          <a:xfrm>
            <a:off x="1259632" y="332656"/>
            <a:ext cx="6480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kern="0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</a:rPr>
              <a:t>Energy formula for </a:t>
            </a:r>
            <a:r>
              <a:rPr lang="en-US" altLang="ja-JP" sz="3200" b="1" kern="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incompressible isentropic MHD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64379-7A4D-F619-08EA-C5961F6D90FF}"/>
              </a:ext>
            </a:extLst>
          </p:cNvPr>
          <p:cNvSpPr txBox="1"/>
          <p:nvPr/>
        </p:nvSpPr>
        <p:spPr>
          <a:xfrm>
            <a:off x="6691964" y="305966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Fukumoto &amp; Zou (2023)</a:t>
            </a:r>
            <a:endParaRPr lang="ja-JP" alt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8D197-127A-6841-9CE1-E07A38EF2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44" y="2934606"/>
            <a:ext cx="4875584" cy="702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30295-CC2B-9D4E-DD79-24935335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44" y="1666330"/>
            <a:ext cx="5112568" cy="1085162"/>
          </a:xfrm>
          <a:prstGeom prst="rect">
            <a:avLst/>
          </a:prstGeom>
        </p:spPr>
      </p:pic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03D1B96E-EA80-AC91-316D-1FBAB761B26D}"/>
              </a:ext>
            </a:extLst>
          </p:cNvPr>
          <p:cNvSpPr txBox="1"/>
          <p:nvPr/>
        </p:nvSpPr>
        <p:spPr>
          <a:xfrm>
            <a:off x="3347864" y="3459639"/>
            <a:ext cx="297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Part  from hydrodynamic formula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61D4B6E-2308-6B24-BAE0-A04900B274C5}"/>
              </a:ext>
            </a:extLst>
          </p:cNvPr>
          <p:cNvSpPr/>
          <p:nvPr/>
        </p:nvSpPr>
        <p:spPr>
          <a:xfrm>
            <a:off x="2286456" y="2847798"/>
            <a:ext cx="1438338" cy="9240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9" descr="figure.png">
            <a:extLst>
              <a:ext uri="{FF2B5EF4-FFF2-40B4-BE49-F238E27FC236}">
                <a16:creationId xmlns:a16="http://schemas.microsoft.com/office/drawing/2014/main" id="{B21199DF-FAFA-E8B8-1FFB-A36B0FB071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5775" y="5550438"/>
            <a:ext cx="3015624" cy="569808"/>
          </a:xfrm>
          <a:prstGeom prst="rect">
            <a:avLst/>
          </a:prstGeom>
          <a:solidFill>
            <a:schemeClr val="bg1"/>
          </a:solidFill>
          <a:ln/>
          <a:effectLst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77BBF7-86A9-D317-1B3D-3F939E60750A}"/>
              </a:ext>
            </a:extLst>
          </p:cNvPr>
          <p:cNvGrpSpPr/>
          <p:nvPr/>
        </p:nvGrpSpPr>
        <p:grpSpPr>
          <a:xfrm>
            <a:off x="4499992" y="5220977"/>
            <a:ext cx="4536505" cy="1444718"/>
            <a:chOff x="829302" y="1052736"/>
            <a:chExt cx="5110676" cy="2009775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C2069EF1-5165-7EB7-4A81-E8E150DEC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02" y="1052736"/>
              <a:ext cx="3695700" cy="200977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テキスト ボックス 9">
              <a:extLst>
                <a:ext uri="{FF2B5EF4-FFF2-40B4-BE49-F238E27FC236}">
                  <a16:creationId xmlns:a16="http://schemas.microsoft.com/office/drawing/2014/main" id="{E6EDE415-B84F-D4CC-9949-0F975B1A955F}"/>
                </a:ext>
              </a:extLst>
            </p:cNvPr>
            <p:cNvSpPr txBox="1"/>
            <p:nvPr/>
          </p:nvSpPr>
          <p:spPr>
            <a:xfrm>
              <a:off x="4529606" y="1706301"/>
              <a:ext cx="1410372" cy="115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err="1">
                  <a:solidFill>
                    <a:srgbClr val="C00000"/>
                  </a:solidFill>
                </a:rPr>
                <a:t>Vlamimirov</a:t>
              </a:r>
              <a:r>
                <a:rPr kumimoji="1" lang="en-US" altLang="ja-JP" sz="1600" dirty="0">
                  <a:solidFill>
                    <a:srgbClr val="C00000"/>
                  </a:solidFill>
                </a:rPr>
                <a:t>,  Moffatt &amp;</a:t>
              </a:r>
              <a:r>
                <a:rPr kumimoji="1" lang="en-US" altLang="ja-JP" sz="1600" dirty="0" err="1">
                  <a:solidFill>
                    <a:srgbClr val="C00000"/>
                  </a:solidFill>
                </a:rPr>
                <a:t>Ilin</a:t>
              </a:r>
              <a:r>
                <a:rPr kumimoji="1" lang="en-US" altLang="ja-JP" sz="1600" dirty="0">
                  <a:solidFill>
                    <a:srgbClr val="C00000"/>
                  </a:solidFill>
                </a:rPr>
                <a:t> ‘99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9B444A5E-C958-06C5-FA78-88B4B89C2B67}"/>
              </a:ext>
            </a:extLst>
          </p:cNvPr>
          <p:cNvSpPr/>
          <p:nvPr/>
        </p:nvSpPr>
        <p:spPr>
          <a:xfrm>
            <a:off x="2915816" y="3868182"/>
            <a:ext cx="432048" cy="85587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1801E5-D6D6-6A4D-FAA6-5FF961AC0AB9}"/>
              </a:ext>
            </a:extLst>
          </p:cNvPr>
          <p:cNvSpPr/>
          <p:nvPr/>
        </p:nvSpPr>
        <p:spPr>
          <a:xfrm>
            <a:off x="443462" y="4941168"/>
            <a:ext cx="8593035" cy="19168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43EEFE-1C85-319D-1FB6-3566BD592439}"/>
                  </a:ext>
                </a:extLst>
              </p:cNvPr>
              <p:cNvSpPr txBox="1"/>
              <p:nvPr/>
            </p:nvSpPr>
            <p:spPr>
              <a:xfrm>
                <a:off x="1102120" y="1836528"/>
                <a:ext cx="315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43EEFE-1C85-319D-1FB6-3566BD5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20" y="1836528"/>
                <a:ext cx="315023" cy="276999"/>
              </a:xfrm>
              <a:prstGeom prst="rect">
                <a:avLst/>
              </a:prstGeom>
              <a:blipFill>
                <a:blip r:embed="rId6"/>
                <a:stretch>
                  <a:fillRect l="-19608" r="-784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3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627D-9536-44F3-A751-FD17D5E9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equations and energy formula in Hall MHD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064F2-3E20-48A4-826F-0954DEF8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1628800"/>
            <a:ext cx="4536504" cy="27305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E17CF-6BE6-47A4-8B6B-5C849EB7C0DF}"/>
                  </a:ext>
                </a:extLst>
              </p:cNvPr>
              <p:cNvSpPr txBox="1"/>
              <p:nvPr/>
            </p:nvSpPr>
            <p:spPr>
              <a:xfrm>
                <a:off x="909935" y="4294842"/>
                <a:ext cx="77768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</a:rPr>
                  <a:t>Magnetic field is frozen into the electron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sz="2000" b="1" dirty="0">
                  <a:highlight>
                    <a:srgbClr val="FFFF00"/>
                  </a:highlight>
                </a:endParaRPr>
              </a:p>
              <a:p>
                <a:r>
                  <a:rPr lang="en-US" sz="2000" dirty="0">
                    <a:highlight>
                      <a:srgbClr val="FFFF00"/>
                    </a:highlight>
                  </a:rPr>
                  <a:t>i.e. the magnetic two form is conserved following the electron flow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E17CF-6BE6-47A4-8B6B-5C849EB7C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35" y="4294842"/>
                <a:ext cx="7776865" cy="707886"/>
              </a:xfrm>
              <a:prstGeom prst="rect">
                <a:avLst/>
              </a:prstGeom>
              <a:blipFill>
                <a:blip r:embed="rId3"/>
                <a:stretch>
                  <a:fillRect l="-784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55BD10-CC9D-4AD9-98B4-4E1EF900732F}"/>
                  </a:ext>
                </a:extLst>
              </p:cNvPr>
              <p:cNvSpPr txBox="1"/>
              <p:nvPr/>
            </p:nvSpPr>
            <p:spPr>
              <a:xfrm>
                <a:off x="6526560" y="3068959"/>
                <a:ext cx="164584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≪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55BD10-CC9D-4AD9-98B4-4E1EF9007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560" y="3068959"/>
                <a:ext cx="1645840" cy="369332"/>
              </a:xfrm>
              <a:prstGeom prst="rect">
                <a:avLst/>
              </a:prstGeom>
              <a:blipFill>
                <a:blip r:embed="rId4"/>
                <a:stretch>
                  <a:fillRect l="-365"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4F8C687-351F-4186-8798-7047DFD273A0}"/>
              </a:ext>
            </a:extLst>
          </p:cNvPr>
          <p:cNvGrpSpPr/>
          <p:nvPr/>
        </p:nvGrpSpPr>
        <p:grpSpPr>
          <a:xfrm>
            <a:off x="7140506" y="3060743"/>
            <a:ext cx="493662" cy="597359"/>
            <a:chOff x="7102674" y="1897670"/>
            <a:chExt cx="914400" cy="934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2D75FA-4EA1-4C30-A5AC-7D02D0684820}"/>
                </a:ext>
              </a:extLst>
            </p:cNvPr>
            <p:cNvCxnSpPr/>
            <p:nvPr/>
          </p:nvCxnSpPr>
          <p:spPr>
            <a:xfrm>
              <a:off x="7102674" y="1917296"/>
              <a:ext cx="914400" cy="9144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ED2B9B-75AF-4D79-8408-1882B73B7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6001" y="1897670"/>
              <a:ext cx="727745" cy="90815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AE418C-4347-79B2-E364-50AFDC972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126" y="5373216"/>
            <a:ext cx="471553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41743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Merit of the new energy formula</a:t>
            </a:r>
            <a:endParaRPr lang="ja-JP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D5256-CD1C-497F-B745-5CB31022B6E2}"/>
              </a:ext>
            </a:extLst>
          </p:cNvPr>
          <p:cNvSpPr/>
          <p:nvPr/>
        </p:nvSpPr>
        <p:spPr>
          <a:xfrm>
            <a:off x="1642276" y="3292856"/>
            <a:ext cx="7200800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9F4D4-A92D-57A2-DA3E-248F01C3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49518"/>
            <a:ext cx="4875584" cy="7026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80C32-8236-58AB-5B56-561429E2A63C}"/>
                  </a:ext>
                </a:extLst>
              </p:cNvPr>
              <p:cNvSpPr txBox="1"/>
              <p:nvPr/>
            </p:nvSpPr>
            <p:spPr>
              <a:xfrm>
                <a:off x="1570268" y="2393534"/>
                <a:ext cx="315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80C32-8236-58AB-5B56-561429E2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68" y="2393534"/>
                <a:ext cx="315023" cy="276999"/>
              </a:xfrm>
              <a:prstGeom prst="rect">
                <a:avLst/>
              </a:prstGeom>
              <a:blipFill>
                <a:blip r:embed="rId3"/>
                <a:stretch>
                  <a:fillRect l="-19608" r="-784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189D91-F262-402F-9746-79589D5B4B9D}"/>
              </a:ext>
            </a:extLst>
          </p:cNvPr>
          <p:cNvSpPr txBox="1"/>
          <p:nvPr/>
        </p:nvSpPr>
        <p:spPr>
          <a:xfrm>
            <a:off x="492849" y="3689770"/>
            <a:ext cx="8385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formula </a:t>
            </a:r>
            <a:r>
              <a:rPr lang="en-US" sz="2400" dirty="0">
                <a:solidFill>
                  <a:srgbClr val="FF3399"/>
                </a:solidFill>
              </a:rPr>
              <a:t>simplifies calculation </a:t>
            </a:r>
            <a:r>
              <a:rPr lang="en-US" sz="2400" dirty="0"/>
              <a:t>of the energy of waves when the </a:t>
            </a:r>
            <a:r>
              <a:rPr lang="en-US" sz="2400" dirty="0">
                <a:solidFill>
                  <a:srgbClr val="FF0000"/>
                </a:solidFill>
              </a:rPr>
              <a:t>vorticity</a:t>
            </a:r>
            <a:r>
              <a:rPr lang="en-US" sz="2400" dirty="0"/>
              <a:t> and/or the </a:t>
            </a:r>
            <a:r>
              <a:rPr lang="en-US" sz="2400" dirty="0">
                <a:solidFill>
                  <a:srgbClr val="FF0000"/>
                </a:solidFill>
              </a:rPr>
              <a:t>magnetic fled </a:t>
            </a:r>
            <a:r>
              <a:rPr lang="en-US" sz="2400" dirty="0"/>
              <a:t>of the basic flow is </a:t>
            </a:r>
            <a:r>
              <a:rPr lang="en-US" sz="2400" dirty="0">
                <a:solidFill>
                  <a:srgbClr val="FF0000"/>
                </a:solidFill>
              </a:rPr>
              <a:t>localized in a thin region.</a:t>
            </a:r>
          </a:p>
        </p:txBody>
      </p:sp>
    </p:spTree>
    <p:extLst>
      <p:ext uri="{BB962C8B-B14F-4D97-AF65-F5344CB8AC3E}">
        <p14:creationId xmlns:p14="http://schemas.microsoft.com/office/powerpoint/2010/main" val="251076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263C-E0D6-078F-BCEF-7F837848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An Energy of waves on a circular vortex patch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7A83D-4B6B-B8B4-5B0E-673EDE54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554820"/>
            <a:ext cx="3753374" cy="10860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8D0FA-C257-EF34-7B15-B7B807E0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140968"/>
            <a:ext cx="1657581" cy="1028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D2C2C-2873-E1FD-7F01-60D5F0F35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189125"/>
            <a:ext cx="2886478" cy="99073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AD2CF79-8E5B-CBB1-2343-EB489AA86AE1}"/>
              </a:ext>
            </a:extLst>
          </p:cNvPr>
          <p:cNvSpPr/>
          <p:nvPr/>
        </p:nvSpPr>
        <p:spPr>
          <a:xfrm>
            <a:off x="3018850" y="3584605"/>
            <a:ext cx="432048" cy="1997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940A4-BBAC-65A2-B0DE-52F59DFE6F1C}"/>
              </a:ext>
            </a:extLst>
          </p:cNvPr>
          <p:cNvSpPr txBox="1"/>
          <p:nvPr/>
        </p:nvSpPr>
        <p:spPr>
          <a:xfrm>
            <a:off x="312165" y="2778004"/>
            <a:ext cx="6791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Suppose that the boundary of the vortex patch is perturbed to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8D3D4-F6D3-C973-FE90-6B6917798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463" y="2940915"/>
            <a:ext cx="2486372" cy="200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2E7343-4412-12EB-23E2-E1AC83A1321F}"/>
              </a:ext>
            </a:extLst>
          </p:cNvPr>
          <p:cNvSpPr txBox="1"/>
          <p:nvPr/>
        </p:nvSpPr>
        <p:spPr>
          <a:xfrm>
            <a:off x="6012160" y="1973617"/>
            <a:ext cx="2486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Fukumoto (2003)</a:t>
            </a:r>
            <a:endParaRPr lang="ja-JP" alt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B6AE516-B919-7F04-1EF3-96641B178944}"/>
              </a:ext>
            </a:extLst>
          </p:cNvPr>
          <p:cNvSpPr/>
          <p:nvPr/>
        </p:nvSpPr>
        <p:spPr>
          <a:xfrm>
            <a:off x="2699792" y="4437112"/>
            <a:ext cx="1440160" cy="369332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E6384-023A-FFCB-57EE-DFFA118D4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580" y="5277765"/>
            <a:ext cx="2324427" cy="4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0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/>
          <a:lstStyle/>
          <a:p>
            <a:r>
              <a:rPr lang="en-US" altLang="ja-JP" dirty="0"/>
              <a:t>Example: a</a:t>
            </a:r>
            <a:r>
              <a:rPr kumimoji="1" lang="en-US" altLang="ja-JP" dirty="0"/>
              <a:t> rigidly rotating flow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968552" cy="22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4301522"/>
            <a:ext cx="8010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下矢印 2"/>
          <p:cNvSpPr/>
          <p:nvPr/>
        </p:nvSpPr>
        <p:spPr>
          <a:xfrm>
            <a:off x="2669729" y="3045805"/>
            <a:ext cx="720080" cy="1511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89809" y="3720155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Substituted into </a:t>
            </a:r>
            <a:r>
              <a:rPr kumimoji="1" lang="en-US" altLang="ja-JP" b="1" dirty="0" err="1"/>
              <a:t>Frieman</a:t>
            </a:r>
            <a:r>
              <a:rPr kumimoji="1" lang="en-US" altLang="ja-JP" b="1" dirty="0"/>
              <a:t>- Rotenberg equation 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354583" y="3071956"/>
                <a:ext cx="2652414" cy="55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𝐷𝑖𝑠𝑡𝑢𝑟𝑏𝑎𝑛𝑐𝑒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∝</m:t>
                          </m:r>
                          <m:r>
                            <a:rPr lang="en-US" altLang="ja-JP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ja-JP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altLang="ja-JP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𝑘𝑧</m:t>
                              </m:r>
                              <m: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𝑖𝑚</m:t>
                              </m:r>
                              <m:r>
                                <a:rPr lang="en-US" altLang="ja-JP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83" y="3071956"/>
                <a:ext cx="2652414" cy="552908"/>
              </a:xfrm>
              <a:prstGeom prst="rect">
                <a:avLst/>
              </a:prstGeom>
              <a:blipFill rotWithShape="1">
                <a:blip r:embed="rId5"/>
                <a:stretch>
                  <a:fillRect r="-10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596336" y="4725144"/>
                <a:ext cx="12663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𝜒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725144"/>
                <a:ext cx="126630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0" y="4070689"/>
            <a:ext cx="255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rgbClr val="C00000"/>
                </a:solidFill>
              </a:rPr>
              <a:t>Hain-Lüst</a:t>
            </a:r>
            <a:r>
              <a:rPr lang="en-US" altLang="ja-JP" sz="2400" dirty="0">
                <a:solidFill>
                  <a:srgbClr val="C00000"/>
                </a:solidFill>
              </a:rPr>
              <a:t> equation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03848" y="427074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solidFill>
                  <a:srgbClr val="C00000"/>
                </a:solidFill>
              </a:rPr>
              <a:t>Goedblod</a:t>
            </a:r>
            <a:r>
              <a:rPr lang="en-US" altLang="ja-JP" sz="1400" dirty="0">
                <a:solidFill>
                  <a:srgbClr val="C00000"/>
                </a:solidFill>
              </a:rPr>
              <a:t> et. al  `10</a:t>
            </a:r>
            <a:endParaRPr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7" name="フローチャート : 磁気ディスク 16"/>
          <p:cNvSpPr/>
          <p:nvPr/>
        </p:nvSpPr>
        <p:spPr>
          <a:xfrm>
            <a:off x="6573722" y="1415043"/>
            <a:ext cx="1610290" cy="1571089"/>
          </a:xfrm>
          <a:prstGeom prst="flowChartMagneticDisk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104775" cap="flat" cmpd="sng" algn="ctr">
            <a:solidFill>
              <a:srgbClr val="00B0F0">
                <a:alpha val="63000"/>
              </a:srgbClr>
            </a:solidFill>
            <a:prstDash val="solid"/>
          </a:ln>
          <a:effectLst>
            <a:glow rad="127000">
              <a:srgbClr val="4F81BD">
                <a:alpha val="0"/>
              </a:srgbClr>
            </a:glow>
          </a:effectLst>
        </p:spPr>
        <p:txBody>
          <a:bodyPr rtlCol="0" anchor="ctr"/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7279991" y="1705520"/>
            <a:ext cx="888288" cy="2955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直線矢印コネクタ 18"/>
          <p:cNvCxnSpPr/>
          <p:nvPr/>
        </p:nvCxnSpPr>
        <p:spPr>
          <a:xfrm flipV="1">
            <a:off x="7272476" y="1422770"/>
            <a:ext cx="402077" cy="307114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7501939" y="1729821"/>
            <a:ext cx="1298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</a:t>
            </a:r>
            <a:endParaRPr kumimoji="0" lang="ja-JP" altLang="en-US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27511" y="1498181"/>
            <a:ext cx="2094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θ</a:t>
            </a:r>
            <a:endParaRPr kumimoji="0" lang="ja-JP" altLang="en-US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7268877" y="1211524"/>
            <a:ext cx="0" cy="523554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7114916" y="1651570"/>
            <a:ext cx="135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</a:t>
            </a:r>
            <a:endParaRPr kumimoji="0" lang="ja-JP" altLang="en-US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7000743" y="2621103"/>
            <a:ext cx="756248" cy="267811"/>
          </a:xfrm>
          <a:custGeom>
            <a:avLst/>
            <a:gdLst>
              <a:gd name="connsiteX0" fmla="*/ 0 w 1467704"/>
              <a:gd name="connsiteY0" fmla="*/ 209801 h 377369"/>
              <a:gd name="connsiteX1" fmla="*/ 762000 w 1467704"/>
              <a:gd name="connsiteY1" fmla="*/ 371726 h 377369"/>
              <a:gd name="connsiteX2" fmla="*/ 1390650 w 1467704"/>
              <a:gd name="connsiteY2" fmla="*/ 28826 h 377369"/>
              <a:gd name="connsiteX3" fmla="*/ 1457325 w 1467704"/>
              <a:gd name="connsiteY3" fmla="*/ 19301 h 37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704" h="377369">
                <a:moveTo>
                  <a:pt x="0" y="209801"/>
                </a:moveTo>
                <a:cubicBezTo>
                  <a:pt x="265112" y="305845"/>
                  <a:pt x="530225" y="401889"/>
                  <a:pt x="762000" y="371726"/>
                </a:cubicBezTo>
                <a:cubicBezTo>
                  <a:pt x="993775" y="341564"/>
                  <a:pt x="1274763" y="87563"/>
                  <a:pt x="1390650" y="28826"/>
                </a:cubicBezTo>
                <a:cubicBezTo>
                  <a:pt x="1506537" y="-29911"/>
                  <a:pt x="1457325" y="19301"/>
                  <a:pt x="1457325" y="1930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7082426" y="2309322"/>
            <a:ext cx="682763" cy="158738"/>
          </a:xfrm>
          <a:custGeom>
            <a:avLst/>
            <a:gdLst>
              <a:gd name="connsiteX0" fmla="*/ 0 w 1323975"/>
              <a:gd name="connsiteY0" fmla="*/ 0 h 190500"/>
              <a:gd name="connsiteX1" fmla="*/ 695325 w 1323975"/>
              <a:gd name="connsiteY1" fmla="*/ 190500 h 190500"/>
              <a:gd name="connsiteX2" fmla="*/ 1323975 w 132397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190500">
                <a:moveTo>
                  <a:pt x="0" y="0"/>
                </a:moveTo>
                <a:cubicBezTo>
                  <a:pt x="237331" y="95250"/>
                  <a:pt x="474663" y="190500"/>
                  <a:pt x="695325" y="190500"/>
                </a:cubicBezTo>
                <a:cubicBezTo>
                  <a:pt x="915987" y="190500"/>
                  <a:pt x="1119981" y="95250"/>
                  <a:pt x="1323975" y="0"/>
                </a:cubicBezTo>
              </a:path>
            </a:pathLst>
          </a:custGeom>
          <a:noFill/>
          <a:ln w="63500" cap="flat" cmpd="sng" algn="ctr">
            <a:solidFill>
              <a:srgbClr val="4F81BD">
                <a:shade val="50000"/>
              </a:srgbClr>
            </a:solidFill>
            <a:prstDash val="solid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04673" y="1975235"/>
            <a:ext cx="1658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</a:t>
            </a:r>
            <a:endParaRPr kumimoji="0" lang="ja-JP" altLang="en-US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63241" y="2362357"/>
            <a:ext cx="155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  <a:endParaRPr kumimoji="0" lang="ja-JP" altLang="en-US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613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Energy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9" y="1973748"/>
            <a:ext cx="6000233" cy="108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figur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95736" y="1468962"/>
            <a:ext cx="3595338" cy="64135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29555" y="1468962"/>
                <a:ext cx="673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55" y="1468962"/>
                <a:ext cx="6738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1497270" y="2308330"/>
            <a:ext cx="5384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61B794-6CDF-4A27-8B72-1DD7E0344A50}"/>
              </a:ext>
            </a:extLst>
          </p:cNvPr>
          <p:cNvGrpSpPr/>
          <p:nvPr/>
        </p:nvGrpSpPr>
        <p:grpSpPr>
          <a:xfrm>
            <a:off x="899592" y="3516186"/>
            <a:ext cx="6418988" cy="3096344"/>
            <a:chOff x="408029" y="165627"/>
            <a:chExt cx="7068234" cy="6359717"/>
          </a:xfrm>
        </p:grpSpPr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C71828E6-7AF7-A9A3-B8F6-6D0A67F12A57}"/>
                </a:ext>
              </a:extLst>
            </p:cNvPr>
            <p:cNvSpPr txBox="1">
              <a:spLocks/>
            </p:cNvSpPr>
            <p:nvPr/>
          </p:nvSpPr>
          <p:spPr>
            <a:xfrm>
              <a:off x="806542" y="165627"/>
              <a:ext cx="4320561" cy="8871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sz="3200" dirty="0"/>
                <a:t>Dispersion relation</a:t>
              </a:r>
              <a:endParaRPr lang="ja-JP" altLang="en-US" sz="3200" dirty="0"/>
            </a:p>
          </p:txBody>
        </p:sp>
        <p:sp>
          <p:nvSpPr>
            <p:cNvPr id="9" name="円/楕円 5">
              <a:extLst>
                <a:ext uri="{FF2B5EF4-FFF2-40B4-BE49-F238E27FC236}">
                  <a16:creationId xmlns:a16="http://schemas.microsoft.com/office/drawing/2014/main" id="{6F451FC3-A5B4-A1CE-FDD0-4CE5C97E3A93}"/>
                </a:ext>
              </a:extLst>
            </p:cNvPr>
            <p:cNvSpPr/>
            <p:nvPr/>
          </p:nvSpPr>
          <p:spPr>
            <a:xfrm>
              <a:off x="4932040" y="1848722"/>
              <a:ext cx="195063" cy="284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89C7F0-7923-A894-090B-76E471524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029" y="1086520"/>
              <a:ext cx="6979141" cy="2158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B346F7-8F8C-DE37-BBB0-39437D88B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542" y="4083573"/>
              <a:ext cx="6669721" cy="2046800"/>
            </a:xfrm>
            <a:prstGeom prst="rect">
              <a:avLst/>
            </a:prstGeom>
          </p:spPr>
        </p:pic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54E3794D-D1B1-8189-1C82-BA2AD739ADA1}"/>
                </a:ext>
              </a:extLst>
            </p:cNvPr>
            <p:cNvSpPr txBox="1">
              <a:spLocks/>
            </p:cNvSpPr>
            <p:nvPr/>
          </p:nvSpPr>
          <p:spPr>
            <a:xfrm>
              <a:off x="408029" y="3383920"/>
              <a:ext cx="3621442" cy="8871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sz="3200" dirty="0"/>
                <a:t>Wave energy</a:t>
              </a:r>
              <a:endParaRPr lang="ja-JP" altLang="en-US" sz="32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7DFFDFC-F766-0BF6-024F-A49954B29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659" y="6237312"/>
              <a:ext cx="4811451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20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Conclusion</a:t>
            </a:r>
            <a:br>
              <a:rPr lang="ja-JP" altLang="en-US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88632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ea typeface="Cambria Math"/>
              </a:rPr>
              <a:t>Properties of the </a:t>
            </a:r>
            <a:r>
              <a:rPr lang="en-US" altLang="ja-JP" sz="2800" dirty="0" err="1">
                <a:ea typeface="Cambria Math"/>
              </a:rPr>
              <a:t>isomagnetovortical</a:t>
            </a:r>
            <a:r>
              <a:rPr lang="en-US" altLang="ja-JP" sz="2800" dirty="0">
                <a:ea typeface="Cambria Math"/>
              </a:rPr>
              <a:t> disturbance are discussed.</a:t>
            </a:r>
          </a:p>
          <a:p>
            <a:r>
              <a:rPr lang="en-US" altLang="ja-JP" sz="2800" dirty="0">
                <a:ea typeface="Cambria Math"/>
              </a:rPr>
              <a:t>Energy formulas for</a:t>
            </a:r>
            <a:r>
              <a:rPr lang="zh-CN" altLang="en-US" sz="2800" dirty="0">
                <a:ea typeface="Cambria Math"/>
              </a:rPr>
              <a:t> </a:t>
            </a:r>
            <a:r>
              <a:rPr lang="en-US" altLang="zh-CN" sz="2800" dirty="0">
                <a:ea typeface="Cambria Math"/>
              </a:rPr>
              <a:t>kinematically accessible disturbance for ideal MHD, especially for incompressible isentropic MHD are derived.</a:t>
            </a:r>
            <a:endParaRPr lang="en-US" altLang="ja-JP" sz="2800" dirty="0">
              <a:ea typeface="Cambria Math"/>
            </a:endParaRPr>
          </a:p>
          <a:p>
            <a:pPr marL="0" indent="0">
              <a:buNone/>
            </a:pPr>
            <a:endParaRPr lang="en-US" altLang="ja-JP" sz="2800" dirty="0">
              <a:ea typeface="Cambria Math"/>
            </a:endParaRPr>
          </a:p>
          <a:p>
            <a:pPr marL="0" indent="0">
              <a:buNone/>
            </a:pPr>
            <a:endParaRPr lang="en-US" altLang="ja-JP" sz="2000" u="sng" dirty="0">
              <a:ea typeface="Cambria Math"/>
            </a:endParaRPr>
          </a:p>
          <a:p>
            <a:pPr marL="0" indent="0">
              <a:buNone/>
            </a:pPr>
            <a:r>
              <a:rPr lang="en-US" altLang="ja-JP" sz="2800" u="sng" dirty="0">
                <a:ea typeface="Cambria Math"/>
              </a:rPr>
              <a:t>Future work:</a:t>
            </a:r>
          </a:p>
          <a:p>
            <a:pPr marL="0" indent="0">
              <a:buNone/>
            </a:pPr>
            <a:r>
              <a:rPr lang="en-US" altLang="zh-CN" sz="2800" u="sng" dirty="0">
                <a:ea typeface="Cambria Math"/>
              </a:rPr>
              <a:t>Application of the energy formula and the extension to compressible and baroclinic flows</a:t>
            </a:r>
          </a:p>
          <a:p>
            <a:pPr marL="0" indent="0">
              <a:buNone/>
            </a:pPr>
            <a:r>
              <a:rPr lang="en-US" altLang="ja-JP" sz="2800" u="sng" dirty="0">
                <a:ea typeface="Cambria Math"/>
              </a:rPr>
              <a:t> </a:t>
            </a:r>
          </a:p>
          <a:p>
            <a:pPr marL="0" indent="0">
              <a:buNone/>
            </a:pPr>
            <a:endParaRPr lang="en-US" altLang="ja-JP" dirty="0">
              <a:ea typeface="Cambria Math"/>
            </a:endParaRPr>
          </a:p>
          <a:p>
            <a:pPr marL="0" indent="0">
              <a:buNone/>
            </a:pPr>
            <a:endParaRPr lang="en-US" altLang="ja-JP" b="0" u="sng" dirty="0">
              <a:ea typeface="Cambria Math"/>
            </a:endParaRPr>
          </a:p>
          <a:p>
            <a:pPr marL="0" indent="0">
              <a:buNone/>
            </a:pPr>
            <a:endParaRPr lang="en-US" altLang="ja-JP" b="0" u="sng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64531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820565" y="2522487"/>
            <a:ext cx="3712638" cy="46166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Accretion disk               star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2771234" y="2642987"/>
            <a:ext cx="631946" cy="220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65" y="3212976"/>
            <a:ext cx="3751435" cy="25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693585" y="5973484"/>
            <a:ext cx="40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ja-JP" sz="1200" dirty="0"/>
              <a:t>http://www:nasa:gov/centers/goddard/images=content/96714mainDiskPreBurstlgweb: jpg</a:t>
            </a:r>
            <a:endParaRPr lang="ja-JP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E4AF54-34E7-4C5B-A5A2-3F7A89C7342E}"/>
              </a:ext>
            </a:extLst>
          </p:cNvPr>
          <p:cNvSpPr txBox="1"/>
          <p:nvPr/>
        </p:nvSpPr>
        <p:spPr>
          <a:xfrm>
            <a:off x="1547664" y="125392"/>
            <a:ext cx="649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Applications of MHD instability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13074D-FCB8-883F-BAE8-C77A7371BE47}"/>
              </a:ext>
            </a:extLst>
          </p:cNvPr>
          <p:cNvGrpSpPr/>
          <p:nvPr/>
        </p:nvGrpSpPr>
        <p:grpSpPr>
          <a:xfrm>
            <a:off x="929590" y="1375488"/>
            <a:ext cx="3728457" cy="918175"/>
            <a:chOff x="929590" y="1375488"/>
            <a:chExt cx="3728457" cy="9181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DABBC4-5F56-61BA-2191-F138DCA5C699}"/>
                </a:ext>
              </a:extLst>
            </p:cNvPr>
            <p:cNvSpPr/>
            <p:nvPr/>
          </p:nvSpPr>
          <p:spPr>
            <a:xfrm>
              <a:off x="972488" y="1375488"/>
              <a:ext cx="3642663" cy="9181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C68748-871B-5E8F-839B-61C099E5E256}"/>
                </a:ext>
              </a:extLst>
            </p:cNvPr>
            <p:cNvSpPr txBox="1"/>
            <p:nvPr/>
          </p:nvSpPr>
          <p:spPr>
            <a:xfrm>
              <a:off x="929590" y="1492741"/>
              <a:ext cx="37284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Magnetorotational</a:t>
              </a:r>
              <a:r>
                <a:rPr lang="en-US" dirty="0"/>
                <a:t> instability triggers </a:t>
              </a:r>
            </a:p>
            <a:p>
              <a:r>
                <a:rPr lang="en-US" dirty="0"/>
                <a:t>the formation of stars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19BE6D-6A48-06EB-973C-B998EABC8982}"/>
              </a:ext>
            </a:extLst>
          </p:cNvPr>
          <p:cNvGrpSpPr/>
          <p:nvPr/>
        </p:nvGrpSpPr>
        <p:grpSpPr>
          <a:xfrm>
            <a:off x="5205752" y="1333960"/>
            <a:ext cx="3542924" cy="959703"/>
            <a:chOff x="5582695" y="1845374"/>
            <a:chExt cx="3542924" cy="9597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B348B6-D88B-D341-9D67-E0982BDCB6BA}"/>
                </a:ext>
              </a:extLst>
            </p:cNvPr>
            <p:cNvSpPr/>
            <p:nvPr/>
          </p:nvSpPr>
          <p:spPr>
            <a:xfrm>
              <a:off x="5582695" y="1881747"/>
              <a:ext cx="3467173" cy="9233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73225B-00A7-B9D9-05F4-B770B1F929C8}"/>
                </a:ext>
              </a:extLst>
            </p:cNvPr>
            <p:cNvSpPr txBox="1"/>
            <p:nvPr/>
          </p:nvSpPr>
          <p:spPr>
            <a:xfrm>
              <a:off x="5745527" y="1845374"/>
              <a:ext cx="33800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Instabilities need to be controlled </a:t>
              </a:r>
            </a:p>
            <a:p>
              <a:r>
                <a:rPr lang="en-US" dirty="0"/>
                <a:t>in Tokamaks (e.g. Instability of </a:t>
              </a:r>
            </a:p>
            <a:p>
              <a:r>
                <a:rPr lang="en-US" dirty="0"/>
                <a:t>a static equilibrium )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1FE655F-4A6F-DA4C-B13A-458E0540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93" y="2950901"/>
            <a:ext cx="3851443" cy="30827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B6F433-73FB-2390-E822-8D782B6AB3FC}"/>
              </a:ext>
            </a:extLst>
          </p:cNvPr>
          <p:cNvSpPr txBox="1"/>
          <p:nvPr/>
        </p:nvSpPr>
        <p:spPr>
          <a:xfrm>
            <a:off x="5051493" y="597348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http://ipp.cas.cn/kxcb/hjbzs/201210/t20121004_99692.html</a:t>
            </a:r>
          </a:p>
        </p:txBody>
      </p:sp>
    </p:spTree>
    <p:extLst>
      <p:ext uri="{BB962C8B-B14F-4D97-AF65-F5344CB8AC3E}">
        <p14:creationId xmlns:p14="http://schemas.microsoft.com/office/powerpoint/2010/main" val="157723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EE7F-2EE7-49D9-AE31-A5CDE28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Energy and MHD instability</a:t>
            </a:r>
            <a:endParaRPr lang="en-US" dirty="0"/>
          </a:p>
        </p:txBody>
      </p:sp>
      <p:sp>
        <p:nvSpPr>
          <p:cNvPr id="8" name="正方形/長方形 2">
            <a:extLst>
              <a:ext uri="{FF2B5EF4-FFF2-40B4-BE49-F238E27FC236}">
                <a16:creationId xmlns:a16="http://schemas.microsoft.com/office/drawing/2014/main" id="{E52A0158-28E5-4A0F-802C-6F858C138C98}"/>
              </a:ext>
            </a:extLst>
          </p:cNvPr>
          <p:cNvSpPr/>
          <p:nvPr/>
        </p:nvSpPr>
        <p:spPr>
          <a:xfrm>
            <a:off x="395536" y="2598003"/>
            <a:ext cx="8229600" cy="83099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Theorem (Arnold). </a:t>
            </a:r>
            <a:r>
              <a:rPr lang="ja-JP" altLang="en-US" sz="2400" dirty="0"/>
              <a:t>　</a:t>
            </a:r>
            <a:r>
              <a:rPr lang="en-US" altLang="ja-JP" sz="2400" dirty="0"/>
              <a:t>If the energy of the disturbance is positive deﬁnite, then the equilibrium state is spectrally stable.  </a:t>
            </a:r>
            <a:endParaRPr lang="en-US" altLang="ja-JP" sz="2400" dirty="0">
              <a:solidFill>
                <a:srgbClr val="FF33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087B1-4378-4D35-A775-B7290FDDD05F}"/>
              </a:ext>
            </a:extLst>
          </p:cNvPr>
          <p:cNvSpPr txBox="1"/>
          <p:nvPr/>
        </p:nvSpPr>
        <p:spPr>
          <a:xfrm>
            <a:off x="395536" y="191356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Sufficient condition for instability</a:t>
            </a:r>
            <a:r>
              <a:rPr lang="zh-CN" altLang="en-US" sz="2800" dirty="0"/>
              <a:t>：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83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タイトル 1"/>
          <p:cNvSpPr>
            <a:spLocks noGrp="1"/>
          </p:cNvSpPr>
          <p:nvPr>
            <p:ph type="title"/>
          </p:nvPr>
        </p:nvSpPr>
        <p:spPr>
          <a:xfrm>
            <a:off x="307522" y="914272"/>
            <a:ext cx="8274476" cy="842572"/>
          </a:xfrm>
        </p:spPr>
        <p:txBody>
          <a:bodyPr>
            <a:normAutofit/>
          </a:bodyPr>
          <a:lstStyle/>
          <a:p>
            <a:r>
              <a:rPr lang="en-US" altLang="ja-JP" sz="2800" b="1" dirty="0" err="1"/>
              <a:t>Krein’s</a:t>
            </a:r>
            <a:r>
              <a:rPr lang="en-US" altLang="ja-JP" sz="2800" b="1" dirty="0"/>
              <a:t> theory of Hamiltonian spectra</a:t>
            </a:r>
            <a:endParaRPr lang="ja-JP" altLang="en-US" sz="2800" u="sng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85179" y="2776278"/>
            <a:ext cx="355958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i="1" dirty="0">
                <a:solidFill>
                  <a:srgbClr val="003399"/>
                </a:solidFill>
                <a:ea typeface="ＭＳ Ｐゴシック" pitchFamily="50" charset="-128"/>
              </a:rPr>
              <a:t>Hamiltonian pitchfork bifurcation</a:t>
            </a:r>
            <a:endParaRPr lang="ja-JP" altLang="en-US" i="1" dirty="0">
              <a:solidFill>
                <a:srgbClr val="003399"/>
              </a:solidFill>
              <a:ea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44961" y="2744860"/>
            <a:ext cx="3399447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i="1" dirty="0">
                <a:solidFill>
                  <a:srgbClr val="003399"/>
                </a:solidFill>
                <a:ea typeface="ＭＳ Ｐゴシック" pitchFamily="50" charset="-128"/>
              </a:rPr>
              <a:t>Hamiltonian </a:t>
            </a:r>
            <a:r>
              <a:rPr lang="en-US" altLang="ja-JP" sz="2000" i="1" dirty="0" err="1">
                <a:solidFill>
                  <a:srgbClr val="003399"/>
                </a:solidFill>
                <a:ea typeface="ＭＳ Ｐゴシック" pitchFamily="50" charset="-128"/>
              </a:rPr>
              <a:t>Hopf</a:t>
            </a:r>
            <a:r>
              <a:rPr lang="en-US" altLang="ja-JP" sz="2000" i="1" dirty="0">
                <a:solidFill>
                  <a:srgbClr val="003399"/>
                </a:solidFill>
                <a:ea typeface="ＭＳ Ｐゴシック" pitchFamily="50" charset="-128"/>
              </a:rPr>
              <a:t> bifurcation</a:t>
            </a:r>
            <a:endParaRPr lang="ja-JP" altLang="en-US" sz="2000" i="1" dirty="0">
              <a:solidFill>
                <a:srgbClr val="003399"/>
              </a:solidFill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529516" y="1995078"/>
                <a:ext cx="5462397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Disturbance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ja-JP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ja-JP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𝑖𝑚</m:t>
                            </m:r>
                            <m:r>
                              <a:rPr lang="en-US" altLang="ja-JP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16" y="1995078"/>
                <a:ext cx="5462397" cy="552908"/>
              </a:xfrm>
              <a:prstGeom prst="rect">
                <a:avLst/>
              </a:prstGeom>
              <a:blipFill>
                <a:blip r:embed="rId3"/>
                <a:stretch>
                  <a:fillRect l="-2344"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4E1750B-C762-46B0-81AC-753EE6896F55}"/>
              </a:ext>
            </a:extLst>
          </p:cNvPr>
          <p:cNvGrpSpPr/>
          <p:nvPr/>
        </p:nvGrpSpPr>
        <p:grpSpPr>
          <a:xfrm>
            <a:off x="899591" y="3531005"/>
            <a:ext cx="7344817" cy="2232248"/>
            <a:chOff x="217923" y="2448908"/>
            <a:chExt cx="8386526" cy="2996316"/>
          </a:xfrm>
        </p:grpSpPr>
        <p:grpSp>
          <p:nvGrpSpPr>
            <p:cNvPr id="2" name="グループ化 33"/>
            <p:cNvGrpSpPr>
              <a:grpSpLocks/>
            </p:cNvGrpSpPr>
            <p:nvPr/>
          </p:nvGrpSpPr>
          <p:grpSpPr bwMode="auto">
            <a:xfrm>
              <a:off x="217923" y="3499565"/>
              <a:ext cx="3090550" cy="1251333"/>
              <a:chOff x="2762245" y="2060848"/>
              <a:chExt cx="3274167" cy="1524000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pic>
            <p:nvPicPr>
              <p:cNvPr id="5142" name="図 7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12412" y="2060848"/>
                <a:ext cx="15240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3" name="図 8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62245" y="2060848"/>
                <a:ext cx="15240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" name="グループ化 37"/>
            <p:cNvGrpSpPr>
              <a:grpSpLocks/>
            </p:cNvGrpSpPr>
            <p:nvPr/>
          </p:nvGrpSpPr>
          <p:grpSpPr bwMode="auto">
            <a:xfrm>
              <a:off x="5176416" y="2805239"/>
              <a:ext cx="2324051" cy="2639985"/>
              <a:chOff x="2607118" y="4869160"/>
              <a:chExt cx="3203127" cy="1524000"/>
            </a:xfrm>
            <a:scene3d>
              <a:camera prst="orthographicFront">
                <a:rot lat="0" lon="21000000" rev="16200000"/>
              </a:camera>
              <a:lightRig rig="threePt" dir="t"/>
            </a:scene3d>
          </p:grpSpPr>
          <p:pic>
            <p:nvPicPr>
              <p:cNvPr id="5140" name="図 9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07118" y="4869160"/>
                <a:ext cx="15240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1" name="図 10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86245" y="4869160"/>
                <a:ext cx="15240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円/楕円 4"/>
            <p:cNvSpPr/>
            <p:nvPr/>
          </p:nvSpPr>
          <p:spPr>
            <a:xfrm>
              <a:off x="5176416" y="3499565"/>
              <a:ext cx="108981" cy="942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6041056" y="3506583"/>
              <a:ext cx="108981" cy="942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1260062" y="3499565"/>
              <a:ext cx="396393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>
              <a:off x="1812937" y="3499565"/>
              <a:ext cx="366256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/>
            <p:nvPr/>
          </p:nvSpPr>
          <p:spPr>
            <a:xfrm>
              <a:off x="1260062" y="3291145"/>
              <a:ext cx="108981" cy="942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124703" y="3298163"/>
              <a:ext cx="108981" cy="942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1869940" y="4983296"/>
              <a:ext cx="0" cy="27789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V="1">
              <a:off x="1864614" y="4611952"/>
              <a:ext cx="0" cy="27789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>
              <a:off x="6046381" y="4844350"/>
              <a:ext cx="0" cy="27789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V="1">
              <a:off x="6041056" y="4473005"/>
              <a:ext cx="0" cy="27789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972115" y="2448908"/>
                  <a:ext cx="737970" cy="35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err="1"/>
                    <a:t>Im</a:t>
                  </a:r>
                  <a:r>
                    <a:rPr kumimoji="1" lang="en-US" altLang="ja-JP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kumimoji="1" lang="en-US" altLang="ja-JP" dirty="0"/>
                    <a:t>]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115" y="2448908"/>
                  <a:ext cx="737970" cy="356331"/>
                </a:xfrm>
                <a:prstGeom prst="rect">
                  <a:avLst/>
                </a:prstGeom>
                <a:blipFill>
                  <a:blip r:embed="rId8"/>
                  <a:stretch>
                    <a:fillRect l="-8491" t="-11364" r="-22642" b="-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150037" y="2583424"/>
                  <a:ext cx="737970" cy="35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err="1"/>
                    <a:t>Im</a:t>
                  </a:r>
                  <a:r>
                    <a:rPr kumimoji="1" lang="en-US" altLang="ja-JP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kumimoji="1" lang="en-US" altLang="ja-JP" dirty="0"/>
                    <a:t>]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037" y="2583424"/>
                  <a:ext cx="737970" cy="356331"/>
                </a:xfrm>
                <a:prstGeom prst="rect">
                  <a:avLst/>
                </a:prstGeom>
                <a:blipFill>
                  <a:blip r:embed="rId9"/>
                  <a:stretch>
                    <a:fillRect l="-8491" t="-13953" r="-22642" b="-7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2589206" y="4759384"/>
                  <a:ext cx="732340" cy="35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Re</a:t>
                  </a:r>
                  <a:r>
                    <a:rPr kumimoji="1" lang="en-US" altLang="ja-JP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kumimoji="1" lang="en-US" altLang="ja-JP" dirty="0"/>
                    <a:t>]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206" y="4759384"/>
                  <a:ext cx="732340" cy="356331"/>
                </a:xfrm>
                <a:prstGeom prst="rect">
                  <a:avLst/>
                </a:prstGeom>
                <a:blipFill>
                  <a:blip r:embed="rId10"/>
                  <a:stretch>
                    <a:fillRect l="-7619" t="-13953" r="-23810" b="-7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2589206" y="3156069"/>
                  <a:ext cx="732340" cy="35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Re</a:t>
                  </a:r>
                  <a:r>
                    <a:rPr kumimoji="1" lang="en-US" altLang="ja-JP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kumimoji="1" lang="en-US" altLang="ja-JP" dirty="0"/>
                    <a:t>]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206" y="3156069"/>
                  <a:ext cx="732340" cy="356331"/>
                </a:xfrm>
                <a:prstGeom prst="rect">
                  <a:avLst/>
                </a:prstGeom>
                <a:blipFill>
                  <a:blip r:embed="rId11"/>
                  <a:stretch>
                    <a:fillRect l="-7619" t="-13953" r="-23810" b="-7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7872109" y="3368532"/>
                  <a:ext cx="732340" cy="35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Re</a:t>
                  </a:r>
                  <a:r>
                    <a:rPr kumimoji="1" lang="en-US" altLang="ja-JP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kumimoji="1" lang="en-US" altLang="ja-JP" dirty="0"/>
                    <a:t>]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109" y="3368532"/>
                  <a:ext cx="732340" cy="356331"/>
                </a:xfrm>
                <a:prstGeom prst="rect">
                  <a:avLst/>
                </a:prstGeom>
                <a:blipFill>
                  <a:blip r:embed="rId12"/>
                  <a:stretch>
                    <a:fillRect l="-7619" t="-13953" r="-23810" b="-7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7872109" y="4581218"/>
                  <a:ext cx="732340" cy="35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Re</a:t>
                  </a:r>
                  <a:r>
                    <a:rPr kumimoji="1" lang="en-US" altLang="ja-JP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kumimoji="1" lang="en-US" altLang="ja-JP" dirty="0"/>
                    <a:t>]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109" y="4581218"/>
                  <a:ext cx="732340" cy="356331"/>
                </a:xfrm>
                <a:prstGeom prst="rect">
                  <a:avLst/>
                </a:prstGeom>
                <a:blipFill>
                  <a:blip r:embed="rId13"/>
                  <a:stretch>
                    <a:fillRect l="-7619" t="-13953" r="-23810" b="-76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271332" y="3763952"/>
                <a:ext cx="651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+/</m:t>
                      </m:r>
                      <m:r>
                        <a:rPr kumimoji="1" lang="en-US" altLang="ja-JP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32" y="3763952"/>
                <a:ext cx="651339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475386" y="3412875"/>
            <a:ext cx="86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Energy</a:t>
            </a:r>
            <a:endParaRPr kumimoji="1" lang="ja-JP" alt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25EC296-E59D-46BE-9C94-CB6EE70FEFDD}"/>
              </a:ext>
            </a:extLst>
          </p:cNvPr>
          <p:cNvSpPr txBox="1">
            <a:spLocks/>
          </p:cNvSpPr>
          <p:nvPr/>
        </p:nvSpPr>
        <p:spPr>
          <a:xfrm>
            <a:off x="374849" y="-1389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/>
              <a:t>Energy and MHD instability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3744AC-FCB8-4D19-8626-7870736628F9}"/>
              </a:ext>
            </a:extLst>
          </p:cNvPr>
          <p:cNvSpPr/>
          <p:nvPr/>
        </p:nvSpPr>
        <p:spPr>
          <a:xfrm>
            <a:off x="5337623" y="4409616"/>
            <a:ext cx="242489" cy="121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1FA438-AB90-4F5A-8C69-F8D94CEC7E82}"/>
              </a:ext>
            </a:extLst>
          </p:cNvPr>
          <p:cNvSpPr/>
          <p:nvPr/>
        </p:nvSpPr>
        <p:spPr>
          <a:xfrm rot="10556128">
            <a:off x="5837097" y="4430157"/>
            <a:ext cx="242489" cy="121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5">
                <a:extLst>
                  <a:ext uri="{FF2B5EF4-FFF2-40B4-BE49-F238E27FC236}">
                    <a16:creationId xmlns:a16="http://schemas.microsoft.com/office/drawing/2014/main" id="{B461B4C7-69A3-886F-541A-21693F099A46}"/>
                  </a:ext>
                </a:extLst>
              </p:cNvPr>
              <p:cNvSpPr txBox="1"/>
              <p:nvPr/>
            </p:nvSpPr>
            <p:spPr>
              <a:xfrm>
                <a:off x="5254442" y="3465279"/>
                <a:ext cx="651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/</m:t>
                      </m:r>
                      <m:r>
                        <a:rPr kumimoji="1" lang="en-US" altLang="ja-JP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テキスト ボックス 5">
                <a:extLst>
                  <a:ext uri="{FF2B5EF4-FFF2-40B4-BE49-F238E27FC236}">
                    <a16:creationId xmlns:a16="http://schemas.microsoft.com/office/drawing/2014/main" id="{B461B4C7-69A3-886F-541A-21693F099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42" y="3465279"/>
                <a:ext cx="651339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8717484-F2F0-2934-EDAC-26FE8A00D52A}"/>
              </a:ext>
            </a:extLst>
          </p:cNvPr>
          <p:cNvSpPr txBox="1"/>
          <p:nvPr/>
        </p:nvSpPr>
        <p:spPr>
          <a:xfrm>
            <a:off x="670178" y="6130312"/>
            <a:ext cx="793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Coexistence of two modes with opposite signed energy or of zero-energy modes is necessary for triggering instability</a:t>
            </a:r>
          </a:p>
        </p:txBody>
      </p:sp>
    </p:spTree>
    <p:extLst>
      <p:ext uri="{BB962C8B-B14F-4D97-AF65-F5344CB8AC3E}">
        <p14:creationId xmlns:p14="http://schemas.microsoft.com/office/powerpoint/2010/main" val="221333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DAC6-C005-4128-9C80-EA8027A4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 equations in </a:t>
            </a:r>
            <a:r>
              <a:rPr lang="en-US" altLang="zh-CN" dirty="0"/>
              <a:t>ideal </a:t>
            </a:r>
            <a:r>
              <a:rPr lang="en-US" dirty="0"/>
              <a:t>MHD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B2341-7FA2-E4FE-685F-869F5E5CD7CC}"/>
              </a:ext>
            </a:extLst>
          </p:cNvPr>
          <p:cNvGrpSpPr/>
          <p:nvPr/>
        </p:nvGrpSpPr>
        <p:grpSpPr>
          <a:xfrm>
            <a:off x="1269976" y="1577743"/>
            <a:ext cx="7416824" cy="4107205"/>
            <a:chOff x="2051720" y="1648189"/>
            <a:chExt cx="7416824" cy="41072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D66186-9E45-487E-0167-AC27AC3F1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1720" y="1648189"/>
              <a:ext cx="4149840" cy="410720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DBDA531-8D8D-40A3-8AA6-960B0F27CD91}"/>
                    </a:ext>
                  </a:extLst>
                </p:cNvPr>
                <p:cNvSpPr txBox="1"/>
                <p:nvPr/>
              </p:nvSpPr>
              <p:spPr>
                <a:xfrm>
                  <a:off x="5004048" y="4581128"/>
                  <a:ext cx="44644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highlight>
                        <a:srgbClr val="FFFF00"/>
                      </a:highlight>
                    </a:rPr>
                    <a:t>Magnetic field is frozen into the fluid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endParaRPr lang="en-US" sz="2000" b="1" dirty="0">
                    <a:highlight>
                      <a:srgbClr val="FFFF00"/>
                    </a:highlight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DBDA531-8D8D-40A3-8AA6-960B0F27C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4581128"/>
                  <a:ext cx="446449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503"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456431-377A-4671-8BE1-A574DF8460DF}"/>
                </a:ext>
              </a:extLst>
            </p:cNvPr>
            <p:cNvSpPr/>
            <p:nvPr/>
          </p:nvSpPr>
          <p:spPr>
            <a:xfrm>
              <a:off x="6156176" y="1772816"/>
              <a:ext cx="936104" cy="7920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64A5AB-75DA-4080-B553-555144FEF55C}"/>
                </a:ext>
              </a:extLst>
            </p:cNvPr>
            <p:cNvSpPr/>
            <p:nvPr/>
          </p:nvSpPr>
          <p:spPr>
            <a:xfrm>
              <a:off x="5580112" y="1841174"/>
              <a:ext cx="1512168" cy="1078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90152E-14BD-6508-49BE-BFC077B9D5AA}"/>
                  </a:ext>
                </a:extLst>
              </p:cNvPr>
              <p:cNvSpPr txBox="1"/>
              <p:nvPr/>
            </p:nvSpPr>
            <p:spPr>
              <a:xfrm>
                <a:off x="140747" y="5880021"/>
                <a:ext cx="856895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represent the density, the pressure, the entropy per unit mass, the </a:t>
                </a:r>
                <a:r>
                  <a:rPr lang="en-US" dirty="0" err="1"/>
                  <a:t>fuid</a:t>
                </a:r>
                <a:r>
                  <a:rPr lang="en-US" dirty="0"/>
                  <a:t> velocity and the magnetic field, respectively, and J =∇× B is the electric current density. </a:t>
                </a:r>
                <a:endParaRPr lang="en-US" b="1" dirty="0"/>
              </a:p>
              <a:p>
                <a:r>
                  <a:rPr lang="en-US" b="1" dirty="0"/>
                  <a:t>  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90152E-14BD-6508-49BE-BFC077B9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7" y="5880021"/>
                <a:ext cx="8568952" cy="830997"/>
              </a:xfrm>
              <a:prstGeom prst="rect">
                <a:avLst/>
              </a:prstGeom>
              <a:blipFill>
                <a:blip r:embed="rId5"/>
                <a:stretch>
                  <a:fillRect l="-1636" t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49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49F7-C15F-EEB3-4408-7E73953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Advected quantities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88A504-125E-81E3-4022-11774800464F}"/>
              </a:ext>
            </a:extLst>
          </p:cNvPr>
          <p:cNvGrpSpPr/>
          <p:nvPr/>
        </p:nvGrpSpPr>
        <p:grpSpPr>
          <a:xfrm>
            <a:off x="899591" y="1417638"/>
            <a:ext cx="7560840" cy="4394458"/>
            <a:chOff x="899591" y="1417638"/>
            <a:chExt cx="7560840" cy="43944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22C962-0ABD-FB73-42E0-DD610BB2B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9832" y="2076340"/>
              <a:ext cx="2412966" cy="256551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326273-64DE-C415-2AAA-0AF1C6272983}"/>
                </a:ext>
              </a:extLst>
            </p:cNvPr>
            <p:cNvSpPr txBox="1"/>
            <p:nvPr/>
          </p:nvSpPr>
          <p:spPr>
            <a:xfrm>
              <a:off x="899591" y="1417638"/>
              <a:ext cx="7560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the ideal MHD, the local mass, magnetic 2-form, helicity per unit mass and entropy per unit mass are preserved with the flow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9AA766-1F43-9195-A462-F9B3F72C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5354832"/>
              <a:ext cx="1124107" cy="45726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B85575-14F0-8E45-9AB2-3F9F3BF902AD}"/>
                </a:ext>
              </a:extLst>
            </p:cNvPr>
            <p:cNvSpPr txBox="1"/>
            <p:nvPr/>
          </p:nvSpPr>
          <p:spPr>
            <a:xfrm>
              <a:off x="943898" y="4737636"/>
              <a:ext cx="75165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where </a:t>
              </a:r>
              <a:r>
                <a:rPr lang="en-US" b="1" i="1" dirty="0"/>
                <a:t>A</a:t>
              </a:r>
              <a:r>
                <a:rPr lang="en-US" dirty="0"/>
                <a:t> is the vector potential of </a:t>
              </a:r>
              <a:r>
                <a:rPr lang="en-US" b="1" i="1" dirty="0"/>
                <a:t>B, </a:t>
              </a:r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7F70D-6B88-7021-5301-D22E26A62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32" y="4685526"/>
              <a:ext cx="2412966" cy="5751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91C6CA-B2D9-8114-94B2-9BD2B5355D85}"/>
                </a:ext>
              </a:extLst>
            </p:cNvPr>
            <p:cNvSpPr txBox="1"/>
            <p:nvPr/>
          </p:nvSpPr>
          <p:spPr>
            <a:xfrm>
              <a:off x="2416164" y="5372976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Is the </a:t>
              </a:r>
              <a:r>
                <a:rPr lang="en-US" dirty="0" err="1"/>
                <a:t>Lagrangian</a:t>
              </a:r>
              <a:r>
                <a:rPr lang="en-US" dirty="0"/>
                <a:t> derivative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25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379F3-41A5-4171-9A93-3B4CD647E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14168"/>
            <a:ext cx="5009330" cy="2717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0AD66-120B-4192-B49A-F0B2BA1A4A51}"/>
              </a:ext>
            </a:extLst>
          </p:cNvPr>
          <p:cNvSpPr txBox="1"/>
          <p:nvPr/>
        </p:nvSpPr>
        <p:spPr>
          <a:xfrm>
            <a:off x="323528" y="1850470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Morrison &amp; Greene,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(1980) 790,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(1982) 569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5B618-1741-441C-9376-6665A80494D1}"/>
              </a:ext>
            </a:extLst>
          </p:cNvPr>
          <p:cNvSpPr txBox="1"/>
          <p:nvPr/>
        </p:nvSpPr>
        <p:spPr>
          <a:xfrm>
            <a:off x="539552" y="5544387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Webb, Dasgupta, McKenzie, Hu &amp;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Zank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J. Math.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Theor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(2014) 095502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7F0916-D1F8-4FFF-AC44-B594C77F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Hamiltonian structure of </a:t>
            </a:r>
            <a:r>
              <a:rPr lang="en-US" altLang="zh-CN" dirty="0"/>
              <a:t>ideal </a:t>
            </a:r>
            <a:r>
              <a:rPr lang="en-US" dirty="0"/>
              <a:t>MHD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09133D-3577-4390-AE47-A7FB6789D4F3}"/>
                  </a:ext>
                </a:extLst>
              </p:cNvPr>
              <p:cNvSpPr txBox="1"/>
              <p:nvPr/>
            </p:nvSpPr>
            <p:spPr>
              <a:xfrm>
                <a:off x="6588224" y="2523608"/>
                <a:ext cx="1034364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09133D-3577-4390-AE47-A7FB6789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523608"/>
                <a:ext cx="1034364" cy="553998"/>
              </a:xfrm>
              <a:prstGeom prst="rect">
                <a:avLst/>
              </a:prstGeom>
              <a:blipFill>
                <a:blip r:embed="rId3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266357C-EDFE-4D2D-AC1D-C129A9624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891870"/>
            <a:ext cx="1966823" cy="6642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0E52F5-A73F-1AF3-DD59-2B85447EB8E0}"/>
                  </a:ext>
                </a:extLst>
              </p:cNvPr>
              <p:cNvSpPr txBox="1"/>
              <p:nvPr/>
            </p:nvSpPr>
            <p:spPr>
              <a:xfrm>
                <a:off x="2668647" y="522390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i="1" dirty="0" err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3399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0E52F5-A73F-1AF3-DD59-2B85447EB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47" y="5223904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FF102F-BCD5-C9A6-80C2-8A9C0F0A5AE9}"/>
                  </a:ext>
                </a:extLst>
              </p:cNvPr>
              <p:cNvSpPr txBox="1"/>
              <p:nvPr/>
            </p:nvSpPr>
            <p:spPr>
              <a:xfrm>
                <a:off x="1832701" y="5253706"/>
                <a:ext cx="21385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3399"/>
                    </a:solidFill>
                  </a:rPr>
                  <a:t> are functionals of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FF102F-BCD5-C9A6-80C2-8A9C0F0A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701" y="5253706"/>
                <a:ext cx="2138534" cy="276999"/>
              </a:xfrm>
              <a:prstGeom prst="rect">
                <a:avLst/>
              </a:prstGeom>
              <a:blipFill>
                <a:blip r:embed="rId6"/>
                <a:stretch>
                  <a:fillRect l="-4000" t="-28889" r="-600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76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A1D7-4AA5-1DB3-D161-3D4AFCD8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Lie-Poisson bracket by using antisymmetric operator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69AC4-5CAC-6857-3E41-FF8ADF64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6" y="1446348"/>
            <a:ext cx="7568460" cy="2703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719ED-9C57-CFBB-CAC6-10AC0838D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07" y="4880119"/>
            <a:ext cx="1296144" cy="668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9987D8-98B3-C994-2014-758ED118CCE4}"/>
                  </a:ext>
                </a:extLst>
              </p:cNvPr>
              <p:cNvSpPr txBox="1"/>
              <p:nvPr/>
            </p:nvSpPr>
            <p:spPr>
              <a:xfrm>
                <a:off x="4355976" y="489442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i="1" dirty="0" err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3399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9987D8-98B3-C994-2014-758ED118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894429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4BE060-4497-7707-D782-05415F4F3342}"/>
              </a:ext>
            </a:extLst>
          </p:cNvPr>
          <p:cNvSpPr txBox="1"/>
          <p:nvPr/>
        </p:nvSpPr>
        <p:spPr>
          <a:xfrm>
            <a:off x="1118340" y="4149370"/>
            <a:ext cx="7568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The ideal MHD basic equations can be written 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101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H\left( v_{\epsilon} \right)=H(v)+\alpha H_1+{\frac{\alpha^2}{2}}H_2+\cdots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9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H_2=-\left&lt;\xi_1,{\frac{\partial v_1}{\partial t}} \right&gt;&#10;=\int \bm{\omega} \cdot&#10;\left( {\frac{\partial\bm{\xi}_1}{\partial t}} \times \bm{\xi}_1 \right) \dd V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427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H_1\equiv 0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7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H\left( v_{\epsilon} \right)=H(v)+\alpha H_1+{\frac{\alpha^2}{2}}H_2+\cdots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9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H_1\equiv 0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7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%\pagecolor{yellow}&#10;%&#10;\begin{eqnarray*}&#10;H_2={\frac{1}{2}} \rho&#10;\int \left[&#10;\left({\frac{\partial \bm{\xi}}{\partial t}} \right)^2&#10;-\bm{\xi}\cdot \bm{F} (\bm{\xi})&#10;\right]&#10;\dd V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423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symb,graphicx,theorem,bm,amsmath,fancybox,enumerate}&#10;\usepackage{amsmath,amssymb,amscd}&#10;\newcommand{\dis}{\displaystyle}&#10;%&#10;%%%%%%%%%%%% Personal definition  %%%%%%%%%%%%%%%%%%%%&#10;%\newcommand{\bm}[1]{\mbox{\boldmath $ #1 $}}&#10;\def\g{{\mathfrak{g}}}%     \g == \mathfrak{g}&#10;\newcommand{\dd}{{\rm{d}}}&#10;\newcommand{\ee}{{\rm{e}}}&#10;\newcommand{\ci}{{\rm{i}}}&#10;\newcommand{\veps}{{\varepsilon}}&#10;\newcommand{\sx}{{\scriptsize x}}&#10;\newcommand{\sech}{\mathop{\rm sech}\nolimits}&#10;\newcommand{\om}{\mbox{\boldmath $\omega$}}&#10;%&#10;\usepackage{color}&#10;\begin{document}&#10;\pagecolor{yellow}&#10;%&#10;\begin{eqnarray*}&#10;=\rho&#10;\int&#10;{\frac{\partial \bm{\xi}}{\partial t}} \cdot&#10; \left(&#10;{\frac{\partial \bm{\xi}}{\partial t}} &#10;+(\bm{U}\cdot \nabla )\bm{\xi}&#10;\right) \dd V&#10;%&#10;\label{eqn:etam^2}&#10;\end{eqnarray*}&#10;%&#10;\end{document}&#10;"/>
  <p:tag name="FILENAME" val="figure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383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11627</TotalTime>
  <Words>1230</Words>
  <Application>Microsoft Office PowerPoint</Application>
  <PresentationFormat>On-screen Show (4:3)</PresentationFormat>
  <Paragraphs>206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Century</vt:lpstr>
      <vt:lpstr>Montserrat-Regular</vt:lpstr>
      <vt:lpstr>Times</vt:lpstr>
      <vt:lpstr>Office テーマ</vt:lpstr>
      <vt:lpstr>PowerPoint Presentation</vt:lpstr>
      <vt:lpstr>Outline</vt:lpstr>
      <vt:lpstr>PowerPoint Presentation</vt:lpstr>
      <vt:lpstr>Energy and MHD instability</vt:lpstr>
      <vt:lpstr>Krein’s theory of Hamiltonian spectra</vt:lpstr>
      <vt:lpstr>The basic equations in ideal MHD</vt:lpstr>
      <vt:lpstr>Advected quantities</vt:lpstr>
      <vt:lpstr>Hamiltonian structure of ideal MHD </vt:lpstr>
      <vt:lpstr>Lie-Poisson bracket by using antisymmetric operator</vt:lpstr>
      <vt:lpstr>Casimir</vt:lpstr>
      <vt:lpstr>Kinematically (Dynamically) accessible disturbance</vt:lpstr>
      <vt:lpstr>Kinematically (Dynamically) accessible disturbance</vt:lpstr>
      <vt:lpstr>PowerPoint Presentation</vt:lpstr>
      <vt:lpstr>PowerPoint Presentation</vt:lpstr>
      <vt:lpstr>Kinematically (Dynamically) accessible disturbance</vt:lpstr>
      <vt:lpstr>PowerPoint Presentation</vt:lpstr>
      <vt:lpstr>PowerPoint Presentation</vt:lpstr>
      <vt:lpstr>Lagrangian displacement  (Compared to Eulerian view point)</vt:lpstr>
      <vt:lpstr>PowerPoint Presentation</vt:lpstr>
      <vt:lpstr>Energy formula from the Friman-Rotenberg equation (Ideal MHD)</vt:lpstr>
      <vt:lpstr>What is η(=∇×ζ)</vt:lpstr>
      <vt:lpstr>PowerPoint Presentation</vt:lpstr>
      <vt:lpstr>Basic equations and energy formula in Hall MHD</vt:lpstr>
      <vt:lpstr>Merit of the new energy formula</vt:lpstr>
      <vt:lpstr>Example: An Energy of waves on a circular vortex patch</vt:lpstr>
      <vt:lpstr>Example: a rigidly rotating flow</vt:lpstr>
      <vt:lpstr>Energy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suuyou</dc:creator>
  <cp:lastModifiedBy>Rong Zou</cp:lastModifiedBy>
  <cp:revision>521</cp:revision>
  <dcterms:created xsi:type="dcterms:W3CDTF">2013-09-11T11:11:35Z</dcterms:created>
  <dcterms:modified xsi:type="dcterms:W3CDTF">2023-12-03T21:06:13Z</dcterms:modified>
</cp:coreProperties>
</file>