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8.xml" ContentType="application/vnd.openxmlformats-officedocument.presentationml.tags+xml"/>
  <Override PartName="/ppt/notesSlides/notesSlide1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9" r:id="rId2"/>
    <p:sldId id="619" r:id="rId3"/>
    <p:sldId id="421" r:id="rId4"/>
    <p:sldId id="422" r:id="rId5"/>
    <p:sldId id="472" r:id="rId6"/>
    <p:sldId id="473" r:id="rId7"/>
    <p:sldId id="625" r:id="rId8"/>
    <p:sldId id="438" r:id="rId9"/>
    <p:sldId id="460" r:id="rId10"/>
    <p:sldId id="396" r:id="rId11"/>
    <p:sldId id="402" r:id="rId12"/>
    <p:sldId id="403" r:id="rId13"/>
    <p:sldId id="626" r:id="rId14"/>
    <p:sldId id="423" r:id="rId15"/>
    <p:sldId id="407" r:id="rId16"/>
    <p:sldId id="444" r:id="rId17"/>
    <p:sldId id="435" r:id="rId18"/>
    <p:sldId id="425" r:id="rId19"/>
    <p:sldId id="410" r:id="rId20"/>
    <p:sldId id="411" r:id="rId21"/>
    <p:sldId id="412" r:id="rId22"/>
    <p:sldId id="413" r:id="rId23"/>
    <p:sldId id="414" r:id="rId24"/>
    <p:sldId id="415" r:id="rId25"/>
    <p:sldId id="633" r:id="rId26"/>
    <p:sldId id="462" r:id="rId27"/>
    <p:sldId id="627" r:id="rId28"/>
    <p:sldId id="439" r:id="rId29"/>
    <p:sldId id="628" r:id="rId30"/>
    <p:sldId id="629" r:id="rId31"/>
    <p:sldId id="631" r:id="rId32"/>
    <p:sldId id="632" r:id="rId33"/>
    <p:sldId id="467" r:id="rId34"/>
    <p:sldId id="468" r:id="rId35"/>
    <p:sldId id="622" r:id="rId36"/>
    <p:sldId id="618" r:id="rId37"/>
    <p:sldId id="624" r:id="rId38"/>
    <p:sldId id="465" r:id="rId39"/>
    <p:sldId id="466" r:id="rId40"/>
    <p:sldId id="623" r:id="rId41"/>
    <p:sldId id="433" r:id="rId42"/>
    <p:sldId id="448" r:id="rId43"/>
    <p:sldId id="449" r:id="rId44"/>
    <p:sldId id="450" r:id="rId45"/>
    <p:sldId id="446" r:id="rId46"/>
    <p:sldId id="452" r:id="rId47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990000"/>
    <a:srgbClr val="0000FF"/>
    <a:srgbClr val="CC00CC"/>
    <a:srgbClr val="CC6600"/>
    <a:srgbClr val="CCFFCC"/>
    <a:srgbClr val="996600"/>
    <a:srgbClr val="CC9900"/>
    <a:srgbClr val="FFCC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95" autoAdjust="0"/>
    <p:restoredTop sz="94660"/>
  </p:normalViewPr>
  <p:slideViewPr>
    <p:cSldViewPr>
      <p:cViewPr varScale="1">
        <p:scale>
          <a:sx n="65" d="100"/>
          <a:sy n="65" d="100"/>
        </p:scale>
        <p:origin x="14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D39A9-CE02-4A9F-89A0-F86D92438508}" type="datetimeFigureOut">
              <a:rPr kumimoji="1" lang="ja-JP" altLang="en-US" smtClean="0"/>
              <a:t>2023/12/4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4903E-4D67-433E-9FA0-E2DE51374C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5102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C4444-354C-4F12-8131-5D9A1F191EDC}" type="datetimeFigureOut">
              <a:rPr kumimoji="1" lang="ja-JP" altLang="en-US" smtClean="0"/>
              <a:pPr/>
              <a:t>2023/12/4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055E1-AB4C-4E10-A38F-69EF0D927EF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6471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55C5B6-6D14-48E9-A06C-B2E7D1B89D69}" type="slidenum">
              <a:rPr lang="en-US" altLang="ja-JP" smtClean="0">
                <a:latin typeface="Arial" pitchFamily="34" charset="0"/>
              </a:rPr>
              <a:pPr/>
              <a:t>1</a:t>
            </a:fld>
            <a:endParaRPr lang="en-US" altLang="ja-JP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688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094B49-8AE8-48F6-A2E6-0B41211F421C}" type="slidenum">
              <a:rPr lang="en-US" altLang="ja-JP" smtClean="0">
                <a:ea typeface="ＭＳ Ｐゴシック" charset="-128"/>
              </a:rPr>
              <a:pPr/>
              <a:t>22</a:t>
            </a:fld>
            <a:endParaRPr lang="en-US" altLang="ja-JP">
              <a:ea typeface="ＭＳ Ｐゴシック" charset="-128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816790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89FC8A-DEE5-4AF7-9C05-02CB3D0376CD}" type="slidenum">
              <a:rPr lang="en-US" altLang="ja-JP" smtClean="0">
                <a:ea typeface="ＭＳ Ｐゴシック" charset="-128"/>
              </a:rPr>
              <a:pPr/>
              <a:t>23</a:t>
            </a:fld>
            <a:endParaRPr lang="en-US" altLang="ja-JP">
              <a:ea typeface="ＭＳ Ｐゴシック" charset="-128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369051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4301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03288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03288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03288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03288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EC70B726-1EFF-4DEF-9B09-3DD9BED23B15}" type="slidenum">
              <a:rPr lang="en-US" altLang="ja-JP" sz="1200"/>
              <a:pPr eaLnBrk="1" hangingPunct="1"/>
              <a:t>38</a:t>
            </a:fld>
            <a:endParaRPr lang="en-US" altLang="ja-JP" sz="1200"/>
          </a:p>
        </p:txBody>
      </p:sp>
    </p:spTree>
    <p:extLst>
      <p:ext uri="{BB962C8B-B14F-4D97-AF65-F5344CB8AC3E}">
        <p14:creationId xmlns:p14="http://schemas.microsoft.com/office/powerpoint/2010/main" val="1135175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D4263C-17C4-4E87-8ACC-C0E8FB816A21}" type="slidenum">
              <a:rPr lang="en-US" altLang="ja-JP" smtClean="0">
                <a:ea typeface="ＭＳ Ｐゴシック" charset="-128"/>
              </a:rPr>
              <a:pPr/>
              <a:t>41</a:t>
            </a:fld>
            <a:endParaRPr lang="en-US" altLang="ja-JP">
              <a:ea typeface="ＭＳ Ｐゴシック" charset="-128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931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54580B-E32D-4D6E-8F3B-87A14F08FCF6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06359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54F99-7528-423B-8DBB-E68BE7FD2C59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23475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094B49-8AE8-48F6-A2E6-0B41211F421C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86909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4198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03288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03288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03288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03288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53ECB9CE-8254-4C31-9410-AD2F2AF48B56}" type="slidenum">
              <a:rPr lang="en-US" altLang="ja-JP" sz="1200"/>
              <a:pPr eaLnBrk="1" hangingPunct="1"/>
              <a:t>2</a:t>
            </a:fld>
            <a:endParaRPr lang="en-US" altLang="ja-JP" sz="1200"/>
          </a:p>
        </p:txBody>
      </p:sp>
    </p:spTree>
    <p:extLst>
      <p:ext uri="{BB962C8B-B14F-4D97-AF65-F5344CB8AC3E}">
        <p14:creationId xmlns:p14="http://schemas.microsoft.com/office/powerpoint/2010/main" val="3162684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4506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03288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03288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03288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03288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33D178C3-F786-4023-B2B2-1F3CCD33FBFD}" type="slidenum">
              <a:rPr lang="en-US" altLang="ja-JP" sz="1200"/>
              <a:pPr eaLnBrk="1" hangingPunct="1"/>
              <a:t>3</a:t>
            </a:fld>
            <a:endParaRPr lang="en-US" altLang="ja-JP" sz="1200"/>
          </a:p>
        </p:txBody>
      </p:sp>
    </p:spTree>
    <p:extLst>
      <p:ext uri="{BB962C8B-B14F-4D97-AF65-F5344CB8AC3E}">
        <p14:creationId xmlns:p14="http://schemas.microsoft.com/office/powerpoint/2010/main" val="1655012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4608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03288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03288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03288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03288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C103A895-AA48-4CAD-9245-627E4A6FED31}" type="slidenum">
              <a:rPr lang="en-US" altLang="ja-JP" sz="1200"/>
              <a:pPr eaLnBrk="1" hangingPunct="1"/>
              <a:t>4</a:t>
            </a:fld>
            <a:endParaRPr lang="en-US" altLang="ja-JP" sz="1200"/>
          </a:p>
        </p:txBody>
      </p:sp>
    </p:spTree>
    <p:extLst>
      <p:ext uri="{BB962C8B-B14F-4D97-AF65-F5344CB8AC3E}">
        <p14:creationId xmlns:p14="http://schemas.microsoft.com/office/powerpoint/2010/main" val="941163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8998A3B-D096-45C6-9CEB-D606F0F030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0CCAF8-A98B-49A2-A3C1-ED1549F7ADE9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386050" name="Rectangle 2">
            <a:extLst>
              <a:ext uri="{FF2B5EF4-FFF2-40B4-BE49-F238E27FC236}">
                <a16:creationId xmlns:a16="http://schemas.microsoft.com/office/drawing/2014/main" id="{FA1786B6-4EF4-4D90-92CE-1D60ABD6E3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>
            <a:extLst>
              <a:ext uri="{FF2B5EF4-FFF2-40B4-BE49-F238E27FC236}">
                <a16:creationId xmlns:a16="http://schemas.microsoft.com/office/drawing/2014/main" id="{3217B977-666A-4781-BFEF-1581A7721A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D4263C-17C4-4E87-8ACC-C0E8FB816A21}" type="slidenum">
              <a:rPr lang="en-US" altLang="ja-JP" smtClean="0">
                <a:ea typeface="ＭＳ Ｐゴシック" charset="-128"/>
              </a:rPr>
              <a:pPr/>
              <a:t>18</a:t>
            </a:fld>
            <a:endParaRPr lang="en-US" altLang="ja-JP">
              <a:ea typeface="ＭＳ Ｐゴシック" charset="-128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9449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D4263C-17C4-4E87-8ACC-C0E8FB816A21}" type="slidenum">
              <a:rPr lang="en-US" altLang="ja-JP" smtClean="0">
                <a:ea typeface="ＭＳ Ｐゴシック" charset="-128"/>
              </a:rPr>
              <a:pPr/>
              <a:t>19</a:t>
            </a:fld>
            <a:endParaRPr lang="en-US" altLang="ja-JP">
              <a:ea typeface="ＭＳ Ｐゴシック" charset="-128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639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54580B-E32D-4D6E-8F3B-87A14F08FCF6}" type="slidenum">
              <a:rPr lang="en-US" altLang="ja-JP" smtClean="0">
                <a:ea typeface="ＭＳ Ｐゴシック" charset="-128"/>
              </a:rPr>
              <a:pPr/>
              <a:t>20</a:t>
            </a:fld>
            <a:endParaRPr lang="en-US" altLang="ja-JP">
              <a:ea typeface="ＭＳ Ｐゴシック" charset="-128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55599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54F99-7528-423B-8DBB-E68BE7FD2C59}" type="slidenum">
              <a:rPr lang="en-US" altLang="ja-JP" smtClean="0">
                <a:ea typeface="ＭＳ Ｐゴシック" charset="-128"/>
              </a:rPr>
              <a:pPr/>
              <a:t>21</a:t>
            </a:fld>
            <a:endParaRPr lang="en-US" altLang="ja-JP">
              <a:ea typeface="ＭＳ Ｐゴシック" charset="-128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05336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25F3D-29C8-479F-B6FC-F89619BEE515}" type="datetimeFigureOut">
              <a:rPr kumimoji="1" lang="ja-JP" altLang="en-US" smtClean="0"/>
              <a:pPr/>
              <a:t>2023/12/4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F3DC2-5115-43B5-B396-E74F3544158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25F3D-29C8-479F-B6FC-F89619BEE515}" type="datetimeFigureOut">
              <a:rPr kumimoji="1" lang="ja-JP" altLang="en-US" smtClean="0"/>
              <a:pPr/>
              <a:t>2023/12/4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F3DC2-5115-43B5-B396-E74F3544158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25F3D-29C8-479F-B6FC-F89619BEE515}" type="datetimeFigureOut">
              <a:rPr kumimoji="1" lang="ja-JP" altLang="en-US" smtClean="0"/>
              <a:pPr/>
              <a:t>2023/12/4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F3DC2-5115-43B5-B396-E74F3544158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5334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95300" y="914400"/>
            <a:ext cx="4000500" cy="5410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00500" cy="5410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F03A0578-142A-4EB7-91BF-DD467C57235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25F3D-29C8-479F-B6FC-F89619BEE515}" type="datetimeFigureOut">
              <a:rPr kumimoji="1" lang="ja-JP" altLang="en-US" smtClean="0"/>
              <a:pPr/>
              <a:t>2023/12/4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F3DC2-5115-43B5-B396-E74F3544158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25F3D-29C8-479F-B6FC-F89619BEE515}" type="datetimeFigureOut">
              <a:rPr kumimoji="1" lang="ja-JP" altLang="en-US" smtClean="0"/>
              <a:pPr/>
              <a:t>2023/12/4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F3DC2-5115-43B5-B396-E74F3544158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25F3D-29C8-479F-B6FC-F89619BEE515}" type="datetimeFigureOut">
              <a:rPr kumimoji="1" lang="ja-JP" altLang="en-US" smtClean="0"/>
              <a:pPr/>
              <a:t>2023/12/4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F3DC2-5115-43B5-B396-E74F3544158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25F3D-29C8-479F-B6FC-F89619BEE515}" type="datetimeFigureOut">
              <a:rPr kumimoji="1" lang="ja-JP" altLang="en-US" smtClean="0"/>
              <a:pPr/>
              <a:t>2023/12/4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F3DC2-5115-43B5-B396-E74F3544158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25F3D-29C8-479F-B6FC-F89619BEE515}" type="datetimeFigureOut">
              <a:rPr kumimoji="1" lang="ja-JP" altLang="en-US" smtClean="0"/>
              <a:pPr/>
              <a:t>2023/12/4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F3DC2-5115-43B5-B396-E74F3544158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25F3D-29C8-479F-B6FC-F89619BEE515}" type="datetimeFigureOut">
              <a:rPr kumimoji="1" lang="ja-JP" altLang="en-US" smtClean="0"/>
              <a:pPr/>
              <a:t>2023/12/4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F3DC2-5115-43B5-B396-E74F3544158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25F3D-29C8-479F-B6FC-F89619BEE515}" type="datetimeFigureOut">
              <a:rPr kumimoji="1" lang="ja-JP" altLang="en-US" smtClean="0"/>
              <a:pPr/>
              <a:t>2023/12/4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F3DC2-5115-43B5-B396-E74F3544158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25F3D-29C8-479F-B6FC-F89619BEE515}" type="datetimeFigureOut">
              <a:rPr kumimoji="1" lang="ja-JP" altLang="en-US" smtClean="0"/>
              <a:pPr/>
              <a:t>2023/12/4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F3DC2-5115-43B5-B396-E74F3544158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25F3D-29C8-479F-B6FC-F89619BEE515}" type="datetimeFigureOut">
              <a:rPr kumimoji="1" lang="ja-JP" altLang="en-US" smtClean="0"/>
              <a:pPr/>
              <a:t>2023/12/4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F3DC2-5115-43B5-B396-E74F3544158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4.png"/><Relationship Id="rId12" Type="http://schemas.openxmlformats.org/officeDocument/2006/relationships/image" Target="../media/image57.png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3.png"/><Relationship Id="rId11" Type="http://schemas.openxmlformats.org/officeDocument/2006/relationships/image" Target="../media/image56.png"/><Relationship Id="rId5" Type="http://schemas.openxmlformats.org/officeDocument/2006/relationships/image" Target="../media/image52.png"/><Relationship Id="rId10" Type="http://schemas.openxmlformats.org/officeDocument/2006/relationships/image" Target="../media/image51.wmf"/><Relationship Id="rId4" Type="http://schemas.openxmlformats.org/officeDocument/2006/relationships/notesSlide" Target="../notesSlides/notesSlide9.xml"/><Relationship Id="rId9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tags" Target="../tags/tag8.xml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10.xml"/><Relationship Id="rId11" Type="http://schemas.openxmlformats.org/officeDocument/2006/relationships/image" Target="../media/image6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2.png"/><Relationship Id="rId4" Type="http://schemas.openxmlformats.org/officeDocument/2006/relationships/tags" Target="../tags/tag9.xml"/><Relationship Id="rId9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13" Type="http://schemas.openxmlformats.org/officeDocument/2006/relationships/image" Target="../media/image70.png"/><Relationship Id="rId18" Type="http://schemas.openxmlformats.org/officeDocument/2006/relationships/image" Target="../media/image64.png"/><Relationship Id="rId3" Type="http://schemas.openxmlformats.org/officeDocument/2006/relationships/tags" Target="../tags/tag1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tags" Target="../tags/tag11.xml"/><Relationship Id="rId16" Type="http://schemas.openxmlformats.org/officeDocument/2006/relationships/image" Target="../media/image73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68.png"/><Relationship Id="rId5" Type="http://schemas.openxmlformats.org/officeDocument/2006/relationships/tags" Target="../tags/tag14.xml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tags" Target="../tags/tag13.xml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5.png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80.png"/><Relationship Id="rId4" Type="http://schemas.openxmlformats.org/officeDocument/2006/relationships/image" Target="../media/image72.png"/><Relationship Id="rId9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7.png"/><Relationship Id="rId5" Type="http://schemas.openxmlformats.org/officeDocument/2006/relationships/image" Target="../media/image89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0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118.png"/><Relationship Id="rId18" Type="http://schemas.openxmlformats.org/officeDocument/2006/relationships/image" Target="../media/image123.png"/><Relationship Id="rId3" Type="http://schemas.openxmlformats.org/officeDocument/2006/relationships/tags" Target="../tags/tag19.xml"/><Relationship Id="rId21" Type="http://schemas.openxmlformats.org/officeDocument/2006/relationships/image" Target="../media/image126.png"/><Relationship Id="rId7" Type="http://schemas.openxmlformats.org/officeDocument/2006/relationships/tags" Target="../tags/tag23.xml"/><Relationship Id="rId12" Type="http://schemas.openxmlformats.org/officeDocument/2006/relationships/notesSlide" Target="../notesSlides/notesSlide12.xml"/><Relationship Id="rId17" Type="http://schemas.openxmlformats.org/officeDocument/2006/relationships/image" Target="../media/image122.png"/><Relationship Id="rId2" Type="http://schemas.openxmlformats.org/officeDocument/2006/relationships/tags" Target="../tags/tag18.xml"/><Relationship Id="rId16" Type="http://schemas.openxmlformats.org/officeDocument/2006/relationships/image" Target="../media/image121.png"/><Relationship Id="rId20" Type="http://schemas.openxmlformats.org/officeDocument/2006/relationships/image" Target="../media/image125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1.xml"/><Relationship Id="rId15" Type="http://schemas.openxmlformats.org/officeDocument/2006/relationships/image" Target="../media/image120.png"/><Relationship Id="rId10" Type="http://schemas.openxmlformats.org/officeDocument/2006/relationships/tags" Target="../tags/tag26.xml"/><Relationship Id="rId19" Type="http://schemas.openxmlformats.org/officeDocument/2006/relationships/image" Target="../media/image124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image" Target="../media/image119.png"/><Relationship Id="rId22" Type="http://schemas.openxmlformats.org/officeDocument/2006/relationships/image" Target="../media/image12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8.emf"/><Relationship Id="rId7" Type="http://schemas.openxmlformats.org/officeDocument/2006/relationships/image" Target="../media/image13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Relationship Id="rId6" Type="http://schemas.openxmlformats.org/officeDocument/2006/relationships/image" Target="../media/image120.png"/><Relationship Id="rId5" Type="http://schemas.openxmlformats.org/officeDocument/2006/relationships/image" Target="../media/image130.emf"/><Relationship Id="rId4" Type="http://schemas.openxmlformats.org/officeDocument/2006/relationships/image" Target="../media/image12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12" Type="http://schemas.openxmlformats.org/officeDocument/2006/relationships/image" Target="../media/image142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11" Type="http://schemas.openxmlformats.org/officeDocument/2006/relationships/image" Target="../media/image141.png"/><Relationship Id="rId5" Type="http://schemas.openxmlformats.org/officeDocument/2006/relationships/image" Target="../media/image135.png"/><Relationship Id="rId10" Type="http://schemas.openxmlformats.org/officeDocument/2006/relationships/image" Target="../media/image140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33.png"/><Relationship Id="rId7" Type="http://schemas.openxmlformats.org/officeDocument/2006/relationships/image" Target="../media/image144.emf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emf"/><Relationship Id="rId11" Type="http://schemas.openxmlformats.org/officeDocument/2006/relationships/image" Target="../media/image148.emf"/><Relationship Id="rId5" Type="http://schemas.openxmlformats.org/officeDocument/2006/relationships/image" Target="../media/image135.png"/><Relationship Id="rId10" Type="http://schemas.openxmlformats.org/officeDocument/2006/relationships/image" Target="../media/image147.emf"/><Relationship Id="rId4" Type="http://schemas.openxmlformats.org/officeDocument/2006/relationships/image" Target="../media/image134.png"/><Relationship Id="rId9" Type="http://schemas.openxmlformats.org/officeDocument/2006/relationships/image" Target="../media/image14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4.png"/><Relationship Id="rId12" Type="http://schemas.openxmlformats.org/officeDocument/2006/relationships/image" Target="../media/image57.png"/><Relationship Id="rId2" Type="http://schemas.openxmlformats.org/officeDocument/2006/relationships/tags" Target="../tags/tag2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3.png"/><Relationship Id="rId11" Type="http://schemas.openxmlformats.org/officeDocument/2006/relationships/image" Target="../media/image56.png"/><Relationship Id="rId5" Type="http://schemas.openxmlformats.org/officeDocument/2006/relationships/image" Target="../media/image52.png"/><Relationship Id="rId10" Type="http://schemas.openxmlformats.org/officeDocument/2006/relationships/image" Target="../media/image51.wmf"/><Relationship Id="rId4" Type="http://schemas.openxmlformats.org/officeDocument/2006/relationships/notesSlide" Target="../notesSlides/notesSlide15.xml"/><Relationship Id="rId9" Type="http://schemas.openxmlformats.org/officeDocument/2006/relationships/oleObject" Target="../embeddings/oleObject2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tags" Target="../tags/tag31.xml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notesSlide" Target="../notesSlides/notesSlide16.xml"/><Relationship Id="rId11" Type="http://schemas.openxmlformats.org/officeDocument/2006/relationships/image" Target="../media/image6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2.png"/><Relationship Id="rId4" Type="http://schemas.openxmlformats.org/officeDocument/2006/relationships/tags" Target="../tags/tag32.xml"/><Relationship Id="rId9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1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4231793"/>
            <a:ext cx="6912768" cy="1296144"/>
          </a:xfrm>
        </p:spPr>
        <p:txBody>
          <a:bodyPr>
            <a:normAutofit lnSpcReduction="10000"/>
          </a:bodyPr>
          <a:lstStyle/>
          <a:p>
            <a:r>
              <a:rPr lang="en-US" altLang="ja-JP" sz="28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Yasuhide Fukumoto</a:t>
            </a:r>
          </a:p>
          <a:p>
            <a:r>
              <a:rPr lang="en-US" altLang="ja-JP" sz="2400" b="1" dirty="0">
                <a:solidFill>
                  <a:srgbClr val="990000"/>
                </a:solidFill>
              </a:rPr>
              <a:t>Institute of Mathematics for Industry, </a:t>
            </a:r>
          </a:p>
          <a:p>
            <a:pPr eaLnBrk="1" hangingPunct="1"/>
            <a:r>
              <a:rPr lang="en-US" altLang="ja-JP" sz="2400" b="1" dirty="0">
                <a:solidFill>
                  <a:srgbClr val="990000"/>
                </a:solidFill>
              </a:rPr>
              <a:t>Kyushu University, Japan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835696" y="5610651"/>
            <a:ext cx="514965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Rong</a:t>
            </a:r>
            <a:r>
              <a:rPr lang="ja-JP" altLang="en-US" sz="28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8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ZOU</a:t>
            </a:r>
          </a:p>
          <a:p>
            <a:pPr algn="ctr"/>
            <a:r>
              <a:rPr lang="ja-JP" altLang="en-US" b="1" dirty="0">
                <a:solidFill>
                  <a:srgbClr val="990000"/>
                </a:solidFill>
              </a:rPr>
              <a:t>　　</a:t>
            </a:r>
            <a:r>
              <a:rPr lang="en-US" altLang="ja-JP" sz="2400" b="1" dirty="0">
                <a:solidFill>
                  <a:srgbClr val="990000"/>
                </a:solidFill>
              </a:rPr>
              <a:t>Hawaii Pacific University,</a:t>
            </a:r>
            <a:r>
              <a:rPr lang="en-US" altLang="ja-JP" sz="2400" b="1" dirty="0">
                <a:solidFill>
                  <a:srgbClr val="993300"/>
                </a:solidFill>
              </a:rPr>
              <a:t> </a:t>
            </a:r>
            <a:r>
              <a:rPr lang="en-US" altLang="ja-JP" sz="2400" b="1" dirty="0">
                <a:solidFill>
                  <a:srgbClr val="990000"/>
                </a:solidFill>
              </a:rPr>
              <a:t>USA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144524" y="2336822"/>
            <a:ext cx="9433048" cy="17125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Topological invariants and </a:t>
            </a:r>
            <a:r>
              <a:rPr lang="en-US" altLang="ja-JP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Nambu</a:t>
            </a:r>
            <a:r>
              <a:rPr lang="en-US" altLang="ja-JP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bracket </a:t>
            </a:r>
          </a:p>
          <a:p>
            <a:r>
              <a:rPr lang="en-US" altLang="ja-JP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 ideal fluid dynamics </a:t>
            </a:r>
          </a:p>
          <a:p>
            <a:r>
              <a:rPr lang="en-US" altLang="ja-JP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magnetohydrodynamics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87385E58-A3C2-42AB-A32C-C326FDFAA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872" y="0"/>
            <a:ext cx="5595648" cy="215443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IASM-BIRS</a:t>
            </a:r>
            <a:r>
              <a:rPr lang="ja-JP" altLang="en-US" sz="2000" b="1" dirty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</a:t>
            </a:r>
          </a:p>
          <a:p>
            <a:pPr>
              <a:defRPr/>
            </a:pPr>
            <a:r>
              <a:rPr lang="en-US" altLang="ja-JP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Vortex Dynamics: the Crossroads of Mathematics, Physics and Applications</a:t>
            </a:r>
          </a:p>
          <a:p>
            <a:pPr>
              <a:defRPr/>
            </a:pP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en-US" altLang="ja-JP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3-8, 2023 (Dec. 4)</a:t>
            </a:r>
          </a:p>
          <a:p>
            <a:pPr>
              <a:spcBef>
                <a:spcPts val="0"/>
              </a:spcBef>
              <a:defRPr/>
            </a:pPr>
            <a:r>
              <a:rPr lang="en-US" altLang="ja-JP" sz="1600" dirty="0">
                <a:solidFill>
                  <a:srgbClr val="CC0099"/>
                </a:solidFill>
                <a:latin typeface="Arial" charset="0"/>
              </a:rPr>
              <a:t>Organized by  B. </a:t>
            </a:r>
            <a:r>
              <a:rPr lang="en-US" altLang="ja-JP" sz="1600" dirty="0" err="1">
                <a:solidFill>
                  <a:srgbClr val="CC0099"/>
                </a:solidFill>
                <a:latin typeface="Arial" charset="0"/>
              </a:rPr>
              <a:t>Protas</a:t>
            </a:r>
            <a:r>
              <a:rPr lang="en-US" altLang="ja-JP" sz="1600" dirty="0">
                <a:solidFill>
                  <a:srgbClr val="CC0099"/>
                </a:solidFill>
                <a:latin typeface="Arial" charset="0"/>
              </a:rPr>
              <a:t>, S. </a:t>
            </a:r>
            <a:r>
              <a:rPr lang="en-US" altLang="ja-JP" sz="1600" dirty="0" err="1">
                <a:solidFill>
                  <a:srgbClr val="CC0099"/>
                </a:solidFill>
                <a:latin typeface="Arial" charset="0"/>
              </a:rPr>
              <a:t>Boatto</a:t>
            </a:r>
            <a:r>
              <a:rPr lang="en-US" altLang="ja-JP" sz="1600" dirty="0">
                <a:solidFill>
                  <a:srgbClr val="CC0099"/>
                </a:solidFill>
                <a:latin typeface="Arial" charset="0"/>
              </a:rPr>
              <a:t>, E. Luca and T. </a:t>
            </a:r>
            <a:r>
              <a:rPr lang="en-US" altLang="ja-JP" sz="1600" dirty="0" err="1">
                <a:solidFill>
                  <a:srgbClr val="CC0099"/>
                </a:solidFill>
                <a:latin typeface="Arial" charset="0"/>
              </a:rPr>
              <a:t>Sakajo</a:t>
            </a:r>
            <a:r>
              <a:rPr lang="en-US" altLang="ja-JP" dirty="0">
                <a:solidFill>
                  <a:srgbClr val="CC0099"/>
                </a:solidFill>
                <a:latin typeface="Arial" charset="0"/>
              </a:rPr>
              <a:t> </a:t>
            </a:r>
          </a:p>
          <a:p>
            <a:pPr>
              <a:spcBef>
                <a:spcPts val="0"/>
              </a:spcBef>
              <a:defRPr/>
            </a:pPr>
            <a:r>
              <a:rPr lang="en-US" altLang="ja-JP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Hall-Academic Island, Institute for Advanced Study in Mathematics (IASM), </a:t>
            </a:r>
            <a:r>
              <a:rPr lang="it-IT" altLang="ja-JP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Hangzhou, China</a:t>
            </a:r>
            <a:endParaRPr lang="en-US" altLang="ja-JP" b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0" y="83671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Magnetohydrodynamics</a:t>
            </a:r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 (MHD) of a compressible adiabatic conducting fluid</a:t>
            </a:r>
            <a:endParaRPr lang="ja-JP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081ABA3-1CB4-45AE-AF7D-A9C1BE6843EA}"/>
              </a:ext>
            </a:extLst>
          </p:cNvPr>
          <p:cNvSpPr txBox="1"/>
          <p:nvPr/>
        </p:nvSpPr>
        <p:spPr>
          <a:xfrm>
            <a:off x="2627784" y="2890391"/>
            <a:ext cx="33639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i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Baroclinic effect</a:t>
            </a:r>
          </a:p>
          <a:p>
            <a:endParaRPr kumimoji="1" lang="en-US" altLang="ja-JP" sz="3200" b="1" i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3200" b="1" i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Lorentz force</a:t>
            </a:r>
            <a:endParaRPr kumimoji="1" lang="ja-JP" altLang="en-US" sz="3200" b="1" i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883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kumimoji="1"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Equations of MHD</a:t>
            </a:r>
            <a:endParaRPr kumimoji="1" lang="ja-JP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693" y="1575799"/>
            <a:ext cx="5904656" cy="3202345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712" y="5792940"/>
            <a:ext cx="5362575" cy="695325"/>
          </a:xfrm>
          <a:prstGeom prst="rect">
            <a:avLst/>
          </a:prstGeom>
          <a:ln w="19050">
            <a:solidFill>
              <a:srgbClr val="CC00FF"/>
            </a:solidFill>
          </a:ln>
        </p:spPr>
      </p:pic>
      <p:sp>
        <p:nvSpPr>
          <p:cNvPr id="6" name="テキスト ボックス 5"/>
          <p:cNvSpPr txBox="1"/>
          <p:nvPr/>
        </p:nvSpPr>
        <p:spPr>
          <a:xfrm>
            <a:off x="2029080" y="4894072"/>
            <a:ext cx="52004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Conservation of helicity is destroyed </a:t>
            </a:r>
          </a:p>
          <a:p>
            <a:r>
              <a:rPr kumimoji="1" lang="en-US" altLang="ja-JP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</a:t>
            </a:r>
            <a:r>
              <a:rPr kumimoji="1"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baroclinic effect </a:t>
            </a:r>
            <a:r>
              <a:rPr kumimoji="1" lang="en-US" altLang="ja-JP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kumimoji="1"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Lorentz force</a:t>
            </a:r>
            <a:endParaRPr kumimoji="1" lang="ja-JP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7B0D617-B432-4588-96E1-5F9F738A780E}"/>
              </a:ext>
            </a:extLst>
          </p:cNvPr>
          <p:cNvSpPr/>
          <p:nvPr/>
        </p:nvSpPr>
        <p:spPr>
          <a:xfrm>
            <a:off x="4860032" y="2420888"/>
            <a:ext cx="648072" cy="50405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21C9EED-0E0C-4A59-B463-108B451A4D5E}"/>
              </a:ext>
            </a:extLst>
          </p:cNvPr>
          <p:cNvSpPr/>
          <p:nvPr/>
        </p:nvSpPr>
        <p:spPr>
          <a:xfrm>
            <a:off x="4211960" y="5888574"/>
            <a:ext cx="1152128" cy="50405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6C4683D-C1A3-45FE-9EAE-1791E768E92F}"/>
              </a:ext>
            </a:extLst>
          </p:cNvPr>
          <p:cNvSpPr/>
          <p:nvPr/>
        </p:nvSpPr>
        <p:spPr>
          <a:xfrm>
            <a:off x="5796136" y="2276872"/>
            <a:ext cx="936104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7BD8348-4407-4166-A843-6E80BE2DC788}"/>
              </a:ext>
            </a:extLst>
          </p:cNvPr>
          <p:cNvSpPr/>
          <p:nvPr/>
        </p:nvSpPr>
        <p:spPr>
          <a:xfrm>
            <a:off x="5508103" y="5797559"/>
            <a:ext cx="1745183" cy="690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385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ja-JP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Magnetohydrodynamics</a:t>
            </a:r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 of a compressible adiabatic conducting fluid</a:t>
            </a:r>
            <a:endParaRPr kumimoji="1" lang="ja-JP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35" y="2010718"/>
            <a:ext cx="8296275" cy="4057650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552" y="6259953"/>
            <a:ext cx="7863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Webb, </a:t>
            </a:r>
            <a:r>
              <a:rPr lang="en-US" altLang="ja-JP" dirty="0" err="1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Dasgupta</a:t>
            </a:r>
            <a:r>
              <a:rPr lang="en-US" altLang="ja-JP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McKenzie, Hu &amp; </a:t>
            </a:r>
            <a:r>
              <a:rPr lang="en-US" altLang="ja-JP" dirty="0" err="1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Zank</a:t>
            </a:r>
            <a:r>
              <a:rPr lang="en-US" altLang="ja-JP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J. Math. </a:t>
            </a:r>
            <a:r>
              <a:rPr lang="en-US" altLang="ja-JP" dirty="0" err="1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</a:t>
            </a:r>
            <a:r>
              <a:rPr lang="en-US" altLang="ja-JP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ja-JP" b="1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lang="en-US" altLang="ja-JP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(2014) 095502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23862" y="1449802"/>
            <a:ext cx="7863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Morrison &amp; Greene, Phys. Rev. Lett. </a:t>
            </a:r>
            <a:r>
              <a:rPr lang="en-US" altLang="ja-JP" b="1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en-US" altLang="ja-JP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(1980) 790, </a:t>
            </a:r>
            <a:r>
              <a:rPr lang="en-US" altLang="ja-JP" b="1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en-US" altLang="ja-JP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(1982) 569</a:t>
            </a:r>
          </a:p>
        </p:txBody>
      </p:sp>
    </p:spTree>
    <p:extLst>
      <p:ext uri="{BB962C8B-B14F-4D97-AF65-F5344CB8AC3E}">
        <p14:creationId xmlns:p14="http://schemas.microsoft.com/office/powerpoint/2010/main" val="3718923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D4D4CA94-7B72-4B1A-BAA8-01A6AEAE7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44" y="188640"/>
            <a:ext cx="8069055" cy="1217784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D75BA15-9492-4EE9-B4B4-0EE208A43A42}"/>
              </a:ext>
            </a:extLst>
          </p:cNvPr>
          <p:cNvSpPr/>
          <p:nvPr/>
        </p:nvSpPr>
        <p:spPr>
          <a:xfrm>
            <a:off x="213450" y="1501089"/>
            <a:ext cx="4635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000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altLang="ja-JP" sz="2000" dirty="0" err="1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Hameiri</a:t>
            </a:r>
            <a:r>
              <a:rPr lang="en-US" altLang="ja-JP" sz="2000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Phys. Plasmas </a:t>
            </a:r>
            <a:r>
              <a:rPr lang="en-US" altLang="ja-JP" sz="2000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ja-JP" sz="2000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(2004) 3423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37E3680-7E06-4233-A149-E8D5D511C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599" y="4599661"/>
            <a:ext cx="5349168" cy="1872208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D177710-8D13-46BF-8459-9FB9CF09C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192" y="2437314"/>
            <a:ext cx="5717007" cy="1703487"/>
          </a:xfrm>
          <a:prstGeom prst="rect">
            <a:avLst/>
          </a:prstGeom>
          <a:ln w="25400">
            <a:solidFill>
              <a:srgbClr val="990000"/>
            </a:solidFill>
          </a:ln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CB8DCCB-3BF4-4BFC-A4A6-3186A57B9C1F}"/>
              </a:ext>
            </a:extLst>
          </p:cNvPr>
          <p:cNvSpPr txBox="1"/>
          <p:nvPr/>
        </p:nvSpPr>
        <p:spPr>
          <a:xfrm>
            <a:off x="738695" y="3198167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Cross-helicity</a:t>
            </a:r>
            <a:endParaRPr kumimoji="1" lang="ja-JP" altLang="en-US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80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B23C917-ECD5-400E-89BE-A5D050C8B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02" y="879964"/>
            <a:ext cx="7114803" cy="107376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57400"/>
            <a:ext cx="3137374" cy="850106"/>
          </a:xfrm>
        </p:spPr>
        <p:txBody>
          <a:bodyPr>
            <a:normAutofit/>
          </a:bodyPr>
          <a:lstStyle/>
          <a:p>
            <a:r>
              <a:rPr kumimoji="1"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A difficulty</a:t>
            </a:r>
            <a:endParaRPr kumimoji="1" lang="ja-JP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AFC63FEF-F54C-4808-BD19-CEB6ADEBD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904" y="1550717"/>
            <a:ext cx="4968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en-US" altLang="ja-JP" dirty="0" err="1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Hameiri</a:t>
            </a:r>
            <a:r>
              <a:rPr lang="en-US" altLang="ja-JP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Phys. Plasmas </a:t>
            </a:r>
            <a:r>
              <a:rPr lang="en-US" altLang="ja-JP" b="1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altLang="ja-JP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(2004)</a:t>
            </a:r>
            <a:r>
              <a:rPr lang="ja-JP" altLang="en-US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3423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B8159C5-7AB0-4C41-8CA4-07F2A2F19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04" y="2178115"/>
            <a:ext cx="1820268" cy="208693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FCA2E69-5738-4C85-916E-1AC762CDD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126" y="3717786"/>
            <a:ext cx="4561864" cy="301179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F29C9EF-DBF3-43E3-8A51-CFBB9AF0A0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088" y="4588721"/>
            <a:ext cx="1866900" cy="67627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E5854A6-79AA-4C24-91D1-F14B546BEB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3126" y="2119448"/>
            <a:ext cx="4968552" cy="125088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5" name="テキスト ボックス 4"/>
          <p:cNvSpPr txBox="1"/>
          <p:nvPr/>
        </p:nvSpPr>
        <p:spPr>
          <a:xfrm>
            <a:off x="3086585" y="263915"/>
            <a:ext cx="6029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cross-helicity is not a Casimir (???)</a:t>
            </a:r>
            <a:endParaRPr kumimoji="1" lang="ja-JP" altLang="en-US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7335574" y="4217908"/>
            <a:ext cx="529416" cy="0"/>
          </a:xfrm>
          <a:prstGeom prst="line">
            <a:avLst/>
          </a:prstGeom>
          <a:ln w="28575">
            <a:solidFill>
              <a:srgbClr val="FF006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V="1">
            <a:off x="3324630" y="4365104"/>
            <a:ext cx="3809984" cy="24752"/>
          </a:xfrm>
          <a:prstGeom prst="line">
            <a:avLst/>
          </a:prstGeom>
          <a:ln w="28575">
            <a:solidFill>
              <a:srgbClr val="FF006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306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99160"/>
            <a:ext cx="5256584" cy="202496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154505"/>
            <a:ext cx="3587650" cy="1974066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60" y="4415234"/>
            <a:ext cx="4376466" cy="175058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432" y="3765758"/>
            <a:ext cx="4266778" cy="973939"/>
          </a:xfrm>
          <a:prstGeom prst="rect">
            <a:avLst/>
          </a:prstGeom>
          <a:ln w="19050">
            <a:solidFill>
              <a:srgbClr val="0033CC"/>
            </a:solidFill>
          </a:ln>
        </p:spPr>
      </p:pic>
      <p:sp>
        <p:nvSpPr>
          <p:cNvPr id="8" name="テキスト ボックス 7"/>
          <p:cNvSpPr txBox="1"/>
          <p:nvPr/>
        </p:nvSpPr>
        <p:spPr>
          <a:xfrm>
            <a:off x="4788024" y="332656"/>
            <a:ext cx="4493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996633"/>
                </a:solidFill>
                <a:latin typeface="Century" panose="02040604050505020304" pitchFamily="18" charset="0"/>
              </a:rPr>
              <a:t>J. Phys. A: Math. Theo.</a:t>
            </a:r>
            <a:r>
              <a:rPr kumimoji="1" lang="en-US" altLang="ja-JP" b="1" dirty="0">
                <a:solidFill>
                  <a:srgbClr val="996633"/>
                </a:solidFill>
                <a:latin typeface="Century" panose="02040604050505020304" pitchFamily="18" charset="0"/>
              </a:rPr>
              <a:t>43</a:t>
            </a:r>
            <a:r>
              <a:rPr kumimoji="1" lang="en-US" altLang="ja-JP" dirty="0">
                <a:solidFill>
                  <a:srgbClr val="996633"/>
                </a:solidFill>
                <a:latin typeface="Century" panose="02040604050505020304" pitchFamily="18" charset="0"/>
              </a:rPr>
              <a:t> (2010) 305501</a:t>
            </a:r>
            <a:endParaRPr kumimoji="1" lang="ja-JP" altLang="en-US" dirty="0">
              <a:solidFill>
                <a:srgbClr val="996633"/>
              </a:solidFill>
              <a:latin typeface="Century" panose="02040604050505020304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44807" y="6381328"/>
            <a:ext cx="6245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rgbClr val="996633"/>
                </a:solidFill>
                <a:latin typeface="Century" panose="02040604050505020304" pitchFamily="18" charset="0"/>
              </a:rPr>
              <a:t>cf.</a:t>
            </a:r>
            <a:r>
              <a:rPr kumimoji="1" lang="en-US" altLang="ja-JP" dirty="0">
                <a:solidFill>
                  <a:srgbClr val="996633"/>
                </a:solidFill>
                <a:latin typeface="Century" panose="02040604050505020304" pitchFamily="18" charset="0"/>
              </a:rPr>
              <a:t> Never &amp; </a:t>
            </a:r>
            <a:r>
              <a:rPr kumimoji="1" lang="en-US" altLang="ja-JP" dirty="0" err="1">
                <a:solidFill>
                  <a:srgbClr val="996633"/>
                </a:solidFill>
                <a:latin typeface="Century" panose="02040604050505020304" pitchFamily="18" charset="0"/>
              </a:rPr>
              <a:t>Sommner</a:t>
            </a:r>
            <a:r>
              <a:rPr kumimoji="1" lang="en-US" altLang="ja-JP" dirty="0">
                <a:solidFill>
                  <a:srgbClr val="996633"/>
                </a:solidFill>
                <a:latin typeface="Century" panose="02040604050505020304" pitchFamily="18" charset="0"/>
              </a:rPr>
              <a:t>: Am. Met. Soc. </a:t>
            </a:r>
            <a:r>
              <a:rPr kumimoji="1" lang="en-US" altLang="ja-JP" b="1" dirty="0">
                <a:solidFill>
                  <a:srgbClr val="996633"/>
                </a:solidFill>
                <a:latin typeface="Century" panose="02040604050505020304" pitchFamily="18" charset="0"/>
              </a:rPr>
              <a:t>66</a:t>
            </a:r>
            <a:r>
              <a:rPr kumimoji="1" lang="en-US" altLang="ja-JP" dirty="0">
                <a:solidFill>
                  <a:srgbClr val="996633"/>
                </a:solidFill>
                <a:latin typeface="Century" panose="02040604050505020304" pitchFamily="18" charset="0"/>
              </a:rPr>
              <a:t> (2009) 2073-2084</a:t>
            </a:r>
            <a:endParaRPr kumimoji="1" lang="ja-JP" altLang="en-US" dirty="0">
              <a:solidFill>
                <a:srgbClr val="996633"/>
              </a:solidFill>
              <a:latin typeface="Century" panose="0204060405050502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9972FBE-E1AD-401C-8B69-8707B58DE52F}"/>
              </a:ext>
            </a:extLst>
          </p:cNvPr>
          <p:cNvSpPr txBox="1"/>
          <p:nvPr/>
        </p:nvSpPr>
        <p:spPr>
          <a:xfrm>
            <a:off x="5652120" y="624867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incompressible</a:t>
            </a:r>
            <a:endParaRPr kumimoji="1" lang="ja-JP" altLang="en-US" sz="2400" i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973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Casimir = Topological invariant</a:t>
            </a:r>
            <a:endParaRPr kumimoji="1" lang="ja-JP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866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5256584" cy="648072"/>
          </a:xfrm>
        </p:spPr>
        <p:txBody>
          <a:bodyPr>
            <a:normAutofit fontScale="90000"/>
          </a:bodyPr>
          <a:lstStyle/>
          <a:p>
            <a:r>
              <a:rPr lang="en-US" altLang="ja-JP" sz="4000" b="1" dirty="0">
                <a:latin typeface="Arial" pitchFamily="34" charset="0"/>
                <a:cs typeface="Arial" pitchFamily="34" charset="0"/>
              </a:rPr>
              <a:t>Emmy Amalie </a:t>
            </a:r>
            <a:r>
              <a:rPr lang="en-US" altLang="ja-JP" sz="4000" b="1" dirty="0" err="1">
                <a:latin typeface="Arial" pitchFamily="34" charset="0"/>
                <a:cs typeface="Arial" pitchFamily="34" charset="0"/>
              </a:rPr>
              <a:t>Noether</a:t>
            </a:r>
            <a:endParaRPr kumimoji="1" lang="ja-JP" alt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C:\Users\yasuhide\Desktop\Noether-Portrai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052736"/>
            <a:ext cx="5754216" cy="5448982"/>
          </a:xfrm>
          <a:prstGeom prst="rect">
            <a:avLst/>
          </a:prstGeom>
          <a:noFill/>
        </p:spPr>
      </p:pic>
      <p:sp>
        <p:nvSpPr>
          <p:cNvPr id="4" name="テキスト ボックス 3"/>
          <p:cNvSpPr txBox="1"/>
          <p:nvPr/>
        </p:nvSpPr>
        <p:spPr>
          <a:xfrm>
            <a:off x="6660232" y="332656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1882-1935</a:t>
            </a:r>
            <a:endParaRPr kumimoji="1" lang="ja-JP" alt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74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1700213"/>
            <a:ext cx="8686800" cy="16414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sz="4000" b="1" dirty="0"/>
              <a:t>Topological Invariants</a:t>
            </a:r>
            <a:br>
              <a:rPr lang="en-US" altLang="ja-JP" sz="4000" b="1" dirty="0"/>
            </a:br>
            <a:r>
              <a:rPr lang="en-US" altLang="ja-JP" sz="4000" b="1" dirty="0"/>
              <a:t>of </a:t>
            </a:r>
            <a:r>
              <a:rPr lang="en-US" altLang="ja-JP" sz="4000" b="1" dirty="0">
                <a:solidFill>
                  <a:srgbClr val="990000"/>
                </a:solidFill>
              </a:rPr>
              <a:t>magnetohydrodynamics </a:t>
            </a:r>
            <a:br>
              <a:rPr lang="en-US" altLang="ja-JP" sz="4000" b="1" dirty="0">
                <a:solidFill>
                  <a:srgbClr val="990000"/>
                </a:solidFill>
              </a:rPr>
            </a:br>
            <a:r>
              <a:rPr lang="en-US" altLang="ja-JP" sz="4000" b="1"/>
              <a:t>from  </a:t>
            </a:r>
            <a:r>
              <a:rPr lang="en-US" altLang="ja-JP" sz="4000" b="1">
                <a:solidFill>
                  <a:srgbClr val="0033CC"/>
                </a:solidFill>
              </a:rPr>
              <a:t>Noether’s</a:t>
            </a:r>
            <a:r>
              <a:rPr lang="en-US" altLang="ja-JP" sz="4000" b="1" dirty="0">
                <a:solidFill>
                  <a:srgbClr val="0033CC"/>
                </a:solidFill>
              </a:rPr>
              <a:t> Theorem</a:t>
            </a:r>
          </a:p>
        </p:txBody>
      </p:sp>
      <p:sp>
        <p:nvSpPr>
          <p:cNvPr id="4" name="タイトル 1"/>
          <p:cNvSpPr txBox="1">
            <a:spLocks/>
          </p:cNvSpPr>
          <p:nvPr/>
        </p:nvSpPr>
        <p:spPr bwMode="auto">
          <a:xfrm>
            <a:off x="323850" y="4762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ja-JP" altLang="en-US" sz="4400" b="1" kern="0" dirty="0">
              <a:solidFill>
                <a:srgbClr val="6600FF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16100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1641475"/>
          </a:xfrm>
        </p:spPr>
        <p:txBody>
          <a:bodyPr>
            <a:normAutofit fontScale="90000"/>
          </a:bodyPr>
          <a:lstStyle/>
          <a:p>
            <a:r>
              <a:rPr lang="en-US" altLang="ja-JP" sz="4000" b="1" dirty="0"/>
              <a:t>A unified View of Topological Invariants</a:t>
            </a:r>
            <a:br>
              <a:rPr lang="en-US" altLang="ja-JP" sz="4000" b="1" dirty="0"/>
            </a:br>
            <a:r>
              <a:rPr lang="en-US" altLang="ja-JP" sz="4000" b="1" dirty="0"/>
              <a:t>of </a:t>
            </a:r>
            <a:r>
              <a:rPr lang="en-US" altLang="ja-JP" sz="4000" b="1" dirty="0" err="1">
                <a:solidFill>
                  <a:srgbClr val="990000"/>
                </a:solidFill>
              </a:rPr>
              <a:t>magnetohydrodynamics</a:t>
            </a:r>
            <a:r>
              <a:rPr lang="en-US" altLang="ja-JP" sz="4000" b="1" dirty="0">
                <a:solidFill>
                  <a:srgbClr val="990000"/>
                </a:solidFill>
              </a:rPr>
              <a:t> </a:t>
            </a:r>
            <a:r>
              <a:rPr lang="en-US" altLang="ja-JP" sz="4000" b="1" dirty="0"/>
              <a:t>from  </a:t>
            </a:r>
            <a:br>
              <a:rPr lang="en-US" altLang="ja-JP" sz="4000" b="1" dirty="0"/>
            </a:br>
            <a:r>
              <a:rPr lang="en-US" altLang="ja-JP" sz="4000" b="1" dirty="0" err="1">
                <a:solidFill>
                  <a:srgbClr val="0033CC"/>
                </a:solidFill>
              </a:rPr>
              <a:t>Noether’s</a:t>
            </a:r>
            <a:r>
              <a:rPr lang="en-US" altLang="ja-JP" sz="4000" b="1" dirty="0">
                <a:solidFill>
                  <a:srgbClr val="0033CC"/>
                </a:solidFill>
              </a:rPr>
              <a:t> Theorem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141262" y="3281325"/>
            <a:ext cx="669125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en-US" altLang="ja-JP" sz="2000" dirty="0" err="1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Padhye</a:t>
            </a:r>
            <a:r>
              <a:rPr lang="en-US" altLang="ja-JP" sz="2000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P. J. Morrison: Phys. Lett. A </a:t>
            </a:r>
            <a:r>
              <a:rPr lang="en-US" altLang="ja-JP" sz="2000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219</a:t>
            </a:r>
            <a:r>
              <a:rPr lang="en-US" altLang="ja-JP" sz="2000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(1996) 287</a:t>
            </a:r>
          </a:p>
          <a:p>
            <a:r>
              <a:rPr lang="en-US" altLang="ja-JP" sz="2000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en-US" altLang="ja-JP" sz="2000" dirty="0" err="1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Padhye</a:t>
            </a:r>
            <a:r>
              <a:rPr lang="en-US" altLang="ja-JP" sz="2000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P. J. Morrison: Plasma Phys. Rep. </a:t>
            </a:r>
            <a:r>
              <a:rPr lang="en-US" altLang="ja-JP" sz="2000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altLang="ja-JP" sz="2000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(1996) 960</a:t>
            </a:r>
          </a:p>
          <a:p>
            <a:r>
              <a:rPr lang="en-US" altLang="ja-JP" sz="2000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 </a:t>
            </a:r>
            <a:r>
              <a:rPr lang="en-US" altLang="ja-JP" sz="2000" dirty="0" err="1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Fukumoto</a:t>
            </a:r>
            <a:r>
              <a:rPr lang="en-US" altLang="ja-JP" sz="2000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rgbClr val="CC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&amp; H. Sakuma: Procedia IUTAM </a:t>
            </a:r>
            <a:r>
              <a:rPr lang="en-US" altLang="ja-JP" sz="2000" b="1" dirty="0">
                <a:solidFill>
                  <a:srgbClr val="CC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ja-JP" sz="2000" dirty="0">
                <a:solidFill>
                  <a:srgbClr val="CC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(2013) 213</a:t>
            </a:r>
          </a:p>
          <a:p>
            <a:r>
              <a:rPr lang="en-US" altLang="ja-JP" sz="2000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J. Cotter &amp; D. D. Holm: Found </a:t>
            </a:r>
            <a:r>
              <a:rPr lang="en-US" altLang="ja-JP" sz="2000" dirty="0" err="1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</a:t>
            </a:r>
            <a:r>
              <a:rPr lang="en-US" altLang="ja-JP" sz="2000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Math.</a:t>
            </a:r>
            <a:r>
              <a:rPr lang="en-US" altLang="ja-JP" sz="2000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altLang="ja-JP" sz="2000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(2013) 457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43508" y="1876449"/>
            <a:ext cx="79208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rgbClr val="C00000"/>
                </a:solidFill>
                <a:effectLst/>
              </a:rPr>
              <a:t> </a:t>
            </a:r>
            <a:r>
              <a:rPr lang="en-US" altLang="ja-JP" sz="2400" dirty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Barotropic fluids:</a:t>
            </a:r>
            <a:endParaRPr lang="en-US" altLang="ja-JP" sz="2000" dirty="0">
              <a:solidFill>
                <a:srgbClr val="CC99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67678" y="2939002"/>
            <a:ext cx="47034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rgbClr val="C00000"/>
                </a:solidFill>
                <a:effectLst/>
              </a:rPr>
              <a:t>Baroclinic (non-isentropic) fluids:</a:t>
            </a:r>
            <a:endParaRPr lang="en-US" altLang="ja-JP" sz="2000" dirty="0">
              <a:solidFill>
                <a:srgbClr val="CC99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88196" y="4408616"/>
            <a:ext cx="1080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rgbClr val="C00000"/>
                </a:solidFill>
              </a:rPr>
              <a:t>MHD</a:t>
            </a:r>
            <a:r>
              <a:rPr lang="en-US" altLang="ja-JP" sz="2400" dirty="0">
                <a:solidFill>
                  <a:srgbClr val="C00000"/>
                </a:solidFill>
                <a:effectLst/>
              </a:rPr>
              <a:t>:</a:t>
            </a:r>
            <a:endParaRPr lang="en-US" altLang="ja-JP" sz="2000" dirty="0">
              <a:solidFill>
                <a:srgbClr val="CC9900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2283" y="4759775"/>
            <a:ext cx="79551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Webb, </a:t>
            </a:r>
            <a:r>
              <a:rPr lang="en-US" altLang="ja-JP" sz="2000" dirty="0" err="1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Dasgupta</a:t>
            </a:r>
            <a:r>
              <a:rPr lang="en-US" altLang="ja-JP" sz="2000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McKenzie, Hu &amp; </a:t>
            </a:r>
            <a:r>
              <a:rPr lang="en-US" altLang="ja-JP" sz="2000" dirty="0" err="1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Zank</a:t>
            </a:r>
            <a:r>
              <a:rPr lang="en-US" altLang="ja-JP" sz="2000" dirty="0">
                <a:solidFill>
                  <a:srgbClr val="CC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J. Math. </a:t>
            </a:r>
            <a:r>
              <a:rPr lang="en-US" altLang="ja-JP" sz="2000" dirty="0" err="1">
                <a:solidFill>
                  <a:srgbClr val="CC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Theor</a:t>
            </a:r>
            <a:r>
              <a:rPr lang="en-US" altLang="ja-JP" sz="2000" dirty="0">
                <a:solidFill>
                  <a:srgbClr val="CC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ja-JP" sz="2000" b="1" dirty="0">
                <a:solidFill>
                  <a:srgbClr val="CC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r>
              <a:rPr lang="en-US" altLang="ja-JP" sz="2000" dirty="0">
                <a:solidFill>
                  <a:srgbClr val="CC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(2014) 095501</a:t>
            </a:r>
          </a:p>
          <a:p>
            <a:r>
              <a:rPr lang="en-US" altLang="ja-JP" sz="2000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Webb, </a:t>
            </a:r>
            <a:r>
              <a:rPr lang="en-US" altLang="ja-JP" sz="2000" dirty="0" err="1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Dasgupta</a:t>
            </a:r>
            <a:r>
              <a:rPr lang="en-US" altLang="ja-JP" sz="2000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McKenzie, Hu &amp; </a:t>
            </a:r>
            <a:r>
              <a:rPr lang="en-US" altLang="ja-JP" sz="2000" dirty="0" err="1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Zank</a:t>
            </a:r>
            <a:r>
              <a:rPr lang="en-US" altLang="ja-JP" sz="2000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J. Math. </a:t>
            </a:r>
            <a:r>
              <a:rPr lang="en-US" altLang="ja-JP" sz="2000" dirty="0" err="1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</a:t>
            </a:r>
            <a:r>
              <a:rPr lang="en-US" altLang="ja-JP" sz="2000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ja-JP" sz="2000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r>
              <a:rPr lang="en-US" altLang="ja-JP" sz="2000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(2014) 095502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D3629045-05A6-4F6A-92DE-68983E0A6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254" y="2265756"/>
            <a:ext cx="48335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ja-JP" sz="2000" dirty="0" err="1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Yahalom</a:t>
            </a:r>
            <a:r>
              <a:rPr lang="en-US" altLang="ja-JP" sz="2000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J. Math. Phys. </a:t>
            </a:r>
            <a:r>
              <a:rPr lang="en-US" altLang="ja-JP" sz="2000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altLang="ja-JP" sz="2000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(1995) 1324 </a:t>
            </a:r>
          </a:p>
          <a:p>
            <a:r>
              <a:rPr lang="en-US" altLang="ja-JP" sz="2000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 Fukumoto: </a:t>
            </a:r>
            <a:r>
              <a:rPr lang="en-US" altLang="ja-JP" sz="2000" dirty="0" err="1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Topologica</a:t>
            </a:r>
            <a:r>
              <a:rPr lang="en-US" altLang="ja-JP" sz="2000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2000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(2008) 003 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BA6EA545-1AF1-4DF8-8A20-125A2E094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265" y="5466281"/>
            <a:ext cx="64774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 Fukumoto  &amp; Zou: Prog. </a:t>
            </a:r>
            <a:r>
              <a:rPr lang="en-US" altLang="ja-JP" sz="2000" dirty="0" err="1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</a:t>
            </a:r>
            <a:r>
              <a:rPr lang="en-US" altLang="ja-JP" sz="2000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Exp. Phys. (PTEP) (2023)</a:t>
            </a:r>
          </a:p>
        </p:txBody>
      </p:sp>
    </p:spTree>
    <p:extLst>
      <p:ext uri="{BB962C8B-B14F-4D97-AF65-F5344CB8AC3E}">
        <p14:creationId xmlns:p14="http://schemas.microsoft.com/office/powerpoint/2010/main" val="247067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691680" y="961413"/>
            <a:ext cx="4749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4000" b="1" dirty="0" err="1">
                <a:latin typeface="Arial" charset="0"/>
              </a:rPr>
              <a:t>Nambu</a:t>
            </a:r>
            <a:r>
              <a:rPr lang="en-US" altLang="ja-JP" sz="4000" b="1" dirty="0">
                <a:latin typeface="Arial" charset="0"/>
              </a:rPr>
              <a:t> Mechanics</a:t>
            </a:r>
            <a:endParaRPr lang="ja-JP" altLang="en-US" sz="4000" b="1" dirty="0">
              <a:latin typeface="Arial" charset="0"/>
            </a:endParaRPr>
          </a:p>
        </p:txBody>
      </p:sp>
      <p:pic>
        <p:nvPicPr>
          <p:cNvPr id="13316" name="Picture 4" descr="C:\Users\SURI\Desktop\Myanmar\Lecture 3\南部陽一郎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758" y="2404202"/>
            <a:ext cx="240665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FAC1366-8E4C-4E99-A231-F00D9715FFB1}"/>
              </a:ext>
            </a:extLst>
          </p:cNvPr>
          <p:cNvSpPr txBox="1"/>
          <p:nvPr/>
        </p:nvSpPr>
        <p:spPr>
          <a:xfrm>
            <a:off x="3131840" y="1723842"/>
            <a:ext cx="5124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Nambu</a:t>
            </a:r>
            <a:r>
              <a:rPr lang="en-US" altLang="ja-JP" sz="2400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1" lang="en-US" altLang="ja-JP" sz="2400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Phys. Rev. D </a:t>
            </a:r>
            <a:r>
              <a:rPr kumimoji="1" lang="en-US" altLang="ja-JP" sz="2400" b="1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kumimoji="1" lang="en-US" altLang="ja-JP" sz="2400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(1973) 2405</a:t>
            </a:r>
            <a:endParaRPr kumimoji="1" lang="ja-JP" altLang="en-US" sz="2400" dirty="0">
              <a:solidFill>
                <a:srgbClr val="CC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3632359-AB45-4104-A41A-8C285C5F5B06}"/>
              </a:ext>
            </a:extLst>
          </p:cNvPr>
          <p:cNvSpPr txBox="1"/>
          <p:nvPr/>
        </p:nvSpPr>
        <p:spPr>
          <a:xfrm>
            <a:off x="2959758" y="5374945"/>
            <a:ext cx="3481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Yoichiro</a:t>
            </a:r>
            <a:r>
              <a:rPr kumimoji="1" lang="en-US" altLang="ja-JP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Nambu</a:t>
            </a:r>
            <a:r>
              <a:rPr kumimoji="1" lang="en-US" altLang="ja-JP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0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1921-2015</a:t>
            </a:r>
            <a:r>
              <a:rPr kumimoji="1" lang="en-US" altLang="ja-JP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ja-JP" alt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264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3789040"/>
            <a:ext cx="3384376" cy="57606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2400" b="1" dirty="0" err="1">
                <a:solidFill>
                  <a:srgbClr val="CC0099"/>
                </a:solidFill>
              </a:rPr>
              <a:t>Lagrangian</a:t>
            </a:r>
            <a:r>
              <a:rPr lang="en-US" altLang="ja-JP" sz="2400" b="1" dirty="0">
                <a:solidFill>
                  <a:srgbClr val="CC0099"/>
                </a:solidFill>
              </a:rPr>
              <a:t> label function</a:t>
            </a:r>
          </a:p>
        </p:txBody>
      </p:sp>
      <p:pic>
        <p:nvPicPr>
          <p:cNvPr id="38915" name="Picture 5" descr="Lagrange-label-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134329"/>
            <a:ext cx="56896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6" descr="Lagrange-lab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760805"/>
            <a:ext cx="5219628" cy="29052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79388" y="260350"/>
            <a:ext cx="8964612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Hamilton’s principle for Euler-</a:t>
            </a:r>
            <a:r>
              <a:rPr kumimoji="1" lang="en-US" altLang="ja-JP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Poincaré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equation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</a:t>
            </a:r>
            <a:r>
              <a:rPr kumimoji="1" lang="en-US" altLang="ja-JP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 non-</a:t>
            </a:r>
            <a:r>
              <a:rPr kumimoji="1" lang="en-US" altLang="ja-JP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homentropic</a:t>
            </a:r>
            <a:r>
              <a:rPr kumimoji="1" lang="en-US" altLang="ja-JP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flow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31640" y="4509120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CC9900"/>
                </a:solidFill>
                <a:latin typeface="Arial" pitchFamily="34" charset="0"/>
                <a:cs typeface="Arial" pitchFamily="34" charset="0"/>
              </a:rPr>
              <a:t>D. D. Holm</a:t>
            </a:r>
            <a:endParaRPr kumimoji="1" lang="ja-JP" altLang="en-US" sz="2000" dirty="0">
              <a:solidFill>
                <a:srgbClr val="CC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316416" y="220486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32240" y="41490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　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6588224" y="3830812"/>
            <a:ext cx="360040" cy="534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952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910" y="3094938"/>
            <a:ext cx="5715402" cy="1955416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94" y="2272668"/>
            <a:ext cx="5341451" cy="69528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7177" y="838207"/>
            <a:ext cx="4445224" cy="1379021"/>
          </a:xfrm>
          <a:prstGeom prst="rect">
            <a:avLst/>
          </a:prstGeom>
        </p:spPr>
      </p:pic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>
          <a:xfrm>
            <a:off x="-72539" y="176387"/>
            <a:ext cx="8964612" cy="7207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600" b="1" dirty="0">
                <a:latin typeface="Arial" pitchFamily="34" charset="0"/>
                <a:cs typeface="Arial" pitchFamily="34" charset="0"/>
              </a:rPr>
              <a:t>Variation of action: </a:t>
            </a:r>
            <a:r>
              <a:rPr lang="en-US" altLang="ja-JP" sz="3600" b="1" dirty="0" err="1">
                <a:latin typeface="Arial" pitchFamily="34" charset="0"/>
                <a:cs typeface="Arial" pitchFamily="34" charset="0"/>
              </a:rPr>
              <a:t>Baroclinic</a:t>
            </a:r>
            <a:r>
              <a:rPr lang="en-US" altLang="ja-JP" sz="3600" b="1" dirty="0">
                <a:latin typeface="Arial" pitchFamily="34" charset="0"/>
                <a:cs typeface="Arial" pitchFamily="34" charset="0"/>
              </a:rPr>
              <a:t> case</a:t>
            </a:r>
          </a:p>
        </p:txBody>
      </p:sp>
      <p:pic>
        <p:nvPicPr>
          <p:cNvPr id="3077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484784"/>
            <a:ext cx="1758797" cy="28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671989"/>
              </p:ext>
            </p:extLst>
          </p:nvPr>
        </p:nvGraphicFramePr>
        <p:xfrm>
          <a:off x="3189509" y="897112"/>
          <a:ext cx="805485" cy="1451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0" name="数式" r:id="rId9" imgW="164880" imgH="215640" progId="Equation.3">
                  <p:embed/>
                </p:oleObj>
              </mc:Choice>
              <mc:Fallback>
                <p:oleObj name="数式" r:id="rId9" imgW="164880" imgH="215640" progId="Equation.3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509" y="897112"/>
                        <a:ext cx="805485" cy="14517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0443" name="Line 11"/>
          <p:cNvSpPr>
            <a:spLocks noChangeShapeType="1"/>
          </p:cNvSpPr>
          <p:nvPr/>
        </p:nvSpPr>
        <p:spPr bwMode="auto">
          <a:xfrm flipV="1">
            <a:off x="1979712" y="1628800"/>
            <a:ext cx="936625" cy="0"/>
          </a:xfrm>
          <a:prstGeom prst="line">
            <a:avLst/>
          </a:prstGeom>
          <a:noFill/>
          <a:ln w="76200" cmpd="tri">
            <a:solidFill>
              <a:srgbClr val="008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131840" y="6309320"/>
            <a:ext cx="3065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Euler-</a:t>
            </a:r>
            <a:r>
              <a:rPr kumimoji="1" lang="en-US" altLang="ja-JP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Poincar</a:t>
            </a:r>
            <a:r>
              <a:rPr kumimoji="1" lang="lt-LT" altLang="ja-JP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ė</a:t>
            </a:r>
            <a:r>
              <a:rPr kumimoji="1" lang="en-US" altLang="ja-JP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equations</a:t>
            </a:r>
            <a:endParaRPr kumimoji="1" lang="ja-JP" alt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727177" y="1876762"/>
            <a:ext cx="2140968" cy="41964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191204" y="2280589"/>
            <a:ext cx="831428" cy="66040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2312385" y="4568971"/>
            <a:ext cx="1682610" cy="39371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/>
          <p:cNvSpPr/>
          <p:nvPr/>
        </p:nvSpPr>
        <p:spPr>
          <a:xfrm>
            <a:off x="2312384" y="3611823"/>
            <a:ext cx="1878820" cy="432048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18842" y="2351847"/>
            <a:ext cx="3815903" cy="51622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10033" y="5166182"/>
            <a:ext cx="5152898" cy="45527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50434" y="5733652"/>
            <a:ext cx="3468769" cy="575668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27" name="正方形/長方形 26"/>
          <p:cNvSpPr/>
          <p:nvPr/>
        </p:nvSpPr>
        <p:spPr>
          <a:xfrm>
            <a:off x="5438345" y="5733652"/>
            <a:ext cx="924403" cy="548208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7B0D617-B432-4588-96E1-5F9F738A780E}"/>
              </a:ext>
            </a:extLst>
          </p:cNvPr>
          <p:cNvSpPr/>
          <p:nvPr/>
        </p:nvSpPr>
        <p:spPr>
          <a:xfrm>
            <a:off x="6012160" y="4043871"/>
            <a:ext cx="648072" cy="525099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7B0D617-B432-4588-96E1-5F9F738A780E}"/>
              </a:ext>
            </a:extLst>
          </p:cNvPr>
          <p:cNvSpPr/>
          <p:nvPr/>
        </p:nvSpPr>
        <p:spPr>
          <a:xfrm>
            <a:off x="4717538" y="5782590"/>
            <a:ext cx="664352" cy="499270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7B0D617-B432-4588-96E1-5F9F738A780E}"/>
              </a:ext>
            </a:extLst>
          </p:cNvPr>
          <p:cNvSpPr/>
          <p:nvPr/>
        </p:nvSpPr>
        <p:spPr>
          <a:xfrm>
            <a:off x="3419872" y="2376307"/>
            <a:ext cx="575122" cy="502741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7B0D617-B432-4588-96E1-5F9F738A780E}"/>
              </a:ext>
            </a:extLst>
          </p:cNvPr>
          <p:cNvSpPr/>
          <p:nvPr/>
        </p:nvSpPr>
        <p:spPr>
          <a:xfrm>
            <a:off x="6197103" y="1395377"/>
            <a:ext cx="1975298" cy="475085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2247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3593" y="5958582"/>
            <a:ext cx="4600575" cy="657225"/>
          </a:xfrm>
          <a:prstGeom prst="rect">
            <a:avLst/>
          </a:prstGeom>
          <a:ln w="19050">
            <a:solidFill>
              <a:srgbClr val="0033CC"/>
            </a:solidFill>
          </a:ln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584" y="2543755"/>
            <a:ext cx="6936259" cy="1314564"/>
          </a:xfrm>
          <a:prstGeom prst="rect">
            <a:avLst/>
          </a:prstGeom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324528" cy="79243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3200" b="1" dirty="0">
                <a:latin typeface="Arial" pitchFamily="34" charset="0"/>
                <a:cs typeface="Arial" pitchFamily="34" charset="0"/>
              </a:rPr>
              <a:t>Hamilton’s principle in material coordinates</a:t>
            </a:r>
          </a:p>
        </p:txBody>
      </p:sp>
      <p:sp>
        <p:nvSpPr>
          <p:cNvPr id="536590" name="Line 14"/>
          <p:cNvSpPr>
            <a:spLocks noChangeShapeType="1"/>
          </p:cNvSpPr>
          <p:nvPr/>
        </p:nvSpPr>
        <p:spPr bwMode="auto">
          <a:xfrm>
            <a:off x="4139952" y="5013176"/>
            <a:ext cx="0" cy="360809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pic>
        <p:nvPicPr>
          <p:cNvPr id="19" name="図 18" descr="figure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1763582" y="1124744"/>
            <a:ext cx="2071645" cy="499643"/>
          </a:xfrm>
          <a:prstGeom prst="rect">
            <a:avLst/>
          </a:prstGeom>
          <a:noFill/>
          <a:ln/>
          <a:effectLst/>
        </p:spPr>
      </p:pic>
      <p:sp>
        <p:nvSpPr>
          <p:cNvPr id="14" name="テキスト ボックス 13"/>
          <p:cNvSpPr txBox="1"/>
          <p:nvPr/>
        </p:nvSpPr>
        <p:spPr>
          <a:xfrm>
            <a:off x="827584" y="1772816"/>
            <a:ext cx="6907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Arial" pitchFamily="34" charset="0"/>
                <a:cs typeface="Arial" pitchFamily="34" charset="0"/>
              </a:rPr>
              <a:t>Rewrite the variation in terms of the </a:t>
            </a:r>
            <a:r>
              <a:rPr kumimoji="1" lang="en-US" altLang="ja-JP" sz="2000" dirty="0" err="1">
                <a:latin typeface="Arial" pitchFamily="34" charset="0"/>
                <a:cs typeface="Arial" pitchFamily="34" charset="0"/>
              </a:rPr>
              <a:t>Lagrangian</a:t>
            </a:r>
            <a:r>
              <a:rPr kumimoji="1" lang="en-US" altLang="ja-JP" sz="2000" dirty="0">
                <a:latin typeface="Arial" pitchFamily="34" charset="0"/>
                <a:cs typeface="Arial" pitchFamily="34" charset="0"/>
              </a:rPr>
              <a:t> variables </a:t>
            </a:r>
            <a:r>
              <a:rPr kumimoji="1" lang="en-US" altLang="ja-JP" sz="2000" b="1" i="1" dirty="0">
                <a:latin typeface="Arial" pitchFamily="34" charset="0"/>
                <a:cs typeface="Arial" pitchFamily="34" charset="0"/>
              </a:rPr>
              <a:t>X</a:t>
            </a:r>
            <a:endParaRPr kumimoji="1" lang="ja-JP" altLang="en-US" sz="2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図 15" descr="figur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084168" y="2276872"/>
            <a:ext cx="1259725" cy="207977"/>
          </a:xfrm>
          <a:prstGeom prst="rect">
            <a:avLst/>
          </a:prstGeom>
          <a:noFill/>
          <a:ln/>
          <a:effectLst/>
        </p:spPr>
      </p:pic>
      <p:sp>
        <p:nvSpPr>
          <p:cNvPr id="18" name="テキスト ボックス 17"/>
          <p:cNvSpPr txBox="1"/>
          <p:nvPr/>
        </p:nvSpPr>
        <p:spPr>
          <a:xfrm>
            <a:off x="827584" y="5445224"/>
            <a:ext cx="7416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Arial" pitchFamily="34" charset="0"/>
                <a:cs typeface="Arial" pitchFamily="34" charset="0"/>
              </a:rPr>
              <a:t>Euler-</a:t>
            </a:r>
            <a:r>
              <a:rPr kumimoji="1" lang="en-US" altLang="ja-JP" sz="2000" b="1" dirty="0" err="1">
                <a:latin typeface="Arial" pitchFamily="34" charset="0"/>
                <a:cs typeface="Arial" pitchFamily="34" charset="0"/>
              </a:rPr>
              <a:t>Poincaré</a:t>
            </a:r>
            <a:r>
              <a:rPr kumimoji="1" lang="en-US" altLang="ja-JP" sz="2000" b="1" dirty="0">
                <a:latin typeface="Arial" pitchFamily="34" charset="0"/>
                <a:cs typeface="Arial" pitchFamily="34" charset="0"/>
              </a:rPr>
              <a:t> equations </a:t>
            </a:r>
            <a:r>
              <a:rPr kumimoji="1" lang="en-US" altLang="ja-JP" sz="2000" dirty="0">
                <a:latin typeface="Arial" pitchFamily="34" charset="0"/>
                <a:cs typeface="Arial" pitchFamily="34" charset="0"/>
              </a:rPr>
              <a:t>in terms of the material coordinates </a:t>
            </a:r>
            <a:endParaRPr kumimoji="1" lang="ja-JP" altLang="en-US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259632" y="4437112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Arial" pitchFamily="34" charset="0"/>
                <a:cs typeface="Arial" pitchFamily="34" charset="0"/>
              </a:rPr>
              <a:t>for arbitrary variation        subject to B.C. 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and I.C.</a:t>
            </a:r>
            <a:endParaRPr kumimoji="1" lang="ja-JP" altLang="en-US" sz="2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図 23" descr="figure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3923928" y="4581128"/>
            <a:ext cx="216024" cy="216024"/>
          </a:xfrm>
          <a:prstGeom prst="rect">
            <a:avLst/>
          </a:prstGeom>
          <a:noFill/>
          <a:ln/>
          <a:effectLst/>
        </p:spPr>
      </p:pic>
      <p:sp>
        <p:nvSpPr>
          <p:cNvPr id="12" name="正方形/長方形 11"/>
          <p:cNvSpPr/>
          <p:nvPr/>
        </p:nvSpPr>
        <p:spPr>
          <a:xfrm>
            <a:off x="4427983" y="3216203"/>
            <a:ext cx="1297815" cy="576064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4139952" y="5949280"/>
            <a:ext cx="1512168" cy="64807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 descr="figure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4788024" y="1196752"/>
            <a:ext cx="1301280" cy="499771"/>
          </a:xfrm>
          <a:prstGeom prst="rect">
            <a:avLst/>
          </a:prstGeom>
          <a:noFill/>
          <a:ln/>
          <a:effectLst/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38130" y="4002335"/>
            <a:ext cx="5295900" cy="371475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7B0D617-B432-4588-96E1-5F9F738A780E}"/>
              </a:ext>
            </a:extLst>
          </p:cNvPr>
          <p:cNvSpPr/>
          <p:nvPr/>
        </p:nvSpPr>
        <p:spPr>
          <a:xfrm>
            <a:off x="3588348" y="3281229"/>
            <a:ext cx="623612" cy="511038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7B0D617-B432-4588-96E1-5F9F738A780E}"/>
              </a:ext>
            </a:extLst>
          </p:cNvPr>
          <p:cNvSpPr/>
          <p:nvPr/>
        </p:nvSpPr>
        <p:spPr>
          <a:xfrm>
            <a:off x="3131840" y="5958582"/>
            <a:ext cx="792088" cy="638770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5898068" y="2705165"/>
            <a:ext cx="1837176" cy="35847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6154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022" y="5213676"/>
            <a:ext cx="5683363" cy="58881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62459" y="3804445"/>
            <a:ext cx="4860540" cy="993240"/>
          </a:xfrm>
          <a:prstGeom prst="rect">
            <a:avLst/>
          </a:prstGeom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31364" y="87441"/>
            <a:ext cx="7236296" cy="64807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3600" b="1" dirty="0">
                <a:latin typeface="Arial" pitchFamily="34" charset="0"/>
                <a:cs typeface="Arial" pitchFamily="34" charset="0"/>
              </a:rPr>
              <a:t>Particle relabeling symmetry</a:t>
            </a:r>
          </a:p>
        </p:txBody>
      </p:sp>
      <p:pic>
        <p:nvPicPr>
          <p:cNvPr id="35" name="図 34" descr="figure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430499" y="2940506"/>
            <a:ext cx="2180181" cy="250185"/>
          </a:xfrm>
          <a:prstGeom prst="rect">
            <a:avLst/>
          </a:prstGeom>
          <a:noFill/>
          <a:ln/>
          <a:effectLst/>
        </p:spPr>
      </p:pic>
      <p:pic>
        <p:nvPicPr>
          <p:cNvPr id="17" name="図 16" descr="figur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2555895" y="6006760"/>
            <a:ext cx="2668622" cy="53842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19" name="テキスト ボックス 18"/>
          <p:cNvSpPr txBox="1"/>
          <p:nvPr/>
        </p:nvSpPr>
        <p:spPr>
          <a:xfrm>
            <a:off x="117288" y="2468388"/>
            <a:ext cx="3621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Infinitesimal </a:t>
            </a:r>
            <a:r>
              <a:rPr kumimoji="1" lang="en-US" altLang="ja-JP" sz="2000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particle relabeling</a:t>
            </a:r>
            <a:endParaRPr kumimoji="1" lang="ja-JP" altLang="en-US" sz="2000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51520" y="3356992"/>
            <a:ext cx="7035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Arial" pitchFamily="34" charset="0"/>
                <a:cs typeface="Arial" pitchFamily="34" charset="0"/>
              </a:rPr>
              <a:t>Under </a:t>
            </a:r>
            <a:r>
              <a:rPr kumimoji="1" lang="en-US" altLang="ja-JP" sz="2400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particle relabeling</a:t>
            </a:r>
            <a:r>
              <a:rPr kumimoji="1" lang="en-US" altLang="ja-JP" sz="2400" dirty="0">
                <a:latin typeface="Arial" pitchFamily="34" charset="0"/>
                <a:cs typeface="Arial" pitchFamily="34" charset="0"/>
              </a:rPr>
              <a:t>, </a:t>
            </a:r>
            <a:r>
              <a:rPr kumimoji="1" lang="en-US" altLang="ja-JP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action is unchanged </a:t>
            </a:r>
            <a:endParaRPr kumimoji="1" lang="ja-JP" altLang="en-US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図 26" descr="figure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7236296" y="3501008"/>
            <a:ext cx="1051803" cy="216024"/>
          </a:xfrm>
          <a:prstGeom prst="rect">
            <a:avLst/>
          </a:prstGeom>
          <a:noFill/>
          <a:ln/>
          <a:effectLst/>
        </p:spPr>
      </p:pic>
      <p:sp>
        <p:nvSpPr>
          <p:cNvPr id="38" name="テキスト ボックス 37"/>
          <p:cNvSpPr txBox="1"/>
          <p:nvPr/>
        </p:nvSpPr>
        <p:spPr>
          <a:xfrm>
            <a:off x="395536" y="4725144"/>
            <a:ext cx="4701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Arial" pitchFamily="34" charset="0"/>
                <a:cs typeface="Arial" pitchFamily="34" charset="0"/>
              </a:rPr>
              <a:t>Assume </a:t>
            </a:r>
            <a:r>
              <a:rPr kumimoji="1" lang="en-US" altLang="ja-JP" sz="20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Euler-</a:t>
            </a:r>
            <a:r>
              <a:rPr kumimoji="1" lang="en-US" altLang="ja-JP" sz="2000" dirty="0" err="1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Poincaré</a:t>
            </a:r>
            <a:r>
              <a:rPr kumimoji="1" lang="en-US" altLang="ja-JP" sz="20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equations</a:t>
            </a:r>
            <a:r>
              <a:rPr kumimoji="1" lang="en-US" altLang="ja-JP" sz="2000" dirty="0">
                <a:latin typeface="Arial" pitchFamily="34" charset="0"/>
                <a:cs typeface="Arial" pitchFamily="34" charset="0"/>
              </a:rPr>
              <a:t>, then</a:t>
            </a:r>
            <a:endParaRPr kumimoji="1" lang="ja-JP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51520" y="6093296"/>
            <a:ext cx="2141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Noether’s</a:t>
            </a:r>
            <a:r>
              <a:rPr kumimoji="1" lang="en-US" altLang="ja-JP" sz="2000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 charge</a:t>
            </a:r>
            <a:endParaRPr kumimoji="1" lang="ja-JP" altLang="en-US" sz="2000" b="1" dirty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グループ化 19"/>
          <p:cNvGrpSpPr/>
          <p:nvPr/>
        </p:nvGrpSpPr>
        <p:grpSpPr>
          <a:xfrm>
            <a:off x="395536" y="795863"/>
            <a:ext cx="8496944" cy="1625026"/>
            <a:chOff x="-154122" y="620688"/>
            <a:chExt cx="8795082" cy="1433614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216024" y="620688"/>
              <a:ext cx="50787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i="1" dirty="0">
                  <a:solidFill>
                    <a:srgbClr val="CC0099"/>
                  </a:solidFill>
                  <a:latin typeface="Arial" pitchFamily="34" charset="0"/>
                  <a:cs typeface="Arial" pitchFamily="34" charset="0"/>
                </a:rPr>
                <a:t>Time-independent </a:t>
              </a:r>
              <a:r>
                <a:rPr kumimoji="1" lang="en-US" altLang="ja-JP" sz="2000" dirty="0">
                  <a:solidFill>
                    <a:srgbClr val="FF33CC"/>
                  </a:solidFill>
                  <a:latin typeface="Arial" pitchFamily="34" charset="0"/>
                  <a:cs typeface="Arial" pitchFamily="34" charset="0"/>
                </a:rPr>
                <a:t>change of particle labels</a:t>
              </a:r>
              <a:endParaRPr kumimoji="1" lang="ja-JP" altLang="en-US" sz="2000" b="1" i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6" name="図 15" descr="figure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5544616" y="692696"/>
              <a:ext cx="2024695" cy="27372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8" name="正方形/長方形 17"/>
            <p:cNvSpPr/>
            <p:nvPr/>
          </p:nvSpPr>
          <p:spPr>
            <a:xfrm>
              <a:off x="-154122" y="623961"/>
              <a:ext cx="8795082" cy="143034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正方形/長方形 21"/>
          <p:cNvSpPr/>
          <p:nvPr/>
        </p:nvSpPr>
        <p:spPr>
          <a:xfrm>
            <a:off x="5591445" y="4373071"/>
            <a:ext cx="1068786" cy="424614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図 28" descr="figure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7616980" y="4225450"/>
            <a:ext cx="1228623" cy="499694"/>
          </a:xfrm>
          <a:prstGeom prst="rect">
            <a:avLst/>
          </a:prstGeom>
          <a:noFill/>
          <a:ln/>
          <a:effectLst/>
        </p:spPr>
      </p:pic>
      <p:sp>
        <p:nvSpPr>
          <p:cNvPr id="43" name="正方形/長方形 42"/>
          <p:cNvSpPr/>
          <p:nvPr/>
        </p:nvSpPr>
        <p:spPr>
          <a:xfrm>
            <a:off x="4969912" y="3929235"/>
            <a:ext cx="1690319" cy="29238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3890206" y="5308337"/>
            <a:ext cx="2160240" cy="36004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3568" y="1205698"/>
            <a:ext cx="7614721" cy="115857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79911" y="2792718"/>
            <a:ext cx="5198549" cy="572244"/>
          </a:xfrm>
          <a:prstGeom prst="rect">
            <a:avLst/>
          </a:prstGeom>
          <a:ln w="19050">
            <a:solidFill>
              <a:srgbClr val="CC00CC"/>
            </a:solidFill>
          </a:ln>
        </p:spPr>
      </p:pic>
      <p:pic>
        <p:nvPicPr>
          <p:cNvPr id="32" name="図 31" descr="figure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7532999" y="4909715"/>
            <a:ext cx="1301280" cy="499771"/>
          </a:xfrm>
          <a:prstGeom prst="rect">
            <a:avLst/>
          </a:prstGeom>
          <a:noFill/>
          <a:ln/>
          <a:effectLst/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A7B0D617-B432-4588-96E1-5F9F738A780E}"/>
              </a:ext>
            </a:extLst>
          </p:cNvPr>
          <p:cNvSpPr/>
          <p:nvPr/>
        </p:nvSpPr>
        <p:spPr>
          <a:xfrm>
            <a:off x="4832019" y="4310041"/>
            <a:ext cx="532069" cy="487643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8795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963" y="919927"/>
            <a:ext cx="6885198" cy="5987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468560" y="260648"/>
            <a:ext cx="9937104" cy="576064"/>
          </a:xfrm>
        </p:spPr>
        <p:txBody>
          <a:bodyPr>
            <a:noAutofit/>
          </a:bodyPr>
          <a:lstStyle/>
          <a:p>
            <a:r>
              <a:rPr lang="en-US" altLang="ja-JP" sz="2800" b="1" dirty="0" err="1">
                <a:latin typeface="Arial" pitchFamily="34" charset="0"/>
                <a:cs typeface="Arial" pitchFamily="34" charset="0"/>
              </a:rPr>
              <a:t>Noether’s</a:t>
            </a:r>
            <a:r>
              <a:rPr lang="en-US" altLang="ja-JP" sz="2800" b="1" dirty="0">
                <a:latin typeface="Arial" pitchFamily="34" charset="0"/>
                <a:cs typeface="Arial" pitchFamily="34" charset="0"/>
              </a:rPr>
              <a:t> theorem for particle relabeling symmetry</a:t>
            </a:r>
            <a:endParaRPr kumimoji="1" lang="ja-JP" altLang="en-US" sz="2800" b="1" dirty="0"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51520" y="1675312"/>
            <a:ext cx="2141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Noether’s</a:t>
            </a:r>
            <a:r>
              <a:rPr kumimoji="1" lang="en-US" altLang="ja-JP" sz="2000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 charge</a:t>
            </a:r>
            <a:endParaRPr kumimoji="1" lang="ja-JP" altLang="en-US" sz="2000" b="1" dirty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012159" y="884877"/>
            <a:ext cx="2227438" cy="64807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9542" y="2776552"/>
            <a:ext cx="2443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Baroclinic</a:t>
            </a:r>
            <a:r>
              <a:rPr kumimoji="1" lang="en-US" altLang="ja-JP" sz="2400" b="1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case</a:t>
            </a:r>
            <a:endParaRPr kumimoji="1" lang="ja-JP" altLang="en-US" sz="2400" b="1" dirty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図 12" descr="figure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088892" y="2401238"/>
            <a:ext cx="1228623" cy="499694"/>
          </a:xfrm>
          <a:prstGeom prst="rect">
            <a:avLst/>
          </a:prstGeom>
          <a:noFill/>
          <a:ln/>
          <a:effectLst/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792" y="1742455"/>
            <a:ext cx="5200600" cy="588113"/>
          </a:xfrm>
          <a:prstGeom prst="rect">
            <a:avLst/>
          </a:prstGeom>
          <a:ln w="19050">
            <a:solidFill>
              <a:srgbClr val="990000"/>
            </a:solidFill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0112" y="2414414"/>
            <a:ext cx="1860418" cy="563492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6604" y="3096700"/>
            <a:ext cx="3778547" cy="59256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015853" y="3038454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Utiyama</a:t>
            </a:r>
            <a:endParaRPr kumimoji="1" lang="en-US" altLang="ja-JP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(1959)</a:t>
            </a:r>
            <a:endParaRPr kumimoji="1" lang="ja-JP" altLang="en-US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7624" y="3770218"/>
            <a:ext cx="4286250" cy="593509"/>
          </a:xfrm>
          <a:prstGeom prst="rect">
            <a:avLst/>
          </a:prstGeom>
          <a:ln w="19050">
            <a:solidFill>
              <a:srgbClr val="CC00FF"/>
            </a:solidFill>
          </a:ln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9877" y="4453637"/>
            <a:ext cx="4542282" cy="1589798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7584" y="6133345"/>
            <a:ext cx="6143820" cy="576521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7B0D617-B432-4588-96E1-5F9F738A780E}"/>
              </a:ext>
            </a:extLst>
          </p:cNvPr>
          <p:cNvSpPr/>
          <p:nvPr/>
        </p:nvSpPr>
        <p:spPr>
          <a:xfrm>
            <a:off x="4015853" y="4526340"/>
            <a:ext cx="484139" cy="369388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4686236" y="4474642"/>
            <a:ext cx="787638" cy="5385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1270081"/>
      </p:ext>
    </p:extLst>
  </p:cSld>
  <p:clrMapOvr>
    <a:masterClrMapping/>
  </p:clrMapOvr>
  <p:transition>
    <p:blind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32F093-DE0E-4FBE-A30D-6454EBDDE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88640"/>
            <a:ext cx="8153400" cy="533400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Divergence symmetry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2" name="Picture 2" descr="https://www.fukudat.com/texcrop/api?c=png&amp;t=%5Cnewcommand%7B%5Cbm%7D%5B1%5D%7B%5Cmbox%7B%5Cboldmath%20%20%24%231%24%7D%7D%0A%5Cbegin%7Beqnarray*%7D%0A%7B%5Cfrac%7B%5Cpartial%20%5Ctau%7D%7B%5Cpartial%20t%7D%7D%2B(%5Cbm%7Bu%7D%5Ccdot%5Cnabla)%5Ctau%3D-T%2C%5Cquad%0A%7B%5Cfrac%7B%5Cpartial%20%5Cbm%7Bm%7D%7D%7B%5Cpartial%20%20t%7D%7D-%5Cnabla%5Ctimes%20(%5Cbm%7Bu%7D%5Ctimes%20%5Cbm%7Bm%7D)%0A%3D%5Cbm%7Bj%7D%0A%25%0A%5Clabel%7Beqn%3Adef-tau2-m2%7D%0A%5Cend%7Beqnarray*%7D%0A&amp;r=300&amp;f=cm&amp;j=haranoaji&amp;b=0&amp;o=0">
            <a:extLst>
              <a:ext uri="{FF2B5EF4-FFF2-40B4-BE49-F238E27FC236}">
                <a16:creationId xmlns:a16="http://schemas.microsoft.com/office/drawing/2014/main" id="{398D7696-7ADF-42CF-8B90-9B39AE83E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60" y="1152970"/>
            <a:ext cx="6696744" cy="698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40964" name="Picture 4" descr="https://www.fukudat.com/texcrop/api?c=png&amp;t=%5Cnewcommand%7B%5Cbm%7D%5B1%5D%7B%5Cmbox%7B%5Cboldmath%20%20%24%231%24%7D%7D%0ADefine%20%24%5Ctau%24%20and%20%24%5Cbm%7Bm%7D%24%20by%0A&amp;r=300&amp;f=cm&amp;j=haranoaji&amp;b=0&amp;o=0">
            <a:extLst>
              <a:ext uri="{FF2B5EF4-FFF2-40B4-BE49-F238E27FC236}">
                <a16:creationId xmlns:a16="http://schemas.microsoft.com/office/drawing/2014/main" id="{706DAB94-496B-42DE-9D48-8B0D374B2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76" y="740566"/>
            <a:ext cx="2834208" cy="34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 descr="https://www.fukudat.com/texcrop/api?c=png&amp;t=%5Cnewcommand%7B%5Cbm%7D%5B1%5D%7B%5Cmbox%7B%5Cboldmath%20%20%24%231%24%7D%7D%0A%5Cbegin%7Beqnarray*%7D%0A%5Chat%7B%5Cbm%7Bv%7D%7D%3D%5Cbm%7Bv%7D%2B%5Ctau%20%5Cnabla%20s%20%2B%7B%5Cfrac%7B1%7D%7B%5Crho%7D%7D%5Cbm%7BB%7D%5Ctimes%20%5Cbm%7Bm%7D%0A%25%0A%5Clabel%7Beqn%3Adef-hat-v%7D%0A%5Cend%7Beqnarray*%7D%0A&amp;r=300&amp;f=cm&amp;j=haranoaji&amp;b=0&amp;o=0">
            <a:extLst>
              <a:ext uri="{FF2B5EF4-FFF2-40B4-BE49-F238E27FC236}">
                <a16:creationId xmlns:a16="http://schemas.microsoft.com/office/drawing/2014/main" id="{51C91BE9-CD43-40ED-A2DC-11C1E58C4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46" y="2535823"/>
            <a:ext cx="3557619" cy="770288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40970" name="Picture 10" descr="https://www.fukudat.com/texcrop/api?c=png&amp;t=%5Cnewcommand%7B%5Cbm%7D%5B1%5D%7B%5Cmbox%7B%5Cboldmath%20%20%24%231%24%7D%7D%0A%5Cbegin%7Beqnarray*%7D%0A%7B%5Cfrac%7B%5Cpartial%20%5Chat%7B%5Cbm%7B%5Comega%7D%7D%7D%7B%5Cpartial%20t%7D%7D%20%3D%20%5Cnabla%20%5Ctimes%20%5Cleft(%20%5Cbm%7Bu%7D%20%5Ctimes%20%5Chat%7B%5Cbm%7B%5Comega%7D%7D%20%5Cright)%3B%5Cquad%0A%5Chat%7B%5Cbm%7B%5Comega%7D%7D%3A%3D%5Cnabla%20%5Ctimes%20%5Chat%7B%5Cbm%7Bv%7D%7D%0A%25%0A%5Clabel%7Beqn%3Ahat-vorticity-eq%7D%0A%5Cend%7Beqnarray*%7D%0A&amp;r=300&amp;f=cm&amp;j=haranoaji&amp;b=0&amp;o=0">
            <a:extLst>
              <a:ext uri="{FF2B5EF4-FFF2-40B4-BE49-F238E27FC236}">
                <a16:creationId xmlns:a16="http://schemas.microsoft.com/office/drawing/2014/main" id="{7B169D9D-F6DA-46A9-80E0-DA79EE9C2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636" y="3345224"/>
            <a:ext cx="4400791" cy="64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2" name="Picture 12" descr="https://www.fukudat.com/texcrop/api?c=png&amp;t=%5Cnewcommand%7B%5Cbm%7D%5B1%5D%7B%5Cmbox%7B%5Cboldmath%20%20%24%231%24%7D%7D%0A%5Cbegin%7Beqnarray*%7D%0A%5Cint%20dt%20%5Cint_%7B%5Ccal%20D%7Dd%5E3%5Chat%7Bx%7D%7B%5Ccal%20L%7D(%5Chat%7Bl%7D_%7B%5Calpha%7D%2C%20%0A%5Chat%7B%5Cpartial%7D%5Chat%7Bl%7D_%7B%5Calpha%7D%2C%20%5Chat%7Bx%7D)%3D%0A%5Cint%20dt%20%5Cint_%7B%5Ccal%20D%7Dd%5E3x%7B%5Ccal%20L%7D(l_%7B%5Calpha%7D%2C%20%5Cpartial%20l_%7B%5Calpha%7D%2C%20%0A%5Cbm%7Bx%7D)%0A%25%0A%5Clabel%7Beqn%3Avariational-sym-l%7D%0A%5Cend%7Beqnarray*%7D%0A&amp;r=300&amp;f=cm&amp;j=haranoaji&amp;b=0&amp;o=0">
            <a:extLst>
              <a:ext uri="{FF2B5EF4-FFF2-40B4-BE49-F238E27FC236}">
                <a16:creationId xmlns:a16="http://schemas.microsoft.com/office/drawing/2014/main" id="{1723D968-1C3F-4ECD-9E83-D216A8CE7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47" y="4453007"/>
            <a:ext cx="5705237" cy="612601"/>
          </a:xfrm>
          <a:prstGeom prst="rect">
            <a:avLst/>
          </a:prstGeom>
          <a:noFill/>
          <a:ln w="19050">
            <a:solidFill>
              <a:srgbClr val="CC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4" name="Picture 14" descr="https://www.fukudat.com/texcrop/api?c=png&amp;t=%5Cnewcommand%7B%5Cbm%7D%5B1%5D%7B%5Cmbox%7B%5Cboldmath%20%20%24%231%24%7D%7D%0A%5Cbegin%7Beqnarray*%7D%0A%7B%5Ccal%20L%7D(%5Chat%7Bl%7D_%7B%5Calpha%7D%2C%20%5Chat%7B%5Cpartial%7D%5Chat%7Bl%7D_%7B%5Calpha%7D%2C%20%5Chat%7Bx%7D)%0A-%7B%5Ccal%20L%7D(l_%7B%5Calpha%7D%2C%20%5Cpartial%20l_%7B%5Calpha%7D%2Cx)%2B(%5Cnabla%20%5Ccdot%20%5Cdelta%5Cbm%7Bx%7D)%7B%5Ccal%20L%7D%2B%7B%5Cfrac%7B%5Cpartial%20%5Cdelta%20%5CLambda_0%7D%7B%5Cpartial%20t%7D%7D%2B%5Cnabla%20%5Ccdot%20%5Cdelta%5Cbm%7B%5CLambda%7D%3D0%2C%0A%25%0A%5Clabel%7Beqn%3Avariational-sym-l_local%7D%0A%5Cend%7Beqnarray*%7D%0A&amp;r=300&amp;f=cm&amp;j=haranoaji&amp;b=0&amp;o=0">
            <a:extLst>
              <a:ext uri="{FF2B5EF4-FFF2-40B4-BE49-F238E27FC236}">
                <a16:creationId xmlns:a16="http://schemas.microsoft.com/office/drawing/2014/main" id="{FFD50DC7-5B3E-460B-93F9-EE56300C4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56" y="5724858"/>
            <a:ext cx="7218548" cy="586507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639A2FA-C8BD-4DB7-B1BB-41BE2912290C}"/>
              </a:ext>
            </a:extLst>
          </p:cNvPr>
          <p:cNvSpPr txBox="1"/>
          <p:nvPr/>
        </p:nvSpPr>
        <p:spPr>
          <a:xfrm>
            <a:off x="1475656" y="186310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Mobbs </a:t>
            </a:r>
            <a:r>
              <a:rPr lang="en-US" altLang="ja-JP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’81</a:t>
            </a:r>
            <a:endParaRPr kumimoji="1" lang="ja-JP" altLang="en-US" dirty="0">
              <a:solidFill>
                <a:srgbClr val="CC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3BEA457-80D1-46F0-889F-616B2B561D41}"/>
              </a:ext>
            </a:extLst>
          </p:cNvPr>
          <p:cNvSpPr/>
          <p:nvPr/>
        </p:nvSpPr>
        <p:spPr>
          <a:xfrm>
            <a:off x="4860032" y="1863109"/>
            <a:ext cx="2726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Vladimirov</a:t>
            </a:r>
            <a:r>
              <a:rPr lang="en-US" altLang="ja-JP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Moffatt ’95, </a:t>
            </a:r>
          </a:p>
          <a:p>
            <a:r>
              <a:rPr lang="en-US" altLang="ja-JP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Beckenstein</a:t>
            </a:r>
            <a:r>
              <a:rPr lang="en-US" altLang="ja-JP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altLang="ja-JP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Ooron</a:t>
            </a:r>
            <a:r>
              <a:rPr lang="en-US" altLang="ja-JP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’00</a:t>
            </a:r>
            <a:endParaRPr lang="ja-JP" altLang="en-US" dirty="0">
              <a:solidFill>
                <a:srgbClr val="CC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27DA19E-037F-43CC-A02B-BB83B4B029DA}"/>
              </a:ext>
            </a:extLst>
          </p:cNvPr>
          <p:cNvSpPr txBox="1"/>
          <p:nvPr/>
        </p:nvSpPr>
        <p:spPr>
          <a:xfrm>
            <a:off x="274576" y="4029219"/>
            <a:ext cx="2838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Variational symmetry</a:t>
            </a:r>
            <a:endParaRPr kumimoji="1" lang="ja-JP" altLang="en-US" sz="2400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FEB7DA30-7CC0-4924-B1CE-448B3E2B498A}"/>
              </a:ext>
            </a:extLst>
          </p:cNvPr>
          <p:cNvSpPr/>
          <p:nvPr/>
        </p:nvSpPr>
        <p:spPr>
          <a:xfrm>
            <a:off x="3850353" y="5129549"/>
            <a:ext cx="360040" cy="53136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26CD62D-215B-4E83-B926-60E28B3E4876}"/>
              </a:ext>
            </a:extLst>
          </p:cNvPr>
          <p:cNvSpPr txBox="1"/>
          <p:nvPr/>
        </p:nvSpPr>
        <p:spPr>
          <a:xfrm>
            <a:off x="274576" y="5243250"/>
            <a:ext cx="979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endParaRPr kumimoji="1" lang="ja-JP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フローチャート: 処理 16">
            <a:extLst>
              <a:ext uri="{FF2B5EF4-FFF2-40B4-BE49-F238E27FC236}">
                <a16:creationId xmlns:a16="http://schemas.microsoft.com/office/drawing/2014/main" id="{C467DF04-3E15-4A4A-A560-518441F07A59}"/>
              </a:ext>
            </a:extLst>
          </p:cNvPr>
          <p:cNvSpPr/>
          <p:nvPr/>
        </p:nvSpPr>
        <p:spPr>
          <a:xfrm>
            <a:off x="5463895" y="5673007"/>
            <a:ext cx="1844410" cy="708321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C10913B-9913-40B1-9910-14A8D5A3B605}"/>
              </a:ext>
            </a:extLst>
          </p:cNvPr>
          <p:cNvSpPr txBox="1"/>
          <p:nvPr/>
        </p:nvSpPr>
        <p:spPr>
          <a:xfrm>
            <a:off x="5285789" y="6369362"/>
            <a:ext cx="2533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Diverrgence</a:t>
            </a:r>
            <a:r>
              <a:rPr kumimoji="1" lang="en-US" altLang="ja-JP" sz="2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symmetry</a:t>
            </a:r>
            <a:endParaRPr kumimoji="1" lang="ja-JP" altLang="en-US" sz="20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398338"/>
      </p:ext>
    </p:extLst>
  </p:cSld>
  <p:clrMapOvr>
    <a:masterClrMapping/>
  </p:clrMapOvr>
  <p:transition>
    <p:blind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453575" y="1412776"/>
            <a:ext cx="871296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ja-JP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Nambu</a:t>
            </a:r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 bracket for non-isentropic</a:t>
            </a:r>
            <a:b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          adiabatic MHD</a:t>
            </a:r>
            <a:endParaRPr lang="ja-JP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08904"/>
      </p:ext>
    </p:extLst>
  </p:cSld>
  <p:clrMapOvr>
    <a:masterClrMapping/>
  </p:clrMapOvr>
  <p:transition>
    <p:blind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9FC5F5-1493-4F1B-B88F-5EC2ED2F4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09" y="181011"/>
            <a:ext cx="8229600" cy="774814"/>
          </a:xfrm>
        </p:spPr>
        <p:txBody>
          <a:bodyPr>
            <a:normAutofit/>
          </a:bodyPr>
          <a:lstStyle/>
          <a:p>
            <a:r>
              <a:rPr kumimoji="1" lang="en-US" altLang="ja-JP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Compact</a:t>
            </a:r>
            <a:r>
              <a:rPr kumimoji="1" lang="ja-JP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Nambu</a:t>
            </a:r>
            <a:r>
              <a:rPr kumimoji="1" lang="en-US" altLang="ja-JP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bracket</a:t>
            </a:r>
            <a:endParaRPr kumimoji="1" lang="ja-JP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2" name="Picture 2" descr="https://www.fukudat.com/texcrop/api?c=png&amp;t=%5Cnewcommand%7B%5Cbm%7D%5B1%5D%7B%5Cmbox%7B%5Cboldmath%20%24%231%24%7D%7D%0D%0A%5Cbegin%7Beqnarray*%7D%0D%0Ah_%7B%5Crm%20c%7D%5B%5Cbm%7BM%7D%2C%20%5Cbm%7Bd%7D%5D%26%3D%26%5Cint_%7B%5Ccal%20D%7D%5Cbm%7BM%7D%5Ccdot%20%5Cbm%7Bd%7D%20dV%3A%5Cquad%0D%0A%5Cbm%7BM%7D%3A%3D%5Crho%20%5Cbm%7Bv%7D%2C%5C%20%5Cbm%7Bd%7D%3A%3D%5Cbm%7BD%7D%2F%5Crho%0D%0A%20%20%20%20%20%20%20%20%25%0D%0A%5Clabel%7Beqn%3Adef-h_c-alt%7D%0D%0A%5Cend%7Beqnarray*%7D&amp;r=300&amp;f=cm&amp;j=haranoaji&amp;b=0&amp;o=0">
            <a:extLst>
              <a:ext uri="{FF2B5EF4-FFF2-40B4-BE49-F238E27FC236}">
                <a16:creationId xmlns:a16="http://schemas.microsoft.com/office/drawing/2014/main" id="{5D3094AC-25FD-4525-8F51-F3F983EC5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38" y="1375235"/>
            <a:ext cx="5743464" cy="641040"/>
          </a:xfrm>
          <a:prstGeom prst="rect">
            <a:avLst/>
          </a:prstGeom>
          <a:solidFill>
            <a:srgbClr val="CCFF99"/>
          </a:solidFill>
        </p:spPr>
      </p:pic>
      <p:pic>
        <p:nvPicPr>
          <p:cNvPr id="35844" name="Picture 4" descr="https://www.fukudat.com/texcrop/api?c=png&amp;t=%5Cnewcommand%7B%5Cbm%7D%5B1%5D%7B%5Cmbox%7B%5Cboldmath%20%24%231%24%7D%7D%0D%0A%5Cbegin%7Beqnarray*%7D%0D%0A%7B%5Ccal%20S%7D%5B%5Crho%2C%20s%5D%3D%5Cint_%7B%5Ccal%20D%7D%5Crho%20s%5C%2C%20dV%2C%5Cquad%0D%0A%25%5Clabel%7Beqn%3AM-S%7D%0D%0A%25%20%20%20%20%20%20%20%20%20%20%20%20%20%20%20%20%20%20%5C%5C%0D%0A%25%0D%0Ah_%7B%5Crm%20m%7D%5B%5Cbm%7BA%7D%5D%3D%7B%5Cfrac%7B1%7D%7B2%7D%7D%20%5Cint_%7B%5Ccal%20D%7D%5Cbm%7BA%7D%5Ccdot%20%5Cbm%7BB%7D%20dV%5C%20%5C%0D%0A(%5Cbm%7BB%7D%3D%5Cnabla%20%5Ctimes%20%5Cbm%7BA%7D)%0D%0A%5Clabel%7Beqn%3ACasimirs%7D%0D%0A%5Cend%7Beqnarray*%7D&amp;r=300&amp;f=cm&amp;j=haranoaji&amp;b=0&amp;o=0">
            <a:extLst>
              <a:ext uri="{FF2B5EF4-FFF2-40B4-BE49-F238E27FC236}">
                <a16:creationId xmlns:a16="http://schemas.microsoft.com/office/drawing/2014/main" id="{E1E2E207-08BA-4CC2-ABBE-5467D1BBD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96646"/>
            <a:ext cx="6804248" cy="624904"/>
          </a:xfrm>
          <a:prstGeom prst="rect">
            <a:avLst/>
          </a:prstGeom>
          <a:solidFill>
            <a:srgbClr val="CCFF99"/>
          </a:solidFill>
        </p:spPr>
      </p:pic>
      <p:pic>
        <p:nvPicPr>
          <p:cNvPr id="35846" name="Picture 6" descr="https://www.fukudat.com/texcrop/api?c=png&amp;t=%5Cnewcommand%7B%5Cbm%7D%5B1%5D%7B%5Cmbox%7B%5Cboldmath%20%24%231%24%7D%7D%0D%0A%5Cbegin%7Beqnarray*%7D%0D%0A%7B%5Cfrac%7Bd%7D%7Bdt%7D%7DF%5B%5Cbm%7BM%7D%2C%20%5Cbm%7Bd%7D%2C%20%5Cbm%7BB%7D%20%2C%5Crho%2C%20s%5D%3D%5Cleft%5C%7BF%2Ch_%7B%5Crm%20c%7D%2CH%20%5Cright%5C%7D_%7BMMd%7D%0D%0A%2B%5Cleft%5C%7BF%2C%7B%5Ccal%20S%7D%2CH%20%5Cright%5C%7D_%7BM%5Crho%20s%7D%0D%0A%2B%5Cleft%5C%7BF%2Ch_%7B%5Crm%20m%7D%2CH%20%5Cright%5C%7D_%7BMBB%7D%0D%0A%25%0D%0A%5Clabel%7Beqn%3ANambu-rep2%7D%0D%0A%5Cend%7Beqnarray*%7D&amp;r=300&amp;f=cm&amp;j=haranoaji&amp;b=0&amp;o=0">
            <a:extLst>
              <a:ext uri="{FF2B5EF4-FFF2-40B4-BE49-F238E27FC236}">
                <a16:creationId xmlns:a16="http://schemas.microsoft.com/office/drawing/2014/main" id="{7CDA31A3-D3FC-48FF-B01C-5C9EA3BF4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00" y="3508021"/>
            <a:ext cx="8233569" cy="576064"/>
          </a:xfrm>
          <a:prstGeom prst="rect">
            <a:avLst/>
          </a:prstGeom>
          <a:solidFill>
            <a:srgbClr val="FFFF00"/>
          </a:solidFill>
          <a:ln w="25400">
            <a:solidFill>
              <a:srgbClr val="C00000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03B64F9-E165-4554-9882-91E5C09546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55" y="4240111"/>
            <a:ext cx="8541290" cy="2393468"/>
          </a:xfrm>
          <a:prstGeom prst="rect">
            <a:avLst/>
          </a:prstGeom>
          <a:solidFill>
            <a:srgbClr val="FFFFCC"/>
          </a:solidFill>
        </p:spPr>
      </p:pic>
      <p:pic>
        <p:nvPicPr>
          <p:cNvPr id="35854" name="Picture 14" descr="https://www.fukudat.com/texcrop/api?c=png&amp;t=%5Cnewcommand%7B%5Cbm%7D%5B1%5D%7B%5Cmbox%7B%5Cboldmath%20%24%231%24%7D%7D%0D%0A%5Cbegin%7Beqnarray*%7D%0D%0A%7B%5Cfrac%7BD%5Cbm%7Bd%7D%7D%7BDt%7D%7D%3D(%5Cbm%7Bd%7D%5Ccdot%20%5Cnabla)%5Cbm%7Bu%7D%0D%0A%20%20%20%20%20%20%20%20%25%0D%0A%5Clabel%7Beqn%3Aeq-d%7D%0D%0A%5Cend%7Beqnarray*%7D&amp;r=300&amp;f=cm&amp;j=haranoaji&amp;b=0&amp;o=0">
            <a:extLst>
              <a:ext uri="{FF2B5EF4-FFF2-40B4-BE49-F238E27FC236}">
                <a16:creationId xmlns:a16="http://schemas.microsoft.com/office/drawing/2014/main" id="{289DA84C-2234-4DDA-BB9C-5DAA80D7F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451" y="1168438"/>
            <a:ext cx="1951612" cy="64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A695F48-0D2E-476C-B114-8A473BDF5EB1}"/>
              </a:ext>
            </a:extLst>
          </p:cNvPr>
          <p:cNvSpPr txBox="1"/>
          <p:nvPr/>
        </p:nvSpPr>
        <p:spPr>
          <a:xfrm>
            <a:off x="301355" y="904502"/>
            <a:ext cx="1459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Casimirs</a:t>
            </a:r>
            <a:endParaRPr kumimoji="1" lang="ja-JP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B8FA406-D9E2-4824-8170-047E7D69E984}"/>
              </a:ext>
            </a:extLst>
          </p:cNvPr>
          <p:cNvSpPr txBox="1"/>
          <p:nvPr/>
        </p:nvSpPr>
        <p:spPr>
          <a:xfrm>
            <a:off x="83312" y="2877576"/>
            <a:ext cx="7438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Nambu</a:t>
            </a:r>
            <a:r>
              <a:rPr lang="en-US" altLang="ja-JP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-bracket representation for MHD equations</a:t>
            </a:r>
            <a:endParaRPr kumimoji="1" lang="ja-JP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349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B23C917-ECD5-400E-89BE-A5D050C8B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86" y="1014601"/>
            <a:ext cx="7114803" cy="107376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19" y="137870"/>
            <a:ext cx="8424937" cy="986874"/>
          </a:xfrm>
        </p:spPr>
        <p:txBody>
          <a:bodyPr>
            <a:noAutofit/>
          </a:bodyPr>
          <a:lstStyle/>
          <a:p>
            <a:r>
              <a:rPr kumimoji="1" lang="en-US" altLang="ja-JP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difficulty </a:t>
            </a:r>
            <a:r>
              <a:rPr kumimoji="1"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associated with </a:t>
            </a:r>
            <a:r>
              <a:rPr kumimoji="1" lang="en-US" altLang="ja-JP" sz="3600" b="1" dirty="0">
                <a:solidFill>
                  <a:srgbClr val="CC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Lie-Poisson bracket</a:t>
            </a:r>
            <a:endParaRPr kumimoji="1" lang="ja-JP" altLang="en-US" sz="3600" b="1" dirty="0">
              <a:solidFill>
                <a:srgbClr val="CC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AFC63FEF-F54C-4808-BD19-CEB6ADEBD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96" y="1692587"/>
            <a:ext cx="4968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en-US" altLang="ja-JP" dirty="0" err="1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Hameiri</a:t>
            </a:r>
            <a:r>
              <a:rPr lang="en-US" altLang="ja-JP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Phys. Plasmas </a:t>
            </a:r>
            <a:r>
              <a:rPr lang="en-US" altLang="ja-JP" b="1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altLang="ja-JP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(2004)</a:t>
            </a:r>
            <a:r>
              <a:rPr lang="ja-JP" altLang="en-US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3423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B8159C5-7AB0-4C41-8CA4-07F2A2F19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04" y="2178115"/>
            <a:ext cx="1820268" cy="208693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FCA2E69-5738-4C85-916E-1AC762CDD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126" y="3717786"/>
            <a:ext cx="4561864" cy="301179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F29C9EF-DBF3-43E3-8A51-CFBB9AF0A0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088" y="4588721"/>
            <a:ext cx="1866900" cy="67627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E5854A6-79AA-4C24-91D1-F14B546BEB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5856" y="2214546"/>
            <a:ext cx="4968552" cy="125088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79208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www.fukudat.com/texcrop/api?c=png&amp;t=%5Cnewcommand%7B%5Cbm%7D%5B1%5D%7B%5Cmbox%7B%5Cboldmath%20%20%24%231%24%7D%7D%0A%0A%5Cbegin%7Beqnarray*%7D%0A%26%26%0A%7B%5Cfrac%7BD%5Cbm%7Bd%7D%7D%7BDt%7D%7D%3D(%5Cbm%7Bd%7D%5Ccdot%20%5Cnabla)%5Cbm%7Bu%7D%2C%0A%25%0A%5Clabel%7Beqn%3Aevolution-eq-d-MHD%7D%0A%20%20%20%20%20%20%20%20%20%20%20%20%20%20%20%5C%5C%0A%26%26%0A%5Cnabla%5Ccdot%20(%5Crho%20%5Cbm%7Bd%7D)%3D0%2C%5Cquad%0A(%5Cbm%7Bd%7D%5Ccdot%20%5Cnabla)s%3D0%2C%5Cquad%0A%5Cnabla%20%5Ctimes%20%5Cleft(%0A%5Cbm%7BB%7D%5Ctimes%20%5Cbm%7Bd%7D%0A%5Cright)%3D%5Cbm%7B0%7D.%0A%25%0A%5Clabel%7Beqn%3Aconstraints-d-MHD%7D%0A%5Cend%7Beqnarray*%7D&amp;r=300&amp;f=cm&amp;j=haranoaji&amp;b=0&amp;o=0">
            <a:extLst>
              <a:ext uri="{FF2B5EF4-FFF2-40B4-BE49-F238E27FC236}">
                <a16:creationId xmlns:a16="http://schemas.microsoft.com/office/drawing/2014/main" id="{B7FDCE8F-9307-456D-9AB0-39B7C343E3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83297"/>
            <a:ext cx="6624736" cy="1116697"/>
          </a:xfrm>
          <a:prstGeom prst="rect">
            <a:avLst/>
          </a:prstGeom>
          <a:solidFill>
            <a:srgbClr val="CCFFCC"/>
          </a:solidFill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5E0E0BC7-07AA-4FF5-BC56-5DE2BA84D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64" y="228588"/>
            <a:ext cx="8801472" cy="533400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Proof that </a:t>
            </a:r>
            <a:r>
              <a:rPr kumimoji="1" lang="en-US" altLang="ja-JP" b="1" i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1" lang="en-US" altLang="ja-JP" b="1" i="1" baseline="-25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1" lang="en-US" altLang="ja-JP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Casimir invariant</a:t>
            </a:r>
            <a:endParaRPr kumimoji="1" lang="ja-JP" altLang="en-US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s://www.fukudat.com/texcrop/api?c=png&amp;t=%5Cnewcommand%7B%5Cbm%7D%5B1%5D%7B%5Cmbox%7B%5Cboldmath%20%24%231%24%7D%7D%0D%0A%5Cbegin%7Beqnarray*%7D%0D%0Ah_%7B%5Crm%20c%7D%5B%5Cbm%7BM%7D%2C%20%5Cbm%7Bd%7D%5D%26%3D%26%5Cint_%7B%5Ccal%20D%7D%5Cbm%7BM%7D%5Ccdot%20%5Cbm%7Bd%7D%20dV%3A%5Cquad%0D%0A%5Cbm%7BM%7D%3A%3D%5Crho%20%5Cbm%7Bv%7D%2C%5C%20%5Cbm%7Bd%7D%3A%3D%5Cbm%7BD%7D%2F%5Crho%0D%0A%20%20%20%20%20%20%20%20%25%0D%0A%5Clabel%7Beqn%3Adef-h_c-alt%7D%0D%0A%5Cend%7Beqnarray*%7D&amp;r=300&amp;f=cm&amp;j=haranoaji&amp;b=0&amp;o=0">
            <a:extLst>
              <a:ext uri="{FF2B5EF4-FFF2-40B4-BE49-F238E27FC236}">
                <a16:creationId xmlns:a16="http://schemas.microsoft.com/office/drawing/2014/main" id="{4B1A01E4-64A8-40B1-B504-8702B08A2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5743464" cy="641040"/>
          </a:xfrm>
          <a:prstGeom prst="rect">
            <a:avLst/>
          </a:prstGeom>
          <a:solidFill>
            <a:srgbClr val="CCFF99"/>
          </a:solidFill>
        </p:spPr>
      </p:pic>
      <p:pic>
        <p:nvPicPr>
          <p:cNvPr id="38916" name="Picture 4" descr="https://www.fukudat.com/texcrop/api?c=png&amp;t=%5Cnewcommand%7B%5Cbm%7D%5B1%5D%7B%5Cmbox%7B%5Cboldmath%20%20%24%231%24%7D%7D%0A%5Cbegin%7Beqnarray*%7D%0A%25%26%26%5Chspace*%7B-15mm%7D%0A%5Cleft%5C%7Bh_%7B%5Crm%20c%7D%2Ch_%7B%5Crm%20c%7D%2C%20K%20%5Cright%5C%7D_%7BMMd%7D%26%3D%260%2C%0A%20%20%20%20%20%20%20%20%20%20%20%20%20%20%20%5Cnonumber%20%5C%5C%0A%5Cleft%5C%7Bh_%7B%5Crm%20c%7D%2C%7B%5Ccal%20S%7D%2CK%20%5Cright%5C%7D_%7BM%5Crho%20s%7D%0A%20%26%3D%26%5Cint_%7B%5Ccal%20D%7D%5Cleft%5C%7B%0A%7B%5Cfrac%7B%5Cdelta%20K%7D%7B%5Cdelta%20s%7D%7D(%5Cbm%7Bd%7D%5Ccdot%20%5Cnabla)s%0A%20%20%20%2B%7B%5Cfrac%7B%5Cdelta%20K%7D%7B%5Cdelta%20%5Crho%7D%7D%20%5Cnabla%5Ccdot%20(%5Crho%20%5Cbm%7Bd%7D)%20%5Cright%5C%7Dd%5E3x%3D0%2C%0A%20%20%20%20%20%20%20%20%20%20%20%20%20%20%20%5Cnonumber%20%5C%5C%0A%5Cleft%5C%7Bh_%7B%5Crm%20c%7D%2Ch_%7B%5Crm%20m%7D%2CK%20%5Cright%5C%7D_%7BMBB%7D%0A%26%3D%26%0A%5Cint_%7B%5Ccal%20D%7D%7B%5Cfrac%7B%5Cdelta%20K%7D%7B%5Cdelta%20%5Cbm%7BB%7D%7D%7D%5Ccdot%20%5Cleft%5B%0A%5Cnabla%20%5Ctimes%20(%5Cbm%7BB%7D%5Ctimes%20%5Cbm%7Bd%7D)%0A%5Cright%5Dd%5E3x%3D0%0A%5Cend%7Beqnarray*%7D%0A&amp;r=300&amp;f=cm&amp;j=haranoaji&amp;b=0&amp;o=0">
            <a:extLst>
              <a:ext uri="{FF2B5EF4-FFF2-40B4-BE49-F238E27FC236}">
                <a16:creationId xmlns:a16="http://schemas.microsoft.com/office/drawing/2014/main" id="{2C918000-81C6-46CB-BCEB-5350C3362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73016"/>
            <a:ext cx="8229600" cy="204597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https://www.fukudat.com/texcrop/api?c=png&amp;t=%5Cnewcommand%7B%5Cbm%7D%5B1%5D%7B%5Cmbox%7B%5Cboldmath%20%20%24%231%24%7D%7D%0Afor%20any%20functional%20%24K%24&amp;r=300&amp;f=cm&amp;j=haranoaji&amp;b=0&amp;o=0">
            <a:extLst>
              <a:ext uri="{FF2B5EF4-FFF2-40B4-BE49-F238E27FC236}">
                <a16:creationId xmlns:a16="http://schemas.microsoft.com/office/drawing/2014/main" id="{74E70E8C-BB65-4081-B2D0-DD7CBBACB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05264"/>
            <a:ext cx="359092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5862CA94-A04C-4A7C-865A-AB0A1EDB4736}"/>
              </a:ext>
            </a:extLst>
          </p:cNvPr>
          <p:cNvCxnSpPr>
            <a:cxnSpLocks/>
          </p:cNvCxnSpPr>
          <p:nvPr/>
        </p:nvCxnSpPr>
        <p:spPr>
          <a:xfrm>
            <a:off x="1259632" y="2925145"/>
            <a:ext cx="16561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8553D464-B273-4887-ABCA-6AE41E64AB96}"/>
              </a:ext>
            </a:extLst>
          </p:cNvPr>
          <p:cNvCxnSpPr>
            <a:cxnSpLocks/>
          </p:cNvCxnSpPr>
          <p:nvPr/>
        </p:nvCxnSpPr>
        <p:spPr>
          <a:xfrm>
            <a:off x="6228184" y="4653136"/>
            <a:ext cx="10801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BDC19A8F-11F2-4485-84F8-515B9191B0A2}"/>
              </a:ext>
            </a:extLst>
          </p:cNvPr>
          <p:cNvCxnSpPr/>
          <p:nvPr/>
        </p:nvCxnSpPr>
        <p:spPr>
          <a:xfrm>
            <a:off x="3419872" y="2925145"/>
            <a:ext cx="1656184" cy="0"/>
          </a:xfrm>
          <a:prstGeom prst="line">
            <a:avLst/>
          </a:prstGeom>
          <a:ln w="1905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A191ACC-85F1-464D-9D48-B3A70CEBC682}"/>
              </a:ext>
            </a:extLst>
          </p:cNvPr>
          <p:cNvCxnSpPr>
            <a:cxnSpLocks/>
          </p:cNvCxnSpPr>
          <p:nvPr/>
        </p:nvCxnSpPr>
        <p:spPr>
          <a:xfrm>
            <a:off x="4247964" y="4653136"/>
            <a:ext cx="1089595" cy="0"/>
          </a:xfrm>
          <a:prstGeom prst="line">
            <a:avLst/>
          </a:prstGeom>
          <a:ln w="1905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E313961-E6CC-4023-BD2A-9A729164F745}"/>
              </a:ext>
            </a:extLst>
          </p:cNvPr>
          <p:cNvCxnSpPr>
            <a:cxnSpLocks/>
          </p:cNvCxnSpPr>
          <p:nvPr/>
        </p:nvCxnSpPr>
        <p:spPr>
          <a:xfrm>
            <a:off x="5508104" y="2925145"/>
            <a:ext cx="237626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9A5E5E78-492A-44BB-823F-F5AD85859878}"/>
              </a:ext>
            </a:extLst>
          </p:cNvPr>
          <p:cNvCxnSpPr/>
          <p:nvPr/>
        </p:nvCxnSpPr>
        <p:spPr>
          <a:xfrm>
            <a:off x="4247964" y="5445224"/>
            <a:ext cx="18002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288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865188"/>
          </a:xfrm>
        </p:spPr>
        <p:txBody>
          <a:bodyPr/>
          <a:lstStyle/>
          <a:p>
            <a:r>
              <a:rPr lang="en-US" altLang="ja-JP" sz="4000" b="1"/>
              <a:t>Euler equations for a free rigid body</a:t>
            </a:r>
            <a:endParaRPr lang="ja-JP" altLang="en-US" sz="4000" b="1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068638"/>
            <a:ext cx="4968875" cy="1296987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図 6" descr="figure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916113"/>
            <a:ext cx="291782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図 8" descr="figur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2349500"/>
            <a:ext cx="31416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テキスト ボックス 10"/>
          <p:cNvSpPr txBox="1">
            <a:spLocks noChangeArrowheads="1"/>
          </p:cNvSpPr>
          <p:nvPr/>
        </p:nvSpPr>
        <p:spPr bwMode="auto">
          <a:xfrm>
            <a:off x="611188" y="1196975"/>
            <a:ext cx="4344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effectLst/>
              </a:rPr>
              <a:t>Motion of a free rigid body</a:t>
            </a:r>
            <a:endParaRPr lang="ja-JP" altLang="en-US">
              <a:effectLst/>
            </a:endParaRPr>
          </a:p>
        </p:txBody>
      </p:sp>
      <p:sp>
        <p:nvSpPr>
          <p:cNvPr id="16391" name="テキスト ボックス 11"/>
          <p:cNvSpPr txBox="1">
            <a:spLocks noChangeArrowheads="1"/>
          </p:cNvSpPr>
          <p:nvPr/>
        </p:nvSpPr>
        <p:spPr bwMode="auto">
          <a:xfrm>
            <a:off x="179388" y="1844675"/>
            <a:ext cx="522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0000FF"/>
                </a:solidFill>
                <a:effectLst/>
              </a:rPr>
              <a:t>Angular velocity viewed from the </a:t>
            </a:r>
            <a:r>
              <a:rPr lang="en-US" altLang="ja-JP" sz="2000">
                <a:solidFill>
                  <a:srgbClr val="FF0000"/>
                </a:solidFill>
                <a:effectLst/>
              </a:rPr>
              <a:t>body frame</a:t>
            </a:r>
            <a:endParaRPr lang="ja-JP" altLang="en-US" sz="2000">
              <a:solidFill>
                <a:srgbClr val="FF0000"/>
              </a:solidFill>
              <a:effectLst/>
            </a:endParaRPr>
          </a:p>
        </p:txBody>
      </p:sp>
      <p:sp>
        <p:nvSpPr>
          <p:cNvPr id="16392" name="テキスト ボックス 12"/>
          <p:cNvSpPr txBox="1">
            <a:spLocks noChangeArrowheads="1"/>
          </p:cNvSpPr>
          <p:nvPr/>
        </p:nvSpPr>
        <p:spPr bwMode="auto">
          <a:xfrm>
            <a:off x="250825" y="2349500"/>
            <a:ext cx="565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0000FF"/>
                </a:solidFill>
                <a:effectLst/>
              </a:rPr>
              <a:t>Angular momentum viewed from the </a:t>
            </a:r>
            <a:r>
              <a:rPr lang="en-US" altLang="ja-JP" sz="2000">
                <a:solidFill>
                  <a:srgbClr val="FF0000"/>
                </a:solidFill>
                <a:effectLst/>
              </a:rPr>
              <a:t>body frame</a:t>
            </a:r>
            <a:endParaRPr lang="ja-JP" altLang="en-US" sz="2000">
              <a:solidFill>
                <a:srgbClr val="FF0000"/>
              </a:solidFill>
              <a:effectLst/>
            </a:endParaRPr>
          </a:p>
        </p:txBody>
      </p:sp>
      <p:sp>
        <p:nvSpPr>
          <p:cNvPr id="16393" name="テキスト ボックス 13"/>
          <p:cNvSpPr txBox="1">
            <a:spLocks noChangeArrowheads="1"/>
          </p:cNvSpPr>
          <p:nvPr/>
        </p:nvSpPr>
        <p:spPr bwMode="auto">
          <a:xfrm>
            <a:off x="323850" y="3284538"/>
            <a:ext cx="2684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C00000"/>
                </a:solidFill>
                <a:effectLst/>
              </a:rPr>
              <a:t>Euler equations</a:t>
            </a:r>
            <a:endParaRPr lang="ja-JP" altLang="en-US">
              <a:solidFill>
                <a:srgbClr val="C00000"/>
              </a:solidFill>
              <a:effectLst/>
            </a:endParaRPr>
          </a:p>
        </p:txBody>
      </p:sp>
      <p:pic>
        <p:nvPicPr>
          <p:cNvPr id="1639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4581525"/>
            <a:ext cx="37719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229225"/>
            <a:ext cx="3035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テキスト ボックス 17"/>
          <p:cNvSpPr txBox="1">
            <a:spLocks noChangeArrowheads="1"/>
          </p:cNvSpPr>
          <p:nvPr/>
        </p:nvSpPr>
        <p:spPr bwMode="auto">
          <a:xfrm>
            <a:off x="468313" y="4724400"/>
            <a:ext cx="2889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>
                <a:solidFill>
                  <a:srgbClr val="339933"/>
                </a:solidFill>
                <a:effectLst/>
              </a:rPr>
              <a:t>Lie-Poisson bracket</a:t>
            </a:r>
            <a:endParaRPr lang="ja-JP" altLang="en-US" sz="2400">
              <a:solidFill>
                <a:srgbClr val="339933"/>
              </a:solidFill>
              <a:effectLst/>
            </a:endParaRPr>
          </a:p>
        </p:txBody>
      </p:sp>
      <p:pic>
        <p:nvPicPr>
          <p:cNvPr id="16397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949950"/>
            <a:ext cx="1512887" cy="43180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876925"/>
            <a:ext cx="24479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9" name="テキスト ボックス 21"/>
          <p:cNvSpPr txBox="1">
            <a:spLocks noChangeArrowheads="1"/>
          </p:cNvSpPr>
          <p:nvPr/>
        </p:nvSpPr>
        <p:spPr bwMode="auto">
          <a:xfrm>
            <a:off x="755650" y="5949950"/>
            <a:ext cx="2325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>
                <a:solidFill>
                  <a:srgbClr val="C00000"/>
                </a:solidFill>
                <a:effectLst/>
              </a:rPr>
              <a:t>Euler equations</a:t>
            </a:r>
            <a:endParaRPr lang="ja-JP" altLang="en-US" sz="240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26346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A51B5958-7540-4E16-8CFF-E30E65FEF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96" y="260648"/>
            <a:ext cx="9061004" cy="576064"/>
          </a:xfrm>
        </p:spPr>
        <p:txBody>
          <a:bodyPr>
            <a:noAutofit/>
          </a:bodyPr>
          <a:lstStyle/>
          <a:p>
            <a:r>
              <a:rPr kumimoji="1"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Poisson bracket </a:t>
            </a:r>
            <a:r>
              <a:rPr kumimoji="1" lang="en-US" altLang="ja-JP" sz="3200" b="1" i="1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induced from </a:t>
            </a:r>
            <a:r>
              <a:rPr kumimoji="1" lang="en-US" altLang="ja-JP" sz="3200" b="1" i="1" dirty="0" err="1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Nambu</a:t>
            </a:r>
            <a:r>
              <a:rPr kumimoji="1" lang="en-US" altLang="ja-JP" sz="3200" b="1" i="1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bracket</a:t>
            </a:r>
            <a:endParaRPr kumimoji="1" lang="ja-JP" altLang="en-US" sz="3200" b="1" i="1" dirty="0">
              <a:solidFill>
                <a:srgbClr val="99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https://www.fukudat.com/texcrop/api?c=png&amp;t=%5Cnewcommand%7B%5Cbm%7D%5B1%5D%7B%5Cmbox%7B%5Cboldmath%20%20%24%231%24%7D%7D%0A%5Cbegin%7Beqnarray%7D%0A%5C%7BF%2CH%20%5C%7D%26%3D%26%0A%20-%5Cint_%7B%5Ccal%20D%7D%0A%5Cleft%5C%7B%0A%7B%5Cfrac%7B%5Cdelta%20F%7D%7B%5Cdelta%20%5Cbm%7Bd%7D%7D%7D%5Ccdot%20%5Cleft%5B%0A%5Cleft(%7B%5Cfrac%7B%5Cdelta%20H%7D%7B%5Cdelta%20%5Cbm%7BM%7D%7D%7D%5Ccdot%20%5Cnabla%20%5Cright)%20%5Cbm%7Bd%7D%0A-%0A%5Cleft(%5Cbm%7Bd%7D%5Ccdot%20%5Cnabla%20%5Cright)%20%0A%7B%5Cfrac%7B%5Cdelta%20H%7D%7B%5Cdelta%20%5Cbm%7BM%7D%7D%7D%0A%5Cright%5D%0A%5Cright.%0A%20%20%20%20%20%20%20%20%20%20%5Cnonumber%20%5C%5C%0A%26%26%0A%5Cleft.%0A%2B%5Cbm%7BM%7D%5Ccdot%20%5Cleft%5B%0A%5Cleft(%7B%5Cfrac%7B%5Cdelta%20F%7D%7B%5Cdelta%20%5Cbm%7BM%7D%7D%7D%5Ccdot%20%5Cnabla%20%5Cright)%20%0A%7B%5Cfrac%7B%5Cdelta%20H%7D%7B%5Cdelta%20%5Cbm%7BM%7D%7D%7D%0A-%0A%5Cleft(%7B%5Cfrac%7B%5Cdelta%20H%7D%7B%5Cdelta%20%5Cbm%7BM%7D%7D%7D%5Ccdot%20%5Cnabla%20%5Cright)%20%0A%7B%5Cfrac%7B%5Cdelta%20F%7D%7B%5Cdelta%20%5Cbm%7BM%7D%7D%7D%0A%5Cright%5D%0A%5Cright.%0A%20%20%20%20%20%20%20%20%20%20%5Cnonumber%20%5C%5C%0A%26%26%0A%5Cleft.%0A%2B%5Crho%20%5Cleft%5B%0A%5Cleft(%7B%5Cfrac%7B%5Cdelta%20F%7D%7B%5Cdelta%20%5Cbm%7BM%7D%7D%7D%5Ccdot%20%5Cnabla%20%5Cright)%20%0A%7B%5Cfrac%7B%5Cdelta%20H%7D%7B%5Cdelta%20%5Crho%7D%7D%0A-%0A%5Cleft(%7B%5Cfrac%7B%5Cdelta%20H%7D%7B%5Cdelta%20%5Cbm%7BM%7D%7D%7D%5Ccdot%20%5Cnabla%20%5Cright)%20%0A%7B%5Cfrac%7B%5Cdelta%20F%7D%7B%5Cdelta%20%5Crho%7D%7D%0A%5Cright%5D%0A%2B%0A%5Cleft(%0A%7B%5Cfrac%7B%5Cdelta%20F%7D%7B%5Cdelta%20s%7D%7D%7B%5Cfrac%7B%5Cdelta%20H%7D%7B%5Cdelta%20%5Cbm%7BM%7D%7D%7D%0A-%7B%5Cfrac%7B%5Cdelta%20H%7D%7B%5Cdelta%20s%7D%7D%7B%5Cfrac%7B%5Cdelta%20F%7D%7B%5Cdelta%20%5Cbm%7BM%7D%7D%7D%0A%5Cright)%5Ccdot%5Cnabla%20s%0A%5Cright.%0A%20%20%20%20%20%20%20%20%20%20%5Cnonumber%20%5C%5C%0A%26%26%0A%5Cleft.%0A%2B%5Cbm%7BB%7D%5Ccdot%20%5Cleft%5B%0A%7B%5Cfrac%7B%5Cdelta%20H%7D%7B%5Cdelta%20%5Cbm%7BM%7D%7D%7D%5Ctimes%0A%5Cleft(%20%5Cnabla%20%5Ctimes%20%7B%5Cfrac%7B%5Cdelta%20F%7D%7B%5Cdelta%20%5Cbm%7BB%7D%7D%7D%20%5Cright)%0A-%0A%7B%5Cfrac%7B%5Cdelta%20F%7D%7B%5Cdelta%20%5Cbm%7BM%7D%7D%7D%5Ctimes%0A%5Cleft(%20%5Cnabla%20%5Ctimes%20%7B%5Cfrac%7B%5Cdelta%20H%7D%7B%5Cdelta%20%5Cbm%7BB%7D%7D%7D%20%5Cright)%0A%5Cright%5D%0A%5Cright%5C%7Dd%5E3x.%0A%25%0A%5Clabel%7Beqn%3ANB2toLPB_Hameiri03%7D%0A%5Cend%7Beqnarray%7D%0A&amp;r=300&amp;f=cm&amp;j=haranoaji&amp;b=0&amp;o=0">
            <a:extLst>
              <a:ext uri="{FF2B5EF4-FFF2-40B4-BE49-F238E27FC236}">
                <a16:creationId xmlns:a16="http://schemas.microsoft.com/office/drawing/2014/main" id="{EF4F77CA-B123-415D-8327-4CE0EF2F75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" name="AutoShape 4" descr="https://www.fukudat.com/texcrop/api?c=png&amp;t=%5Cnewcommand%7B%5Cbm%7D%5B1%5D%7B%5Cmbox%7B%5Cboldmath%20%20%24%231%24%7D%7D%0A%5Cbegin%7Beqnarray%7D%0A%5C%7BF%2CH%20%5C%7D%26%3D%26%0A%20-%5Cint_%7B%5Ccal%20D%7D%0A%5Cleft%5C%7B%0A%7B%5Cfrac%7B%5Cdelta%20F%7D%7B%5Cdelta%20%5Cbm%7Bd%7D%7D%7D%5Ccdot%20%5Cleft%5B%0A%5Cleft(%7B%5Cfrac%7B%5Cdelta%20H%7D%7B%5Cdelta%20%5Cbm%7BM%7D%7D%7D%5Ccdot%20%5Cnabla%20%5Cright)%20%5Cbm%7Bd%7D%0A-%0A%5Cleft(%5Cbm%7Bd%7D%5Ccdot%20%5Cnabla%20%5Cright)%20%0A%7B%5Cfrac%7B%5Cdelta%20H%7D%7B%5Cdelta%20%5Cbm%7BM%7D%7D%7D%0A%5Cright%5D%0A%5Cright.%0A%20%20%20%20%20%20%20%20%20%20%5Cnonumber%20%5C%5C%0A%26%26%0A%5Cleft.%0A%2B%5Cbm%7BM%7D%5Ccdot%20%5Cleft%5B%0A%5Cleft(%7B%5Cfrac%7B%5Cdelta%20F%7D%7B%5Cdelta%20%5Cbm%7BM%7D%7D%7D%5Ccdot%20%5Cnabla%20%5Cright)%20%0A%7B%5Cfrac%7B%5Cdelta%20H%7D%7B%5Cdelta%20%5Cbm%7BM%7D%7D%7D%0A-%0A%5Cleft(%7B%5Cfrac%7B%5Cdelta%20H%7D%7B%5Cdelta%20%5Cbm%7BM%7D%7D%7D%5Ccdot%20%5Cnabla%20%5Cright)%20%0A%7B%5Cfrac%7B%5Cdelta%20F%7D%7B%5Cdelta%20%5Cbm%7BM%7D%7D%7D%0A%5Cright%5D%0A%5Cright.%0A%20%20%20%20%20%20%20%20%20%20%5Cnonumber%20%5C%5C%0A%26%26%0A%5Cleft.%0A%2B%5Crho%20%5Cleft%5B%0A%5Cleft(%7B%5Cfrac%7B%5Cdelta%20F%7D%7B%5Cdelta%20%5Cbm%7BM%7D%7D%7D%5Ccdot%20%5Cnabla%20%5Cright)%20%0A%7B%5Cfrac%7B%5Cdelta%20H%7D%7B%5Cdelta%20%5Crho%7D%7D%0A-%0A%5Cleft(%7B%5Cfrac%7B%5Cdelta%20H%7D%7B%5Cdelta%20%5Cbm%7BM%7D%7D%7D%5Ccdot%20%5Cnabla%20%5Cright)%20%0A%7B%5Cfrac%7B%5Cdelta%20F%7D%7B%5Cdelta%20%5Crho%7D%7D%0A%5Cright%5D%0A%2B%0A%5Cleft(%0A%7B%5Cfrac%7B%5Cdelta%20F%7D%7B%5Cdelta%20s%7D%7D%7B%5Cfrac%7B%5Cdelta%20H%7D%7B%5Cdelta%20%5Cbm%7BM%7D%7D%7D%0A-%7B%5Cfrac%7B%5Cdelta%20H%7D%7B%5Cdelta%20s%7D%7D%7B%5Cfrac%7B%5Cdelta%20F%7D%7B%5Cdelta%20%5Cbm%7BM%7D%7D%7D%0A%5Cright)%5Ccdot%5Cnabla%20s%0A%5Cright.%0A%20%20%20%20%20%20%20%20%20%20%5Cnonumber%20%5C%5C%0A%26%26%0A%5Cleft.%0A%2B%5Cbm%7BB%7D%5Ccdot%20%5Cleft%5B%0A%7B%5Cfrac%7B%5Cdelta%20H%7D%7B%5Cdelta%20%5Cbm%7BM%7D%7D%7D%5Ctimes%0A%5Cleft(%20%5Cnabla%20%5Ctimes%20%7B%5Cfrac%7B%5Cdelta%20F%7D%7B%5Cdelta%20%5Cbm%7BB%7D%7D%7D%20%5Cright)%0A-%0A%7B%5Cfrac%7B%5Cdelta%20F%7D%7B%5Cdelta%20%5Cbm%7BM%7D%7D%7D%5Ctimes%0A%5Cleft(%20%5Cnabla%20%5Ctimes%20%7B%5Cfrac%7B%5Cdelta%20H%7D%7B%5Cdelta%20%5Cbm%7BB%7D%7D%7D%20%5Cright)%0A%5Cright%5D%0A%5Cright%5C%7Dd%5E3x.%0A%25%0A%5Clabel%7Beqn%3ANB2toLPB_Hameiri03%7D%0A%5Cend%7Beqnarray%7D%0A&amp;r=300&amp;f=cm&amp;j=haranoaji&amp;b=0&amp;o=0">
            <a:extLst>
              <a:ext uri="{FF2B5EF4-FFF2-40B4-BE49-F238E27FC236}">
                <a16:creationId xmlns:a16="http://schemas.microsoft.com/office/drawing/2014/main" id="{FB90CF5B-ABB8-41E3-AD1D-7C8C636E57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AutoShape 6" descr="https://www.fukudat.com/texcrop/api?c=png&amp;t=%5Cnewcommand%7B%5Cbm%7D%5B1%5D%7B%5Cmbox%7B%5Cboldmath%20%20%24%231%24%7D%7D%0A%5Cbegin%7Beqnarray*%7D%0A%5C%7BF%2CH%20%5C%7D%26%3D%26%0A%20-%5Cint_%7B%5Ccal%20D%7D%0A%5Cleft%5C%7B%0A%7B%5Cfrac%7B%5Cdelta%20F%7D%7B%5Cdelta%20%5Cbm%7Bd%7D%7D%7D%5Ccdot%20%5Cleft%5B%0A%5Cleft(%7B%5Cfrac%7B%5Cdelta%20H%7D%7B%5Cdelta%20%5Cbm%7BM%7D%7D%7D%5Ccdot%20%5Cnabla%20%5Cright)%20%5Cbm%7Bd%7D%0A-%0A%5Cleft(%5Cbm%7Bd%7D%5Ccdot%20%5Cnabla%20%5Cright)%20%0A%7B%5Cfrac%7B%5Cdelta%20H%7D%7B%5Cdelta%20%5Cbm%7BM%7D%7D%7D%0A%5Cright%5D%0A%5Cright.%0A%20%20%20%20%20%20%20%20%20%20%5Cnonumber%20%5C%5C%0A%26%26%0A%5Cleft.%0A%2B%5Cbm%7BM%7D%5Ccdot%20%5Cleft%5B%0A%5Cleft(%7B%5Cfrac%7B%5Cdelta%20F%7D%7B%5Cdelta%20%5Cbm%7BM%7D%7D%7D%5Ccdot%20%5Cnabla%20%5Cright)%20%0A%7B%5Cfrac%7B%5Cdelta%20H%7D%7B%5Cdelta%20%5Cbm%7BM%7D%7D%7D%0A-%0A%5Cleft(%7B%5Cfrac%7B%5Cdelta%20H%7D%7B%5Cdelta%20%5Cbm%7BM%7D%7D%7D%5Ccdot%20%5Cnabla%20%5Cright)%20%0A%7B%5Cfrac%7B%5Cdelta%20F%7D%7B%5Cdelta%20%5Cbm%7BM%7D%7D%7D%0A%5Cright%5D%0A%5Cright.%0A%20%20%20%20%20%20%20%20%20%20%5Cnonumber%20%5C%5C%0A%26%26%0A%5Cleft.%0A%2B%5Crho%20%5Cleft%5B%0A%5Cleft(%7B%5Cfrac%7B%5Cdelta%20F%7D%7B%5Cdelta%20%5Cbm%7BM%7D%7D%7D%5Ccdot%20%5Cnabla%20%5Cright)%20%0A%7B%5Cfrac%7B%5Cdelta%20H%7D%7B%5Cdelta%20%5Crho%7D%7D%0A-%0A%5Cleft(%7B%5Cfrac%7B%5Cdelta%20H%7D%7B%5Cdelta%20%5Cbm%7BM%7D%7D%7D%5Ccdot%20%5Cnabla%20%5Cright)%20%0A%7B%5Cfrac%7B%5Cdelta%20F%7D%7B%5Cdelta%20%5Crho%7D%7D%0A%5Cright%5D%0A%2B%0A%5Cleft(%0A%7B%5Cfrac%7B%5Cdelta%20F%7D%7B%5Cdelta%20s%7D%7D%7B%5Cfrac%7B%5Cdelta%20H%7D%7B%5Cdelta%20%5Cbm%7BM%7D%7D%7D%0A-%7B%5Cfrac%7B%5Cdelta%20H%7D%7B%5Cdelta%20s%7D%7D%7B%5Cfrac%7B%5Cdelta%20F%7D%7B%5Cdelta%20%5Cbm%7BM%7D%7D%7D%0A%5Cright)%5Ccdot%5Cnabla%20s%0A%5Cright.%0A%20%20%20%20%20%20%20%20%20%20%5Cnonumber%20%5C%5C%0A%26%26%0A%5Cleft.%0A%2B%5Cbm%7BB%7D%5Ccdot%20%5Cleft%5B%0A%7B%5Cfrac%7B%5Cdelta%20H%7D%7B%5Cdelta%20%5Cbm%7BM%7D%7D%7D%5Ctimes%0A%5Cleft(%20%5Cnabla%20%5Ctimes%20%7B%5Cfrac%7B%5Cdelta%20F%7D%7B%5Cdelta%20%5Cbm%7BB%7D%7D%7D%20%5Cright)%0A-%0A%7B%5Cfrac%7B%5Cdelta%20F%7D%7B%5Cdelta%20%5Cbm%7BM%7D%7D%7D%5Ctimes%0A%5Cleft(%20%5Cnabla%20%5Ctimes%20%7B%5Cfrac%7B%5Cdelta%20H%7D%7B%5Cdelta%20%5Cbm%7BB%7D%7D%7D%20%5Cright)%0A%5Cright%5D%0A%5Cright%5C%7Dd%5E3x.%0A%25%0A%5Clabel%7Beqn%3ANB2toLPB_Hameiri03%7D%0A%5Cend%7Beqnarray*%7D%0A&amp;r=300&amp;f=cm&amp;j=haranoaji&amp;b=0&amp;o=0">
            <a:extLst>
              <a:ext uri="{FF2B5EF4-FFF2-40B4-BE49-F238E27FC236}">
                <a16:creationId xmlns:a16="http://schemas.microsoft.com/office/drawing/2014/main" id="{2EE7EFFB-E189-4855-B76A-C102D46875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AEC34DA-07BB-4D4B-9FE3-B48D52CEA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477317" cy="2657245"/>
          </a:xfrm>
          <a:prstGeom prst="rect">
            <a:avLst/>
          </a:prstGeom>
        </p:spPr>
      </p:pic>
      <p:sp>
        <p:nvSpPr>
          <p:cNvPr id="12" name="フローチャート: 処理 11">
            <a:extLst>
              <a:ext uri="{FF2B5EF4-FFF2-40B4-BE49-F238E27FC236}">
                <a16:creationId xmlns:a16="http://schemas.microsoft.com/office/drawing/2014/main" id="{5948017C-5094-46FB-AA69-B2545F6F7ACD}"/>
              </a:ext>
            </a:extLst>
          </p:cNvPr>
          <p:cNvSpPr/>
          <p:nvPr/>
        </p:nvSpPr>
        <p:spPr>
          <a:xfrm>
            <a:off x="1835696" y="1594418"/>
            <a:ext cx="4153880" cy="684852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210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53400" cy="533400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>
                <a:latin typeface="Arial" pitchFamily="34" charset="0"/>
                <a:ea typeface="Arial Unicode MS" pitchFamily="50" charset="-128"/>
                <a:cs typeface="Arial" pitchFamily="34" charset="0"/>
              </a:rPr>
              <a:t>Summary</a:t>
            </a:r>
            <a:endParaRPr kumimoji="1" lang="ja-JP" altLang="en-US" b="1" dirty="0"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467544" y="793499"/>
            <a:ext cx="820891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 unified </a:t>
            </a:r>
            <a:r>
              <a:rPr lang="en-US" altLang="ja-JP" sz="2800" dirty="0">
                <a:latin typeface="Arial" pitchFamily="34" charset="0"/>
                <a:ea typeface="+mj-ea"/>
                <a:cs typeface="Arial" pitchFamily="34" charset="0"/>
              </a:rPr>
              <a:t>v</a:t>
            </a:r>
            <a:r>
              <a:rPr kumimoji="1" lang="en-US" altLang="ja-JP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iew</a:t>
            </a:r>
            <a:r>
              <a:rPr kumimoji="1" lang="en-US" altLang="ja-JP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of topological invariants for a non-isentropic MHD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from </a:t>
            </a:r>
            <a:r>
              <a:rPr kumimoji="1" lang="en-US" altLang="ja-JP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Noether’s</a:t>
            </a:r>
            <a:r>
              <a:rPr kumimoji="1" lang="en-US" altLang="ja-JP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theorem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46596" y="3375970"/>
            <a:ext cx="6481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Nambu</a:t>
            </a:r>
            <a:r>
              <a:rPr kumimoji="1" lang="en-US" altLang="ja-JP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-bracket representation for Lie-Poisson equation</a:t>
            </a:r>
            <a:endParaRPr kumimoji="1" lang="ja-JP" altLang="en-US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37" y="3760561"/>
            <a:ext cx="6870479" cy="549157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5" name="テキスト ボックス 4"/>
          <p:cNvSpPr txBox="1"/>
          <p:nvPr/>
        </p:nvSpPr>
        <p:spPr>
          <a:xfrm>
            <a:off x="689813" y="4962946"/>
            <a:ext cx="69495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Future directions</a:t>
            </a:r>
          </a:p>
          <a:p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Integrable hierarchy</a:t>
            </a:r>
            <a:endParaRPr lang="en-US" altLang="ja-JP" sz="2000" dirty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Nambu</a:t>
            </a: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-bracket representations of </a:t>
            </a:r>
            <a:r>
              <a:rPr kumimoji="1" lang="en-US" altLang="ja-JP" sz="2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isovortical</a:t>
            </a:r>
            <a:r>
              <a:rPr kumimoji="1" lang="en-US" altLang="ja-JP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perturbations</a:t>
            </a:r>
          </a:p>
          <a:p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</a:t>
            </a:r>
            <a:r>
              <a:rPr lang="en-US" altLang="ja-JP" sz="2000" i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 energy, </a:t>
            </a:r>
            <a:r>
              <a:rPr kumimoji="1" lang="en-US" altLang="ja-JP" sz="2000" i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flow</a:t>
            </a:r>
          </a:p>
          <a:p>
            <a:r>
              <a:rPr lang="en-US" altLang="ja-JP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Structure-preserving numerical method</a:t>
            </a:r>
            <a:r>
              <a:rPr lang="ja-JP" alt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　　</a:t>
            </a:r>
            <a:r>
              <a:rPr lang="en-US" altLang="ja-JP" sz="2000" i="1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Y.</a:t>
            </a:r>
            <a:r>
              <a:rPr lang="ja-JP" altLang="en-US" sz="2000" i="1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i="1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Suzuki</a:t>
            </a:r>
          </a:p>
          <a:p>
            <a:r>
              <a:rPr lang="en-US" altLang="ja-JP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Noether’s</a:t>
            </a:r>
            <a:r>
              <a:rPr lang="en-US" altLang="ja-JP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theorem</a:t>
            </a:r>
            <a:endParaRPr lang="ja-JP" altLang="en-US" sz="2000" i="1" dirty="0">
              <a:solidFill>
                <a:srgbClr val="CC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1EFAF64B-5197-4216-B511-C2A6B2252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16669"/>
            <a:ext cx="4191445" cy="1467005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059282"/>
            <a:ext cx="3716693" cy="1107457"/>
          </a:xfrm>
          <a:prstGeom prst="rect">
            <a:avLst/>
          </a:prstGeom>
          <a:ln w="25400">
            <a:solidFill>
              <a:srgbClr val="990000"/>
            </a:solidFill>
          </a:ln>
        </p:spPr>
      </p:pic>
      <p:sp>
        <p:nvSpPr>
          <p:cNvPr id="16" name="テキスト ボックス 15"/>
          <p:cNvSpPr txBox="1"/>
          <p:nvPr/>
        </p:nvSpPr>
        <p:spPr>
          <a:xfrm>
            <a:off x="395536" y="1469975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Casimirs</a:t>
            </a:r>
            <a:endParaRPr kumimoji="1" lang="ja-JP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6" descr="https://www.fukudat.com/texcrop/api?c=png&amp;t=%5Cnewcommand%7B%5Cbm%7D%5B1%5D%7B%5Cmbox%7B%5Cboldmath%20%24%231%24%7D%7D%0D%0A%5Cbegin%7Beqnarray*%7D%0D%0A%7B%5Cfrac%7Bd%7D%7Bdt%7D%7DF%5B%5Cbm%7BM%7D%2C%20%5Cbm%7Bd%7D%2C%20%5Cbm%7BB%7D%20%2C%5Crho%2C%20s%5D%3D%5Cleft%5C%7BF%2Ch_%7B%5Crm%20c%7D%2CH%20%5Cright%5C%7D_%7BMMd%7D%0D%0A%2B%5Cleft%5C%7BF%2C%7B%5Ccal%20S%7D%2CH%20%5Cright%5C%7D_%7BM%5Crho%20s%7D%0D%0A%2B%5Cleft%5C%7BF%2Ch_%7B%5Crm%20m%7D%2CH%20%5Cright%5C%7D_%7BMBB%7D%0D%0A%25%0D%0A%5Clabel%7Beqn%3ANambu-rep2%7D%0D%0A%5Cend%7Beqnarray*%7D&amp;r=300&amp;f=cm&amp;j=haranoaji&amp;b=0&amp;o=0">
            <a:extLst>
              <a:ext uri="{FF2B5EF4-FFF2-40B4-BE49-F238E27FC236}">
                <a16:creationId xmlns:a16="http://schemas.microsoft.com/office/drawing/2014/main" id="{03D66D84-9E4C-4A0C-8911-18D10687D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92760"/>
            <a:ext cx="5926138" cy="403097"/>
          </a:xfrm>
          <a:prstGeom prst="rect">
            <a:avLst/>
          </a:prstGeom>
          <a:noFill/>
          <a:ln w="25400">
            <a:solidFill>
              <a:srgbClr val="996600"/>
            </a:solidFill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570BC5B-2ACD-418C-88EC-39A70E32DD4F}"/>
              </a:ext>
            </a:extLst>
          </p:cNvPr>
          <p:cNvSpPr txBox="1"/>
          <p:nvPr/>
        </p:nvSpPr>
        <p:spPr>
          <a:xfrm>
            <a:off x="107504" y="4460236"/>
            <a:ext cx="1792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CC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Compact form</a:t>
            </a:r>
            <a:endParaRPr kumimoji="1" lang="ja-JP" altLang="en-US" sz="2000" dirty="0">
              <a:solidFill>
                <a:srgbClr val="CC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866" name="Picture 2" descr="https://www.fukudat.com/texcrop/api?c=png&amp;t=%5Cnewcommand%7B%5Cbm%7D%5B1%5D%7B%5Cmbox%7B%5Cboldmath%20%24%231%24%7D%7D%0D%0A%5Cbegin%7Beqnarray*%7D%0D%0A%5Cbm%7BM%7D%3D%5Crho%20%5Cbm%7Bv%7D%2C%5C%20%5Cbm%7Bd%7D%3D%5Cbm%7BD%7D%2F%5Crho%0D%0A%20%20%20%20%20%20%20%20%25%0D%0A%5Clabel%7Beqn%3Adef-h_c-alt%7D%0D%0A%5Cend%7Beqnarray*%7D&amp;r=300&amp;f=cm&amp;j=haranoaji&amp;b=0&amp;o=0">
            <a:extLst>
              <a:ext uri="{FF2B5EF4-FFF2-40B4-BE49-F238E27FC236}">
                <a16:creationId xmlns:a16="http://schemas.microsoft.com/office/drawing/2014/main" id="{A3AB7885-7342-4D52-A1A2-C2040C18B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546" y="4973767"/>
            <a:ext cx="2354782" cy="3018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36972246"/>
      </p:ext>
    </p:extLst>
  </p:cSld>
  <p:clrMapOvr>
    <a:masterClrMapping/>
  </p:clrMapOvr>
  <p:transition>
    <p:blinds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9FC3AB-BE05-4747-BC33-C3D882C2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2154B96-0CA2-4C34-89EB-FA0190E9C8D9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FA7D427-8E53-4DFF-A97E-5C87033E11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6590273"/>
      </p:ext>
    </p:extLst>
  </p:cSld>
  <p:clrMapOvr>
    <a:masterClrMapping/>
  </p:clrMapOvr>
  <p:transition>
    <p:blinds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8317"/>
            <a:ext cx="8229600" cy="706090"/>
          </a:xfrm>
        </p:spPr>
        <p:txBody>
          <a:bodyPr>
            <a:normAutofit/>
          </a:bodyPr>
          <a:lstStyle/>
          <a:p>
            <a:r>
              <a:rPr kumimoji="1" lang="en-US" altLang="ja-JP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Iso-magnetovortical</a:t>
            </a:r>
            <a:r>
              <a:rPr kumimoji="1" lang="ja-JP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perturbations</a:t>
            </a:r>
            <a:endParaRPr kumimoji="1" lang="ja-JP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2" name="Picture 2" descr="https://www.fukudat.com/texcrop/api?c=png&amp;t=%5Cnewcommand%7B%5Cbm%7D%5B1%5D%7B%5Cmbox%7B%5Cboldmath%20%24%231%24%7D%7D%0A%5Cbegin%7Beqnarray*%7D%0A%7B%5Cfrac%7Bd%7D%7Bd%5Ctau%7D%7DF%5B%5Cbm%7Bv%7D%2C%20%5Cbm%7BA%7D%2C%20%5Cbm%7BC%7D%20%2C%5Crho%2C%5Csigma%5D%3D%5Cleft%5C%7BF%2Ch_%7B%5Crm%20c%7D%2CG%20%5Cright%5C%7D_%7BvvC%7D%0A%2B%5Cleft%5C%7BF%2C%7B%5Ccal%20M%7D%2CG%20%5Cright%5C%7D_%7B%5Crho%7D%0A%2B%5Cleft%5C%7BF%2C%7B%5Ccal%20S%7D%2CG%20%5Cright%5C%7D_%7Bs%7D%0A%2B%5Cleft%5C%7BF%2Ch_%7B%5Crm%20m%7D%2CG%20%5Cright%5C%7D_%7BvAA%7D%0A%25%0A%5Clabel%7Beqn%3ANambu-rep-arbitrsary%20G%7D%0A%5Cend%7Beqnarray*%7D&amp;r=300&amp;f=cm&amp;j=haranoaji&amp;b=0&amp;o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37" y="794407"/>
            <a:ext cx="8004126" cy="55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https://www.fukudat.com/texcrop/api?c=png&amp;t=%5Cnewcommand%7B%5Cbm%7D%5B1%5D%7B%5Cmbox%7B%5Cboldmath%20%24%231%24%7D%7D%0Awhere%0A%5Cbegin%7Beqnarray*%7D%0A%26%26%0A%5Cleft%5C%7BF%2Ch_%7B%5Crm%20c%7D%2CG%20%5Cright%5C%7D_%7BvvC%7D%0A%3A%3D-%5Cint_%7B%5Ccal%20D%7D%7B%5Cfrac%7B1%7D%7B%5Crho%7D%7D%0A%5Cleft%5C%7B%0A%7B%5Cfrac%7B%5Cdelta%20F%7D%7B%5Cdelta%20%5Cbm%7Bv%7D%7D%7D%20%5Ccdot%0A%20%5Cleft(%0A%7B%5Cfrac%7B%5Cdelta%20h_%7B%5Crm%20c%7D%7D%7B%5Cdelta%20%5Cbm%7Bv%7D%7D%7D%20%0A%5Ctimes%20%7B%5Cfrac%7B%5Cdelta%20G%7D%7B%5Cdelta%20%5Cbm%7BC%7D%7D%7D%0A%5Cright)%0A%2B%5Cmbox%7Bcyc%7D(F%2C%20h_%7B%5Crm%20c%7D%2C%20G)%0A%5Cright%5C%7D%0AdV%0A%5Clabel%7Beqn%3Adef-NB_vvC%7D%0A%20%20%20%20%20%20%20%20%20%20%20%20%20%20%20%20%20%5C%5C%0A%26%26%0A%5Cleft%5C%7BF%2Ch_%7B%5Crm%20m%7D%2CG%20%5Cright%5C%7D_%7BvAA%7D%0A%3A%3D-%5Cint_%7B%5Ccal%20D%7D%7B%5Cfrac%7B1%7D%7B%5Crho%7D%7D%0A%5Cleft%5C%7B%0A%7B%5Cfrac%7B%5Cdelta%20F%7D%7B%5Cdelta%20%5Cbm%7Bv%7D%7D%7D%20%5Ccdot%0A%20%5Cleft(%0A%7B%5Cfrac%7B%5Cdelta%20h_%7B%5Crm%20m%7D%7D%7B%5Cdelta%20%5Cbm%7BA%7D%7D%7D%20%0A%5Ctimes%20%7B%5Cfrac%7B%5Cdelta%20G%7D%7B%5Cdelta%20%5Cbm%7BA%7D%7D%7D%0A%5Cright)%0A%2B%5Cmbox%7Bcyc%7D(F%2C%20h_%7B%5Crm%20m%7D%2C%20G)%0A%5Cright%5C%7D%0AdV%0A%5Clabel%7Beqn%3Adef-NB_vAA%7D%0A%5Cend%7Beqnarray*%7D&amp;r=300&amp;f=cm&amp;j=haranoaji&amp;b=0&amp;o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79019"/>
            <a:ext cx="5976664" cy="11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https://www.fukudat.com/texcrop/api?c=png&amp;t=%5Cnewcommand%7B%5Cbm%7D%5B1%5D%7B%5Cmbox%7B%5Cboldmath%20%24%231%24%7D%7D%0A%5Cbegin%7Beqnarray*%7D%0A%26%26%0A%5Cleft%5C%7BF%2C%7B%5Ccal%20M%7D%2CG%20%5Cright%5C%7D_%7B%5Crho%7D%0A%3A%3D-%5Cint_%7B%5Ccal%20D%7D%0A%5Cleft%5C%7B%0A%7B%5Cfrac%7B%5Cdelta%20%7B%5Ccal%20M%7D%7D%7B%5Cdelta%20%5Crho%7D%7D%0A%7B%5Cfrac%7B%5Cdelta%20F%7D%7B%5Cdelta%20%5Cbm%7Bv%7D%7D%7D%20%5Ccdot%0A%20%20%20%5Cnabla%0A%7B%5Cfrac%7B%5Cdelta%20G%7D%7B%5Cdelta%20%5Crho%7D%7D%0A%2B%0A%7B%5Cfrac%7B%5Cdelta%20F%7D%7B%5Cdelta%20%5Crho%7D%7D%0A%20%20%20%5Cnabla%20%5Ccdot%0A%5Cleft(%0A%7B%5Cfrac%7B%5Cdelta%20%7B%5Ccal%20M%7D%7D%7B%5Cdelta%20%7B%5Ccal%20%5Crho%7D%7D%7D%0A%7B%5Cfrac%7B%5Cdelta%20G%7D%7B%5Cdelta%20%5Cbm%7Bv%7D%7D%7D%20%0A%5Cright)%0A%2B%5Cmbox%7Bcyc%7D(F%2C%7B%5Ccal%20M%7D%2CG)%0A%5Cright%5C%7D%0AdV%0A%5Clabel%7Beqn%3Adef-NB_rho%7D%0A%20%20%20%20%20%20%20%20%20%20%20%20%20%20%20%5C%5C%0A%26%26%0A%5Cleft%5C%7BF%2C%7B%5Ccal%20S%7D%2CG%20%5Cright%5C%7D_%7Bs%7D%0A%3A%3D-%5Cint_%7B%5Ccal%20D%7D%0A%20%5Cleft%5C%7B%0A%7B%5Cfrac%7B%5Cdelta%20F%7D%7B%5Cdelta%20%5Csigma%7D%7D%0A%20%20%20%5Cnabla%20%5Ccdot%0A%5Cleft(%0A%7B%5Cfrac%7B%5Csigma%7D%7B%5Crho%7D%7D%0A%7B%5Cfrac%7B%5Cdelta%20G%7D%7B%5Cdelta%20%5Cbm%7Bv%7D%7D%7D%0A%7B%5Cfrac%7B%5Cdelta%20%7B%5Ccal%20S%7D%7D%7B%5Cdelta%20%5Csigma%7D%7D%0A%5Cright)%0A-%0A%7B%5Cfrac%7B%5Cdelta%20G%7D%7B%5Cdelta%20%5Csigma%7D%7D%0A%20%20%20%5Cnabla%20%5Ccdot%0A%5Cleft(%0A%7B%5Cfrac%7B%5Csigma%7D%7B%5Crho%7D%7D%0A%7B%5Cfrac%7B%5Cdelta%20G%7D%7B%5Cdelta%20%5Cbm%7Bv%7D%7D%7D%0A%7B%5Cfrac%7B%5Cdelta%20%7B%5Ccal%20S%7D%7D%7B%5Cdelta%20%5Csigma%7D%7D%0A%5Cright)%0A%2B%0A%5Cmbox%7Bcyc%7D(F%2C%7B%5Ccal%20S%7D%2CG)%0A%5Cright%5C%7DdV%0A%25%0A%5Clabel%7Beqn%3Adef-NB_s%7D%0A%5Cend%7Beqnarray*%7D&amp;r=300&amp;f=cm&amp;j=haranoaji&amp;b=0&amp;o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36269"/>
            <a:ext cx="5675813" cy="84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https://www.fukudat.com/texcrop/api?c=png&amp;t=%5Cnewcommand%7B%5Cbm%7D%5B1%5D%7B%5Cmbox%7B%5Cboldmath%20%24%231%24%7D%7D%0ASuppose%20that%20%24G%24%20is%20an%20arbitrary%20functional%20of%20%24%5Cbm%7Bv%7D%2C%20%5Cbm%7BA%7D%2C%20%5Cbm%7BC%7D%20%2C%5Crho%24%20and%20%24%5Csigma%24.%20%0A%0A&amp;r=300&amp;f=cm&amp;j=haranoaji&amp;b=0&amp;o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79555"/>
            <a:ext cx="7911584" cy="303207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35850" name="Picture 10" descr="https://www.fukudat.com/texcrop/api?c=png&amp;t=%5Cnewcommand%7B%5Cbm%7D%5B1%5D%7B%5Cmbox%7B%5Cboldmath%20%24%231%24%7D%7D%0A%5Cbegin%7Beqnarray*%7D%0A%5Cbm%7Bu%7D%3A%3D%7B%5Cfrac%7B1%7D%7B%5Crho%7D%7D%7B%5Cfrac%7B%5Cdelta%20G%7D%7B%5Cdelta%20%5Cbm%7Bv%7D%7D%7D%2C%5Cquad%0A%5Cbm%7B%5Ceta%7D%3A%3D%7B%5Cfrac%7B%5Cdelta%20G%7D%7B%5Cdelta%20%5Cbm%7BA%7D%7D%7D%2C%5Cquad%0A%5Clambda%3A%3D%7B%5Cfrac%7B%5Cdelta%20G%7D%7B%5Cdelta%20%5Crho%7D%7D%2C%5Cquad%0AT%3A%3D%7B%5Cfrac%7B%5Cdelta%20G%7D%7B%5Cdelta%20%5Csigma%7D%7D.%0A%25%0A%5Clabel%7Beqn%3Adef-u-lamda-tau-eta%7D%0A%5Cend%7Beqnarray*%7D%0A&amp;r=300&amp;f=cm&amp;j=haranoaji&amp;b=0&amp;o=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75688"/>
            <a:ext cx="4771380" cy="554422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35854" name="Picture 14" descr="https://www.fukudat.com/texcrop/api?c=png&amp;t=%7B%5Cit%20Euler-Poincar%5C%27%7Be%7D%20equations%20for%20MHD%7D&amp;r=300&amp;f=cm&amp;j=haranoaji&amp;b=0&amp;o=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11" y="4871663"/>
            <a:ext cx="4422601" cy="29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194626" y="4029733"/>
            <a:ext cx="2324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err="1">
                <a:solidFill>
                  <a:srgbClr val="C00000"/>
                </a:solidFill>
                <a:latin typeface="Century" panose="02040604050505020304" pitchFamily="18" charset="0"/>
              </a:rPr>
              <a:t>arbitary</a:t>
            </a:r>
            <a:r>
              <a:rPr kumimoji="1" lang="en-US" altLang="ja-JP" i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kumimoji="1" lang="en-US" altLang="ja-JP" dirty="0">
                <a:solidFill>
                  <a:srgbClr val="C00000"/>
                </a:solidFill>
              </a:rPr>
              <a:t>vector fields </a:t>
            </a:r>
          </a:p>
          <a:p>
            <a:r>
              <a:rPr kumimoji="1" lang="en-US" altLang="ja-JP" dirty="0">
                <a:solidFill>
                  <a:srgbClr val="C00000"/>
                </a:solidFill>
              </a:rPr>
              <a:t>and functions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pic>
        <p:nvPicPr>
          <p:cNvPr id="35860" name="Picture 20" descr="https://www.fukudat.com/texcrop/api?c=png&amp;t=%5Cnewcommand%7B%5Cbm%7D%5B1%5D%7B%5Cmbox%7B%5Cboldmath%20%24%231%24%7D%7D%0D%0A%5Cbegin%7Beqnarray*%7D%0D%0A%26%26%0D%0A%7B%5Cfrac%7B%5Cpartial%20%5Cbm%7Bv%7D%7D%7B%5Cpartial%20%5Ctau%7D%7D%3D%5Cbm%7Bu%7D%5Ctimes%20%5Cbm%7B%5Comega%7D%0D%0A%2B%5Cbm%7B%5Ceta%7D%5Ctimes%20%7B%5Cfrac%7B%5Cbm%7BB%7D%7D%7B%5Crho%7D%7D-%5Cnabla(%5Clambda-Ts)%2BT%5Cnabla%20s%3B%0D%0A%5Cquad%20%5Cbm%7B%5Comega%7D%3D%5Cnabla%5Ctimes%20%5Cbm%7Bv%7D%2C%0D%0A%25%0D%0A%5Clabel%7Beqn%3AEuler-Poincare-v-MHD%7D%0D%0A%20%20%20%20%20%20%20%20%20%20%20%20%20%20%20%20%20%20%20%20%5C%5C%0D%0A%26%26%0D%0A%7B%5Cfrac%7B%5Cpartial%20%5Cbm%7BA%7D%7D%7B%5Cpartial%20%5Ctau%7D%7D%3D%5Cbm%7Bu%7D%5Ctimes%5Cbm%7BB%7D%2C%5Cquad%0D%0A%7B%5Cfrac%7B%5Cpartial%20%5Crho%7D%7B%5Cpartial%20%5Ctau%7D%7D%3D-%5Cnabla%5Ccdot(%5Crho%20%5Cbm%7Bu%7D)%2C%5Cquad%0D%0A%7B%5Cfrac%7B%5Cpartial%20(%5Crho%20s)%7D%7B%5Cpartial%20%5Ctau%7D%7D%3D-%5Cnabla%5Ccdot(%5Crho%20s%5Cbm%7Bu%7D).%0D%0A%25%0D%0A%5Clabel%7Beqn%3AEuler-Poincare-rho-MHD%7D%0D%0A%5Cend%7Beqnarray*%7D&amp;r=300&amp;f=cm&amp;j=haranoaji&amp;b=0&amp;o=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97" y="5345147"/>
            <a:ext cx="6355126" cy="1242998"/>
          </a:xfrm>
          <a:prstGeom prst="rect">
            <a:avLst/>
          </a:prstGeom>
          <a:noFill/>
          <a:ln w="1905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673436" y="4787573"/>
            <a:ext cx="4193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iso-magnetovortical</a:t>
            </a:r>
            <a:r>
              <a:rPr kumimoji="1" lang="en-US" altLang="ja-JP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perturbations</a:t>
            </a:r>
            <a:endParaRPr kumimoji="1" lang="ja-JP" altLang="en-US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124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kumimoji="1"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Extension of </a:t>
            </a:r>
            <a:r>
              <a:rPr kumimoji="1" lang="en-US" altLang="ja-JP" sz="36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Arnold’s theorem </a:t>
            </a:r>
            <a:r>
              <a:rPr kumimoji="1"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to MHD</a:t>
            </a:r>
            <a:endParaRPr kumimoji="1" lang="ja-JP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866" name="Picture 2" descr="https://www.fukudat.com/texcrop/api?c=png&amp;t=%5Cnewcommand%7B%5Cbm%7D%5B1%5D%7B%5Cmbox%7B%5Cboldmath%20%24%231%24%7D%7D%0D%0A%5Cbegin%7Beqnarray*%7D%0D%0AE%3D%5Cint_%7B%5Ccal%20D%7D%5Cleft%5C%7B%0D%0A%7B%5Cfrac%7B1%7D%7B2%7D%7D%5Crho%20%5Cbm%7Bv%7D%5E2%2B%5Crho%20e(%5Crho%2C%20s)%2B%7B%5Cfrac%7B1%7D%7B2%7D%7D%20%5Cbm%7BB%7D%5E2%0D%0A%5Cright%5C%7DdV%0D%0A%25%0D%0A%5Clabel%7Beqn%3Aenergy%20E%7D%0D%0A%5Cend%7Beqnarray*%7D&amp;r=300&amp;f=cm&amp;j=haranoaji&amp;b=0&amp;o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77746"/>
            <a:ext cx="4824536" cy="728233"/>
          </a:xfrm>
          <a:prstGeom prst="rect">
            <a:avLst/>
          </a:prstGeom>
          <a:noFill/>
          <a:ln w="1905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https://www.fukudat.com/texcrop/api?c=png&amp;t=%5Cnewcommand%7B%5Cbm%7D%5B1%5D%7B%5Cmbox%7B%5Cboldmath%20%24%231%24%7D%7D%0D%0A%5Cbegin%7Beqnarray*%7D%0D%0A%7B%5Cfrac%7BdE%7D%7Bd%5Ctau%7D%7D%26%3D%26%5Cint_%7B%5Ccal%20D%7D%5Cleft%5C%7B%0D%0A%5Crho%20%5Cbm%7Bv%7D%5Ccdot%20%7B%5Cfrac%7Bd%5Cbm%7Bv%7D%7D%7Bd%5Ctau%7D%7D%0D%0A%2B%7B%5Cfrac%7B1%7D%7B2%7D%7D%20%7B%5Cfrac%7Bd%5Crho%7D%7Bd%5Ctau%7D%7D%5Cbm%7Bv%7D%5E2%0D%0A%2B%7B%5Cfrac%7Bd%5Crho%7D%7Bd%5Ctau%7D%7De%0D%0A%2B%5Crho%5Cleft(%20%7B%5Cfrac%7B%5Cpartial%20e%7D%7B%5Cpartial%20%5Crho%7D%7D%7B%5Cfrac%7Bd%20%5Crho%7D%7Bd%5Ctau%7D%7D%0D%0A%2B%7B%5Cfrac%7B%5Cpartial%20e%7D%7B%5Cpartial%20s%7D%7D%7B%5Cfrac%7Bd%20s%7D%7Bd%5Ctau%7D%7D%0D%0A%5Cright)%0D%0A%2B%5Cbm%7BB%7D%5Ccdot%20%7B%5Cfrac%7Bd%5Cbm%7BB%7D%7D%7Bd%5Ctau%7D%7D%0D%0A%5Cright%5C%7DdV%0D%0A%20%20%20%20%20%20%20%20%20%20%20%20%20%20%20%20%20%20%5Cnoindent%20%5C%5C%0D%0A%26%3D%260%5Cqquad%20%5Cmbox%7Bfor%20%7B%5Cit%20a%20steady%20flow%7D%7D%0D%0A%5Cend%7Beqnarray*%7D%0D%0A&amp;r=300&amp;f=cm&amp;j=haranoaji&amp;b=0&amp;o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67503"/>
            <a:ext cx="8608391" cy="101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https://www.fukudat.com/texcrop/api?c=png&amp;t=%5Cnewcommand%7B%5Cbm%7D%5B1%5D%7B%5Cmbox%7B%5Cboldmath%20%24%231%24%7D%7D%0D%0A%5Cbegin%7Beqnarray*%7D%0D%0A%26%26%0D%0A%5Crho%20(%5Cbm%7Bv%7D%5Ccdot%5Cnabla)%5Cbm%7Bv%7D%3D-%5Crho(%5Cnabla%20h-T%5Cnabla%20s)%0D%0A%2B%5Cbm%7BB%7D%5Ctimes(%5Cnabla%20%5Ctimes%20%5Cbm%7BB%7D%20)%0D%0A%20%20%20%20%20%20%20%20%20%20%20%20%20%20%20%20%20%20%20%20%20%5Cnonumber%20%5C%5C%0D%0A%26%26%0D%0A%5Cnabla%20%5Ctimes%20(%5Cbm%7Bv%7D%5Ctimes%5Cbm%7BB%7D)%3D%5Cbm%7B0%7D%2C%5Cquad%0D%0A%5Cnabla%5Ccdot(%5Crho%20%5Cbm%7Bv%7D)%3D0%2C%5Cquad%20%5Cbm%7Bv%7D%5Ccdot%20%5Cnabla%20s%3D0.%0D%0A%25%0D%0A%5Cend%7Beqnarray*%7D&amp;r=300&amp;f=cm&amp;j=haranoaji&amp;b=0&amp;o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31" y="4144056"/>
            <a:ext cx="5503705" cy="696096"/>
          </a:xfrm>
          <a:prstGeom prst="rect">
            <a:avLst/>
          </a:prstGeom>
          <a:noFill/>
          <a:ln w="19050">
            <a:solidFill>
              <a:srgbClr val="9933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67544" y="1000894"/>
            <a:ext cx="1862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energy</a:t>
            </a:r>
            <a:endParaRPr kumimoji="1" lang="ja-JP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3367920"/>
            <a:ext cx="1642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9933FF"/>
                </a:solidFill>
              </a:rPr>
              <a:t>Steady flow</a:t>
            </a:r>
            <a:endParaRPr kumimoji="1" lang="ja-JP" altLang="en-US" sz="2400" dirty="0">
              <a:solidFill>
                <a:srgbClr val="9933FF"/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5431299" y="3179876"/>
            <a:ext cx="3435465" cy="2747992"/>
            <a:chOff x="5339031" y="3593937"/>
            <a:chExt cx="3435465" cy="2747992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925417FF-EE63-46CD-871F-79C2656C3BAC}"/>
                </a:ext>
              </a:extLst>
            </p:cNvPr>
            <p:cNvGrpSpPr/>
            <p:nvPr/>
          </p:nvGrpSpPr>
          <p:grpSpPr>
            <a:xfrm>
              <a:off x="6434240" y="3593937"/>
              <a:ext cx="2340256" cy="2747992"/>
              <a:chOff x="-138071" y="951081"/>
              <a:chExt cx="2877907" cy="2668103"/>
            </a:xfrm>
          </p:grpSpPr>
          <p:pic>
            <p:nvPicPr>
              <p:cNvPr id="12" name="Picture 3" descr="Vallis89">
                <a:extLst>
                  <a:ext uri="{FF2B5EF4-FFF2-40B4-BE49-F238E27FC236}">
                    <a16:creationId xmlns:a16="http://schemas.microsoft.com/office/drawing/2014/main" id="{5D10EB14-0876-4D93-AE18-53BCE0181E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968" y="951081"/>
                <a:ext cx="2585830" cy="22324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Text Box 4">
                <a:extLst>
                  <a:ext uri="{FF2B5EF4-FFF2-40B4-BE49-F238E27FC236}">
                    <a16:creationId xmlns:a16="http://schemas.microsoft.com/office/drawing/2014/main" id="{6AD8EDA5-CC31-40C9-A3EC-824DF68826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38071" y="3170940"/>
                <a:ext cx="2877907" cy="448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ja-JP" sz="2400" dirty="0" err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isovortical</a:t>
                </a:r>
                <a:r>
                  <a:rPr lang="en-US" altLang="ja-JP" sz="24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sheets</a:t>
                </a:r>
              </a:p>
            </p:txBody>
          </p:sp>
          <p:grpSp>
            <p:nvGrpSpPr>
              <p:cNvPr id="14" name="Group 6">
                <a:extLst>
                  <a:ext uri="{FF2B5EF4-FFF2-40B4-BE49-F238E27FC236}">
                    <a16:creationId xmlns:a16="http://schemas.microsoft.com/office/drawing/2014/main" id="{5ABD2221-060A-460C-85DB-210ACC41C6BD}"/>
                  </a:ext>
                </a:extLst>
              </p:cNvPr>
              <p:cNvGrpSpPr/>
              <p:nvPr/>
            </p:nvGrpSpPr>
            <p:grpSpPr>
              <a:xfrm>
                <a:off x="615049" y="1290929"/>
                <a:ext cx="1371671" cy="1266283"/>
                <a:chOff x="335416" y="1323306"/>
                <a:chExt cx="1371671" cy="1266283"/>
              </a:xfrm>
            </p:grpSpPr>
            <p:sp>
              <p:nvSpPr>
                <p:cNvPr id="15" name="フリーフォーム 31">
                  <a:extLst>
                    <a:ext uri="{FF2B5EF4-FFF2-40B4-BE49-F238E27FC236}">
                      <a16:creationId xmlns:a16="http://schemas.microsoft.com/office/drawing/2014/main" id="{DA2BDF04-87D0-41DC-8409-9C30EC9065EB}"/>
                    </a:ext>
                  </a:extLst>
                </p:cNvPr>
                <p:cNvSpPr/>
                <p:nvPr/>
              </p:nvSpPr>
              <p:spPr>
                <a:xfrm rot="11329640">
                  <a:off x="335416" y="1389066"/>
                  <a:ext cx="1371671" cy="1200523"/>
                </a:xfrm>
                <a:custGeom>
                  <a:avLst/>
                  <a:gdLst>
                    <a:gd name="connsiteX0" fmla="*/ 0 w 1371671"/>
                    <a:gd name="connsiteY0" fmla="*/ 1132294 h 1200523"/>
                    <a:gd name="connsiteX1" fmla="*/ 319314 w 1371671"/>
                    <a:gd name="connsiteY1" fmla="*/ 180 h 1200523"/>
                    <a:gd name="connsiteX2" fmla="*/ 1248229 w 1371671"/>
                    <a:gd name="connsiteY2" fmla="*/ 1045208 h 1200523"/>
                    <a:gd name="connsiteX3" fmla="*/ 1335314 w 1371671"/>
                    <a:gd name="connsiteY3" fmla="*/ 1175837 h 120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1671" h="1200523">
                      <a:moveTo>
                        <a:pt x="0" y="1132294"/>
                      </a:moveTo>
                      <a:cubicBezTo>
                        <a:pt x="55638" y="573494"/>
                        <a:pt x="111276" y="14694"/>
                        <a:pt x="319314" y="180"/>
                      </a:cubicBezTo>
                      <a:cubicBezTo>
                        <a:pt x="527352" y="-14334"/>
                        <a:pt x="1078896" y="849265"/>
                        <a:pt x="1248229" y="1045208"/>
                      </a:cubicBezTo>
                      <a:cubicBezTo>
                        <a:pt x="1417562" y="1241151"/>
                        <a:pt x="1376438" y="1208494"/>
                        <a:pt x="1335314" y="1175837"/>
                      </a:cubicBezTo>
                    </a:path>
                  </a:pathLst>
                </a:custGeom>
                <a:noFill/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" name="フリーフォーム 32">
                  <a:extLst>
                    <a:ext uri="{FF2B5EF4-FFF2-40B4-BE49-F238E27FC236}">
                      <a16:creationId xmlns:a16="http://schemas.microsoft.com/office/drawing/2014/main" id="{3D19B98F-E3B9-40C4-BFDC-333A86B9D6DD}"/>
                    </a:ext>
                  </a:extLst>
                </p:cNvPr>
                <p:cNvSpPr/>
                <p:nvPr/>
              </p:nvSpPr>
              <p:spPr>
                <a:xfrm rot="12267612">
                  <a:off x="352546" y="1323306"/>
                  <a:ext cx="1276956" cy="1146718"/>
                </a:xfrm>
                <a:custGeom>
                  <a:avLst/>
                  <a:gdLst>
                    <a:gd name="connsiteX0" fmla="*/ 278975 w 1030487"/>
                    <a:gd name="connsiteY0" fmla="*/ 1172475 h 1172475"/>
                    <a:gd name="connsiteX1" fmla="*/ 32232 w 1030487"/>
                    <a:gd name="connsiteY1" fmla="*/ 25846 h 1172475"/>
                    <a:gd name="connsiteX2" fmla="*/ 917603 w 1030487"/>
                    <a:gd name="connsiteY2" fmla="*/ 374189 h 1172475"/>
                    <a:gd name="connsiteX3" fmla="*/ 990175 w 1030487"/>
                    <a:gd name="connsiteY3" fmla="*/ 388704 h 117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30487" h="1172475">
                      <a:moveTo>
                        <a:pt x="278975" y="1172475"/>
                      </a:moveTo>
                      <a:cubicBezTo>
                        <a:pt x="102384" y="665684"/>
                        <a:pt x="-74206" y="158894"/>
                        <a:pt x="32232" y="25846"/>
                      </a:cubicBezTo>
                      <a:cubicBezTo>
                        <a:pt x="138670" y="-107202"/>
                        <a:pt x="757946" y="313713"/>
                        <a:pt x="917603" y="374189"/>
                      </a:cubicBezTo>
                      <a:cubicBezTo>
                        <a:pt x="1077260" y="434665"/>
                        <a:pt x="1033717" y="411684"/>
                        <a:pt x="990175" y="388704"/>
                      </a:cubicBezTo>
                    </a:path>
                  </a:pathLst>
                </a:custGeom>
                <a:noFill/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06A335A0-7202-47C9-9F99-84FEAC336638}"/>
                </a:ext>
              </a:extLst>
            </p:cNvPr>
            <p:cNvSpPr txBox="1"/>
            <p:nvPr/>
          </p:nvSpPr>
          <p:spPr>
            <a:xfrm>
              <a:off x="5339031" y="3875972"/>
              <a:ext cx="19223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Energy contour</a:t>
              </a:r>
              <a:endParaRPr kumimoji="1" lang="ja-JP" alt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39783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3618BF-62BB-4EF7-8FEF-A678CFA72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32" y="459059"/>
            <a:ext cx="8229600" cy="720080"/>
          </a:xfrm>
        </p:spPr>
        <p:txBody>
          <a:bodyPr>
            <a:noAutofit/>
          </a:bodyPr>
          <a:lstStyle/>
          <a:p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Motion of a vortex filament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aircraft-wake">
            <a:extLst>
              <a:ext uri="{FF2B5EF4-FFF2-40B4-BE49-F238E27FC236}">
                <a16:creationId xmlns:a16="http://schemas.microsoft.com/office/drawing/2014/main" id="{E8E858C8-11E2-4D60-94BF-4C58C5007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26" y="1833188"/>
            <a:ext cx="448007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38E258C7-8B70-451D-A3FE-73CBD883B61A}"/>
              </a:ext>
            </a:extLst>
          </p:cNvPr>
          <p:cNvSpPr txBox="1">
            <a:spLocks noChangeArrowheads="1"/>
          </p:cNvSpPr>
          <p:nvPr/>
        </p:nvSpPr>
        <p:spPr>
          <a:xfrm>
            <a:off x="525513" y="5333813"/>
            <a:ext cx="2906769" cy="618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Aircraft trailing vortices 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ja-JP" altLang="en-US" sz="4000" dirty="0"/>
              <a:t>　　　</a:t>
            </a:r>
            <a:endParaRPr lang="ja-JP" altLang="en-US" sz="2000" dirty="0">
              <a:solidFill>
                <a:srgbClr val="CC0099"/>
              </a:solidFill>
            </a:endParaRPr>
          </a:p>
        </p:txBody>
      </p:sp>
      <p:pic>
        <p:nvPicPr>
          <p:cNvPr id="6" name="Picture 5" descr="C:\Users\yasuhide\Desktop\新しいフォルダー\IMG_0366.JPG">
            <a:extLst>
              <a:ext uri="{FF2B5EF4-FFF2-40B4-BE49-F238E27FC236}">
                <a16:creationId xmlns:a16="http://schemas.microsoft.com/office/drawing/2014/main" id="{DD8C496E-F6A4-43F5-8CDE-50432F5CA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39" y="3933056"/>
            <a:ext cx="2705983" cy="202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yasuhide\Desktop\IMG_0367.jpg">
            <a:extLst>
              <a:ext uri="{FF2B5EF4-FFF2-40B4-BE49-F238E27FC236}">
                <a16:creationId xmlns:a16="http://schemas.microsoft.com/office/drawing/2014/main" id="{65EDDDF3-BBA3-42D9-AF44-A7D4FC448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183" y="1934173"/>
            <a:ext cx="2427079" cy="181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BA9CFAF0-5104-4612-B209-35BD7968682E}"/>
              </a:ext>
            </a:extLst>
          </p:cNvPr>
          <p:cNvSpPr txBox="1">
            <a:spLocks/>
          </p:cNvSpPr>
          <p:nvPr/>
        </p:nvSpPr>
        <p:spPr>
          <a:xfrm>
            <a:off x="5255568" y="6091869"/>
            <a:ext cx="3888432" cy="486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Vortices in Naruto Channel</a:t>
            </a:r>
            <a:endParaRPr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D4E0F38-8374-485F-B2A3-1531E4045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0139" y="6393646"/>
            <a:ext cx="22990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 dirty="0">
                <a:solidFill>
                  <a:srgbClr val="CC0099"/>
                </a:solidFill>
                <a:effectLst/>
              </a:rPr>
              <a:t>near Osaka, Japan</a:t>
            </a:r>
            <a:endParaRPr lang="ja-JP" altLang="en-US" sz="1800" dirty="0">
              <a:solidFill>
                <a:srgbClr val="CC0099"/>
              </a:solidFill>
              <a:effectLst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86BA20D-B070-4D54-97C5-01A4D88A1729}"/>
              </a:ext>
            </a:extLst>
          </p:cNvPr>
          <p:cNvSpPr/>
          <p:nvPr/>
        </p:nvSpPr>
        <p:spPr>
          <a:xfrm>
            <a:off x="467514" y="5758036"/>
            <a:ext cx="4428459" cy="408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000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 Higuchi: Phys. Fluids A </a:t>
            </a:r>
            <a:r>
              <a:rPr lang="en-US" altLang="ja-JP" sz="2000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ja-JP" sz="2000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(1993) S5</a:t>
            </a:r>
          </a:p>
        </p:txBody>
      </p:sp>
    </p:spTree>
    <p:extLst>
      <p:ext uri="{BB962C8B-B14F-4D97-AF65-F5344CB8AC3E}">
        <p14:creationId xmlns:p14="http://schemas.microsoft.com/office/powerpoint/2010/main" val="24285066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86227A-AC65-4605-90A4-8B97DFC9C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7384" y="269474"/>
            <a:ext cx="9324528" cy="729194"/>
          </a:xfrm>
        </p:spPr>
        <p:txBody>
          <a:bodyPr>
            <a:normAutofit fontScale="90000"/>
          </a:bodyPr>
          <a:lstStyle/>
          <a:p>
            <a:r>
              <a:rPr kumimoji="1" lang="en-US" altLang="ja-JP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Motion of a vortex filament with axial flow</a:t>
            </a:r>
            <a:endParaRPr kumimoji="1" lang="ja-JP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2AB9B7E-86EE-40C4-898D-7B9A8149D0AD}"/>
              </a:ext>
            </a:extLst>
          </p:cNvPr>
          <p:cNvSpPr txBox="1"/>
          <p:nvPr/>
        </p:nvSpPr>
        <p:spPr>
          <a:xfrm>
            <a:off x="2147687" y="914446"/>
            <a:ext cx="6794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Fukumoto &amp;  Miyazaki: J. Fluid Mech. 222 (1991) 369</a:t>
            </a:r>
            <a:endParaRPr kumimoji="1" lang="ja-JP" alt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90" name="Picture 2" descr="https://www.fukudat.com/texcrop/api?c=png&amp;t=%5Cnewcommand%7B%5Cbm%7D%5B1%5D%7B%5Cmbox%7B%5Cboldmath%20%24%231%24%7D%7D%0A%5Cbegin%7Beqnarray*%7D%0A%5Clabel%7Beqn%3Apsi%7D%0A%5Cbm%7BX%7D%26%3D%26%5Cbm%7BX%7D(s%2C%20t)%3A%20%5Cmbox%7Bposition%20of%20a%20point%20on%20a%20vortex%20filament%7D%0A%20%20%20%20%20%20%20%20%20%20%20%20%20%20%20%20%20%20%20%20%5Cnonumber%20%5C%5C%0A%26%26%0As%3A%20%5Cmbox%7Barclength%7D%0A%5Cend%7Beqnarray*%7D%0A&amp;r=300&amp;f=cm&amp;j=haranoaji&amp;b=0&amp;o=0">
            <a:extLst>
              <a:ext uri="{FF2B5EF4-FFF2-40B4-BE49-F238E27FC236}">
                <a16:creationId xmlns:a16="http://schemas.microsoft.com/office/drawing/2014/main" id="{1E839948-91E6-4A16-9D7F-12E21DEB2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90" y="1825411"/>
            <a:ext cx="6628040" cy="72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 descr="https://www.fukudat.com/texcrop/api?c=png&amp;t=%5Cnewcommand%7B%5Cbm%7D%5B1%5D%7B%5Cmbox%7B%5Cboldmath%20%24%231%24%7D%7D%0A%5Cbegin%7Beqnarray*%7D%0A%5Clabel%7Beqn%3Apsi%7D%0A%26%26%0A%5Cpsi(s%2C%20t)%20%3D%20%5Ckappa%20e%5E%7Bi%20%5Cint%5Es%20%5Ctau%20ds%20%7D%0A%20%20%20%20%20%20%20%20%20%20%20%20%20%20%20%20%20%20%20%5Cnonumber%20%5C%5C%0A%26%26%0A%5Ckappa(s%2Ct)%3A%20%5Cmbox%7Bcurvature%7D%2C%5Cquad%0A%5Ctau(s%2Ct)%3A%20%5Cmbox%7Btorsion%7D%0A%5Cend%7Beqnarray*%7D%0A&amp;r=300&amp;f=cm&amp;j=haranoaji&amp;b=0&amp;o=0">
            <a:extLst>
              <a:ext uri="{FF2B5EF4-FFF2-40B4-BE49-F238E27FC236}">
                <a16:creationId xmlns:a16="http://schemas.microsoft.com/office/drawing/2014/main" id="{311024C4-61F2-4A74-A639-79D20CE2D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00845"/>
            <a:ext cx="4682231" cy="84802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10" descr="https://www.fukudat.com/texcrop/api?c=png&amp;t=%5Cnewcommand%7B%5Cbm%7D%5B1%5D%7B%5Cmbox%7B%5Cboldmath%20%24%231%24%7D%7D%0A%5Cbegin%7Beqnarray*%7D%0A%5Clabel%7Beqn%3AHirota-eq%7D%0Ai%20%7B%5Cfrac%20%7B%5Cpartial%20%5Cpsi%7D%7B%5Cpartial%20t%7D%7D%0A%2B%20A%5Cleft(%7B%5Cfrac%20%7B%5Cpartial%5E2%20%5Cpsi%7D%7B%5Cpartial%20s%5E2%7D%7D%20%2B%20%7B%5Cfrac%201%202%7D%20%7C%5Cpsi%7C%5E2%20%5Cpsi%20%5Cright)%0A-%20i%20%5Cbar%7BW%7D%20%5Cleft(%09%7B%5Cfrac%20%7B%5Cpartial%5E3%20%5Cpsi%7D%7B%5Cpartial%20s%5E3%7D%7D%0A%2B%20%7B%5Cfrac%203%202%7D%20%7C%5Cpsi%7C%5E3%20%7B%5Cfrac%20%7B%5Cpartial%20%5Cpsi%7D%7B%5Cpartial%20s%7D%7D%20%0A%5Cright)%20%3D0%0A%5Cend%7Beqnarray*%7D&amp;r=300&amp;f=cm&amp;j=haranoaji&amp;b=0&amp;o=0">
            <a:extLst>
              <a:ext uri="{FF2B5EF4-FFF2-40B4-BE49-F238E27FC236}">
                <a16:creationId xmlns:a16="http://schemas.microsoft.com/office/drawing/2014/main" id="{0977E432-E6C1-44A6-B665-41A595201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90" y="5704204"/>
            <a:ext cx="7416824" cy="755847"/>
          </a:xfrm>
          <a:prstGeom prst="rect">
            <a:avLst/>
          </a:prstGeom>
          <a:solidFill>
            <a:srgbClr val="FFFFCC"/>
          </a:solidFill>
        </p:spPr>
      </p:pic>
      <p:pic>
        <p:nvPicPr>
          <p:cNvPr id="37900" name="Picture 12" descr="https://www.fukudat.com/texcrop/api?c=png&amp;t=%5Cnewcommand%7B%5Cbm%7D%5B1%5D%7B%5Cmbox%7B%5Cboldmath%20%24%231%24%7D%7D%0A%5Cbegin%7Beqnarray*%7D%0A%5Clabel%7Beqn%3AFukumoto-Miyazaki%7D%0A%7B%5Cfrac%20%7B%5Cpartial%20%5Cbm%7BX%7D%7D%7B%5Cpartial%20t%7D%7D%0A%26%3D%26%20A%20%7B%5Cfrac%20%7B%5Cpartial%20%5Cbm%7BX%7D%7D%7B%5Cpartial%20s%7D%7D%0A%5Ctimes%20%7B%5Cfrac%20%7B%5Cpartial%5E2%20%5Cbm%7BX%7D%7D%7B%5Cpartial%20s%5E2%7D%7D%20%2B%20%5Cbar%7BW%7D%20%5Cleft%5B%0A%7B%5Cfrac%20%7B%5Cpartial%5E3%20%5Cbm%7BX%7D%7D%7B%5Cpartial%20s%5E3%7D%7D%20%2B%20%7B%5Cfrac%203%202%7D%20%7B%5Cfrac%20%7B%5Cpartial%5E2%20%5Cbm%7BX%7D%7D%7B%5Cpartial%20s%5E2%7D%7D%20%5Ctimes%20%0A%5Cleft(%09%7B%5Cfrac%20%7B%5Cpartial%20%5Cbm%7BX%7D%7D%7B%5Cpartial%20s%7D%7D%20%5Ctimes%0A%7B%5Cfrac%20%7B%5Cpartial%5E2%20%5Cbm%7BX%7D%7D%7B%5Cpartial%20s%5E2%7D%7D%09%5Cright)%0A%5Cright%5D%0A%20%20%20%20%20%20%20%20%20%20%20%20%20%20%20%20%20%20%20%20%20%20%20%5Cnonumber%20%5C%5C%0A%26%26%0AA%20%3A%3D%20%7B%5Cfrac%20%5CGamma%20%7B4%5Cpi%7D%7D%5Clog%20%5Cleft(%7B%5Cfrac%20L%20%7B%5Csigma%7D%7D%20%5Cright)%2C%5Cquad%0A%5Cbar%7BW%7D%3A%20%5Cmbox%7Bflux%20of%20axial%20flow%20in%20the%20core%7D%0A%5Cend%7Beqnarray*%7D&amp;r=300&amp;f=cm&amp;j=haranoaji&amp;b=0&amp;o=0">
            <a:extLst>
              <a:ext uri="{FF2B5EF4-FFF2-40B4-BE49-F238E27FC236}">
                <a16:creationId xmlns:a16="http://schemas.microsoft.com/office/drawing/2014/main" id="{683D5829-0D67-47BE-AFDC-BA2F80AF5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90" y="2741727"/>
            <a:ext cx="6537634" cy="1285961"/>
          </a:xfrm>
          <a:prstGeom prst="rect">
            <a:avLst/>
          </a:prstGeom>
          <a:solidFill>
            <a:srgbClr val="FFFF00"/>
          </a:solidFill>
          <a:ln w="19050">
            <a:solidFill>
              <a:srgbClr val="C00000"/>
            </a:solidFill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5B99A5-60E3-42E1-BB41-561D2DC10035}"/>
              </a:ext>
            </a:extLst>
          </p:cNvPr>
          <p:cNvSpPr txBox="1"/>
          <p:nvPr/>
        </p:nvSpPr>
        <p:spPr>
          <a:xfrm>
            <a:off x="896288" y="4233478"/>
            <a:ext cx="1986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Hasimoto</a:t>
            </a:r>
            <a:r>
              <a:rPr kumimoji="1" lang="en-US" altLang="ja-JP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map</a:t>
            </a:r>
            <a:endParaRPr kumimoji="1" lang="ja-JP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3C35237-EC31-4B94-869F-57A95902A838}"/>
              </a:ext>
            </a:extLst>
          </p:cNvPr>
          <p:cNvSpPr txBox="1"/>
          <p:nvPr/>
        </p:nvSpPr>
        <p:spPr>
          <a:xfrm>
            <a:off x="477748" y="5148865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Hirota</a:t>
            </a:r>
            <a:r>
              <a:rPr kumimoji="1" lang="en-US" altLang="ja-JP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equation</a:t>
            </a:r>
            <a:endParaRPr kumimoji="1" lang="ja-JP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3789C29-577C-4536-A903-0964A61A7AF5}"/>
              </a:ext>
            </a:extLst>
          </p:cNvPr>
          <p:cNvSpPr txBox="1"/>
          <p:nvPr/>
        </p:nvSpPr>
        <p:spPr>
          <a:xfrm>
            <a:off x="251520" y="1293583"/>
            <a:ext cx="5238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Localized induction approximation (LIA)</a:t>
            </a:r>
            <a:endParaRPr kumimoji="1" lang="ja-JP" altLang="en-US" sz="2400" i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1878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44E4DBD3-15EF-41A5-9CD1-90DC13E80FE1}"/>
              </a:ext>
            </a:extLst>
          </p:cNvPr>
          <p:cNvSpPr txBox="1">
            <a:spLocks/>
          </p:cNvSpPr>
          <p:nvPr/>
        </p:nvSpPr>
        <p:spPr>
          <a:xfrm>
            <a:off x="40856" y="338071"/>
            <a:ext cx="8775206" cy="5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Localized induction hierarchy (LIH)</a:t>
            </a:r>
            <a:endParaRPr lang="ja-JP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914" name="Picture 2" descr="https://www.fukudat.com/texcrop/api?c=png&amp;t=%5Cnewcommand%7B%5Cbm%7D%5B1%5D%7B%5Cmbox%7B%5Cboldmath%20%24%231%24%7D%7D%0A%5Cbegin%7Beqnarray*%7D%0A%5Clabel%7Beqn%3Apsi%7D%0A%5Cpsi(s%2C%20t)%20%3D%20%5Ckappa%20e%5E%7Bi%20%5Cint%5Es%20%5Ctau%20ds%20%7D%3A%20%5Cquad%0A%5C%7B%5Cmbox%7Bcurves%7D%5C%7D%5C%20%26%5Crightarrow%26%5C%20%5Cbm%7BC%7D%2FS%5E1%0A%20%20%20%20%20%20%20%20%20%20%20%20%20%20%20%20%20%20%20%5Cnonumber%20%5C%5C%0A%5Cmbox%7BbiHamiltonian%7D%5Chspace%7B20mm%7D%0AJ%5C%20%26%5Crightarrow%26%5C%20%5Ctilde%7BJ%7D%0A%20%20%20%20%20%20%20%20%20%20%20%20%20%20%20%20%20%20%20%5Cnonumber%20%5C%5C%0A%5Cmbox%7Bstructure%7D%5Chspace%7B28mm%7D%0AK%5C%20%26%5Crightarrow%26%5C%20%5Ctilde%7BK%7D%0A%5Cend%7Beqnarray*%7D%0A&amp;r=300&amp;f=cm&amp;j=haranoaji&amp;b=0&amp;o=0">
            <a:extLst>
              <a:ext uri="{FF2B5EF4-FFF2-40B4-BE49-F238E27FC236}">
                <a16:creationId xmlns:a16="http://schemas.microsoft.com/office/drawing/2014/main" id="{9991402A-7487-4C86-87BD-B26743CB6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720" y="1703244"/>
            <a:ext cx="5759794" cy="1323299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https://www.fukudat.com/texcrop/api?c=png&amp;t=%5Cnewcommand%7B%5Cbm%7D%5B1%5D%7B%5Cmbox%7B%5Cboldmath%20%24%231%24%7D%7D%0A%0A%5Cbegin%7Beqnarray*%7D%0A%5Clabel%7Beqn%3Apsi%7D%0A%7B%5Ccal%20R%7D%3DKJ%5E%7B-1%7D%3B%5Cquad%0A%7B%5Ccal%20R%7D%5Cbm%7BV%7D%3D-%7B%5Ccal%20P%7D%5Cleft%5B%20%0A%5Cbm%7Bt%7D%20%5Ctimes%20%7B%5Cfrac%7B%5Cpartial%20%5Cbm%7BV%7D%7D%7B%5Cpartial%20s%7D%7D%0A%5Cright%5D%0A%5Cend%7Beqnarray*%7D%0A&amp;r=300&amp;f=cm&amp;j=haranoaji&amp;b=0&amp;o=0">
            <a:extLst>
              <a:ext uri="{FF2B5EF4-FFF2-40B4-BE49-F238E27FC236}">
                <a16:creationId xmlns:a16="http://schemas.microsoft.com/office/drawing/2014/main" id="{382918D6-101E-487A-963A-5E0BCBE6B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05396"/>
            <a:ext cx="4794020" cy="780247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AB9F8A0-9980-4633-A604-F96288A49BA9}"/>
              </a:ext>
            </a:extLst>
          </p:cNvPr>
          <p:cNvSpPr/>
          <p:nvPr/>
        </p:nvSpPr>
        <p:spPr>
          <a:xfrm>
            <a:off x="1043608" y="850203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000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US" altLang="ja-JP" sz="2000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Magri</a:t>
            </a:r>
            <a:r>
              <a:rPr lang="en-US" altLang="ja-JP" sz="2000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J. Math. Phys. </a:t>
            </a:r>
            <a:r>
              <a:rPr lang="en-US" altLang="ja-JP" sz="2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en-US" altLang="ja-JP" sz="2000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(1978) 1156  (</a:t>
            </a:r>
            <a:r>
              <a:rPr lang="en-US" altLang="ja-JP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Nonliner</a:t>
            </a:r>
            <a:r>
              <a:rPr lang="en-US" altLang="ja-JP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Schrödinger hierarchy</a:t>
            </a:r>
            <a:r>
              <a:rPr lang="en-US" altLang="ja-JP" sz="2000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/>
            <a:r>
              <a:rPr lang="en-US" altLang="ja-JP" sz="2000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Langer &amp; R. </a:t>
            </a:r>
            <a:r>
              <a:rPr lang="en-US" altLang="ja-JP" sz="2000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Perline</a:t>
            </a:r>
            <a:r>
              <a:rPr lang="en-US" altLang="ja-JP" sz="2000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J. Nonlinear Sci. </a:t>
            </a:r>
            <a:r>
              <a:rPr lang="en-US" altLang="ja-JP" sz="2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2000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(1991) 71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78BBBC3-41B8-4BA4-AC55-CBE4F48E29A5}"/>
              </a:ext>
            </a:extLst>
          </p:cNvPr>
          <p:cNvSpPr txBox="1"/>
          <p:nvPr/>
        </p:nvSpPr>
        <p:spPr>
          <a:xfrm flipH="1">
            <a:off x="251520" y="1625087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Hasimoto</a:t>
            </a:r>
            <a:r>
              <a:rPr kumimoji="1" lang="en-US" altLang="ja-JP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map</a:t>
            </a:r>
            <a:endParaRPr kumimoji="1" lang="ja-JP" altLang="en-US" sz="2400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640FF18-DBCA-4E88-8BBC-7EB32079EC62}"/>
              </a:ext>
            </a:extLst>
          </p:cNvPr>
          <p:cNvSpPr txBox="1"/>
          <p:nvPr/>
        </p:nvSpPr>
        <p:spPr>
          <a:xfrm flipH="1">
            <a:off x="131762" y="3215438"/>
            <a:ext cx="2604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Recursion operator</a:t>
            </a:r>
            <a:endParaRPr kumimoji="1" lang="ja-JP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8" name="Picture 6" descr="https://www.fukudat.com/texcrop/api?c=png&amp;t=%5Cnewcommand%7B%5Cbm%7D%5B1%5D%7B%5Cmbox%7B%5Cboldmath%20%24%231%24%7D%7D%0A%25%5Cnewcommand%7B%5Cbm%7D%5B1%5D%7B%5Cmbox%7B%5Cboldmath%20%24%231%24%7D%7D%0A%5Cbegin%7Beqnarray*%7D%0A%5Cbegin%7Barray%7D%7Bl%7Cl%7D%0A%5Cmbox%7BIntegrals%7D%20%26%20%5Cmbox%7BHamiltonian%20vector%20fields%7D%5C%5C%0AI%5E%7B(1)%7D%3D%5Cint%20ds%20%26%20%5Cbm%7BV%7D%5E%7B(1)%7D%3D%5Ckappa%20%5Cbm%7Bb%7D%5C%5C%0AI%5E%7B(2)%7D%3D-%5Cint%20%5Ctau%20ds%20%26%20%5Cbm%7BV%7D%5E%7B(2)%7D%3D%5Ckappa_s%20%5Cbm%7Bn%7D%0A%2B%5Ckappa%20%5Ctau%20%5Cbm%7Bb%7D%2B%5Ckappa%5E2%2F2%5Cbm%7Bt%7D%5C%5C%0AI%5E%7B(3)%7D%3D(1%2F2)%5Cint%20%5Ckappa%5E2%20ds%20%26%20%5Cbm%7BV%7D%5E%7B(3)%7D%3D%5Ckappa%5E2%5Ctau%20%5Cbm%7Bt%7D%0A%2B(2%5Ckappa_s%2B%5Ckappa%20%5Ctau_s)%20%5Cbm%7Bn%7D%0A%2B(%5Ckappa%20%5Ctau%5E2-%5Ckappa_%7Bss%7D-%5Ckappa%5E3%2F2)%20%5Cbm%7Bb%7D%5C%5C%0A%5Chspace*%7B12mm%7D%5Cvdots%20%26%5Chspace%7B25mm%7D%20%5Cvdots%20%5C%5C%0A%5C%20%26%20%5Cbm%7BV%7D%5E%7B(n)%7D%3D-%5Cbm%7Bt%7D%5Ctimes%20%5Cbm%7BV%7D%5E%7B(n-1)%7D_s%2B%7B%5Ccal%20T%7D%5E%7B(n)%7D%5Cbm%7Bt%7D%0A%5C%5C%0A%5Chspace*%7B12mm%7D%5Cvdots%20%26%5Chspace%7B25mm%7D%20%5Cvdots%20%0A%5Cend%7Barray%7D%0A%5Cend%7Beqnarray*%7D%0A&amp;r=300&amp;f=cm&amp;j=haranoaji&amp;b=0&amp;o=0">
            <a:extLst>
              <a:ext uri="{FF2B5EF4-FFF2-40B4-BE49-F238E27FC236}">
                <a16:creationId xmlns:a16="http://schemas.microsoft.com/office/drawing/2014/main" id="{A6257594-E903-42B5-B3CE-CC5EA3E0C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164" y="4077072"/>
            <a:ext cx="7709836" cy="253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0792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title"/>
          </p:nvPr>
        </p:nvSpPr>
        <p:spPr>
          <a:xfrm>
            <a:off x="633955" y="168741"/>
            <a:ext cx="8229600" cy="993775"/>
          </a:xfrm>
        </p:spPr>
        <p:txBody>
          <a:bodyPr/>
          <a:lstStyle/>
          <a:p>
            <a:r>
              <a:rPr lang="en-US" altLang="ja-JP" sz="4000" b="1"/>
              <a:t>Lie-Poisson brackets</a:t>
            </a:r>
            <a:endParaRPr lang="ja-JP" altLang="en-US" sz="4000" b="1"/>
          </a:p>
        </p:txBody>
      </p:sp>
      <p:pic>
        <p:nvPicPr>
          <p:cNvPr id="14339" name="図 4" descr="figure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307598"/>
            <a:ext cx="26130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図 9" descr="figur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715" y="1359657"/>
            <a:ext cx="45688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図 15" descr="figure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81001"/>
            <a:ext cx="5111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図 17" descr="figure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957" y="2833010"/>
            <a:ext cx="260826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図 26" descr="figure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470" y="2977472"/>
            <a:ext cx="2160587" cy="455613"/>
          </a:xfrm>
          <a:prstGeom prst="rect">
            <a:avLst/>
          </a:prstGeom>
          <a:noFill/>
          <a:ln w="25400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テキスト ボックス 25"/>
          <p:cNvSpPr txBox="1"/>
          <p:nvPr/>
        </p:nvSpPr>
        <p:spPr>
          <a:xfrm>
            <a:off x="458167" y="2081001"/>
            <a:ext cx="2976563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dirty="0">
                <a:solidFill>
                  <a:srgbClr val="0000FF"/>
                </a:solidFill>
              </a:rPr>
              <a:t>Lie-Poisson  bracket</a:t>
            </a:r>
            <a:endParaRPr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28" name="左右矢印 27"/>
          <p:cNvSpPr/>
          <p:nvPr/>
        </p:nvSpPr>
        <p:spPr bwMode="auto">
          <a:xfrm>
            <a:off x="4418582" y="3048910"/>
            <a:ext cx="720725" cy="288925"/>
          </a:xfrm>
          <a:prstGeom prst="leftRightArrow">
            <a:avLst/>
          </a:prstGeom>
          <a:solidFill>
            <a:srgbClr val="339933"/>
          </a:solidFill>
          <a:ln w="95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pic>
        <p:nvPicPr>
          <p:cNvPr id="15" name="図 18" descr="figure.png">
            <a:extLst>
              <a:ext uri="{FF2B5EF4-FFF2-40B4-BE49-F238E27FC236}">
                <a16:creationId xmlns:a16="http://schemas.microsoft.com/office/drawing/2014/main" id="{8145DB40-A994-4C83-8E21-C1009662B42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886" y="3511764"/>
            <a:ext cx="6265862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図 8" descr="figure.png">
            <a:extLst>
              <a:ext uri="{FF2B5EF4-FFF2-40B4-BE49-F238E27FC236}">
                <a16:creationId xmlns:a16="http://schemas.microsoft.com/office/drawing/2014/main" id="{44E3F8DC-372B-4F63-909A-616C484AF72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448" y="4664289"/>
            <a:ext cx="3109913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" name="テキスト ボックス 9">
            <a:extLst>
              <a:ext uri="{FF2B5EF4-FFF2-40B4-BE49-F238E27FC236}">
                <a16:creationId xmlns:a16="http://schemas.microsoft.com/office/drawing/2014/main" id="{C22837A0-55DB-4016-9C2F-3F8DE101B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11" y="4159464"/>
            <a:ext cx="5346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>
                <a:solidFill>
                  <a:srgbClr val="0033CC"/>
                </a:solidFill>
                <a:effectLst/>
              </a:rPr>
              <a:t>A coadjoint orbit =an isovortical sheet</a:t>
            </a:r>
            <a:endParaRPr lang="ja-JP" altLang="en-US" sz="2400">
              <a:solidFill>
                <a:srgbClr val="0033CC"/>
              </a:solidFill>
              <a:effectLst/>
            </a:endParaRPr>
          </a:p>
        </p:txBody>
      </p:sp>
      <p:grpSp>
        <p:nvGrpSpPr>
          <p:cNvPr id="18" name="グループ化 21">
            <a:extLst>
              <a:ext uri="{FF2B5EF4-FFF2-40B4-BE49-F238E27FC236}">
                <a16:creationId xmlns:a16="http://schemas.microsoft.com/office/drawing/2014/main" id="{5A966207-FBA5-4EC6-BDAC-8AACDE860228}"/>
              </a:ext>
            </a:extLst>
          </p:cNvPr>
          <p:cNvGrpSpPr>
            <a:grpSpLocks/>
          </p:cNvGrpSpPr>
          <p:nvPr/>
        </p:nvGrpSpPr>
        <p:grpSpPr bwMode="auto">
          <a:xfrm>
            <a:off x="658748" y="5096089"/>
            <a:ext cx="5368925" cy="1485900"/>
            <a:chOff x="539552" y="2780928"/>
            <a:chExt cx="5368977" cy="1486648"/>
          </a:xfrm>
        </p:grpSpPr>
        <p:sp>
          <p:nvSpPr>
            <p:cNvPr id="19" name="テキスト ボックス 10">
              <a:extLst>
                <a:ext uri="{FF2B5EF4-FFF2-40B4-BE49-F238E27FC236}">
                  <a16:creationId xmlns:a16="http://schemas.microsoft.com/office/drawing/2014/main" id="{EF015D75-00F9-4538-9208-D454B00859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552" y="2780928"/>
              <a:ext cx="454183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2400" b="1">
                  <a:effectLst/>
                </a:rPr>
                <a:t>Theorem</a:t>
              </a:r>
              <a:r>
                <a:rPr lang="en-US" altLang="ja-JP" b="1">
                  <a:effectLst/>
                </a:rPr>
                <a:t> </a:t>
              </a:r>
              <a:r>
                <a:rPr lang="en-US" altLang="ja-JP" sz="2000">
                  <a:solidFill>
                    <a:srgbClr val="CC9900"/>
                  </a:solidFill>
                  <a:effectLst/>
                </a:rPr>
                <a:t>(Marsden &amp; Weinsten ‘83)</a:t>
              </a:r>
              <a:endParaRPr lang="ja-JP" altLang="en-US" sz="2000">
                <a:solidFill>
                  <a:srgbClr val="CC9900"/>
                </a:solidFill>
                <a:effectLst/>
              </a:endParaRPr>
            </a:p>
          </p:txBody>
        </p:sp>
        <p:sp>
          <p:nvSpPr>
            <p:cNvPr id="20" name="テキスト ボックス 6">
              <a:extLst>
                <a:ext uri="{FF2B5EF4-FFF2-40B4-BE49-F238E27FC236}">
                  <a16:creationId xmlns:a16="http://schemas.microsoft.com/office/drawing/2014/main" id="{3941B1D1-39B9-45AA-AFE3-07D10FA7FB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600" y="3356992"/>
              <a:ext cx="49164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2000" dirty="0">
                  <a:effectLst/>
                </a:rPr>
                <a:t>The </a:t>
              </a:r>
              <a:r>
                <a:rPr lang="en-US" altLang="ja-JP" sz="2000" dirty="0" err="1">
                  <a:effectLst/>
                </a:rPr>
                <a:t>symplectic</a:t>
              </a:r>
              <a:r>
                <a:rPr lang="en-US" altLang="ja-JP" sz="2000" dirty="0">
                  <a:effectLst/>
                </a:rPr>
                <a:t> structure </a:t>
              </a:r>
              <a:r>
                <a:rPr lang="ja-JP" altLang="en-US" sz="2000" dirty="0">
                  <a:effectLst/>
                </a:rPr>
                <a:t>　　　</a:t>
              </a:r>
              <a:r>
                <a:rPr lang="en-US" altLang="ja-JP" sz="2000" dirty="0">
                  <a:effectLst/>
                </a:rPr>
                <a:t>on</a:t>
              </a:r>
              <a:r>
                <a:rPr lang="ja-JP" altLang="en-US" sz="2000" dirty="0">
                  <a:effectLst/>
                </a:rPr>
                <a:t>　　　　　</a:t>
              </a:r>
              <a:r>
                <a:rPr lang="en-US" altLang="ja-JP" sz="2000" dirty="0">
                  <a:effectLst/>
                </a:rPr>
                <a:t>is </a:t>
              </a:r>
              <a:endParaRPr lang="ja-JP" altLang="en-US" sz="2000" dirty="0">
                <a:effectLst/>
              </a:endParaRPr>
            </a:p>
          </p:txBody>
        </p:sp>
        <p:pic>
          <p:nvPicPr>
            <p:cNvPr id="21" name="図 9" descr="figure.png">
              <a:extLst>
                <a:ext uri="{FF2B5EF4-FFF2-40B4-BE49-F238E27FC236}">
                  <a16:creationId xmlns:a16="http://schemas.microsoft.com/office/drawing/2014/main" id="{C66A1662-6F59-4956-B6FA-A9BA75C53A5C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3429000"/>
              <a:ext cx="636588" cy="207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図 11" descr="figure.png">
              <a:extLst>
                <a:ext uri="{FF2B5EF4-FFF2-40B4-BE49-F238E27FC236}">
                  <a16:creationId xmlns:a16="http://schemas.microsoft.com/office/drawing/2014/main" id="{AA8AC201-A431-4D65-BBF7-E51101B5A210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3429000"/>
              <a:ext cx="342900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図 19" descr="figure.png">
              <a:extLst>
                <a:ext uri="{FF2B5EF4-FFF2-40B4-BE49-F238E27FC236}">
                  <a16:creationId xmlns:a16="http://schemas.microsoft.com/office/drawing/2014/main" id="{A4CAF7CD-3066-43CE-AD4B-578DD7C570F0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512" y="3789040"/>
              <a:ext cx="4577017" cy="47853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F747869-1969-45EF-82EF-8B70D6E89794}"/>
              </a:ext>
            </a:extLst>
          </p:cNvPr>
          <p:cNvSpPr/>
          <p:nvPr/>
        </p:nvSpPr>
        <p:spPr bwMode="auto">
          <a:xfrm>
            <a:off x="730186" y="5167527"/>
            <a:ext cx="5689600" cy="1584325"/>
          </a:xfrm>
          <a:prstGeom prst="rect">
            <a:avLst/>
          </a:prstGeom>
          <a:noFill/>
          <a:ln w="25400" cap="flat" cmpd="sng" algn="ctr">
            <a:solidFill>
              <a:srgbClr val="CC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0883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C4554F-2660-42BF-B2C9-C554090F2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kumimoji="1"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Recursion operator</a:t>
            </a:r>
            <a:endParaRPr kumimoji="1" lang="ja-JP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9DE76C3-29AB-45A8-A2DB-CC8F099ED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048" y="1628800"/>
            <a:ext cx="3091904" cy="90617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997E136-CFB2-4C0A-99AD-38192EBCB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4229197"/>
            <a:ext cx="4176464" cy="65674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39E67B5-743F-4E2C-BACB-24106F6B98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792" y="3586280"/>
            <a:ext cx="4265653" cy="646157"/>
          </a:xfrm>
          <a:prstGeom prst="rect">
            <a:avLst/>
          </a:prstGeom>
        </p:spPr>
      </p:pic>
      <p:pic>
        <p:nvPicPr>
          <p:cNvPr id="6" name="図 15" descr="figure.png">
            <a:extLst>
              <a:ext uri="{FF2B5EF4-FFF2-40B4-BE49-F238E27FC236}">
                <a16:creationId xmlns:a16="http://schemas.microsoft.com/office/drawing/2014/main" id="{96E4D819-A37D-48F8-8433-F4876153578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2534972"/>
            <a:ext cx="5111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8" name="Picture 2" descr="https://www.fukudat.com/texcrop/api?c=png&amp;t=%5Cnewcommand%7B%5Cbm%7D%5B1%5D%7B%5Cmbox%7B%5Cboldmath%20%24%231%24%7D%7D%0A%25%5Cnewcommand%7B%5Cbm%7D%5B1%5D%7B%5Cmbox%7B%5Cboldmath%20%24%231%24%7D%7D%0A%5Cbegin%7Beqnarray*%7D%0A%5Clabel%7Beqn%3Apsi%7D%0A%7B%5Cfrac%7B%5Cdelta%20h%7D%7B%5Cdelta%20%5Cbm%7Bv%7D%7D%7D%3D%5Cbm%7B%5Comega%7D%0A%5Cend%7Beqnarray*%7D&amp;r=300&amp;f=cm&amp;j=haranoaji&amp;b=0&amp;o=0">
            <a:extLst>
              <a:ext uri="{FF2B5EF4-FFF2-40B4-BE49-F238E27FC236}">
                <a16:creationId xmlns:a16="http://schemas.microsoft.com/office/drawing/2014/main" id="{E5096278-1715-4079-9E11-E8CBE2B41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310" y="5317408"/>
            <a:ext cx="1195065" cy="78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www.fukudat.com/texcrop/api?c=png&amp;t=%5Cnewcommand%7B%5Cbm%7D%5B1%5D%7B%5Cmbox%7B%5Cboldmath%20%24%231%24%7D%7D%0A%5Cbegin%7Beqnarray*%7D%0Ah%5B%5Cbm%7Bv%7D%5D%3D%7B%5Cfrac%7B1%7D%7B2%7D%7D%5Cint_%7B%5Ccal%20D%7D%20%5Cbm%7Bv%7D%5Ccdot%20%5Cnabla%5Ctimes%20%5Cbm%7Bv%7D%20dV%0A%25%0A%5Clabel%7Beqn%3Adef-helicity-v%7D%0A%5Cend%7Beqnarray*%7D%0A&amp;r=300&amp;f=cm&amp;j=haranoaji&amp;b=0&amp;o=0">
            <a:extLst>
              <a:ext uri="{FF2B5EF4-FFF2-40B4-BE49-F238E27FC236}">
                <a16:creationId xmlns:a16="http://schemas.microsoft.com/office/drawing/2014/main" id="{1EE474BD-D842-4353-86A2-7BA0A9B86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24" y="5376670"/>
            <a:ext cx="3312368" cy="736909"/>
          </a:xfrm>
          <a:prstGeom prst="rect">
            <a:avLst/>
          </a:prstGeom>
          <a:solidFill>
            <a:srgbClr val="CCFF66"/>
          </a:solidFill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768E25D-88BC-42B6-B85F-707351BFE4E2}"/>
              </a:ext>
            </a:extLst>
          </p:cNvPr>
          <p:cNvSpPr txBox="1"/>
          <p:nvPr/>
        </p:nvSpPr>
        <p:spPr>
          <a:xfrm>
            <a:off x="833324" y="4885942"/>
            <a:ext cx="1253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Helicity</a:t>
            </a:r>
            <a:endParaRPr kumimoji="1" lang="ja-JP" altLang="en-US" sz="24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17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865188"/>
          </a:xfrm>
        </p:spPr>
        <p:txBody>
          <a:bodyPr/>
          <a:lstStyle/>
          <a:p>
            <a:pPr>
              <a:defRPr/>
            </a:pPr>
            <a:r>
              <a:rPr lang="en-US" altLang="ja-JP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Nambu</a:t>
            </a:r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dynamics for a free rigid body</a:t>
            </a:r>
            <a:endParaRPr lang="ja-JP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484313"/>
            <a:ext cx="13557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484313"/>
            <a:ext cx="240347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テキスト ボックス 5"/>
          <p:cNvSpPr txBox="1">
            <a:spLocks noChangeArrowheads="1"/>
          </p:cNvSpPr>
          <p:nvPr/>
        </p:nvSpPr>
        <p:spPr bwMode="auto">
          <a:xfrm>
            <a:off x="827088" y="1484313"/>
            <a:ext cx="2635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>
                <a:solidFill>
                  <a:srgbClr val="0000FF"/>
                </a:solidFill>
                <a:effectLst/>
              </a:rPr>
              <a:t>Casimir invariants</a:t>
            </a:r>
            <a:endParaRPr lang="ja-JP" altLang="en-US" sz="2400">
              <a:solidFill>
                <a:srgbClr val="0000FF"/>
              </a:solidFill>
              <a:effectLst/>
            </a:endParaRPr>
          </a:p>
        </p:txBody>
      </p:sp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133600"/>
            <a:ext cx="36036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図 9" descr="figure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133600"/>
            <a:ext cx="2270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4" y="4632357"/>
            <a:ext cx="494347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テキスト ボックス 11"/>
          <p:cNvSpPr txBox="1">
            <a:spLocks noChangeArrowheads="1"/>
          </p:cNvSpPr>
          <p:nvPr/>
        </p:nvSpPr>
        <p:spPr bwMode="auto">
          <a:xfrm>
            <a:off x="2771775" y="2492375"/>
            <a:ext cx="1433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>
                <a:effectLst/>
              </a:rPr>
              <a:t>for </a:t>
            </a:r>
            <a:r>
              <a:rPr lang="en-US" altLang="ja-JP" sz="2400">
                <a:solidFill>
                  <a:srgbClr val="FF0000"/>
                </a:solidFill>
                <a:effectLst/>
              </a:rPr>
              <a:t>any</a:t>
            </a:r>
            <a:r>
              <a:rPr lang="en-US" altLang="ja-JP" sz="2400">
                <a:effectLst/>
              </a:rPr>
              <a:t> </a:t>
            </a:r>
            <a:r>
              <a:rPr lang="en-US" altLang="ja-JP" sz="2400" i="1">
                <a:effectLst/>
              </a:rPr>
              <a:t>H</a:t>
            </a:r>
            <a:endParaRPr lang="ja-JP" altLang="en-US" sz="2400" i="1">
              <a:effectLst/>
            </a:endParaRPr>
          </a:p>
        </p:txBody>
      </p:sp>
      <p:pic>
        <p:nvPicPr>
          <p:cNvPr id="1741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44468"/>
            <a:ext cx="11445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テキスト ボックス 14"/>
          <p:cNvSpPr txBox="1">
            <a:spLocks noChangeArrowheads="1"/>
          </p:cNvSpPr>
          <p:nvPr/>
        </p:nvSpPr>
        <p:spPr bwMode="auto">
          <a:xfrm>
            <a:off x="4591290" y="3742868"/>
            <a:ext cx="835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 dirty="0">
                <a:effectLst/>
              </a:rPr>
              <a:t>Take</a:t>
            </a:r>
            <a:endParaRPr lang="ja-JP" altLang="en-US" sz="2400" dirty="0">
              <a:effectLst/>
            </a:endParaRPr>
          </a:p>
        </p:txBody>
      </p:sp>
      <p:sp>
        <p:nvSpPr>
          <p:cNvPr id="16" name="右矢印 15"/>
          <p:cNvSpPr/>
          <p:nvPr/>
        </p:nvSpPr>
        <p:spPr bwMode="auto">
          <a:xfrm>
            <a:off x="2411413" y="4076700"/>
            <a:ext cx="504825" cy="287338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4" name="テキスト ボックス 5"/>
          <p:cNvSpPr txBox="1">
            <a:spLocks noChangeArrowheads="1"/>
          </p:cNvSpPr>
          <p:nvPr/>
        </p:nvSpPr>
        <p:spPr bwMode="auto">
          <a:xfrm>
            <a:off x="661988" y="3331385"/>
            <a:ext cx="2635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 dirty="0">
                <a:solidFill>
                  <a:srgbClr val="0000FF"/>
                </a:solidFill>
                <a:effectLst/>
              </a:rPr>
              <a:t>Casimir invariants</a:t>
            </a:r>
            <a:endParaRPr lang="ja-JP" altLang="en-US" sz="2400" dirty="0">
              <a:solidFill>
                <a:srgbClr val="0000FF"/>
              </a:solidFill>
              <a:effectLst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128" y="3955663"/>
            <a:ext cx="3142960" cy="2169362"/>
          </a:xfrm>
          <a:prstGeom prst="rect">
            <a:avLst/>
          </a:prstGeom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912626" y="6253688"/>
            <a:ext cx="1872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Marsden</a:t>
            </a:r>
            <a:r>
              <a:rPr lang="ja-JP" altLang="en-US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(1992</a:t>
            </a:r>
            <a:r>
              <a:rPr lang="ja-JP" altLang="en-US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en-US" altLang="ja-JP" dirty="0">
              <a:solidFill>
                <a:srgbClr val="CC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90" name="Picture 2" descr="https://www.fukudat.com/texcrop/api?c=png&amp;t=%5Cnewcommand%7B%5Cbm%7D%5B1%5D%7B%5Cmbox%7B%5Cboldmath%20%20%24%231%24%7D%7D%20%0D%0A%5Cbegin%7Beqnarray*%7D%0D%0A%7B%5Cfrac%7Bd%5Cbm%7BL%7D%7D%7Bdt%7D%7D%3D%7B%5Cfrac%7B%5Cpartial%20G%7D%7B%5Cpartial%20%5Cbm%7BL%7D%7D%7D%5Ctimes%20%7B%5Cfrac%7B%5Cpartial%20H%7D%7B%5Cpartial%20%5Cbm%7BL%7D%7D%7D%0D%0A%25%0D%0A%5Clabel%7Beqn%3ALie-Poisson-eq%7D%0D%0A%5Cend%7Beqnarray*%7D&amp;r=300&amp;f=cm&amp;j=haranoaji&amp;b=0&amp;o=0">
            <a:extLst>
              <a:ext uri="{FF2B5EF4-FFF2-40B4-BE49-F238E27FC236}">
                <a16:creationId xmlns:a16="http://schemas.microsoft.com/office/drawing/2014/main" id="{50C5A4C5-B067-452C-94A3-25940A87B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915" y="5635927"/>
            <a:ext cx="2529960" cy="759823"/>
          </a:xfrm>
          <a:prstGeom prst="rect">
            <a:avLst/>
          </a:prstGeom>
          <a:solidFill>
            <a:srgbClr val="FFFF00"/>
          </a:solidFill>
          <a:ln w="19050">
            <a:solidFill>
              <a:srgbClr val="990000"/>
            </a:solidFill>
          </a:ln>
        </p:spPr>
      </p:pic>
    </p:spTree>
    <p:extLst>
      <p:ext uri="{BB962C8B-B14F-4D97-AF65-F5344CB8AC3E}">
        <p14:creationId xmlns:p14="http://schemas.microsoft.com/office/powerpoint/2010/main" val="29911014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F437DB-46E1-4093-BCF8-80394AEEE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8592AFC-2F6F-478E-B783-9BC707315766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F680214-E862-4B41-89B9-6B2E53774F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0974815"/>
      </p:ext>
    </p:extLst>
  </p:cSld>
  <p:clrMapOvr>
    <a:masterClrMapping/>
  </p:clrMapOvr>
  <p:transition>
    <p:blinds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1700213"/>
            <a:ext cx="8686800" cy="16414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4000" b="1" dirty="0"/>
              <a:t>Remark on </a:t>
            </a:r>
            <a:br>
              <a:rPr lang="en-US" altLang="ja-JP" sz="4000" b="1" dirty="0"/>
            </a:br>
            <a:r>
              <a:rPr lang="en-US" altLang="ja-JP" sz="4000" b="1" dirty="0" err="1">
                <a:solidFill>
                  <a:srgbClr val="0033CC"/>
                </a:solidFill>
              </a:rPr>
              <a:t>Noether’s</a:t>
            </a:r>
            <a:r>
              <a:rPr lang="en-US" altLang="ja-JP" sz="4000" b="1" dirty="0">
                <a:solidFill>
                  <a:srgbClr val="0033CC"/>
                </a:solidFill>
              </a:rPr>
              <a:t> 2nd Theorem</a:t>
            </a:r>
          </a:p>
        </p:txBody>
      </p:sp>
      <p:sp>
        <p:nvSpPr>
          <p:cNvPr id="4" name="タイトル 1"/>
          <p:cNvSpPr txBox="1">
            <a:spLocks/>
          </p:cNvSpPr>
          <p:nvPr/>
        </p:nvSpPr>
        <p:spPr bwMode="auto">
          <a:xfrm>
            <a:off x="323850" y="4762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ja-JP" altLang="en-US" sz="4400" b="1" kern="0" dirty="0">
              <a:solidFill>
                <a:srgbClr val="6600FF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609764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ja-JP" b="1" dirty="0" err="1">
                <a:latin typeface="Arial" pitchFamily="34" charset="0"/>
                <a:cs typeface="Arial" pitchFamily="34" charset="0"/>
              </a:rPr>
              <a:t>Variational</a:t>
            </a:r>
            <a:r>
              <a:rPr lang="en-US" altLang="ja-JP" b="1">
                <a:latin typeface="Arial" pitchFamily="34" charset="0"/>
                <a:cs typeface="Arial" pitchFamily="34" charset="0"/>
              </a:rPr>
              <a:t> symmetry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975" y="966017"/>
            <a:ext cx="4929998" cy="55530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5" y="1436302"/>
            <a:ext cx="2718599" cy="57435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121977"/>
            <a:ext cx="7998906" cy="29799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6679" y="2408465"/>
            <a:ext cx="3829673" cy="47096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094" y="3043056"/>
            <a:ext cx="5295202" cy="911674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1330" y="4064039"/>
            <a:ext cx="5205072" cy="519176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5391" y="5298388"/>
            <a:ext cx="2312658" cy="57304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5465" y="5340139"/>
            <a:ext cx="2739926" cy="472004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423773" y="307327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Variational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symmetry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24710" y="415828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Identity!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6839345" y="4244306"/>
            <a:ext cx="494951" cy="246912"/>
          </a:xfrm>
          <a:prstGeom prst="rightArrow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518619" y="4130707"/>
            <a:ext cx="1625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Noether’s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2nd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theorem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33794" name="Picture 2" descr="https://www.fukudat.com/api/texcrop?c=png&amp;t=%5Cbegin%7Beqnarray*%7D%0D%0AS_%7B%5Calpha%7D%3D0%3A%5Cquad%5Cmbox%7BEuler%20equation%7D%0D%0A%5Cend%7Beqnarray*%7D%0D%0A%0D%0A&amp;r=300&amp;f=cm&amp;j=haranoaji&amp;b=0&amp;o=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845" y="5836959"/>
            <a:ext cx="3117428" cy="2725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33796" name="Picture 4" descr="https://www.fukudat.com/api/texcrop?c=png&amp;t=%5Cbegin%7Beqnarray*%7D%0D%0A%5Cpartial_k%5Cdelta%20J%5Ek%3D0%5C%20%5C%20%5CLongrightarrow%5C%20%5C%20%5Cmbox%7BNoether%27s%201st%20theorem%7D%0D%0A%5Cend%7Beqnarray*%7D%0D%0A%0D%0A&amp;r=300&amp;f=cm&amp;j=haranoaji&amp;b=0&amp;o=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289" y="6280467"/>
            <a:ext cx="5479113" cy="35781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7" name="左右矢印 16"/>
          <p:cNvSpPr/>
          <p:nvPr/>
        </p:nvSpPr>
        <p:spPr>
          <a:xfrm>
            <a:off x="335833" y="4951589"/>
            <a:ext cx="770331" cy="257740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34818" name="Picture 2" descr="https://www.fukudat.com/api/texcrop?c=png&amp;t=%5Cbegin%7Beqnarray*%7D%0A%5Cpartial_%7Bk%7D%5Cdelta%20J%5Ek%20%2BS_%7B%5Calpha%7D%5Cdelta%20q%5E%7B%5Calpha%7D%3D0%5Cquad%0A(k%3D0%2C1%2C2%2C3%3B%5C%20%5Calpha%3D1%2C2%2C3%3B%20x_0%3Dt)%0A%25%0A%5Clabel%7Beqn%3Avariational-sym-label%7D%0A%5Cend%7Beqnarray*%7D%0A&amp;r=300&amp;f=cm&amp;j=haranoaji&amp;b=0&amp;o=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846" y="4775063"/>
            <a:ext cx="7449911" cy="39409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7498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3789040"/>
            <a:ext cx="3384376" cy="57606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2400" b="1" dirty="0" err="1">
                <a:solidFill>
                  <a:srgbClr val="CC0099"/>
                </a:solidFill>
              </a:rPr>
              <a:t>Lagrangian</a:t>
            </a:r>
            <a:r>
              <a:rPr lang="en-US" altLang="ja-JP" sz="2400" b="1" dirty="0">
                <a:solidFill>
                  <a:srgbClr val="CC0099"/>
                </a:solidFill>
              </a:rPr>
              <a:t> label function</a:t>
            </a:r>
          </a:p>
        </p:txBody>
      </p:sp>
      <p:pic>
        <p:nvPicPr>
          <p:cNvPr id="38915" name="Picture 5" descr="Lagrange-label-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134329"/>
            <a:ext cx="56896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6" descr="Lagrange-lab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760805"/>
            <a:ext cx="5219628" cy="29052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79388" y="260350"/>
            <a:ext cx="8964612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Hamilton’s principle for Euler-</a:t>
            </a:r>
            <a:r>
              <a:rPr kumimoji="1" lang="en-US" altLang="ja-JP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Poincaré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 equation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for a non-</a:t>
            </a:r>
            <a:r>
              <a:rPr kumimoji="1" lang="en-US" altLang="ja-JP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homentropic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 flow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31640" y="4509120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rPr>
              <a:t>D. D. Holm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316416" y="220486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32240" y="41490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　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6588224" y="3830812"/>
            <a:ext cx="360040" cy="534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8303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ja-JP" b="1" dirty="0">
                <a:latin typeface="Arial" pitchFamily="34" charset="0"/>
                <a:cs typeface="Arial" pitchFamily="34" charset="0"/>
              </a:rPr>
              <a:t>Particle relabeling symmetry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975" y="966017"/>
            <a:ext cx="4929998" cy="55530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5" y="1436302"/>
            <a:ext cx="2718599" cy="57435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121977"/>
            <a:ext cx="7998906" cy="29799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6679" y="2408465"/>
            <a:ext cx="3829673" cy="470963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457200" y="3064331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Particle relabeling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symmetry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D4B8E9-C25D-4929-80D0-07C2052FB4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7770" y="3020633"/>
            <a:ext cx="4200367" cy="12896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D3DB6E8-4D8D-4CAE-9ACB-251F9AEA5E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4719" y="4809626"/>
            <a:ext cx="1080120" cy="4040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CB936BC-BFCF-42EC-AA8C-10CAB02D00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679" y="5389115"/>
            <a:ext cx="2828789" cy="3170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172673A-57A6-4294-A294-1EF85B5C7A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3884" y="4852763"/>
            <a:ext cx="1865538" cy="31092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780948F-D84E-4406-92BE-98E45832B1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81771" y="5064860"/>
            <a:ext cx="772732" cy="3242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751DB42-D112-446A-A7DA-CA5FAA0814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86177" y="3075353"/>
            <a:ext cx="592428" cy="29831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29C547D-968D-498F-84E2-70B89D375DA5}"/>
              </a:ext>
            </a:extLst>
          </p:cNvPr>
          <p:cNvSpPr/>
          <p:nvPr/>
        </p:nvSpPr>
        <p:spPr>
          <a:xfrm>
            <a:off x="1619672" y="4653136"/>
            <a:ext cx="5760640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547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910" y="3094938"/>
            <a:ext cx="5715402" cy="1955416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94" y="2272668"/>
            <a:ext cx="5341451" cy="69528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7177" y="838207"/>
            <a:ext cx="4445224" cy="1379021"/>
          </a:xfrm>
          <a:prstGeom prst="rect">
            <a:avLst/>
          </a:prstGeom>
        </p:spPr>
      </p:pic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>
          <a:xfrm>
            <a:off x="-72539" y="176387"/>
            <a:ext cx="8964612" cy="7207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600" b="1" dirty="0">
                <a:latin typeface="Arial" pitchFamily="34" charset="0"/>
                <a:cs typeface="Arial" pitchFamily="34" charset="0"/>
              </a:rPr>
              <a:t>Variation of action: </a:t>
            </a:r>
            <a:r>
              <a:rPr lang="en-US" altLang="ja-JP" sz="3600" b="1" dirty="0" err="1">
                <a:latin typeface="Arial" pitchFamily="34" charset="0"/>
                <a:cs typeface="Arial" pitchFamily="34" charset="0"/>
              </a:rPr>
              <a:t>nonisentropic</a:t>
            </a:r>
            <a:r>
              <a:rPr lang="en-US" altLang="ja-JP" sz="3600" b="1" dirty="0">
                <a:latin typeface="Arial" pitchFamily="34" charset="0"/>
                <a:cs typeface="Arial" pitchFamily="34" charset="0"/>
              </a:rPr>
              <a:t> MHD</a:t>
            </a:r>
          </a:p>
        </p:txBody>
      </p:sp>
      <p:pic>
        <p:nvPicPr>
          <p:cNvPr id="3077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484784"/>
            <a:ext cx="1758797" cy="28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189509" y="897112"/>
          <a:ext cx="805485" cy="1451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9" name="数式" r:id="rId9" imgW="164880" imgH="215640" progId="Equation.3">
                  <p:embed/>
                </p:oleObj>
              </mc:Choice>
              <mc:Fallback>
                <p:oleObj name="数式" r:id="rId9" imgW="164880" imgH="215640" progId="Equation.3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509" y="897112"/>
                        <a:ext cx="805485" cy="14517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0443" name="Line 11"/>
          <p:cNvSpPr>
            <a:spLocks noChangeShapeType="1"/>
          </p:cNvSpPr>
          <p:nvPr/>
        </p:nvSpPr>
        <p:spPr bwMode="auto">
          <a:xfrm flipV="1">
            <a:off x="1979712" y="1628800"/>
            <a:ext cx="936625" cy="0"/>
          </a:xfrm>
          <a:prstGeom prst="line">
            <a:avLst/>
          </a:prstGeom>
          <a:noFill/>
          <a:ln w="76200" cmpd="tri">
            <a:solidFill>
              <a:srgbClr val="008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50" charset="-128"/>
              <a:cs typeface="+mn-cs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131840" y="6309320"/>
            <a:ext cx="3065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rPr>
              <a:t>Euler-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rPr>
              <a:t>Poincar</a:t>
            </a:r>
            <a:r>
              <a:rPr kumimoji="1" lang="lt-LT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rPr>
              <a:t>ė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rPr>
              <a:t> equations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727177" y="1876762"/>
            <a:ext cx="2140968" cy="41964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191204" y="2280589"/>
            <a:ext cx="831428" cy="66040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312385" y="4568971"/>
            <a:ext cx="1682610" cy="39371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2312384" y="3611823"/>
            <a:ext cx="1878820" cy="432048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18842" y="2351847"/>
            <a:ext cx="3815903" cy="51622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10033" y="5166182"/>
            <a:ext cx="5152898" cy="45527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50434" y="5733652"/>
            <a:ext cx="3468769" cy="575668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27" name="正方形/長方形 26"/>
          <p:cNvSpPr/>
          <p:nvPr/>
        </p:nvSpPr>
        <p:spPr>
          <a:xfrm>
            <a:off x="5438345" y="5733652"/>
            <a:ext cx="924403" cy="548208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7B0D617-B432-4588-96E1-5F9F738A780E}"/>
              </a:ext>
            </a:extLst>
          </p:cNvPr>
          <p:cNvSpPr/>
          <p:nvPr/>
        </p:nvSpPr>
        <p:spPr>
          <a:xfrm>
            <a:off x="6012160" y="4043871"/>
            <a:ext cx="648072" cy="525099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7B0D617-B432-4588-96E1-5F9F738A780E}"/>
              </a:ext>
            </a:extLst>
          </p:cNvPr>
          <p:cNvSpPr/>
          <p:nvPr/>
        </p:nvSpPr>
        <p:spPr>
          <a:xfrm>
            <a:off x="4717538" y="5782590"/>
            <a:ext cx="664352" cy="499270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7B0D617-B432-4588-96E1-5F9F738A780E}"/>
              </a:ext>
            </a:extLst>
          </p:cNvPr>
          <p:cNvSpPr/>
          <p:nvPr/>
        </p:nvSpPr>
        <p:spPr>
          <a:xfrm>
            <a:off x="3419872" y="2376307"/>
            <a:ext cx="575122" cy="502741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7B0D617-B432-4588-96E1-5F9F738A780E}"/>
              </a:ext>
            </a:extLst>
          </p:cNvPr>
          <p:cNvSpPr/>
          <p:nvPr/>
        </p:nvSpPr>
        <p:spPr>
          <a:xfrm>
            <a:off x="6197103" y="1395377"/>
            <a:ext cx="1975298" cy="475085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4433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3593" y="5958582"/>
            <a:ext cx="4600575" cy="657225"/>
          </a:xfrm>
          <a:prstGeom prst="rect">
            <a:avLst/>
          </a:prstGeom>
          <a:ln w="19050">
            <a:solidFill>
              <a:srgbClr val="0033CC"/>
            </a:solidFill>
          </a:ln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584" y="2543755"/>
            <a:ext cx="6936259" cy="1314564"/>
          </a:xfrm>
          <a:prstGeom prst="rect">
            <a:avLst/>
          </a:prstGeom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324528" cy="79243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3200" b="1" dirty="0">
                <a:latin typeface="Arial" pitchFamily="34" charset="0"/>
                <a:cs typeface="Arial" pitchFamily="34" charset="0"/>
              </a:rPr>
              <a:t>Hamilton’s principle in material coordinates</a:t>
            </a:r>
          </a:p>
        </p:txBody>
      </p:sp>
      <p:sp>
        <p:nvSpPr>
          <p:cNvPr id="536590" name="Line 14"/>
          <p:cNvSpPr>
            <a:spLocks noChangeShapeType="1"/>
          </p:cNvSpPr>
          <p:nvPr/>
        </p:nvSpPr>
        <p:spPr bwMode="auto">
          <a:xfrm>
            <a:off x="4139952" y="5013176"/>
            <a:ext cx="0" cy="360809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50" charset="-128"/>
              <a:cs typeface="+mn-cs"/>
            </a:endParaRPr>
          </a:p>
        </p:txBody>
      </p:sp>
      <p:pic>
        <p:nvPicPr>
          <p:cNvPr id="19" name="図 18" descr="figure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1763582" y="1124744"/>
            <a:ext cx="2071645" cy="499643"/>
          </a:xfrm>
          <a:prstGeom prst="rect">
            <a:avLst/>
          </a:prstGeom>
          <a:noFill/>
          <a:ln/>
          <a:effectLst/>
        </p:spPr>
      </p:pic>
      <p:sp>
        <p:nvSpPr>
          <p:cNvPr id="14" name="テキスト ボックス 13"/>
          <p:cNvSpPr txBox="1"/>
          <p:nvPr/>
        </p:nvSpPr>
        <p:spPr>
          <a:xfrm>
            <a:off x="827584" y="1772816"/>
            <a:ext cx="6907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rPr>
              <a:t>Rewrite the variation in terms of the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rPr>
              <a:t>Lagrangian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rPr>
              <a:t> variables 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rPr>
              <a:t>X</a:t>
            </a:r>
            <a:endParaRPr kumimoji="1" lang="ja-JP" alt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pic>
        <p:nvPicPr>
          <p:cNvPr id="16" name="図 15" descr="figur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084168" y="2276872"/>
            <a:ext cx="1259725" cy="207977"/>
          </a:xfrm>
          <a:prstGeom prst="rect">
            <a:avLst/>
          </a:prstGeom>
          <a:noFill/>
          <a:ln/>
          <a:effectLst/>
        </p:spPr>
      </p:pic>
      <p:sp>
        <p:nvSpPr>
          <p:cNvPr id="18" name="テキスト ボックス 17"/>
          <p:cNvSpPr txBox="1"/>
          <p:nvPr/>
        </p:nvSpPr>
        <p:spPr>
          <a:xfrm>
            <a:off x="827584" y="5445224"/>
            <a:ext cx="7416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rPr>
              <a:t>Euler-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rPr>
              <a:t>Poincaré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rPr>
              <a:t> equations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rPr>
              <a:t>in terms of the material coordinates </a:t>
            </a:r>
            <a:endParaRPr kumimoji="1" lang="ja-JP" alt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259632" y="4437112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rPr>
              <a:t>for arbitrary variation        subject to B.C. and I.C.</a:t>
            </a:r>
            <a:endParaRPr kumimoji="1" lang="ja-JP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pic>
        <p:nvPicPr>
          <p:cNvPr id="24" name="図 23" descr="figure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3923928" y="4581128"/>
            <a:ext cx="216024" cy="216024"/>
          </a:xfrm>
          <a:prstGeom prst="rect">
            <a:avLst/>
          </a:prstGeom>
          <a:noFill/>
          <a:ln/>
          <a:effectLst/>
        </p:spPr>
      </p:pic>
      <p:sp>
        <p:nvSpPr>
          <p:cNvPr id="12" name="正方形/長方形 11"/>
          <p:cNvSpPr/>
          <p:nvPr/>
        </p:nvSpPr>
        <p:spPr>
          <a:xfrm>
            <a:off x="4427983" y="3216203"/>
            <a:ext cx="1297815" cy="576064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139952" y="5949280"/>
            <a:ext cx="1512168" cy="64807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26" name="図 25" descr="figure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4788024" y="1196752"/>
            <a:ext cx="1301280" cy="499771"/>
          </a:xfrm>
          <a:prstGeom prst="rect">
            <a:avLst/>
          </a:prstGeom>
          <a:noFill/>
          <a:ln/>
          <a:effectLst/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38130" y="4002335"/>
            <a:ext cx="5295900" cy="371475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7B0D617-B432-4588-96E1-5F9F738A780E}"/>
              </a:ext>
            </a:extLst>
          </p:cNvPr>
          <p:cNvSpPr/>
          <p:nvPr/>
        </p:nvSpPr>
        <p:spPr>
          <a:xfrm>
            <a:off x="3588348" y="3281229"/>
            <a:ext cx="623612" cy="511038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7B0D617-B432-4588-96E1-5F9F738A780E}"/>
              </a:ext>
            </a:extLst>
          </p:cNvPr>
          <p:cNvSpPr/>
          <p:nvPr/>
        </p:nvSpPr>
        <p:spPr>
          <a:xfrm>
            <a:off x="3131840" y="5958582"/>
            <a:ext cx="792088" cy="638770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898068" y="2705165"/>
            <a:ext cx="1837176" cy="35847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57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8" name="Rectangle 4">
            <a:extLst>
              <a:ext uri="{FF2B5EF4-FFF2-40B4-BE49-F238E27FC236}">
                <a16:creationId xmlns:a16="http://schemas.microsoft.com/office/drawing/2014/main" id="{0F353E66-86DC-4830-9C97-E8AF3B56C8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138550"/>
            <a:ext cx="8218488" cy="633412"/>
          </a:xfrm>
        </p:spPr>
        <p:txBody>
          <a:bodyPr>
            <a:noAutofit/>
          </a:bodyPr>
          <a:lstStyle/>
          <a:p>
            <a:r>
              <a:rPr lang="en-US" altLang="ja-JP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Steady Euler flows</a:t>
            </a:r>
          </a:p>
        </p:txBody>
      </p:sp>
      <p:sp>
        <p:nvSpPr>
          <p:cNvPr id="385032" name="Text Box 8">
            <a:extLst>
              <a:ext uri="{FF2B5EF4-FFF2-40B4-BE49-F238E27FC236}">
                <a16:creationId xmlns:a16="http://schemas.microsoft.com/office/drawing/2014/main" id="{D0F7C424-6AB9-45E1-A2CE-28436F976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8488" y="1071563"/>
            <a:ext cx="434766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Kinematically accessible variation</a:t>
            </a:r>
          </a:p>
          <a:p>
            <a:r>
              <a:rPr lang="en-US" altLang="ja-JP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(= </a:t>
            </a:r>
            <a:r>
              <a:rPr lang="en-US" altLang="ja-JP" sz="2400" dirty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preservation of circulation</a:t>
            </a:r>
            <a:r>
              <a:rPr lang="en-US" altLang="ja-JP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385038" name="Text Box 14">
            <a:extLst>
              <a:ext uri="{FF2B5EF4-FFF2-40B4-BE49-F238E27FC236}">
                <a16:creationId xmlns:a16="http://schemas.microsoft.com/office/drawing/2014/main" id="{DBE64D10-88ED-4A00-8841-8551516D5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480" y="5218390"/>
            <a:ext cx="7129040" cy="10156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Theorem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 steady Euler flow is a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coditional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extremum of </a:t>
            </a:r>
          </a:p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energy 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w.r.t</a:t>
            </a:r>
            <a:r>
              <a:rPr lang="en-US" altLang="ja-JP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isovortical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perturbations</a:t>
            </a:r>
          </a:p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(kinematically accessible perturbations)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85040" name="Picture 16" descr="txp_fig">
            <a:extLst>
              <a:ext uri="{FF2B5EF4-FFF2-40B4-BE49-F238E27FC236}">
                <a16:creationId xmlns:a16="http://schemas.microsoft.com/office/drawing/2014/main" id="{6175CB43-071C-41AF-819E-B78C4BFB74F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2143125"/>
            <a:ext cx="3789362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FA228B62-9756-4605-8646-62249A9A8009}"/>
              </a:ext>
            </a:extLst>
          </p:cNvPr>
          <p:cNvGrpSpPr/>
          <p:nvPr/>
        </p:nvGrpSpPr>
        <p:grpSpPr>
          <a:xfrm>
            <a:off x="179512" y="1596521"/>
            <a:ext cx="3949700" cy="3664957"/>
            <a:chOff x="469215" y="1313572"/>
            <a:chExt cx="3949700" cy="3664957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20BD0E1C-477D-4D44-A22F-100FB764F7A5}"/>
                </a:ext>
              </a:extLst>
            </p:cNvPr>
            <p:cNvGrpSpPr/>
            <p:nvPr/>
          </p:nvGrpSpPr>
          <p:grpSpPr>
            <a:xfrm>
              <a:off x="469215" y="1313572"/>
              <a:ext cx="3949700" cy="3664957"/>
              <a:chOff x="5339031" y="3593937"/>
              <a:chExt cx="3435465" cy="2747992"/>
            </a:xfrm>
          </p:grpSpPr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EE01684B-C1A2-4874-9B4A-63B6EE30F2E3}"/>
                  </a:ext>
                </a:extLst>
              </p:cNvPr>
              <p:cNvGrpSpPr/>
              <p:nvPr/>
            </p:nvGrpSpPr>
            <p:grpSpPr>
              <a:xfrm>
                <a:off x="6434240" y="3593937"/>
                <a:ext cx="2340256" cy="2747992"/>
                <a:chOff x="-138070" y="951081"/>
                <a:chExt cx="2877907" cy="2668103"/>
              </a:xfrm>
            </p:grpSpPr>
            <p:pic>
              <p:nvPicPr>
                <p:cNvPr id="11" name="Picture 3" descr="Vallis89">
                  <a:extLst>
                    <a:ext uri="{FF2B5EF4-FFF2-40B4-BE49-F238E27FC236}">
                      <a16:creationId xmlns:a16="http://schemas.microsoft.com/office/drawing/2014/main" id="{6F252AC9-DA94-4EE0-8EDD-18A661240DE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7968" y="951081"/>
                  <a:ext cx="2585830" cy="22324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" name="Text Box 4">
                  <a:extLst>
                    <a:ext uri="{FF2B5EF4-FFF2-40B4-BE49-F238E27FC236}">
                      <a16:creationId xmlns:a16="http://schemas.microsoft.com/office/drawing/2014/main" id="{16D55CB0-5DBB-42E4-8E6A-D582733A7C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138070" y="3170940"/>
                  <a:ext cx="2877907" cy="4482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altLang="ja-JP" sz="2400" dirty="0" err="1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isovortical</a:t>
                  </a:r>
                  <a:r>
                    <a:rPr lang="en-US" altLang="ja-JP" sz="2400" dirty="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 sheets</a:t>
                  </a:r>
                </a:p>
              </p:txBody>
            </p:sp>
            <p:grpSp>
              <p:nvGrpSpPr>
                <p:cNvPr id="13" name="Group 6">
                  <a:extLst>
                    <a:ext uri="{FF2B5EF4-FFF2-40B4-BE49-F238E27FC236}">
                      <a16:creationId xmlns:a16="http://schemas.microsoft.com/office/drawing/2014/main" id="{A4985E0E-EAD6-44EF-A9F7-476F37213756}"/>
                    </a:ext>
                  </a:extLst>
                </p:cNvPr>
                <p:cNvGrpSpPr/>
                <p:nvPr/>
              </p:nvGrpSpPr>
              <p:grpSpPr>
                <a:xfrm>
                  <a:off x="615049" y="1290929"/>
                  <a:ext cx="1371671" cy="1266283"/>
                  <a:chOff x="335416" y="1323306"/>
                  <a:chExt cx="1371671" cy="1266283"/>
                </a:xfrm>
              </p:grpSpPr>
              <p:sp>
                <p:nvSpPr>
                  <p:cNvPr id="14" name="フリーフォーム 31">
                    <a:extLst>
                      <a:ext uri="{FF2B5EF4-FFF2-40B4-BE49-F238E27FC236}">
                        <a16:creationId xmlns:a16="http://schemas.microsoft.com/office/drawing/2014/main" id="{ADC738F5-BC70-46FC-8DC7-E645F896E1EB}"/>
                      </a:ext>
                    </a:extLst>
                  </p:cNvPr>
                  <p:cNvSpPr/>
                  <p:nvPr/>
                </p:nvSpPr>
                <p:spPr>
                  <a:xfrm rot="11329640">
                    <a:off x="335416" y="1389066"/>
                    <a:ext cx="1371671" cy="1200523"/>
                  </a:xfrm>
                  <a:custGeom>
                    <a:avLst/>
                    <a:gdLst>
                      <a:gd name="connsiteX0" fmla="*/ 0 w 1371671"/>
                      <a:gd name="connsiteY0" fmla="*/ 1132294 h 1200523"/>
                      <a:gd name="connsiteX1" fmla="*/ 319314 w 1371671"/>
                      <a:gd name="connsiteY1" fmla="*/ 180 h 1200523"/>
                      <a:gd name="connsiteX2" fmla="*/ 1248229 w 1371671"/>
                      <a:gd name="connsiteY2" fmla="*/ 1045208 h 1200523"/>
                      <a:gd name="connsiteX3" fmla="*/ 1335314 w 1371671"/>
                      <a:gd name="connsiteY3" fmla="*/ 1175837 h 120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1671" h="1200523">
                        <a:moveTo>
                          <a:pt x="0" y="1132294"/>
                        </a:moveTo>
                        <a:cubicBezTo>
                          <a:pt x="55638" y="573494"/>
                          <a:pt x="111276" y="14694"/>
                          <a:pt x="319314" y="180"/>
                        </a:cubicBezTo>
                        <a:cubicBezTo>
                          <a:pt x="527352" y="-14334"/>
                          <a:pt x="1078896" y="849265"/>
                          <a:pt x="1248229" y="1045208"/>
                        </a:cubicBezTo>
                        <a:cubicBezTo>
                          <a:pt x="1417562" y="1241151"/>
                          <a:pt x="1376438" y="1208494"/>
                          <a:pt x="1335314" y="1175837"/>
                        </a:cubicBezTo>
                      </a:path>
                    </a:pathLst>
                  </a:custGeom>
                  <a:noFill/>
                  <a:ln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" name="フリーフォーム 32">
                    <a:extLst>
                      <a:ext uri="{FF2B5EF4-FFF2-40B4-BE49-F238E27FC236}">
                        <a16:creationId xmlns:a16="http://schemas.microsoft.com/office/drawing/2014/main" id="{FA459484-ECDC-448F-AD62-1E2479599D64}"/>
                      </a:ext>
                    </a:extLst>
                  </p:cNvPr>
                  <p:cNvSpPr/>
                  <p:nvPr/>
                </p:nvSpPr>
                <p:spPr>
                  <a:xfrm rot="12267612">
                    <a:off x="352546" y="1323306"/>
                    <a:ext cx="1276956" cy="1146718"/>
                  </a:xfrm>
                  <a:custGeom>
                    <a:avLst/>
                    <a:gdLst>
                      <a:gd name="connsiteX0" fmla="*/ 278975 w 1030487"/>
                      <a:gd name="connsiteY0" fmla="*/ 1172475 h 1172475"/>
                      <a:gd name="connsiteX1" fmla="*/ 32232 w 1030487"/>
                      <a:gd name="connsiteY1" fmla="*/ 25846 h 1172475"/>
                      <a:gd name="connsiteX2" fmla="*/ 917603 w 1030487"/>
                      <a:gd name="connsiteY2" fmla="*/ 374189 h 1172475"/>
                      <a:gd name="connsiteX3" fmla="*/ 990175 w 1030487"/>
                      <a:gd name="connsiteY3" fmla="*/ 388704 h 1172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30487" h="1172475">
                        <a:moveTo>
                          <a:pt x="278975" y="1172475"/>
                        </a:moveTo>
                        <a:cubicBezTo>
                          <a:pt x="102384" y="665684"/>
                          <a:pt x="-74206" y="158894"/>
                          <a:pt x="32232" y="25846"/>
                        </a:cubicBezTo>
                        <a:cubicBezTo>
                          <a:pt x="138670" y="-107202"/>
                          <a:pt x="757946" y="313713"/>
                          <a:pt x="917603" y="374189"/>
                        </a:cubicBezTo>
                        <a:cubicBezTo>
                          <a:pt x="1077260" y="434665"/>
                          <a:pt x="1033717" y="411684"/>
                          <a:pt x="990175" y="388704"/>
                        </a:cubicBezTo>
                      </a:path>
                    </a:pathLst>
                  </a:custGeom>
                  <a:noFill/>
                  <a:ln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E1DD2AC-C9AE-4109-9E26-60C46654F557}"/>
                  </a:ext>
                </a:extLst>
              </p:cNvPr>
              <p:cNvSpPr txBox="1"/>
              <p:nvPr/>
            </p:nvSpPr>
            <p:spPr>
              <a:xfrm>
                <a:off x="5339031" y="3875972"/>
                <a:ext cx="1672043" cy="300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Energy contour</a:t>
                </a:r>
              </a:p>
            </p:txBody>
          </p:sp>
        </p:grp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EF37C140-799C-4873-99C0-AADC732BD512}"/>
                </a:ext>
              </a:extLst>
            </p:cNvPr>
            <p:cNvCxnSpPr>
              <a:cxnSpLocks/>
            </p:cNvCxnSpPr>
            <p:nvPr/>
          </p:nvCxnSpPr>
          <p:spPr>
            <a:xfrm>
              <a:off x="2175935" y="1988840"/>
              <a:ext cx="526645" cy="1433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818F22E2-7517-4A75-8B17-C5E27005D8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32499" y="3146051"/>
              <a:ext cx="166159" cy="13497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C4E3889-23B5-43C0-AE7E-A8D61545602C}"/>
              </a:ext>
            </a:extLst>
          </p:cNvPr>
          <p:cNvSpPr txBox="1"/>
          <p:nvPr/>
        </p:nvSpPr>
        <p:spPr>
          <a:xfrm>
            <a:off x="216608" y="886896"/>
            <a:ext cx="4166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Vallis</a:t>
            </a:r>
            <a:r>
              <a:rPr kumimoji="1" lang="en-US" altLang="ja-JP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Carnevale &amp; Young: J. Fluid Mech. </a:t>
            </a:r>
          </a:p>
          <a:p>
            <a:r>
              <a:rPr kumimoji="1" lang="en-US" altLang="ja-JP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Fluid Mech. </a:t>
            </a:r>
            <a:r>
              <a:rPr kumimoji="1" lang="en-US" altLang="ja-JP" b="1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207</a:t>
            </a:r>
            <a:r>
              <a:rPr kumimoji="1" lang="en-US" altLang="ja-JP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(1989) 133</a:t>
            </a:r>
            <a:endParaRPr kumimoji="1" lang="ja-JP" altLang="en-US" dirty="0">
              <a:solidFill>
                <a:srgbClr val="CC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BDDE6C-B682-4DCF-B637-1D9407590316}"/>
              </a:ext>
            </a:extLst>
          </p:cNvPr>
          <p:cNvSpPr txBox="1"/>
          <p:nvPr/>
        </p:nvSpPr>
        <p:spPr>
          <a:xfrm>
            <a:off x="1913644" y="6202120"/>
            <a:ext cx="5316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I. Arnold: Ann. Inst. Fourier Grenoble </a:t>
            </a:r>
            <a:r>
              <a:rPr kumimoji="1" lang="en-US" altLang="ja-JP" b="1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kumimoji="1" lang="en-US" altLang="ja-JP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(1966) 319</a:t>
            </a:r>
            <a:endParaRPr kumimoji="1" lang="ja-JP" altLang="en-US" dirty="0">
              <a:solidFill>
                <a:srgbClr val="CC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8C944B-13EF-45C1-8BB0-F8D298D2D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0114"/>
            <a:ext cx="9144000" cy="706090"/>
          </a:xfrm>
        </p:spPr>
        <p:txBody>
          <a:bodyPr>
            <a:noAutofit/>
          </a:bodyPr>
          <a:lstStyle/>
          <a:p>
            <a:r>
              <a:rPr kumimoji="1" lang="en-US" altLang="ja-JP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Nambu</a:t>
            </a:r>
            <a:r>
              <a:rPr kumimoji="1" lang="en-US" altLang="ja-JP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bracket for incompressible flow</a:t>
            </a:r>
            <a:endParaRPr kumimoji="1" lang="ja-JP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2" name="Picture 2" descr="https://www.fukudat.com/texcrop/api?c=png&amp;t=%5Cbegin%7Beqnarray*%7D%0A%7B%5Cfrac%7BdF%7D%7Bdt%7D%7D%3D%5C%7BF%2C%20H%5C%7D%0A%25%0A%5Clabel%7Beqn%3ALie-Poisson-eq%7D%0A%5Cend%7Beqnarray*%7D%0A&amp;r=300&amp;f=cm&amp;j=haranoaji&amp;b=0&amp;o=0">
            <a:extLst>
              <a:ext uri="{FF2B5EF4-FFF2-40B4-BE49-F238E27FC236}">
                <a16:creationId xmlns:a16="http://schemas.microsoft.com/office/drawing/2014/main" id="{44320C2C-E8E4-474F-B2EF-62EBA7C87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1" y="1370204"/>
            <a:ext cx="1872208" cy="69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https://www.fukudat.com/texcrop/api?c=png&amp;t=%5Cnewcommand%7B%5Cbm%7D%5B1%5D%7B%5Cmbox%7B%5Cboldmath%20%24%231%24%7D%7D%0A%5Cbegin%7Beqnarray*%7D%0A%5C%7BF%2C%20H%5C%7D%3D%5Cbiggl%5Clangle%20%5Cleft%5B%7B%5Cfrac%7B%5Cdelta%20F%7D%7B%5Cdelta%20%5Cbm%7Bv%7D%7D%7D%2C%20%0A%7B%5Cfrac%7B%5Cdelta%20H%7D%7B%5Cdelta%20%5Cbm%7Bv%7D%7D%7D%20%5Cright%5D%2C%20%5Cbm%7Bv%7D%20%5Cbiggr%5Crangle%0A%3D%5Cint_%7B%5Ccal%20D%7D%20%5Cleft%5B%7B%5Cfrac%7B%5Cdelta%20F%7D%7B%5Cdelta%20%5Cbm%7Bv%7D%7D%7D%2C%20%0A%7B%5Cfrac%7B%5Cdelta%20H%7D%7B%5Cdelta%20%5Cbm%7Bv%7D%7D%7D%20%5Cright%5D%5Ccdot%20%5Cbm%7Bv%7D%20dV%0A%25%0A%5Cend%7Beqnarray*%7D%0A&amp;r=300&amp;f=cm&amp;j=haranoaji&amp;b=0&amp;o=0">
            <a:extLst>
              <a:ext uri="{FF2B5EF4-FFF2-40B4-BE49-F238E27FC236}">
                <a16:creationId xmlns:a16="http://schemas.microsoft.com/office/drawing/2014/main" id="{D0FB96F4-CF95-4058-9E27-CB63F8E66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551" y="1705336"/>
            <a:ext cx="5352844" cy="617179"/>
          </a:xfrm>
          <a:prstGeom prst="rect">
            <a:avLst/>
          </a:prstGeom>
          <a:solidFill>
            <a:srgbClr val="FFFF99"/>
          </a:solidFill>
        </p:spPr>
      </p:pic>
      <p:pic>
        <p:nvPicPr>
          <p:cNvPr id="35848" name="Picture 8" descr="https://www.fukudat.com/texcrop/api?c=png&amp;t=%5Cnewcommand%7B%5Cbm%7D%5B1%5D%7B%5Cmbox%7B%5Cboldmath%20%24%231%24%7D%7D%0A%5Cbegin%7Beqnarray*%7D%0A%7B%5Cfrac%7B%5Cpartial%20%5Cbm%7Bv%7D%7D%7B%5Cpartial%20t%7D%7D%0A%3D%7B%5Ccal%20P%7D%5Cleft%5B%7B%5Cfrac%7B%5Cdelta%20H%7D%7B%5Cdelta%20%5Cbm%7Bv%7D%7D%7D%5Ctimes%20(%5Cnabla%20%5Ctimes%20%5Cbm%7Bv%7D)%5Cright%5D%0A%25%0A%5Cend%7Beqnarray*%7D%0A&amp;r=300&amp;f=cm&amp;j=haranoaji&amp;b=0&amp;o=0">
            <a:extLst>
              <a:ext uri="{FF2B5EF4-FFF2-40B4-BE49-F238E27FC236}">
                <a16:creationId xmlns:a16="http://schemas.microsoft.com/office/drawing/2014/main" id="{67958E8E-1268-42DF-89F6-9F42BADBF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551" y="2411863"/>
            <a:ext cx="2545379" cy="59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0" name="Picture 10" descr="https://www.fukudat.com/texcrop/api?c=png&amp;t=%5Cnewcommand%7B%5Cbm%7D%5B1%5D%7B%5Cmbox%7B%5Cboldmath%20%24%231%24%7D%7D%0A%5Cbegin%7Beqnarray*%7D%0Ah%5B%5Cbm%7Bv%7D%5D%3D%7B%5Cfrac%7B1%7D%7B2%7D%7D%5Cint_%7B%5Ccal%20D%7D%20%5Cbm%7Bv%7D%5Ccdot%20%5Cnabla%5Ctimes%20%5Cbm%7Bv%7D%20dV%0A%25%0A%5Clabel%7Beqn%3Adef-helicity-v%7D%0A%5Cend%7Beqnarray*%7D%0A&amp;r=300&amp;f=cm&amp;j=haranoaji&amp;b=0&amp;o=0">
            <a:extLst>
              <a:ext uri="{FF2B5EF4-FFF2-40B4-BE49-F238E27FC236}">
                <a16:creationId xmlns:a16="http://schemas.microsoft.com/office/drawing/2014/main" id="{53D58A03-27FE-492E-8263-4FF46DFD2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3258350"/>
            <a:ext cx="3312368" cy="736909"/>
          </a:xfrm>
          <a:prstGeom prst="rect">
            <a:avLst/>
          </a:prstGeom>
          <a:solidFill>
            <a:srgbClr val="CCFF66"/>
          </a:solidFill>
        </p:spPr>
      </p:pic>
      <p:pic>
        <p:nvPicPr>
          <p:cNvPr id="35852" name="Picture 12" descr="https://www.fukudat.com/texcrop/api?c=png&amp;t=%5Cnewcommand%7B%5Cbm%7D%5B1%5D%7B%5Cmbox%7B%5Cboldmath%20%24%231%24%7D%7D%0A%5Cbegin%7Beqnarray*%7D%0AH%5B%20%5Cbm%7Bv%7D%5D%3D%7B%5Cfrac%7B1%7D%7B2%7D%7D%20%5Cint_%7B%5Ccal%20D%7D%0A%20%5Cbm%7Bv%7D%5E2%5C%2C%20dV%0A%25%0A%5Clabel%7Beqn%3Adef-kinetic-energy%7D%0A%5Cend%7Beqnarray*%7D&amp;r=300&amp;f=cm&amp;j=haranoaji&amp;b=0&amp;o=0">
            <a:extLst>
              <a:ext uri="{FF2B5EF4-FFF2-40B4-BE49-F238E27FC236}">
                <a16:creationId xmlns:a16="http://schemas.microsoft.com/office/drawing/2014/main" id="{52F1D48C-D989-4918-806B-5B670EA31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16" y="2321983"/>
            <a:ext cx="2016224" cy="58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8" name="Picture 18" descr="https://www.fukudat.com/texcrop/api?c=png&amp;t=%5Cnewcommand%7B%5Cbm%7D%5B1%5D%7B%5Cmbox%7B%5Cboldmath%20%24%231%24%7D%7D%0A%5Cbegin%7Beqnarray*%7D%0A%7B%5Cfrac%7B%5Cpartial%20%5Cbm%7Bv%7D%7D%7B%5Cpartial%20t%7D%7D%0A%3D%7B%5Ccal%20P%7D%5Cleft%5B%7B%5Cfrac%7B%5Cdelta%20H%7D%7B%5Cdelta%20%5Cbm%7Bv%7D%7D%7D%5Ctimes%20%7B%5Cfrac%7B%5Cdelta%20h%7D%7B%5Cdelta%20%5Cbm%7Bv%7D%7D%7D%5Cright%5D%0A%25%0A%5Clabel%7Beqn%3Aeq-v-h%7D%0A%5Cend%7Beqnarray*%7D%0A&amp;r=300&amp;f=cm&amp;j=haranoaji&amp;b=0&amp;o=0">
            <a:extLst>
              <a:ext uri="{FF2B5EF4-FFF2-40B4-BE49-F238E27FC236}">
                <a16:creationId xmlns:a16="http://schemas.microsoft.com/office/drawing/2014/main" id="{5AF1AE6D-F852-4A55-9732-777ACD0C8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609" y="6119718"/>
            <a:ext cx="2088232" cy="603267"/>
          </a:xfrm>
          <a:prstGeom prst="rect">
            <a:avLst/>
          </a:prstGeom>
          <a:solidFill>
            <a:srgbClr val="FFCC66"/>
          </a:solidFill>
          <a:ln w="19050">
            <a:solidFill>
              <a:srgbClr val="FF0000"/>
            </a:solidFill>
          </a:ln>
          <a:extLst/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B3CECB-C144-4AEF-84C5-7477624890EB}"/>
              </a:ext>
            </a:extLst>
          </p:cNvPr>
          <p:cNvSpPr txBox="1"/>
          <p:nvPr/>
        </p:nvSpPr>
        <p:spPr>
          <a:xfrm>
            <a:off x="4130592" y="1193057"/>
            <a:ext cx="3033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Lie-Poisson bracket</a:t>
            </a:r>
            <a:endParaRPr kumimoji="1" lang="ja-JP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EA1FB08-4592-48EE-8104-55916F3F4CD5}"/>
              </a:ext>
            </a:extLst>
          </p:cNvPr>
          <p:cNvSpPr txBox="1"/>
          <p:nvPr/>
        </p:nvSpPr>
        <p:spPr>
          <a:xfrm>
            <a:off x="1960492" y="3363770"/>
            <a:ext cx="1253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Helicity</a:t>
            </a:r>
            <a:endParaRPr kumimoji="1" lang="ja-JP" altLang="en-US" sz="24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898C623-C7FA-4323-9B21-ED463BEDB16D}"/>
              </a:ext>
            </a:extLst>
          </p:cNvPr>
          <p:cNvSpPr txBox="1"/>
          <p:nvPr/>
        </p:nvSpPr>
        <p:spPr>
          <a:xfrm>
            <a:off x="534593" y="408897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Nambu</a:t>
            </a:r>
            <a:r>
              <a:rPr kumimoji="1" lang="en-US" altLang="ja-JP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bracket</a:t>
            </a:r>
            <a:endParaRPr kumimoji="1" lang="ja-JP" alt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317AAD5-3135-4FF1-AB8A-CA49479BE46A}"/>
              </a:ext>
            </a:extLst>
          </p:cNvPr>
          <p:cNvSpPr txBox="1"/>
          <p:nvPr/>
        </p:nvSpPr>
        <p:spPr>
          <a:xfrm>
            <a:off x="1246997" y="6101029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Euler equation</a:t>
            </a:r>
            <a:endParaRPr kumimoji="1" lang="ja-JP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4">
            <a:extLst>
              <a:ext uri="{FF2B5EF4-FFF2-40B4-BE49-F238E27FC236}">
                <a16:creationId xmlns:a16="http://schemas.microsoft.com/office/drawing/2014/main" id="{9721B566-C257-4250-8893-CEE6EC847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936" y="4183773"/>
            <a:ext cx="39725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dirty="0">
                <a:solidFill>
                  <a:srgbClr val="996600"/>
                </a:solidFill>
              </a:rPr>
              <a:t>Fukumoto: </a:t>
            </a:r>
            <a:r>
              <a:rPr lang="en-US" altLang="ja-JP" sz="2000" dirty="0" err="1">
                <a:solidFill>
                  <a:srgbClr val="996600"/>
                </a:solidFill>
              </a:rPr>
              <a:t>Nagare</a:t>
            </a:r>
            <a:r>
              <a:rPr lang="en-US" altLang="ja-JP" sz="2000" dirty="0">
                <a:solidFill>
                  <a:srgbClr val="996600"/>
                </a:solidFill>
              </a:rPr>
              <a:t> </a:t>
            </a:r>
            <a:r>
              <a:rPr lang="en-US" altLang="ja-JP" sz="2000" b="1" dirty="0">
                <a:solidFill>
                  <a:srgbClr val="996600"/>
                </a:solidFill>
              </a:rPr>
              <a:t>28</a:t>
            </a:r>
            <a:r>
              <a:rPr lang="en-US" altLang="ja-JP" sz="2000" dirty="0">
                <a:solidFill>
                  <a:srgbClr val="996600"/>
                </a:solidFill>
              </a:rPr>
              <a:t> (2009) 499</a:t>
            </a:r>
            <a:endParaRPr lang="ja-JP" altLang="en-US" sz="2000" dirty="0">
              <a:solidFill>
                <a:srgbClr val="996600"/>
              </a:solidFill>
            </a:endParaRPr>
          </a:p>
        </p:txBody>
      </p:sp>
      <p:pic>
        <p:nvPicPr>
          <p:cNvPr id="35844" name="Picture 4" descr="https://www.fukudat.com/texcrop/api?c=png&amp;t=%5Cnewcommand%7B%5Cbm%7D%5B1%5D%7B%5Cmbox%7B%5Cboldmath%20%24%231%24%7D%7D%0A%5Cbegin%7Beqnarray*%7D%0A%5C%7BF%2C%20H%5C%7D%26%3D%26%0A%5Cint_%7B%5Ccal%20D%7D%5Cbm%7Bv%7D%5Ccdot%20%5Cnabla%20%5Ctimes%20%5Cleft(%20%0A%7B%5Cfrac%7B%5Cdelta%20F%7D%7B%5Cdelta%20%5Cbm%7Bv%7D%7D%7D%20%5Ctimes%0A%7B%5Cfrac%7B%5Cdelta%20H%7D%7B%5Cdelta%20%5Cbm%7Bv%7D%7D%7D%20%5Cright)%20%20dV%0A%3D%20%5Cint_%7B%5Ccal%20D%7D%20%5Cnabla%20%5Ctimes%20%5Cbm%7Bv%7D%0A%5Ccdot%20%5Cleft(%20%0A%7B%5Cfrac%7B%5Cdelta%20F%7D%7B%5Cdelta%20%5Cbm%7Bv%7D%7D%7D%20%5Ctimes%0A%7B%5Cfrac%7B%5Cdelta%20H%7D%7B%5Cdelta%20%5Cbm%7Bv%7D%7D%7D%20%5Cright)%20dV%0A%20%20%20%20%20%20%20%20%20%20%20%20%20%20%20%20%20%20%5Cnonumber%20%20%20%5C%5C%20%0A%26%26%5Chspace*%7B-13mm%7D%0A%3D%0A%5Cint_%7B%5Ccal%20D%7D%20%7B%5Cfrac%7B%5Cdelta%20h%7D%7B%5Cdelta%20%5Cbm%7Bv%7D%7D%7D%0A%5Ccdot%20%5Cleft(%20%0A%7B%5Cfrac%7B%5Cdelta%20F%7D%7B%5Cdelta%20%5Cbm%7Bv%7D%7D%7D%20%5Ctimes%0A%7B%5Cfrac%7B%5Cdelta%20H%7D%7B%5Cdelta%20%5Cbm%7Bv%7D%7D%7D%20%5Cright)%20dV%0A%3D%0A%5Cint_%7B%5Ccal%20D%7D%20%7B%5Cfrac%7B%5Cdelta%20F%7D%7B%5Cdelta%20%5Cbm%7Bv%7D%7D%7D%0A%5Ccdot%20%5Cleft(%20%0A%7B%5Cfrac%7B%5Cdelta%20H%7D%7B%5Cdelta%20%5Cbm%7Bv%7D%7D%7D%0A%20%5Ctimes%0A%7B%5Cfrac%7B%5Cdelta%20h%7D%7B%5Cdelta%20%5Cbm%7Bv%7D%7D%7D%0A%20%5Cright)%20dV%0A%3D%0A%5C%7BF%2Ch%2CH%20%5C%7D_%7Bvvv%7D.%0A%25%0A%5Clabel%7Beqn%3ANambu-bracket%7D%0A%5Cend%7Beqnarray*%7D%0A&amp;r=300&amp;f=cm&amp;j=haranoaji&amp;b=0&amp;o=0">
            <a:extLst>
              <a:ext uri="{FF2B5EF4-FFF2-40B4-BE49-F238E27FC236}">
                <a16:creationId xmlns:a16="http://schemas.microsoft.com/office/drawing/2014/main" id="{0C4498F1-0A86-42F8-9927-6CE4680F2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98" y="4629061"/>
            <a:ext cx="7756300" cy="1302143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167305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56656B-6926-42CA-95C3-51377A6AD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04" y="159896"/>
            <a:ext cx="8229600" cy="615156"/>
          </a:xfrm>
        </p:spPr>
        <p:txBody>
          <a:bodyPr>
            <a:normAutofit fontScale="90000"/>
          </a:bodyPr>
          <a:lstStyle/>
          <a:p>
            <a:r>
              <a:rPr kumimoji="1" lang="en-US" altLang="ja-JP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Arnold’s theorem</a:t>
            </a:r>
            <a:endParaRPr kumimoji="1" lang="ja-JP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8" descr="https://www.fukudat.com/texcrop/api?c=png&amp;t=%5Cnewcommand%7B%5Cbm%7D%5B1%5D%7B%5Cmbox%7B%5Cboldmath%20%24%231%24%7D%7D%0A%5Cbegin%7Beqnarray*%7D%0A%7B%5Cfrac%7B%5Cpartial%20%5Cbm%7Bv%7D%7D%7B%5Cpartial%20t%7D%7D%0A%3D%7B%5Ccal%20P%7D%5Cleft%5B%7B%5Cfrac%7B%5Cdelta%20H%7D%7B%5Cdelta%20%5Cbm%7Bv%7D%7D%7D%5Ctimes%20%7B%5Cfrac%7B%5Cdelta%20h%7D%7B%5Cdelta%20%5Cbm%7Bv%7D%7D%7D%5Cright%5D%0A%25%0A%5Clabel%7Beqn%3Aeq-v-h%7D%0A%5Cend%7Beqnarray*%7D%0A&amp;r=300&amp;f=cm&amp;j=haranoaji&amp;b=0&amp;o=0">
            <a:extLst>
              <a:ext uri="{FF2B5EF4-FFF2-40B4-BE49-F238E27FC236}">
                <a16:creationId xmlns:a16="http://schemas.microsoft.com/office/drawing/2014/main" id="{FF4E5210-8848-4705-BD73-DCABEECF8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747" y="1313820"/>
            <a:ext cx="2417492" cy="698386"/>
          </a:xfrm>
          <a:prstGeom prst="rect">
            <a:avLst/>
          </a:prstGeom>
          <a:solidFill>
            <a:srgbClr val="FFCC66"/>
          </a:solidFill>
          <a:ln w="19050">
            <a:solidFill>
              <a:srgbClr val="FF0000"/>
            </a:solidFill>
          </a:ln>
          <a:extLst/>
        </p:spPr>
      </p:pic>
      <p:pic>
        <p:nvPicPr>
          <p:cNvPr id="38914" name="Picture 2" descr="https://www.fukudat.com/texcrop/api?c=png&amp;t=%25%5Cnewcommand%7B%5Cbm%7D%5B1%5D%7B%5Cmbox%7B%5Cboldmath%20%24%231%24%7D%7D%0A%5Cbegin%7Beqnarray*%7D%0AK%3A%5C%20%5Cmbox%7Barbitrary%20functional%7D%0A%25%0A%5Clabel%7Beqn%3Adelta-v%7D%0A%5Cend%7Beqnarray*%7D%0A%0A&amp;r=300&amp;f=cm&amp;j=haranoaji&amp;b=0&amp;o=0">
            <a:extLst>
              <a:ext uri="{FF2B5EF4-FFF2-40B4-BE49-F238E27FC236}">
                <a16:creationId xmlns:a16="http://schemas.microsoft.com/office/drawing/2014/main" id="{5FA251EA-E3C2-4A73-BDDB-FD784FFDF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904" y="3506738"/>
            <a:ext cx="3300206" cy="31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https://www.fukudat.com/texcrop/api?c=png&amp;t=%5Cnewcommand%7B%5Cbm%7D%5B1%5D%7B%5Cmbox%7B%5Cboldmath%20%24%231%24%7D%7D%0A%5Cbegin%7Beqnarray*%7D%0A%5Cdelta%20%5Cbm%7Bv%7D%0A%3D%7B%5Ccal%20P%7D%5Cleft%5B%5Cbm%7B%5Cxi%7D%20%5Ctimes%20%7B%5Cfrac%7B%5Cdelta%20h%7D%7B%5Cdelta%20%5Cbm%7Bv%7D%7D%7D%5Cright%5D%3B%5Cquad%0A%5Cbm%7B%5Cxi%7D%3D%7B%5Cfrac%7B%5Cdelta%20K%7D%7B%5Cdelta%20%5Cbm%7Bv%7D%7D%7D%0A%25%0A%5Clabel%7Beqn%3Adelta-v%7D%0A%5Cend%7Beqnarray*%7D%0A&amp;r=300&amp;f=cm&amp;j=haranoaji&amp;b=0&amp;o=0">
            <a:extLst>
              <a:ext uri="{FF2B5EF4-FFF2-40B4-BE49-F238E27FC236}">
                <a16:creationId xmlns:a16="http://schemas.microsoft.com/office/drawing/2014/main" id="{12B2807D-658A-46E1-A0C0-D2E2E60C3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158" y="2649141"/>
            <a:ext cx="3515768" cy="700460"/>
          </a:xfrm>
          <a:prstGeom prst="rect">
            <a:avLst/>
          </a:prstGeom>
          <a:solidFill>
            <a:srgbClr val="CCFF66"/>
          </a:solidFill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FDE148EE-E87B-47E3-AE40-0A327B61025A}"/>
              </a:ext>
            </a:extLst>
          </p:cNvPr>
          <p:cNvGrpSpPr/>
          <p:nvPr/>
        </p:nvGrpSpPr>
        <p:grpSpPr>
          <a:xfrm>
            <a:off x="179512" y="880701"/>
            <a:ext cx="3949700" cy="3785287"/>
            <a:chOff x="261143" y="942017"/>
            <a:chExt cx="3949700" cy="3785287"/>
          </a:xfrm>
        </p:grpSpPr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E08987D7-6585-4BFE-95DB-11B6839CD05D}"/>
                </a:ext>
              </a:extLst>
            </p:cNvPr>
            <p:cNvGrpSpPr/>
            <p:nvPr/>
          </p:nvGrpSpPr>
          <p:grpSpPr>
            <a:xfrm>
              <a:off x="261143" y="942017"/>
              <a:ext cx="3949700" cy="3664957"/>
              <a:chOff x="251520" y="2132856"/>
              <a:chExt cx="3949700" cy="3664957"/>
            </a:xfrm>
          </p:grpSpPr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699EBFF1-1253-4CF7-8D0E-E34523305508}"/>
                  </a:ext>
                </a:extLst>
              </p:cNvPr>
              <p:cNvGrpSpPr/>
              <p:nvPr/>
            </p:nvGrpSpPr>
            <p:grpSpPr>
              <a:xfrm>
                <a:off x="251520" y="2132856"/>
                <a:ext cx="3949700" cy="3664957"/>
                <a:chOff x="5339031" y="3593937"/>
                <a:chExt cx="3435465" cy="2747992"/>
              </a:xfrm>
            </p:grpSpPr>
            <p:grpSp>
              <p:nvGrpSpPr>
                <p:cNvPr id="4" name="グループ化 3">
                  <a:extLst>
                    <a:ext uri="{FF2B5EF4-FFF2-40B4-BE49-F238E27FC236}">
                      <a16:creationId xmlns:a16="http://schemas.microsoft.com/office/drawing/2014/main" id="{790B2A39-CEFE-4CEF-860A-0DF5E0391B45}"/>
                    </a:ext>
                  </a:extLst>
                </p:cNvPr>
                <p:cNvGrpSpPr/>
                <p:nvPr/>
              </p:nvGrpSpPr>
              <p:grpSpPr>
                <a:xfrm>
                  <a:off x="6434240" y="3593937"/>
                  <a:ext cx="2340256" cy="2747992"/>
                  <a:chOff x="-138071" y="951081"/>
                  <a:chExt cx="2877907" cy="2668103"/>
                </a:xfrm>
              </p:grpSpPr>
              <p:pic>
                <p:nvPicPr>
                  <p:cNvPr id="6" name="Picture 3" descr="Vallis89">
                    <a:extLst>
                      <a:ext uri="{FF2B5EF4-FFF2-40B4-BE49-F238E27FC236}">
                        <a16:creationId xmlns:a16="http://schemas.microsoft.com/office/drawing/2014/main" id="{34FACCA0-2082-4167-997F-6E6C14ED416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7968" y="951081"/>
                    <a:ext cx="2585830" cy="223247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7" name="Text Box 4">
                    <a:extLst>
                      <a:ext uri="{FF2B5EF4-FFF2-40B4-BE49-F238E27FC236}">
                        <a16:creationId xmlns:a16="http://schemas.microsoft.com/office/drawing/2014/main" id="{410D345E-2AD9-4A2B-A81B-FD3DF389975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38071" y="3170940"/>
                    <a:ext cx="2877907" cy="4482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altLang="ja-JP" sz="2400" dirty="0" err="1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rPr>
                      <a:t>isovortical</a:t>
                    </a:r>
                    <a:r>
                      <a:rPr lang="en-US" altLang="ja-JP" sz="24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rPr>
                      <a:t> sheets</a:t>
                    </a:r>
                  </a:p>
                </p:txBody>
              </p:sp>
              <p:grpSp>
                <p:nvGrpSpPr>
                  <p:cNvPr id="8" name="Group 6">
                    <a:extLst>
                      <a:ext uri="{FF2B5EF4-FFF2-40B4-BE49-F238E27FC236}">
                        <a16:creationId xmlns:a16="http://schemas.microsoft.com/office/drawing/2014/main" id="{723D95A5-314D-4650-8BBD-2BF0F9F5B0E3}"/>
                      </a:ext>
                    </a:extLst>
                  </p:cNvPr>
                  <p:cNvGrpSpPr/>
                  <p:nvPr/>
                </p:nvGrpSpPr>
                <p:grpSpPr>
                  <a:xfrm>
                    <a:off x="615049" y="1290929"/>
                    <a:ext cx="1371671" cy="1266283"/>
                    <a:chOff x="335416" y="1323306"/>
                    <a:chExt cx="1371671" cy="1266283"/>
                  </a:xfrm>
                </p:grpSpPr>
                <p:sp>
                  <p:nvSpPr>
                    <p:cNvPr id="9" name="フリーフォーム 31">
                      <a:extLst>
                        <a:ext uri="{FF2B5EF4-FFF2-40B4-BE49-F238E27FC236}">
                          <a16:creationId xmlns:a16="http://schemas.microsoft.com/office/drawing/2014/main" id="{C94ED715-0706-444F-8E45-BA782FE84D6C}"/>
                        </a:ext>
                      </a:extLst>
                    </p:cNvPr>
                    <p:cNvSpPr/>
                    <p:nvPr/>
                  </p:nvSpPr>
                  <p:spPr>
                    <a:xfrm rot="11329640">
                      <a:off x="335416" y="1389066"/>
                      <a:ext cx="1371671" cy="1200523"/>
                    </a:xfrm>
                    <a:custGeom>
                      <a:avLst/>
                      <a:gdLst>
                        <a:gd name="connsiteX0" fmla="*/ 0 w 1371671"/>
                        <a:gd name="connsiteY0" fmla="*/ 1132294 h 1200523"/>
                        <a:gd name="connsiteX1" fmla="*/ 319314 w 1371671"/>
                        <a:gd name="connsiteY1" fmla="*/ 180 h 1200523"/>
                        <a:gd name="connsiteX2" fmla="*/ 1248229 w 1371671"/>
                        <a:gd name="connsiteY2" fmla="*/ 1045208 h 1200523"/>
                        <a:gd name="connsiteX3" fmla="*/ 1335314 w 1371671"/>
                        <a:gd name="connsiteY3" fmla="*/ 1175837 h 12005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371671" h="1200523">
                          <a:moveTo>
                            <a:pt x="0" y="1132294"/>
                          </a:moveTo>
                          <a:cubicBezTo>
                            <a:pt x="55638" y="573494"/>
                            <a:pt x="111276" y="14694"/>
                            <a:pt x="319314" y="180"/>
                          </a:cubicBezTo>
                          <a:cubicBezTo>
                            <a:pt x="527352" y="-14334"/>
                            <a:pt x="1078896" y="849265"/>
                            <a:pt x="1248229" y="1045208"/>
                          </a:cubicBezTo>
                          <a:cubicBezTo>
                            <a:pt x="1417562" y="1241151"/>
                            <a:pt x="1376438" y="1208494"/>
                            <a:pt x="1335314" y="1175837"/>
                          </a:cubicBezTo>
                        </a:path>
                      </a:pathLst>
                    </a:custGeom>
                    <a:noFill/>
                    <a:ln>
                      <a:prstDash val="sysDot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" name="フリーフォーム 32">
                      <a:extLst>
                        <a:ext uri="{FF2B5EF4-FFF2-40B4-BE49-F238E27FC236}">
                          <a16:creationId xmlns:a16="http://schemas.microsoft.com/office/drawing/2014/main" id="{891DFC78-E8D4-4997-80B4-06FC529491D3}"/>
                        </a:ext>
                      </a:extLst>
                    </p:cNvPr>
                    <p:cNvSpPr/>
                    <p:nvPr/>
                  </p:nvSpPr>
                  <p:spPr>
                    <a:xfrm rot="12267612">
                      <a:off x="352546" y="1323306"/>
                      <a:ext cx="1276956" cy="1146718"/>
                    </a:xfrm>
                    <a:custGeom>
                      <a:avLst/>
                      <a:gdLst>
                        <a:gd name="connsiteX0" fmla="*/ 278975 w 1030487"/>
                        <a:gd name="connsiteY0" fmla="*/ 1172475 h 1172475"/>
                        <a:gd name="connsiteX1" fmla="*/ 32232 w 1030487"/>
                        <a:gd name="connsiteY1" fmla="*/ 25846 h 1172475"/>
                        <a:gd name="connsiteX2" fmla="*/ 917603 w 1030487"/>
                        <a:gd name="connsiteY2" fmla="*/ 374189 h 1172475"/>
                        <a:gd name="connsiteX3" fmla="*/ 990175 w 1030487"/>
                        <a:gd name="connsiteY3" fmla="*/ 388704 h 11724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30487" h="1172475">
                          <a:moveTo>
                            <a:pt x="278975" y="1172475"/>
                          </a:moveTo>
                          <a:cubicBezTo>
                            <a:pt x="102384" y="665684"/>
                            <a:pt x="-74206" y="158894"/>
                            <a:pt x="32232" y="25846"/>
                          </a:cubicBezTo>
                          <a:cubicBezTo>
                            <a:pt x="138670" y="-107202"/>
                            <a:pt x="757946" y="313713"/>
                            <a:pt x="917603" y="374189"/>
                          </a:cubicBezTo>
                          <a:cubicBezTo>
                            <a:pt x="1077260" y="434665"/>
                            <a:pt x="1033717" y="411684"/>
                            <a:pt x="990175" y="388704"/>
                          </a:cubicBezTo>
                        </a:path>
                      </a:pathLst>
                    </a:custGeom>
                    <a:noFill/>
                    <a:ln>
                      <a:prstDash val="sysDot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sp>
              <p:nvSpPr>
                <p:cNvPr id="5" name="テキスト ボックス 4">
                  <a:extLst>
                    <a:ext uri="{FF2B5EF4-FFF2-40B4-BE49-F238E27FC236}">
                      <a16:creationId xmlns:a16="http://schemas.microsoft.com/office/drawing/2014/main" id="{2C4DC857-9B41-460D-80EF-6280EB671D46}"/>
                    </a:ext>
                  </a:extLst>
                </p:cNvPr>
                <p:cNvSpPr txBox="1"/>
                <p:nvPr/>
              </p:nvSpPr>
              <p:spPr>
                <a:xfrm>
                  <a:off x="5339031" y="3875972"/>
                  <a:ext cx="1672043" cy="3000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000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Energy contour</a:t>
                  </a:r>
                </a:p>
              </p:txBody>
            </p:sp>
          </p:grpSp>
          <p:cxnSp>
            <p:nvCxnSpPr>
              <p:cNvPr id="11" name="直線矢印コネクタ 10">
                <a:extLst>
                  <a:ext uri="{FF2B5EF4-FFF2-40B4-BE49-F238E27FC236}">
                    <a16:creationId xmlns:a16="http://schemas.microsoft.com/office/drawing/2014/main" id="{32499860-713D-4CEB-AC78-6493836C1C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67744" y="4000476"/>
                <a:ext cx="166159" cy="134974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矢印コネクタ 11">
                <a:extLst>
                  <a:ext uri="{FF2B5EF4-FFF2-40B4-BE49-F238E27FC236}">
                    <a16:creationId xmlns:a16="http://schemas.microsoft.com/office/drawing/2014/main" id="{1435BD66-8E6B-4795-A3D6-08CC757E6A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78785" y="2851527"/>
                <a:ext cx="526645" cy="14338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924" name="Picture 12" descr="https://www.fukudat.com/texcrop/api?c=png&amp;t=%25%5Cnewcommand%7B%5Cbm%7D%5B1%5D%7B%5Cmbox%7B%5Cboldmath%20%24%231%24%7D%7D%0A%24H%3D%5Cmbox%7Bconst.%7D%24%0A%0A%0A&amp;r=300&amp;f=cm&amp;j=haranoaji&amp;b=0&amp;o=0">
              <a:extLst>
                <a:ext uri="{FF2B5EF4-FFF2-40B4-BE49-F238E27FC236}">
                  <a16:creationId xmlns:a16="http://schemas.microsoft.com/office/drawing/2014/main" id="{5A0BE2AB-52C6-4464-A335-86FD3BB40C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068" y="1736365"/>
              <a:ext cx="1359451" cy="225437"/>
            </a:xfrm>
            <a:prstGeom prst="rect">
              <a:avLst/>
            </a:prstGeom>
            <a:solidFill>
              <a:srgbClr val="66FFFF"/>
            </a:solidFill>
          </p:spPr>
        </p:pic>
        <p:pic>
          <p:nvPicPr>
            <p:cNvPr id="38926" name="Picture 14" descr="https://www.fukudat.com/texcrop/api?c=png&amp;t=%25%5Cnewcommand%7B%5Cbm%7D%5B1%5D%7B%5Cmbox%7B%5Cboldmath%20%24%231%24%7D%7D%0A%24h%3D%5Cmbox%7Bconst.%7D%24%0A%0A%0A&amp;r=300&amp;f=cm&amp;j=haranoaji&amp;b=0&amp;o=0">
              <a:extLst>
                <a:ext uri="{FF2B5EF4-FFF2-40B4-BE49-F238E27FC236}">
                  <a16:creationId xmlns:a16="http://schemas.microsoft.com/office/drawing/2014/main" id="{0FEBFE7D-0571-40EE-81BD-F1D4C842E2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2645" y="4466057"/>
              <a:ext cx="1456651" cy="261247"/>
            </a:xfrm>
            <a:prstGeom prst="rect">
              <a:avLst/>
            </a:prstGeom>
            <a:solidFill>
              <a:srgbClr val="CCFF66"/>
            </a:solidFill>
          </p:spPr>
        </p:pic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2D9F8DB-4FB3-4809-809D-DE95C9698AEE}"/>
              </a:ext>
            </a:extLst>
          </p:cNvPr>
          <p:cNvSpPr txBox="1"/>
          <p:nvPr/>
        </p:nvSpPr>
        <p:spPr>
          <a:xfrm>
            <a:off x="5415975" y="78255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Euler equation</a:t>
            </a:r>
            <a:endParaRPr kumimoji="1" lang="ja-JP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E2926B6-8BFB-4FB6-9572-9E5E79F623F4}"/>
              </a:ext>
            </a:extLst>
          </p:cNvPr>
          <p:cNvSpPr txBox="1"/>
          <p:nvPr/>
        </p:nvSpPr>
        <p:spPr>
          <a:xfrm>
            <a:off x="4851928" y="2149800"/>
            <a:ext cx="3176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Isovortical</a:t>
            </a:r>
            <a:r>
              <a:rPr kumimoji="1" lang="en-US" altLang="ja-JP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perturbation</a:t>
            </a:r>
            <a:endParaRPr kumimoji="1" lang="ja-JP" altLang="en-US" sz="24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28" name="Picture 16" descr="https://www.fukudat.com/texcrop/api?c=png&amp;t=%5Cnewcommand%7B%5Cbm%7D%5B1%5D%7B%5Cmbox%7B%5Cboldmath%20%24%231%24%7D%7D%0A%5Cbegin%7Beqnarray*%7D%0A%26%26%0A%5Cdelta%20H%3D%5Cint_%7B%5Ccal%20D%7D%5Cbm%7Bv%7D%5Ccdot%20%5Cdelta%5Cbm%7Bv%7DdV%0A%3D%5Cint_%7B%5Ccal%20D%7D%5Cbm%7B%5Cxi%7D%5Ccdot%20%0A%5Cleft(%20%7B%5Cfrac%7B%5Cdelta%20h%7D%7B%5Cdelta%20%5Cbm%7Bv%7D%7D%7D%5Ctimes%20%5Cbm%7Bv%7D%5Cright)dV%3D0%0A%20%20%20%20%20%20%20%20%20%20%5Cnonumber%20%5C%5C%0A%26%26%5Chspace*%7B0mm%7D%0A%5Cmbox%7Bfor%20a%20steady%20Euler%20flow%7D%5Cquad%0A%7B%5Cfrac%7B%5Cpartial%20%5Cbm%7Bv%7D%7D%7B%5Cpartial%20t%7D%7D%0A%3D%7B%5Ccal%20P%7D%5Cleft%5B%5Cbm%7Bv%7D%5Ctimes%20%7B%5Cfrac%7B%5Cdelta%20h%7D%7B%5Cdelta%20%5Cbm%7Bv%7D%7D%7D%5Cright%5D%0A%3D%5Cbm%7B0%7D%0A%25%0A%5Clabel%7Beqn%3Aeq-v%7D%0A%5Cend%7Beqnarray*%7D%0A%0A%0A&amp;r=300&amp;f=cm&amp;j=haranoaji&amp;b=0&amp;o=0">
            <a:extLst>
              <a:ext uri="{FF2B5EF4-FFF2-40B4-BE49-F238E27FC236}">
                <a16:creationId xmlns:a16="http://schemas.microsoft.com/office/drawing/2014/main" id="{0B88A2A1-4470-4AD7-AC75-88A16789E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359" y="5054674"/>
            <a:ext cx="6223582" cy="1586545"/>
          </a:xfrm>
          <a:prstGeom prst="rect">
            <a:avLst/>
          </a:prstGeom>
          <a:noFill/>
          <a:ln w="254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C61DD18-CBC7-4ED3-80D6-457D6F013B01}"/>
              </a:ext>
            </a:extLst>
          </p:cNvPr>
          <p:cNvSpPr txBox="1"/>
          <p:nvPr/>
        </p:nvSpPr>
        <p:spPr>
          <a:xfrm>
            <a:off x="583470" y="5032851"/>
            <a:ext cx="1359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Arnold’s theorem</a:t>
            </a:r>
            <a:endParaRPr kumimoji="1" lang="ja-JP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E7722D6-1285-497B-B7AC-6E69CE8593D2}"/>
              </a:ext>
            </a:extLst>
          </p:cNvPr>
          <p:cNvSpPr txBox="1"/>
          <p:nvPr/>
        </p:nvSpPr>
        <p:spPr>
          <a:xfrm>
            <a:off x="583470" y="5810222"/>
            <a:ext cx="1359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Kelvin</a:t>
            </a:r>
          </a:p>
          <a:p>
            <a:r>
              <a:rPr lang="en-US" altLang="ja-JP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(1887)</a:t>
            </a:r>
            <a:endParaRPr kumimoji="1" lang="ja-JP" altLang="en-US" sz="2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8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5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kumimoji="1"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Generalization of </a:t>
            </a:r>
            <a:r>
              <a:rPr kumimoji="1" lang="en-US" altLang="ja-JP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Nambu</a:t>
            </a:r>
            <a:r>
              <a:rPr kumimoji="1"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 bracket</a:t>
            </a:r>
            <a:endParaRPr kumimoji="1" lang="ja-JP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717798" y="1180783"/>
            <a:ext cx="4294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Nambu</a:t>
            </a:r>
            <a:r>
              <a:rPr lang="en-US" altLang="ja-JP" sz="2000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1" lang="en-US" altLang="ja-JP" sz="2000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Phys. Rev. D </a:t>
            </a:r>
            <a:r>
              <a:rPr kumimoji="1" lang="en-US" altLang="ja-JP" sz="2000" b="1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kumimoji="1" lang="en-US" altLang="ja-JP" sz="2000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(1973) 2405</a:t>
            </a:r>
            <a:endParaRPr kumimoji="1" lang="ja-JP" altLang="en-US" sz="2000" dirty="0">
              <a:solidFill>
                <a:srgbClr val="CC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39466"/>
            <a:ext cx="4248472" cy="209327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1" y="3293378"/>
            <a:ext cx="4521418" cy="1715021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278" y="5071672"/>
            <a:ext cx="4621604" cy="1728192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8" name="テキスト ボックス 7"/>
          <p:cNvSpPr txBox="1"/>
          <p:nvPr/>
        </p:nvSpPr>
        <p:spPr>
          <a:xfrm>
            <a:off x="4685719" y="1641534"/>
            <a:ext cx="4474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Yoneya</a:t>
            </a:r>
            <a:r>
              <a:rPr lang="en-US" altLang="ja-JP" sz="2000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Monthly J. of JPS </a:t>
            </a:r>
            <a:r>
              <a:rPr kumimoji="1" lang="en-US" altLang="ja-JP" sz="2000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(2017) 231</a:t>
            </a:r>
            <a:endParaRPr kumimoji="1" lang="ja-JP" altLang="en-US" sz="2000" dirty="0">
              <a:solidFill>
                <a:srgbClr val="CC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100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5915000" cy="648072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1484784"/>
            <a:ext cx="8399031" cy="42011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Introduction to </a:t>
            </a:r>
            <a:r>
              <a:rPr lang="en-US" altLang="ja-JP" sz="2400" dirty="0" err="1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Nambu</a:t>
            </a:r>
            <a:r>
              <a:rPr lang="en-US" altLang="ja-JP" sz="2400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bracket</a:t>
            </a:r>
          </a:p>
          <a:p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Motion of an ideal barotropic fluid </a:t>
            </a: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　　  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Motion of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a free rigid body</a:t>
            </a: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Lie-Poisson bracket for MHD</a:t>
            </a: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ja-JP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difficulty</a:t>
            </a:r>
          </a:p>
          <a:p>
            <a:pPr>
              <a:spcBef>
                <a:spcPts val="600"/>
              </a:spcBef>
            </a:pP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3.  Casimir=Topological invariants by </a:t>
            </a:r>
            <a:r>
              <a:rPr kumimoji="1" lang="en-US" altLang="ja-JP" sz="2400" dirty="0" err="1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Noether’s</a:t>
            </a:r>
            <a:r>
              <a:rPr kumimoji="1" lang="en-US" altLang="ja-JP" sz="2400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altLang="ja-JP" sz="2400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kumimoji="1" lang="en-US" altLang="ja-JP" sz="2400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theorem</a:t>
            </a: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ja-JP" sz="2000" dirty="0">
                <a:solidFill>
                  <a:srgbClr val="CC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 relabeling symmetry</a:t>
            </a:r>
          </a:p>
          <a:p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kumimoji="1" lang="en-US" altLang="ja-JP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cross-helicity</a:t>
            </a:r>
          </a:p>
          <a:p>
            <a:pPr marL="342900" indent="-342900">
              <a:spcBef>
                <a:spcPts val="600"/>
              </a:spcBef>
              <a:buAutoNum type="arabicPeriod" startAt="4"/>
            </a:pPr>
            <a:r>
              <a:rPr lang="en-US" altLang="ja-JP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Nambu</a:t>
            </a: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-bracket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for MHD</a:t>
            </a:r>
          </a:p>
          <a:p>
            <a:pPr marL="342900" indent="-342900">
              <a:spcBef>
                <a:spcPts val="600"/>
              </a:spcBef>
              <a:buAutoNum type="arabicPeriod" startAt="4"/>
            </a:pP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A remark on </a:t>
            </a:r>
            <a:r>
              <a:rPr lang="en-US" altLang="ja-JP" sz="2400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Motion of a vortex filament</a:t>
            </a:r>
          </a:p>
          <a:p>
            <a:r>
              <a:rPr lang="en-US" altLang="ja-JP" sz="2000" dirty="0">
                <a:solidFill>
                  <a:srgbClr val="CC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Localized induction hierarchy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8334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symb,graphicx,theorem,bm,amsmath,fancybox,enumerate}&#10;\usepackage{amsmath,amssymb,amscd}&#10;\newcommand{\dis}{\displaystyle}&#10;\usepackage{color}&#10;%%&#10;%\newcommand{\bm}[1]{\mbox{\boldmath $ #1 $}}&#10;\newcommand{\mb}[1]{\mbox{\boldmath $ #1 $}}&#10;\newcommand{\mbi}[1]{\mbox{\boldmath $ #1 $}}&#10;\newcommand{\dd}{{\rm{d}}}&#10;\newcommand{\ee}{{\rm{e}}}&#10;\newcommand{\ci}{{\rm{i}}}&#10;%&#10;\begin{document}&#10;%\pagecolor{yellow}&#10;%&#10;\begin{eqnarray*}&#10;(\Omega_1, \Omega_2, \Omega_3) \in so(3)&#10;\end{eqnarray*}&#10;\end{document}&#10;"/>
  <p:tag name="FILENAME" val="figure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620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symb,graphicx,theorem,bm,amsmath,fancybox,enumerate}&#10;\usepackage{amsmath,amssymb,amscd}&#10;\newcommand{\dis}{\displaystyle}&#10;%&#10;%%%%%%%%%%%% Personal definition  %%%%%%%%%%%%%%%%%%%%&#10;%\newcommand{\bm}[1]{\mbox{\boldmath $ #1 $}}&#10;\def\g{{\mathfrak{g}}}%     \g == \mathfrak{g}&#10;\newcommand{\dd}{{\rm{d}}}&#10;\newcommand{\ee}{{\rm{e}}}&#10;\newcommand{\ci}{{\rm{i}}}&#10;\newcommand{\veps}{{\varepsilon}}&#10;\newcommand{\sx}{{\scriptsize x}}&#10;\newcommand{\sech}{\mathop{\rm sech}\nolimits}&#10;\newcommand{\om}{\mbox{\boldmath $\omega$}}&#10;%&#10;\usepackage{color}&#10;\begin{document}&#10;%\pagecolor{green}&#10;%&#10;\begin{eqnarray*}&#10;\bm{X} \to \bm{X}'=\bm{X} + \delta \bm{l};&#10;%&#10;\label{eqn:delta-S-X}&#10;\end{eqnarray*}&#10;%&#10;\end{document}&#10;"/>
  <p:tag name="FILENAME" val="figure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030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symb,graphicx,theorem,bm,amsmath,fancybox,enumerate}&#10;\usepackage{amsmath,amssymb,amscd}&#10;\newcommand{\dis}{\displaystyle}&#10;%&#10;%%%%%%%%%%%% Personal definition  %%%%%%%%%%%%%%%%%%%%&#10;%\newcommand{\bm}[1]{\mbox{\boldmath $ #1 $}}&#10;\def\g{{\mathfrak{g}}}%     \g == \mathfrak{g}&#10;\newcommand{\dd}{{\rm{d}}}&#10;\newcommand{\ee}{{\rm{e}}}&#10;\newcommand{\ci}{{\rm{i}}}&#10;\newcommand{\veps}{{\varepsilon}}&#10;\newcommand{\sx}{{\scriptsize x}}&#10;\newcommand{\sech}{\mathop{\rm sech}\nolimits}&#10;\newcommand{\om}{\mbox{\boldmath $\omega$}}&#10;%&#10;\usepackage{color}&#10;\begin{document}&#10;\pagecolor{green}&#10;%&#10;\begin{eqnarray*}&#10;{\frac{\dd}{\dd t}} \int_{\cal D}&#10;V_A \rho_0\, \delta l_A \dd V_X=0&#10;%&#10;\label{eqn:delta-S-X}&#10;\end{eqnarray*}&#10;%&#10;\end{document}&#10;"/>
  <p:tag name="FILENAME" val="figure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2420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symb,graphicx,theorem,bm,amsmath,fancybox,enumerate}&#10;\usepackage{amsmath,amssymb,amscd}&#10;\newcommand{\dis}{\displaystyle}&#10;%&#10;%%%%%%%%%%%% Personal definition  %%%%%%%%%%%%%%%%%%%%&#10;%\newcommand{\bm}[1]{\mbox{\boldmath $ #1 $}}&#10;\def\g{{\mathfrak{g}}}%     \g == \mathfrak{g}&#10;\newcommand{\dd}{{\rm{d}}}&#10;\newcommand{\ee}{{\rm{e}}}&#10;\newcommand{\ci}{{\rm{i}}}&#10;\newcommand{\veps}{{\varepsilon}}&#10;\newcommand{\sx}{{\scriptsize x}}&#10;\newcommand{\sech}{\mathop{\rm sech}\nolimits}&#10;\newcommand{\om}{\mbox{\boldmath $\omega$}}&#10;%&#10;\usepackage{color}&#10;\begin{document}&#10;%\pagecolor{green}&#10;%&#10;\begin{eqnarray*}&#10;\delta S=0:&#10;%&#10;\label{eqn:delta-S-X}&#10;\end{eqnarray*}&#10;%&#10;\end{document}&#10;"/>
  <p:tag name="FILENAME" val="figure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577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symb,graphicx,theorem,bm,amsmath,fancybox,enumerate}&#10;\usepackage{amsmath,amssymb,amscd}&#10;\newcommand{\dis}{\displaystyle}&#10;%&#10;%%%%%%%%%%%% Personal definition  %%%%%%%%%%%%%%%%%%%%&#10;%\newcommand{\bm}[1]{\mbox{\boldmath $ #1 $}}&#10;\def\g{{\mathfrak{g}}}%     \g == \mathfrak{g}&#10;\newcommand{\dd}{{\rm{d}}}&#10;\newcommand{\ee}{{\rm{e}}}&#10;\newcommand{\ci}{{\rm{i}}}&#10;\newcommand{\veps}{{\varepsilon}}&#10;\newcommand{\sx}{{\scriptsize x}}&#10;\newcommand{\sech}{\mathop{\rm sech}\nolimits}&#10;\newcommand{\om}{\mbox{\boldmath $\omega$}}&#10;%&#10;\usepackage{color}&#10;\begin{document}&#10;\pagecolor{yellow}&#10;%&#10;\begin{eqnarray*}&#10;V_A={\frac{\partial x_i}{\partial X_A}} v_i&#10;%&#10;\label{eqn:etam^2}&#10;\end{eqnarray*}&#10;%&#10;\end{document}&#10;"/>
  <p:tag name="FILENAME" val="figure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482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symb,graphicx,theorem,bm,amsmath,fancybox,enumerate}&#10;\usepackage{amsmath,amssymb,amscd}&#10;\newcommand{\dis}{\displaystyle}&#10;%&#10;%%%%%%%%%%%% Personal definition  %%%%%%%%%%%%%%%%%%%%&#10;%\newcommand{\bm}[1]{\mbox{\boldmath $ #1 $}}&#10;\def\g{{\mathfrak{g}}}%     \g == \mathfrak{g}&#10;\newcommand{\dd}{{\rm{d}}}&#10;\newcommand{\ee}{{\rm{e}}}&#10;\newcommand{\ci}{{\rm{i}}}&#10;\newcommand{\veps}{{\varepsilon}}&#10;\newcommand{\sx}{{\scriptsize x}}&#10;\newcommand{\sech}{\mathop{\rm sech}\nolimits}&#10;\newcommand{\om}{\mbox{\boldmath $\omega$}}&#10;%&#10;\usepackage{color}&#10;\begin{document}&#10;\pagecolor{yellow}&#10;%&#10;\begin{eqnarray*}&#10;H_A={\frac{\partial x_i}{\partial X_A}} h_i&#10;%&#10;\label{eqn:etam^2}&#10;\end{eqnarray*}&#10;%&#10;\end{document}&#10;"/>
  <p:tag name="FILENAME" val="figure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573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symb,graphicx,theorem,bm,amsmath,fancybox,enumerate}&#10;\usepackage{amsmath,amssymb,amscd}&#10;\newcommand{\dis}{\displaystyle}&#10;%&#10;%%%%%%%%%%%% Personal definition  %%%%%%%%%%%%%%%%%%%%&#10;%\newcommand{\bm}[1]{\mbox{\boldmath $ #1 $}}&#10;\def\g{{\mathfrak{g}}}%     \g == \mathfrak{g}&#10;\newcommand{\dd}{{\rm{d}}}&#10;\newcommand{\ee}{{\rm{e}}}&#10;\newcommand{\ci}{{\rm{i}}}&#10;\newcommand{\veps}{{\varepsilon}}&#10;\newcommand{\sx}{{\scriptsize x}}&#10;\newcommand{\sech}{\mathop{\rm sech}\nolimits}&#10;\newcommand{\om}{\mbox{\boldmath $\omega$}}&#10;%&#10;\usepackage{color}&#10;\begin{document}&#10;%\pagecolor{green}&#10;%&#10;\begin{eqnarray*}&#10; \bm{X} \to \bm{X}'=\bm{\eta}(\bm{X});&#10;%&#10;\label{eqn:delta-S-X}&#10;\end{eqnarray*}&#10;%&#10;\end{document}&#10;"/>
  <p:tag name="FILENAME" val="figure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124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symb,graphicx,theorem,bm,amsmath,fancybox,enumerate}&#10;\usepackage{amsmath,amssymb,amscd}&#10;\newcommand{\dis}{\displaystyle}&#10;%&#10;%%%%%%%%%%%% Personal definition  %%%%%%%%%%%%%%%%%%%%&#10;%\newcommand{\bm}[1]{\mbox{\boldmath $ #1 $}}&#10;\def\g{{\mathfrak{g}}}%     \g == \mathfrak{g}&#10;\newcommand{\dd}{{\rm{d}}}&#10;\newcommand{\ee}{{\rm{e}}}&#10;\newcommand{\ci}{{\rm{i}}}&#10;\newcommand{\veps}{{\varepsilon}}&#10;\newcommand{\sx}{{\scriptsize x}}&#10;\newcommand{\sech}{\mathop{\rm sech}\nolimits}&#10;\newcommand{\om}{\mbox{\boldmath $\omega$}}&#10;%&#10;\usepackage{color}&#10;\begin{document}&#10;\pagecolor{yellow}&#10;%&#10;\begin{eqnarray*}&#10;V_A={\frac{\partial x_i}{\partial X_A}} v_i&#10;%&#10;\label{eqn:etam^2}&#10;\end{eqnarray*}&#10;%&#10;\end{document}&#10;"/>
  <p:tag name="FILENAME" val="figure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482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symb,graphicx,theorem,bm,amsmath,fancybox,enumerate}&#10;\usepackage{amsmath,amssymb,amscd}&#10;\newcommand{\dis}{\displaystyle}&#10;\usepackage{color}&#10;%%&#10;%\newcommand{\bm}[1]{\mbox{\boldmath $ #1 $}}&#10;\newcommand{\mb}[1]{\mbox{\boldmath $ #1 $}}&#10;\newcommand{\mbi}[1]{\mbox{\boldmath $ #1 $}}&#10;\newcommand{\dd}{{\rm{d}}}&#10;\newcommand{\ee}{{\rm{e}}}&#10;\newcommand{\ci}{{\rm{i}}}&#10;%&#10;\begin{document}&#10;%\pagecolor{yellow}&#10;%&#10;\begin{eqnarray*}&#10;F[\bm{\omega}]=\int f(\bm{\omega})\,\dd V&#10;\end{eqnarray*}&#10;\end{document}&#10;"/>
  <p:tag name="FILENAME" val="figure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78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symb,graphicx,theorem,bm,amsmath,fancybox,enumerate}&#10;\usepackage{amsmath,amssymb,amscd}&#10;\newcommand{\dis}{\displaystyle}&#10;\usepackage{color}&#10;%%&#10;%\newcommand{\bm}[1]{\mbox{\boldmath $ #1 $}}&#10;\newcommand{\mb}[1]{\mbox{\boldmath $ #1 $}}&#10;\newcommand{\mbi}[1]{\mbox{\boldmath $ #1 $}}&#10;\newcommand{\dd}{{\rm{d}}}&#10;\newcommand{\ee}{{\rm{e}}}&#10;\newcommand{\ci}{{\rm{i}}}&#10;%&#10;\begin{document}&#10;%\pagecolor{yellow}&#10;%&#10;\begin{eqnarray*}&#10;{\frac{\delta H}{\delta \bm{\omega}}}&#10;=\bm{A}\,;\ \ &#10;H[ \bm{\omega}]={\frac{1}{2}} \int&#10; \bm{A} \cdot \bm{\omega}\, \dd V&#10;%&#10;\label{eqn:delta-H/delta-omega}&#10;\end{eqnarray*}&#10;\end{document}&#10;"/>
  <p:tag name="FILENAME" val="figure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78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symb,graphicx,theorem,bm,amsmath,fancybox,enumerate}&#10;\usepackage{amsmath,amssymb,amscd}&#10;\newcommand{\dis}{\displaystyle}&#10;\usepackage{color}&#10;%%&#10;%\newcommand{\bm}[1]{\mbox{\boldmath $ #1 $}}&#10;\newcommand{\mb}[1]{\mbox{\boldmath $ #1 $}}&#10;\newcommand{\mbi}[1]{\mbox{\boldmath $ #1 $}}&#10;\newcommand{\dd}{{\rm{d}}}&#10;\newcommand{\ee}{{\rm{e}}}&#10;\newcommand{\ci}{{\rm{i}}}&#10;%&#10;\begin{document}&#10;\pagecolor{yellow}&#10;%&#10;\begin{eqnarray*}&#10;\{ F, H \}&#10;:=\int \bm{\omega} \cdot&#10; \left(&#10;  {\rm rot} {\frac{\delta F}{\delta \bm{\omega}}}&#10; \times &#10;  {\rm rot} {\frac{\delta H}{\delta \bm{\omega}}}&#10;     \right) \dd V&#10;%&#10;\label{eqn:Lie-Poisson-br-Euler}&#10;\end{eqnarray*}&#10;\end{document}&#10;"/>
  <p:tag name="FILENAME" val="figure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366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symb,graphicx,theorem,bm,amsmath,fancybox,enumerate}&#10;\usepackage{amsmath,amssymb,amscd}&#10;\newcommand{\dis}{\displaystyle}&#10;\usepackage{color}&#10;%%&#10;%\newcommand{\bm}[1]{\mbox{\boldmath $ #1 $}}&#10;\newcommand{\mb}[1]{\mbox{\boldmath $ #1 $}}&#10;\newcommand{\mbi}[1]{\mbox{\boldmath $ #1 $}}&#10;\newcommand{\dd}{{\rm{d}}}&#10;\newcommand{\ee}{{\rm{e}}}&#10;\newcommand{\ci}{{\rm{i}}}&#10;%&#10;\begin{document}&#10;%\pagecolor{yellow}&#10;%&#10;\begin{eqnarray*}&#10;\bm{L}=(I_1\Omega_1, I_2\Omega_2, I_3\Omega_3)\end{eqnarray*}&#10;\end{document}&#10;"/>
  <p:tag name="FILENAME" val="figure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629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symb,graphicx,theorem,bm,amsmath,fancybox,enumerate}&#10;\usepackage{amsmath,amssymb,amscd}&#10;\newcommand{\dis}{\displaystyle}&#10;\usepackage{color}&#10;%%&#10;%\newcommand{\bm}[1]{\mbox{\boldmath $ #1 $}}&#10;\newcommand{\mb}[1]{\mbox{\boldmath $ #1 $}}&#10;\newcommand{\mbi}[1]{\mbox{\boldmath $ #1 $}}&#10;\newcommand{\dd}{{\rm{d}}}&#10;\newcommand{\ee}{{\rm{e}}}&#10;\newcommand{\ci}{{\rm{i}}}&#10;%&#10;\begin{document}&#10;%\pagecolor{yellow}&#10;%&#10;\begin{eqnarray*}&#10;{\frac{\partial \bm{\omega}}{\partial t}}&#10;=\nabla \times \left(&#10;  \bm{u} \times \bm{\omega} \right)&#10;\end{eqnarray*}&#10;\end{document}&#10;"/>
  <p:tag name="FILENAME" val="figure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744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symb,graphicx,theorem,bm,amsmath,fancybox,enumerate}&#10;\usepackage{amsmath,amssymb,amscd}&#10;\newcommand{\dis}{\displaystyle}&#10;\usepackage{color}&#10;%%&#10;%\newcommand{\bm}[1]{\mbox{\boldmath $ #1 $}}&#10;\newcommand{\mb}[1]{\mbox{\boldmath $ #1 $}}&#10;\newcommand{\mbi}[1]{\mbox{\boldmath $ #1 $}}&#10;\newcommand{\dd}{{\rm{d}}}&#10;\newcommand{\ee}{{\rm{e}}}&#10;\newcommand{\ci}{{\rm{i}}}&#10;%&#10;\begin{document}&#10;\pagecolor{yellow}&#10;%&#10;\begin{eqnarray*}&#10;\dot{F}=\{ F, H \}&#10;%&#10;\label{eqn:Lie-Poisson-eq-N-Euler}&#10;\end{eqnarray*}&#10;\end{document}&#10;"/>
  <p:tag name="FILENAME" val="figure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792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symb,graphicx,theorem,bm,amsmath,fancybox,enumerate}&#10;\usepackage{amsmath,amssymb,amscd}&#10;\newcommand{\dis}{\displaystyle}&#10;%&#10;%%%%%%%%%%%% Personal definition  %%%%%%%%%%%%%%%%%%%%&#10;%\newcommand{\bm}[1]{\mbox{\boldmath $ #1 $}}&#10;\def\g{{\mathfrak{g}}}%     \g == \mathfrak{g}&#10;\newcommand{\dd}{{\rm{d}}}&#10;\newcommand{\ee}{{\rm{e}}}&#10;\newcommand{\ci}{{\rm{i}}}&#10;\newcommand{\veps}{{\varepsilon}}&#10;\newcommand{\sx}{{\scriptsize x}}&#10;\newcommand{\sech}{\mathop{\rm sech}\nolimits}&#10;\newcommand{\om}{\mbox{\boldmath $\omega$}}&#10;%&#10;\usepackage{color}&#10;\begin{document}&#10;%\pagecolor{yellow}&#10;%&#10;\begin{eqnarray*}&#10;\varphi_t \in \mbox{SDiff}({\cal D}),\quad &#10;\left. u(t_0)={\frac{\dd}{\dd t}} \right|_{t_0}&#10;\left( \varphi_t \circ \varphi^{-1}_{t_0} \right),\ \varphi_0=\mbox{id}&#10;%&#10;\label{eqn:etam^2}&#10;\end{eqnarray*}&#10;%&#10;\end{document}&#10;"/>
  <p:tag name="FILENAME" val="figure"/>
  <p:tag name="FORMAT" val="png256"/>
  <p:tag name="RES" val="1200"/>
  <p:tag name="BLEND" val="0"/>
  <p:tag name="TRANSPARENT" val="0"/>
  <p:tag name="TBUG" val="0"/>
  <p:tag name="ALLOWFS" val="0"/>
  <p:tag name="ORIGWIDTH" val="489"/>
  <p:tag name="PICTUREFILESIZE" val="4593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symb,graphicx,theorem,bm,amsmath,fancybox,enumerate}&#10;\usepackage{amsmath,amssymb,amscd}&#10;\newcommand{\dis}{\displaystyle}&#10;%&#10;%%%%%%%%%%%% Personal definition  %%%%%%%%%%%%%%%%%%%%&#10;%\newcommand{\bm}[1]{\mbox{\boldmath $ #1 $}}&#10;\def\g{{\mathfrak{g}}}%     \g == \mathfrak{g}&#10;\newcommand{\dd}{{\rm{d}}}&#10;\newcommand{\ee}{{\rm{e}}}&#10;\newcommand{\ci}{{\rm{i}}}&#10;\newcommand{\veps}{{\varepsilon}}&#10;\newcommand{\sx}{{\scriptsize x}}&#10;\newcommand{\sech}{\mathop{\rm sech}\nolimits}&#10;\newcommand{\om}{\mbox{\boldmath $\omega$}}&#10;%&#10;\usepackage{color}&#10;\begin{document}&#10;%\pagecolor{yellow}&#10;%&#10;\begin{eqnarray*}&#10;\cal{O}_{\omega}=\left\{\, \varphi^{*} \omega | \varphi \in \rm{SDiff}({\cal D}) \right\}%&#10;\label{eqn:etam^2}&#10;\end{eqnarray*}&#10;%&#10;\end{document}&#10;"/>
  <p:tag name="FILENAME" val="figure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09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symb,graphicx,theorem,bm,amsmath,fancybox,enumerate}&#10;\usepackage{amsmath,amssymb,amscd}&#10;\newcommand{\dis}{\displaystyle}&#10;%&#10;%%%%%%%%%%%% Personal definition  %%%%%%%%%%%%%%%%%%%%&#10;%\newcommand{\bm}[1]{\mbox{\boldmath $ #1 $}}&#10;\def\g{{\mathfrak{g}}}%     \g == \mathfrak{g}&#10;\newcommand{\dd}{{\rm{d}}}&#10;\newcommand{\ee}{{\rm{e}}}&#10;\newcommand{\ci}{{\rm{i}}}&#10;\newcommand{\veps}{{\varepsilon}}&#10;\newcommand{\sx}{{\scriptsize x}}&#10;\newcommand{\sech}{\mathop{\rm sech}\nolimits}&#10;\newcommand{\om}{\mbox{\boldmath $\omega$}}&#10;%&#10;\usepackage{color}&#10;\begin{document}&#10;%\pagecolor{yellow}&#10;%&#10;\begin{eqnarray*}&#10;T_{\omega}\cal{O}_{\omega}\label{eqn:etam^2}&#10;\end{eqnarray*}&#10;%&#10;\end{document}&#10;"/>
  <p:tag name="FILENAME" val="figure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12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symb,graphicx,theorem,bm,amsmath,fancybox,enumerate}&#10;\usepackage{amsmath,amssymb,amscd}&#10;\newcommand{\dis}{\displaystyle}&#10;%&#10;%%%%%%%%%%%% Personal definition  %%%%%%%%%%%%%%%%%%%%&#10;%\newcommand{\bm}[1]{\mbox{\boldmath $ #1 $}}&#10;\def\g{{\mathfrak{g}}}%     \g == \mathfrak{g}&#10;\newcommand{\dd}{{\rm{d}}}&#10;\newcommand{\ee}{{\rm{e}}}&#10;\newcommand{\ci}{{\rm{i}}}&#10;\newcommand{\veps}{{\varepsilon}}&#10;\newcommand{\sx}{{\scriptsize x}}&#10;\newcommand{\sech}{\mathop{\rm sech}\nolimits}&#10;\newcommand{\om}{\mbox{\boldmath $\omega$}}&#10;%&#10;\usepackage{color}&#10;\begin{document}&#10;%\pagecolor{yellow}&#10;%&#10;\begin{eqnarray*}&#10;\Omega_{\omega}&#10;%&#10;\label{eqn:etam^2}&#10;\end{eqnarray*}&#10;%&#10;\end{document}&#10;"/>
  <p:tag name="FILENAME" val="figure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32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symb,graphicx,theorem,bm,amsmath,fancybox,enumerate}&#10;\usepackage{amsmath,amssymb,amscd}&#10;\newcommand{\dis}{\displaystyle}&#10;%&#10;%%%%%%%%%%%% Personal definition  %%%%%%%%%%%%%%%%%%%%&#10;%\newcommand{\bm}[1]{\mbox{\boldmath $ #1 $}}&#10;\def\g{{\mathfrak{g}}}%     \g == \mathfrak{g}&#10;\newcommand{\dd}{{\rm{d}}}&#10;\newcommand{\ee}{{\rm{e}}}&#10;\newcommand{\ci}{{\rm{i}}}&#10;\newcommand{\veps}{{\varepsilon}}&#10;\newcommand{\sx}{{\scriptsize x}}&#10;\newcommand{\sech}{\mathop{\rm sech}\nolimits}&#10;\newcommand{\om}{\mbox{\boldmath $\omega$}}&#10;%&#10;\usepackage{color}&#10;\begin{document}&#10;\pagecolor{yellow}&#10;%&#10;\begin{eqnarray*}&#10;\Omega_{\omega}\left(&#10;{\cal L}_{\bm{u}_1}\omega, {\cal L}_{\bm{u}_2}\omega, &#10;\right)&#10;=\int \om \cdot (\bm{u}_1 \times \bm{u}_2) \dd V&#10;%&#10;\label{eqn:etam^2}&#10;\end{eqnarray*}&#10;%&#10;\end{document}&#10;"/>
  <p:tag name="FILENAME" val="figure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3134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symb,graphicx,theorem,bm,amsmath,fancybox,enumerate}&#10;\usepackage{amsmath,amssymb,amscd}&#10;\newcommand{\dis}{\displaystyle}&#10;\usepackage{color}&#10;%%&#10;%\newcommand{\bm}[1]{\mbox{\boldmath $ #1 $}}&#10;\newcommand{\mb}[1]{\mbox{\boldmath $ #1 $}}&#10;\newcommand{\mbi}[1]{\mbox{\boldmath $ #1 $}}&#10;\newcommand{\dd}{{\rm{d}}}&#10;\newcommand{\ee}{{\rm{e}}}&#10;\newcommand{\ci}{{\rm{i}}}&#10;%&#10;\begin{document}&#10;\pagecolor{yellow}&#10;%&#10;\begin{eqnarray*}&#10;\{ F, H \}&#10;:=\int \bm{\omega} \cdot&#10; \left(&#10;  {\rm rot} {\frac{\delta F}{\delta \bm{\omega}}}&#10; \times &#10;  {\rm rot} {\frac{\delta H}{\delta \bm{\omega}}}&#10;     \right) \dd V&#10;%&#10;\label{eqn:Lie-Poisson-br-Euler}&#10;\end{eqnarray*}&#10;\end{document}&#10;"/>
  <p:tag name="FILENAME" val="figure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3666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l_A \to l_A+\delta l_A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87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symb,graphicx,theorem,bm,amsmath,fancybox,enumerate}&#10;\usepackage{amsmath,amssymb,amscd}&#10;\newcommand{\dis}{\displaystyle}&#10;%&#10;%%%%%%%%%%%% Personal definition  %%%%%%%%%%%%%%%%%%%%&#10;%\newcommand{\bm}[1]{\mbox{\boldmath $ #1 $}}&#10;\def\g{{\mathfrak{g}}}%     \g == \mathfrak{g}&#10;\newcommand{\dd}{{\rm{d}}}&#10;\newcommand{\ee}{{\rm{e}}}&#10;\newcommand{\ci}{{\rm{i}}}&#10;\newcommand{\veps}{{\varepsilon}}&#10;\newcommand{\sx}{{\scriptsize x}}&#10;\newcommand{\sech}{\mathop{\rm sech}\nolimits}&#10;\newcommand{\om}{\mbox{\boldmath $\omega$}}&#10;%&#10;\usepackage{color}&#10;\begin{document}&#10;\pagecolor{yellow}&#10;%&#10;\begin{eqnarray*}&#10;\mbox{Define}\ \&#10;V_A={\frac{\partial x_i}{\partial X_A}} v_i&#10;%&#10;\label{eqn:etam^2}&#10;\end{eqnarray*}&#10;%&#10;\end{document}&#10;"/>
  <p:tag name="FILENAME" val="figure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2155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symb,graphicx,theorem,bm,amsmath,fancybox,enumerate}&#10;\usepackage{amsmath,amssymb,amscd}&#10;\newcommand{\dis}{\displaystyle}&#10;\usepackage{color}&#10;%%&#10;%\newcommand{\bm}[1]{\mbox{\boldmath $ #1 $}}&#10;\newcommand{\mb}[1]{\mbox{\boldmath $ #1 $}}&#10;\newcommand{\mbi}[1]{\mbox{\boldmath $ #1 $}}&#10;\newcommand{\dd}{{\rm{d}}}&#10;\newcommand{\ee}{{\rm{e}}}&#10;\newcommand{\ci}{{\rm{i}}}&#10;%&#10;\begin{document}&#10;%\pagecolor{yellow}&#10;%&#10;\begin{eqnarray*}&#10;\dot{C}=\{C,H\}=0&#10;\end{eqnarray*}&#10;\end{document}&#10;"/>
  <p:tag name="FILENAME" val="figure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4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symb,graphicx,theorem,bm,amsmath,fancybox,enumerate}&#10;\usepackage{amsmath,amssymb,amscd}&#10;\newcommand{\dis}{\displaystyle}&#10;%&#10;%%%%%%%%%%%% Personal definition  %%%%%%%%%%%%%%%%%%%%&#10;%\newcommand{\bm}[1]{\mbox{\boldmath $ #1 $}}&#10;\def\g{{\mathfrak{g}}}%     \g == \mathfrak{g}&#10;\newcommand{\dd}{{\rm{d}}}&#10;\newcommand{\ee}{{\rm{e}}}&#10;\newcommand{\ci}{{\rm{i}}}&#10;\newcommand{\veps}{{\varepsilon}}&#10;\newcommand{\sx}{{\scriptsize x}}&#10;\newcommand{\sech}{\mathop{\rm sech}\nolimits}&#10;\newcommand{\om}{\mbox{\boldmath $\omega$}}&#10;%&#10;\usepackage{color}&#10;\begin{document}&#10;%\pagecolor{yellow}&#10;%&#10;\begin{eqnarray*}&#10;\delta \bm{l}=\delta \bm{l}(\bm{X},t)&#10;%&#10;\label{eqn:etam^2}&#10;\end{eqnarray*}&#10;%&#10;\end{document}&#10;"/>
  <p:tag name="FILENAME" val="figure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93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symb,graphicx,theorem,bm,amsmath,fancybox,enumerate}&#10;\usepackage{amsmath,amssymb,amscd}&#10;\newcommand{\dis}{\displaystyle}&#10;%&#10;%%%%%%%%%%%% Personal definition  %%%%%%%%%%%%%%%%%%%%&#10;%\newcommand{\bm}[1]{\mbox{\boldmath $ #1 $}}&#10;\def\g{{\mathfrak{g}}}%     \g == \mathfrak{g}&#10;\newcommand{\dd}{{\rm{d}}}&#10;\newcommand{\ee}{{\rm{e}}}&#10;\newcommand{\ci}{{\rm{i}}}&#10;\newcommand{\veps}{{\varepsilon}}&#10;\newcommand{\sx}{{\scriptsize x}}&#10;\newcommand{\sech}{\mathop{\rm sech}\nolimits}&#10;\newcommand{\om}{\mbox{\boldmath $\omega$}}&#10;%&#10;\usepackage{color}&#10;\begin{document}&#10;%\pagecolor{yellow}&#10;%&#10;\begin{eqnarray*}&#10;\delta \bm{l}&#10;%&#10;\label{eqn:etam^2}&#10;\end{eqnarray*}&#10;%&#10;\end{document}&#10;"/>
  <p:tag name="FILENAME" val="figure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63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symb,graphicx,theorem,bm,amsmath,fancybox,enumerate}&#10;\usepackage{amsmath,amssymb,amscd}&#10;\newcommand{\dis}{\displaystyle}&#10;%&#10;%%%%%%%%%%%% Personal definition  %%%%%%%%%%%%%%%%%%%%&#10;%\newcommand{\bm}[1]{\mbox{\boldmath $ #1 $}}&#10;\def\g{{\mathfrak{g}}}%     \g == \mathfrak{g}&#10;\newcommand{\dd}{{\rm{d}}}&#10;\newcommand{\ee}{{\rm{e}}}&#10;\newcommand{\ci}{{\rm{i}}}&#10;\newcommand{\veps}{{\varepsilon}}&#10;\newcommand{\sx}{{\scriptsize x}}&#10;\newcommand{\sech}{\mathop{\rm sech}\nolimits}&#10;\newcommand{\om}{\mbox{\boldmath $\omega$}}&#10;%&#10;\usepackage{color}&#10;\begin{document}&#10;\pagecolor{yellow}&#10;%&#10;\begin{eqnarray*}&#10;H_A={\frac{\partial x_i}{\partial X_A}} h_i&#10;%&#10;\label{eqn:etam^2}&#10;\end{eqnarray*}&#10;%&#10;\end{document}&#10;"/>
  <p:tag name="FILENAME" val="figure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57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%&#10;\begin{eqnarray*}&#10;\mbox{\boldmath $x$} \to \tilde{\mbox{\boldmath $x$}}&#10;\ \Rightarrow\ \&#10;\omega=\tilde{\omega}\;&#10;\end{eqnarray*}&#10;%&#10;\begin{eqnarray*}&#10;&amp;&amp;\hspace*{5mm}&#10;{\frac{1}{2}} \epsilon_{ijk} &#10;\omega_k(\mbox{\boldmath $x$},t) {\rm d} x_i &#10;\wedge  {\rm d} x_j&#10;                         \\&#10;&amp;&amp;\hspace*{5mm}&#10;={\frac{1}{2}} \epsilon_{pqr} \tilde{\omega}_r(\tilde{\mbox{\boldmath $x$}},t) &#10;  {\rm d} \tilde{x}_p \wedge  {\rm d} \tilde{x}_q&#10;%&#10;\label{eqn:vorticity-form2}&#10;              \\&#10;&amp;&amp;\hspace*{10mm}&#10;(\tilde{\omega}_r=\omega_r+\delta \omega_r)&#10;\end{eqnarray*}&#10;%%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27"/>
  <p:tag name="BOXFONT" val="10"/>
  <p:tag name="BOXWRAP" val="False"/>
  <p:tag name="WORKAROUNDTRANSPARENCYBUG" val="False"/>
  <p:tag name="ALLOWFONTSUBSTITUTION" val="False"/>
  <p:tag name="BITMAPFORMAT" val="pngmono"/>
  <p:tag name="ORIGWIDTH" val="248"/>
  <p:tag name="PICTUREFILESIZE" val="4657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l_A \to l_A+\delta l_A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87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symb,graphicx,theorem,bm,amsmath,fancybox,enumerate}&#10;\usepackage{amsmath,amssymb,amscd}&#10;\newcommand{\dis}{\displaystyle}&#10;%&#10;%%%%%%%%%%%% Personal definition  %%%%%%%%%%%%%%%%%%%%&#10;%\newcommand{\bm}[1]{\mbox{\boldmath $ #1 $}}&#10;\def\g{{\mathfrak{g}}}%     \g == \mathfrak{g}&#10;\newcommand{\dd}{{\rm{d}}}&#10;\newcommand{\ee}{{\rm{e}}}&#10;\newcommand{\ci}{{\rm{i}}}&#10;\newcommand{\veps}{{\varepsilon}}&#10;\newcommand{\sx}{{\scriptsize x}}&#10;\newcommand{\sech}{\mathop{\rm sech}\nolimits}&#10;\newcommand{\om}{\mbox{\boldmath $\omega$}}&#10;%&#10;\usepackage{color}&#10;\begin{document}&#10;\pagecolor{yellow}&#10;%&#10;\begin{eqnarray*}&#10;\mbox{Define}\ \&#10;V_A={\frac{\partial x_i}{\partial X_A}} v_i&#10;%&#10;\label{eqn:etam^2}&#10;\end{eqnarray*}&#10;%&#10;\end{document}&#10;"/>
  <p:tag name="FILENAME" val="figure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2155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symb,graphicx,theorem,bm,amsmath,fancybox,enumerate}&#10;\usepackage{amsmath,amssymb,amscd}&#10;\newcommand{\dis}{\displaystyle}&#10;%&#10;%%%%%%%%%%%% Personal definition  %%%%%%%%%%%%%%%%%%%%&#10;%\newcommand{\bm}[1]{\mbox{\boldmath $ #1 $}}&#10;\def\g{{\mathfrak{g}}}%     \g == \mathfrak{g}&#10;\newcommand{\dd}{{\rm{d}}}&#10;\newcommand{\ee}{{\rm{e}}}&#10;\newcommand{\ci}{{\rm{i}}}&#10;\newcommand{\veps}{{\varepsilon}}&#10;\newcommand{\sx}{{\scriptsize x}}&#10;\newcommand{\sech}{\mathop{\rm sech}\nolimits}&#10;\newcommand{\om}{\mbox{\boldmath $\omega$}}&#10;%&#10;\usepackage{color}&#10;\begin{document}&#10;%\pagecolor{yellow}&#10;%&#10;\begin{eqnarray*}&#10;\delta \bm{l}=\delta \bm{l}(\bm{X},t)&#10;%&#10;\label{eqn:etam^2}&#10;\end{eqnarray*}&#10;%&#10;\end{document}&#10;"/>
  <p:tag name="FILENAME" val="figure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93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symb,graphicx,theorem,bm,amsmath,fancybox,enumerate}&#10;\usepackage{amsmath,amssymb,amscd}&#10;\newcommand{\dis}{\displaystyle}&#10;%&#10;%%%%%%%%%%%% Personal definition  %%%%%%%%%%%%%%%%%%%%&#10;%\newcommand{\bm}[1]{\mbox{\boldmath $ #1 $}}&#10;\def\g{{\mathfrak{g}}}%     \g == \mathfrak{g}&#10;\newcommand{\dd}{{\rm{d}}}&#10;\newcommand{\ee}{{\rm{e}}}&#10;\newcommand{\ci}{{\rm{i}}}&#10;\newcommand{\veps}{{\varepsilon}}&#10;\newcommand{\sx}{{\scriptsize x}}&#10;\newcommand{\sech}{\mathop{\rm sech}\nolimits}&#10;\newcommand{\om}{\mbox{\boldmath $\omega$}}&#10;%&#10;\usepackage{color}&#10;\begin{document}&#10;%\pagecolor{yellow}&#10;%&#10;\begin{eqnarray*}&#10;\delta \bm{l}&#10;%&#10;\label{eqn:etam^2}&#10;\end{eqnarray*}&#10;%&#10;\end{document}&#10;"/>
  <p:tag name="FILENAME" val="figure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6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symb,graphicx,theorem,bm,amsmath,fancybox,enumerate}&#10;\usepackage{amsmath,amssymb,amscd}&#10;\newcommand{\dis}{\displaystyle}&#10;%&#10;%%%%%%%%%%%% Personal definition  %%%%%%%%%%%%%%%%%%%%&#10;%\newcommand{\bm}[1]{\mbox{\boldmath $ #1 $}}&#10;\def\g{{\mathfrak{g}}}%     \g == \mathfrak{g}&#10;\newcommand{\dd}{{\rm{d}}}&#10;\newcommand{\ee}{{\rm{e}}}&#10;\newcommand{\ci}{{\rm{i}}}&#10;\newcommand{\veps}{{\varepsilon}}&#10;\newcommand{\sx}{{\scriptsize x}}&#10;\newcommand{\sech}{\mathop{\rm sech}\nolimits}&#10;\newcommand{\om}{\mbox{\boldmath $\omega$}}&#10;%&#10;\usepackage{color}&#10;\begin{document}&#10;\pagecolor{yellow}&#10;%&#10;\begin{eqnarray*}&#10;H_A={\frac{\partial x_i}{\partial X_A}} h_i&#10;%&#10;\label{eqn:etam^2}&#10;\end{eqnarray*}&#10;%&#10;\end{document}&#10;"/>
  <p:tag name="FILENAME" val="figure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5731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6152</TotalTime>
  <Words>1215</Words>
  <Application>Microsoft Office PowerPoint</Application>
  <PresentationFormat>画面に合わせる (4:3)</PresentationFormat>
  <Paragraphs>223</Paragraphs>
  <Slides>46</Slides>
  <Notes>16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46</vt:i4>
      </vt:variant>
    </vt:vector>
  </HeadingPairs>
  <TitlesOfParts>
    <vt:vector size="56" baseType="lpstr">
      <vt:lpstr>Arial Unicode MS</vt:lpstr>
      <vt:lpstr>ＭＳ Ｐゴシック</vt:lpstr>
      <vt:lpstr>ＭＳ Ｐ明朝</vt:lpstr>
      <vt:lpstr>游ゴシック</vt:lpstr>
      <vt:lpstr>Arial</vt:lpstr>
      <vt:lpstr>Calibri</vt:lpstr>
      <vt:lpstr>Century</vt:lpstr>
      <vt:lpstr>Times New Roman</vt:lpstr>
      <vt:lpstr>Office テーマ</vt:lpstr>
      <vt:lpstr>数式</vt:lpstr>
      <vt:lpstr>PowerPoint プレゼンテーション</vt:lpstr>
      <vt:lpstr>PowerPoint プレゼンテーション</vt:lpstr>
      <vt:lpstr>Euler equations for a free rigid body</vt:lpstr>
      <vt:lpstr>Nambu dynamics for a free rigid body</vt:lpstr>
      <vt:lpstr>Steady Euler flows</vt:lpstr>
      <vt:lpstr>Nambu bracket for incompressible flow</vt:lpstr>
      <vt:lpstr>Arnold’s theorem</vt:lpstr>
      <vt:lpstr>Generalization of Nambu bracket</vt:lpstr>
      <vt:lpstr>Contents</vt:lpstr>
      <vt:lpstr>PowerPoint プレゼンテーション</vt:lpstr>
      <vt:lpstr>Equations of MHD</vt:lpstr>
      <vt:lpstr>Magnetohydrodynamics of a compressible adiabatic conducting fluid</vt:lpstr>
      <vt:lpstr>PowerPoint プレゼンテーション</vt:lpstr>
      <vt:lpstr>A difficulty</vt:lpstr>
      <vt:lpstr>PowerPoint プレゼンテーション</vt:lpstr>
      <vt:lpstr>Casimir = Topological invariant</vt:lpstr>
      <vt:lpstr>Emmy Amalie Noether</vt:lpstr>
      <vt:lpstr>Topological Invariants of magnetohydrodynamics  from  Noether’s Theorem</vt:lpstr>
      <vt:lpstr>A unified View of Topological Invariants of magnetohydrodynamics from   Noether’s Theorem</vt:lpstr>
      <vt:lpstr>Lagrangian label function</vt:lpstr>
      <vt:lpstr>Variation of action: Baroclinic case</vt:lpstr>
      <vt:lpstr>Hamilton’s principle in material coordinates</vt:lpstr>
      <vt:lpstr>Particle relabeling symmetry</vt:lpstr>
      <vt:lpstr>Noether’s theorem for particle relabeling symmetry</vt:lpstr>
      <vt:lpstr>Divergence symmetry</vt:lpstr>
      <vt:lpstr>PowerPoint プレゼンテーション</vt:lpstr>
      <vt:lpstr>Compact Nambu bracket</vt:lpstr>
      <vt:lpstr>A difficulty associated with Lie-Poisson bracket</vt:lpstr>
      <vt:lpstr>Proof that hc is a Casimir invariant</vt:lpstr>
      <vt:lpstr>Poisson bracket induced from Nambu bracket</vt:lpstr>
      <vt:lpstr>Summary</vt:lpstr>
      <vt:lpstr>PowerPoint プレゼンテーション</vt:lpstr>
      <vt:lpstr>Iso-magnetovortical perturbations</vt:lpstr>
      <vt:lpstr>Extension of Arnold’s theorem to MHD</vt:lpstr>
      <vt:lpstr>Motion of a vortex filament</vt:lpstr>
      <vt:lpstr>Motion of a vortex filament with axial flow</vt:lpstr>
      <vt:lpstr>PowerPoint プレゼンテーション</vt:lpstr>
      <vt:lpstr>Lie-Poisson brackets</vt:lpstr>
      <vt:lpstr>Recursion operator</vt:lpstr>
      <vt:lpstr>PowerPoint プレゼンテーション</vt:lpstr>
      <vt:lpstr>Remark on  Noether’s 2nd Theorem</vt:lpstr>
      <vt:lpstr>Variational symmetry</vt:lpstr>
      <vt:lpstr>Lagrangian label function</vt:lpstr>
      <vt:lpstr>Particle relabeling symmetry</vt:lpstr>
      <vt:lpstr>Variation of action: nonisentropic MHD</vt:lpstr>
      <vt:lpstr>Hamilton’s principle in material coordinates</vt:lpstr>
    </vt:vector>
  </TitlesOfParts>
  <Company>jamstec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Ubiquitous eddies in oceans caused by baroclinic  instability in the mid- and high latitude regions</dc:title>
  <dc:creator>sakuma</dc:creator>
  <cp:lastModifiedBy>fukumoto</cp:lastModifiedBy>
  <cp:revision>478</cp:revision>
  <cp:lastPrinted>2020-09-08T20:09:43Z</cp:lastPrinted>
  <dcterms:created xsi:type="dcterms:W3CDTF">2012-07-24T02:08:49Z</dcterms:created>
  <dcterms:modified xsi:type="dcterms:W3CDTF">2023-12-03T23:13:04Z</dcterms:modified>
</cp:coreProperties>
</file>