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docx" ContentType="application/vnd.openxmlformats-officedocument.wordprocessingml.document"/>
  <Default Extension="bin" ContentType="application/vnd.openxmlformats-officedocument.oleObject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theme/themeOverride3.xml" ContentType="application/vnd.openxmlformats-officedocument.themeOverride+xml"/>
  <Override PartName="/ppt/drawings/drawing2.xml" ContentType="application/vnd.openxmlformats-officedocument.drawingml.chartshape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notesSlides/notesSlide7.xml" ContentType="application/vnd.openxmlformats-officedocument.presentationml.notesSlide+xml"/>
  <Override PartName="/ppt/charts/chart7.xml" ContentType="application/vnd.openxmlformats-officedocument.drawingml.chart+xml"/>
  <Override PartName="/ppt/theme/themeOverride4.xml" ContentType="application/vnd.openxmlformats-officedocument.themeOverride+xml"/>
  <Override PartName="/ppt/drawings/drawing3.xml" ContentType="application/vnd.openxmlformats-officedocument.drawingml.chartshape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8.xml" ContentType="application/vnd.openxmlformats-officedocument.drawingml.chart+xml"/>
  <Override PartName="/ppt/theme/themeOverride5.xml" ContentType="application/vnd.openxmlformats-officedocument.themeOverride+xml"/>
  <Override PartName="/ppt/charts/chart9.xml" ContentType="application/vnd.openxmlformats-officedocument.drawingml.chart+xml"/>
  <Override PartName="/ppt/theme/themeOverride6.xml" ContentType="application/vnd.openxmlformats-officedocument.themeOverride+xml"/>
  <Override PartName="/ppt/charts/chart10.xml" ContentType="application/vnd.openxmlformats-officedocument.drawingml.chart+xml"/>
  <Override PartName="/ppt/theme/themeOverride7.xml" ContentType="application/vnd.openxmlformats-officedocument.themeOverride+xml"/>
  <Override PartName="/ppt/drawings/drawing4.xml" ContentType="application/vnd.openxmlformats-officedocument.drawingml.chartshapes+xml"/>
  <Override PartName="/ppt/charts/chart11.xml" ContentType="application/vnd.openxmlformats-officedocument.drawingml.chart+xml"/>
  <Override PartName="/ppt/theme/themeOverride8.xml" ContentType="application/vnd.openxmlformats-officedocument.themeOverride+xml"/>
  <Override PartName="/ppt/drawings/drawing5.xml" ContentType="application/vnd.openxmlformats-officedocument.drawingml.chartshapes+xml"/>
  <Override PartName="/ppt/charts/chart12.xml" ContentType="application/vnd.openxmlformats-officedocument.drawingml.chart+xml"/>
  <Override PartName="/ppt/theme/themeOverride9.xml" ContentType="application/vnd.openxmlformats-officedocument.themeOverride+xml"/>
  <Override PartName="/ppt/drawings/drawing6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2"/>
  </p:notesMasterIdLst>
  <p:sldIdLst>
    <p:sldId id="256" r:id="rId2"/>
    <p:sldId id="580" r:id="rId3"/>
    <p:sldId id="582" r:id="rId4"/>
    <p:sldId id="713" r:id="rId5"/>
    <p:sldId id="742" r:id="rId6"/>
    <p:sldId id="613" r:id="rId7"/>
    <p:sldId id="612" r:id="rId8"/>
    <p:sldId id="714" r:id="rId9"/>
    <p:sldId id="705" r:id="rId10"/>
    <p:sldId id="649" r:id="rId11"/>
    <p:sldId id="706" r:id="rId12"/>
    <p:sldId id="707" r:id="rId13"/>
    <p:sldId id="708" r:id="rId14"/>
    <p:sldId id="709" r:id="rId15"/>
    <p:sldId id="710" r:id="rId16"/>
    <p:sldId id="673" r:id="rId17"/>
    <p:sldId id="739" r:id="rId18"/>
    <p:sldId id="691" r:id="rId19"/>
    <p:sldId id="731" r:id="rId20"/>
    <p:sldId id="735" r:id="rId21"/>
    <p:sldId id="738" r:id="rId22"/>
    <p:sldId id="579" r:id="rId23"/>
    <p:sldId id="716" r:id="rId24"/>
    <p:sldId id="686" r:id="rId25"/>
    <p:sldId id="617" r:id="rId26"/>
    <p:sldId id="618" r:id="rId27"/>
    <p:sldId id="719" r:id="rId28"/>
    <p:sldId id="619" r:id="rId29"/>
    <p:sldId id="718" r:id="rId30"/>
    <p:sldId id="623" r:id="rId31"/>
    <p:sldId id="621" r:id="rId32"/>
    <p:sldId id="628" r:id="rId33"/>
    <p:sldId id="725" r:id="rId34"/>
    <p:sldId id="629" r:id="rId35"/>
    <p:sldId id="726" r:id="rId36"/>
    <p:sldId id="747" r:id="rId37"/>
    <p:sldId id="730" r:id="rId38"/>
    <p:sldId id="614" r:id="rId39"/>
    <p:sldId id="743" r:id="rId40"/>
    <p:sldId id="744" r:id="rId41"/>
    <p:sldId id="745" r:id="rId42"/>
    <p:sldId id="746" r:id="rId43"/>
    <p:sldId id="729" r:id="rId44"/>
    <p:sldId id="722" r:id="rId45"/>
    <p:sldId id="723" r:id="rId46"/>
    <p:sldId id="598" r:id="rId47"/>
    <p:sldId id="720" r:id="rId48"/>
    <p:sldId id="711" r:id="rId49"/>
    <p:sldId id="712" r:id="rId50"/>
    <p:sldId id="741" r:id="rId51"/>
  </p:sldIdLst>
  <p:sldSz cx="9144000" cy="5143500" type="screen16x9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190B60"/>
    <a:srgbClr val="0D0632"/>
    <a:srgbClr val="FFFF33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4"/>
    <p:restoredTop sz="94656"/>
  </p:normalViewPr>
  <p:slideViewPr>
    <p:cSldViewPr snapToObjects="1">
      <p:cViewPr>
        <p:scale>
          <a:sx n="150" d="100"/>
          <a:sy n="150" d="100"/>
        </p:scale>
        <p:origin x="-1216" y="-1040"/>
      </p:cViewPr>
      <p:guideLst>
        <p:guide orient="horz" pos="1620"/>
        <p:guide pos="2880"/>
      </p:guideLst>
    </p:cSldViewPr>
  </p:slideViewPr>
  <p:notesTextViewPr>
    <p:cViewPr>
      <p:scale>
        <a:sx n="200" d="100"/>
        <a:sy n="2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notesMaster" Target="notesMasters/notesMaster1.xml"/><Relationship Id="rId53" Type="http://schemas.openxmlformats.org/officeDocument/2006/relationships/presProps" Target="presProps.xml"/><Relationship Id="rId54" Type="http://schemas.openxmlformats.org/officeDocument/2006/relationships/viewProps" Target="viewProps.xml"/><Relationship Id="rId55" Type="http://schemas.openxmlformats.org/officeDocument/2006/relationships/theme" Target="theme/theme1.xml"/><Relationship Id="rId56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.xml"/><Relationship Id="rId2" Type="http://schemas.openxmlformats.org/officeDocument/2006/relationships/oleObject" Target="Flamming%20Mac:Users:hao:Dropbox:Eel's%20lab%20work:vaast:VAAST2:pop_simulation:pop_sim.xlsx" TargetMode="External"/><Relationship Id="rId3" Type="http://schemas.openxmlformats.org/officeDocument/2006/relationships/chartUserShapes" Target="../drawings/drawing1.xm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7.xml"/><Relationship Id="rId2" Type="http://schemas.openxmlformats.org/officeDocument/2006/relationships/oleObject" Target="Macintosh%20HD:Users:chuff:Desktop:Research:VAAST%202.0:excel_version_of_figures:Figure%207.xlsx" TargetMode="External"/><Relationship Id="rId3" Type="http://schemas.openxmlformats.org/officeDocument/2006/relationships/chartUserShapes" Target="../drawings/drawing4.xml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8.xml"/><Relationship Id="rId2" Type="http://schemas.openxmlformats.org/officeDocument/2006/relationships/oleObject" Target="Macintosh%20HD:Users:chuff:Desktop:Research:VAAST%202.0:excel_version_of_figures:figure1b_with_discrete_values.xlsx" TargetMode="External"/><Relationship Id="rId3" Type="http://schemas.openxmlformats.org/officeDocument/2006/relationships/chartUserShapes" Target="../drawings/drawing5.xml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9.xml"/><Relationship Id="rId2" Type="http://schemas.openxmlformats.org/officeDocument/2006/relationships/oleObject" Target="Macintosh%20HD:Users:chuff:Desktop:Research:VAAST%202.0:excel_version_of_figures:figure1b_with_discrete_values.xlsx" TargetMode="External"/><Relationship Id="rId3" Type="http://schemas.openxmlformats.org/officeDocument/2006/relationships/chartUserShapes" Target="../drawings/drawing6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2.xml"/><Relationship Id="rId2" Type="http://schemas.openxmlformats.org/officeDocument/2006/relationships/oleObject" Target="Flamming%20Mac:Users:hao:Dropbox:Eel's%20lab%20work:vaast:VAAST2:pop_simulation:pop_sim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3.xml"/><Relationship Id="rId2" Type="http://schemas.openxmlformats.org/officeDocument/2006/relationships/oleObject" Target="Macintosh%20HD:Users:chuff:Desktop:Research:VAAST%202.0:excel_version_of_figures:figure3-5.xlsx" TargetMode="External"/><Relationship Id="rId3" Type="http://schemas.openxmlformats.org/officeDocument/2006/relationships/chartUserShapes" Target="../drawings/drawing2.xm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chuff:Desktop:Research:VAAST%202.0:excel_version_of_figures:Figure%202.%20rare%20disease%20simulation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chuff:Desktop:Research:VAAST%202.0:excel_version_of_figures:Figure%202.%20rare%20disease%20simulation.xlsx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chuff:Desktop:Research:VAAST%202.0:excel_version_of_figures:Figure%202.%20rare%20disease%20simulation.xlsx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4.xml"/><Relationship Id="rId2" Type="http://schemas.openxmlformats.org/officeDocument/2006/relationships/oleObject" Target="Macintosh%20HD:Users:chuff:Desktop:Research:pVAAST:submission:Figure%203BC.%20common%20disease%20simulation.xlsx" TargetMode="External"/><Relationship Id="rId3" Type="http://schemas.openxmlformats.org/officeDocument/2006/relationships/chartUserShapes" Target="../drawings/drawing3.xm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5.xml"/><Relationship Id="rId2" Type="http://schemas.openxmlformats.org/officeDocument/2006/relationships/oleObject" Target="Macintosh%20HD:Users:chuff:Desktop:Research:VAAST%202.0:excel_version_of_figures:Figure%207.xlsx" TargetMode="Externa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6.xml"/><Relationship Id="rId2" Type="http://schemas.openxmlformats.org/officeDocument/2006/relationships/oleObject" Target="Macintosh%20HD:Users:chuff:Desktop:Research:VAAST%202.0:excel_version_of_figures:Figure%207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scatterChart>
        <c:scatterStyle val="smoothMarker"/>
        <c:varyColors val="0"/>
        <c:ser>
          <c:idx val="0"/>
          <c:order val="0"/>
          <c:tx>
            <c:strRef>
              <c:f>PAR!$A$4</c:f>
              <c:strCache>
                <c:ptCount val="1"/>
                <c:pt idx="0">
                  <c:v>VAAST1</c:v>
                </c:pt>
              </c:strCache>
            </c:strRef>
          </c:tx>
          <c:xVal>
            <c:numRef>
              <c:f>PAR!$B$3:$H$3</c:f>
              <c:numCache>
                <c:formatCode>General</c:formatCode>
                <c:ptCount val="7"/>
                <c:pt idx="0">
                  <c:v>0.01</c:v>
                </c:pt>
                <c:pt idx="1">
                  <c:v>0.02</c:v>
                </c:pt>
                <c:pt idx="2">
                  <c:v>0.03</c:v>
                </c:pt>
                <c:pt idx="3">
                  <c:v>0.04</c:v>
                </c:pt>
                <c:pt idx="4">
                  <c:v>0.05</c:v>
                </c:pt>
                <c:pt idx="5">
                  <c:v>0.07</c:v>
                </c:pt>
                <c:pt idx="6">
                  <c:v>0.1</c:v>
                </c:pt>
              </c:numCache>
            </c:numRef>
          </c:xVal>
          <c:yVal>
            <c:numRef>
              <c:f>PAR!$B$4:$H$4</c:f>
              <c:numCache>
                <c:formatCode>General</c:formatCode>
                <c:ptCount val="7"/>
                <c:pt idx="0">
                  <c:v>0.02</c:v>
                </c:pt>
                <c:pt idx="1">
                  <c:v>0.16</c:v>
                </c:pt>
                <c:pt idx="2">
                  <c:v>0.62</c:v>
                </c:pt>
                <c:pt idx="3">
                  <c:v>0.92</c:v>
                </c:pt>
                <c:pt idx="4">
                  <c:v>1.0</c:v>
                </c:pt>
                <c:pt idx="5">
                  <c:v>1.0</c:v>
                </c:pt>
                <c:pt idx="6">
                  <c:v>1.0</c:v>
                </c:pt>
              </c:numCache>
            </c:numRef>
          </c:yVal>
          <c:smooth val="1"/>
        </c:ser>
        <c:ser>
          <c:idx val="1"/>
          <c:order val="1"/>
          <c:tx>
            <c:strRef>
              <c:f>PAR!$A$5</c:f>
              <c:strCache>
                <c:ptCount val="1"/>
                <c:pt idx="0">
                  <c:v>VAAST2</c:v>
                </c:pt>
              </c:strCache>
            </c:strRef>
          </c:tx>
          <c:xVal>
            <c:numRef>
              <c:f>PAR!$B$3:$H$3</c:f>
              <c:numCache>
                <c:formatCode>General</c:formatCode>
                <c:ptCount val="7"/>
                <c:pt idx="0">
                  <c:v>0.01</c:v>
                </c:pt>
                <c:pt idx="1">
                  <c:v>0.02</c:v>
                </c:pt>
                <c:pt idx="2">
                  <c:v>0.03</c:v>
                </c:pt>
                <c:pt idx="3">
                  <c:v>0.04</c:v>
                </c:pt>
                <c:pt idx="4">
                  <c:v>0.05</c:v>
                </c:pt>
                <c:pt idx="5">
                  <c:v>0.07</c:v>
                </c:pt>
                <c:pt idx="6">
                  <c:v>0.1</c:v>
                </c:pt>
              </c:numCache>
            </c:numRef>
          </c:xVal>
          <c:yVal>
            <c:numRef>
              <c:f>PAR!$B$5:$H$5</c:f>
              <c:numCache>
                <c:formatCode>General</c:formatCode>
                <c:ptCount val="7"/>
                <c:pt idx="0">
                  <c:v>0.01</c:v>
                </c:pt>
                <c:pt idx="1">
                  <c:v>0.26</c:v>
                </c:pt>
                <c:pt idx="2">
                  <c:v>0.71</c:v>
                </c:pt>
                <c:pt idx="3">
                  <c:v>0.96</c:v>
                </c:pt>
                <c:pt idx="4">
                  <c:v>1.0</c:v>
                </c:pt>
                <c:pt idx="5">
                  <c:v>1.0</c:v>
                </c:pt>
                <c:pt idx="6">
                  <c:v>1.0</c:v>
                </c:pt>
              </c:numCache>
            </c:numRef>
          </c:yVal>
          <c:smooth val="1"/>
        </c:ser>
        <c:ser>
          <c:idx val="2"/>
          <c:order val="2"/>
          <c:tx>
            <c:strRef>
              <c:f>PAR!$A$6</c:f>
              <c:strCache>
                <c:ptCount val="1"/>
                <c:pt idx="0">
                  <c:v>KBAC</c:v>
                </c:pt>
              </c:strCache>
            </c:strRef>
          </c:tx>
          <c:xVal>
            <c:numRef>
              <c:f>PAR!$B$3:$H$3</c:f>
              <c:numCache>
                <c:formatCode>General</c:formatCode>
                <c:ptCount val="7"/>
                <c:pt idx="0">
                  <c:v>0.01</c:v>
                </c:pt>
                <c:pt idx="1">
                  <c:v>0.02</c:v>
                </c:pt>
                <c:pt idx="2">
                  <c:v>0.03</c:v>
                </c:pt>
                <c:pt idx="3">
                  <c:v>0.04</c:v>
                </c:pt>
                <c:pt idx="4">
                  <c:v>0.05</c:v>
                </c:pt>
                <c:pt idx="5">
                  <c:v>0.07</c:v>
                </c:pt>
                <c:pt idx="6">
                  <c:v>0.1</c:v>
                </c:pt>
              </c:numCache>
            </c:numRef>
          </c:xVal>
          <c:yVal>
            <c:numRef>
              <c:f>PAR!$B$6:$H$6</c:f>
              <c:numCache>
                <c:formatCode>General</c:formatCode>
                <c:ptCount val="7"/>
                <c:pt idx="0">
                  <c:v>0.0</c:v>
                </c:pt>
                <c:pt idx="1">
                  <c:v>0.0</c:v>
                </c:pt>
                <c:pt idx="2">
                  <c:v>0.0</c:v>
                </c:pt>
                <c:pt idx="3">
                  <c:v>0.02</c:v>
                </c:pt>
                <c:pt idx="4">
                  <c:v>0.03</c:v>
                </c:pt>
                <c:pt idx="5">
                  <c:v>0.05</c:v>
                </c:pt>
                <c:pt idx="6">
                  <c:v>0.39</c:v>
                </c:pt>
              </c:numCache>
            </c:numRef>
          </c:yVal>
          <c:smooth val="1"/>
        </c:ser>
        <c:ser>
          <c:idx val="3"/>
          <c:order val="3"/>
          <c:tx>
            <c:strRef>
              <c:f>PAR!$A$7</c:f>
              <c:strCache>
                <c:ptCount val="1"/>
                <c:pt idx="0">
                  <c:v>SKAT</c:v>
                </c:pt>
              </c:strCache>
            </c:strRef>
          </c:tx>
          <c:xVal>
            <c:numRef>
              <c:f>PAR!$B$3:$H$3</c:f>
              <c:numCache>
                <c:formatCode>General</c:formatCode>
                <c:ptCount val="7"/>
                <c:pt idx="0">
                  <c:v>0.01</c:v>
                </c:pt>
                <c:pt idx="1">
                  <c:v>0.02</c:v>
                </c:pt>
                <c:pt idx="2">
                  <c:v>0.03</c:v>
                </c:pt>
                <c:pt idx="3">
                  <c:v>0.04</c:v>
                </c:pt>
                <c:pt idx="4">
                  <c:v>0.05</c:v>
                </c:pt>
                <c:pt idx="5">
                  <c:v>0.07</c:v>
                </c:pt>
                <c:pt idx="6">
                  <c:v>0.1</c:v>
                </c:pt>
              </c:numCache>
            </c:numRef>
          </c:xVal>
          <c:yVal>
            <c:numRef>
              <c:f>PAR!$B$7:$H$7</c:f>
              <c:numCache>
                <c:formatCode>General</c:formatCode>
                <c:ptCount val="7"/>
                <c:pt idx="0">
                  <c:v>0.0</c:v>
                </c:pt>
                <c:pt idx="1">
                  <c:v>0.0</c:v>
                </c:pt>
                <c:pt idx="2">
                  <c:v>0.03</c:v>
                </c:pt>
                <c:pt idx="3">
                  <c:v>0.34</c:v>
                </c:pt>
                <c:pt idx="4">
                  <c:v>0.67</c:v>
                </c:pt>
                <c:pt idx="5">
                  <c:v>0.97</c:v>
                </c:pt>
                <c:pt idx="6">
                  <c:v>1.0</c:v>
                </c:pt>
              </c:numCache>
            </c:numRef>
          </c:yVal>
          <c:smooth val="1"/>
        </c:ser>
        <c:ser>
          <c:idx val="4"/>
          <c:order val="4"/>
          <c:tx>
            <c:strRef>
              <c:f>PAR!$A$8</c:f>
              <c:strCache>
                <c:ptCount val="1"/>
                <c:pt idx="0">
                  <c:v>VT-PP2</c:v>
                </c:pt>
              </c:strCache>
            </c:strRef>
          </c:tx>
          <c:marker>
            <c:symbol val="star"/>
            <c:size val="12"/>
          </c:marker>
          <c:xVal>
            <c:numRef>
              <c:f>PAR!$B$3:$H$3</c:f>
              <c:numCache>
                <c:formatCode>General</c:formatCode>
                <c:ptCount val="7"/>
                <c:pt idx="0">
                  <c:v>0.01</c:v>
                </c:pt>
                <c:pt idx="1">
                  <c:v>0.02</c:v>
                </c:pt>
                <c:pt idx="2">
                  <c:v>0.03</c:v>
                </c:pt>
                <c:pt idx="3">
                  <c:v>0.04</c:v>
                </c:pt>
                <c:pt idx="4">
                  <c:v>0.05</c:v>
                </c:pt>
                <c:pt idx="5">
                  <c:v>0.07</c:v>
                </c:pt>
                <c:pt idx="6">
                  <c:v>0.1</c:v>
                </c:pt>
              </c:numCache>
            </c:numRef>
          </c:xVal>
          <c:yVal>
            <c:numRef>
              <c:f>PAR!$B$8:$H$8</c:f>
              <c:numCache>
                <c:formatCode>General</c:formatCode>
                <c:ptCount val="7"/>
                <c:pt idx="0">
                  <c:v>0.0</c:v>
                </c:pt>
                <c:pt idx="1">
                  <c:v>0.13</c:v>
                </c:pt>
                <c:pt idx="2">
                  <c:v>0.55</c:v>
                </c:pt>
                <c:pt idx="3">
                  <c:v>0.94</c:v>
                </c:pt>
                <c:pt idx="4">
                  <c:v>1.0</c:v>
                </c:pt>
                <c:pt idx="5">
                  <c:v>1.0</c:v>
                </c:pt>
                <c:pt idx="6">
                  <c:v>1.0</c:v>
                </c:pt>
              </c:numCache>
            </c:numRef>
          </c:yVal>
          <c:smooth val="1"/>
        </c:ser>
        <c:ser>
          <c:idx val="5"/>
          <c:order val="5"/>
          <c:tx>
            <c:strRef>
              <c:f>PAR!$A$9</c:f>
              <c:strCache>
                <c:ptCount val="1"/>
                <c:pt idx="0">
                  <c:v>WSS</c:v>
                </c:pt>
              </c:strCache>
            </c:strRef>
          </c:tx>
          <c:xVal>
            <c:numRef>
              <c:f>PAR!$B$3:$H$3</c:f>
              <c:numCache>
                <c:formatCode>General</c:formatCode>
                <c:ptCount val="7"/>
                <c:pt idx="0">
                  <c:v>0.01</c:v>
                </c:pt>
                <c:pt idx="1">
                  <c:v>0.02</c:v>
                </c:pt>
                <c:pt idx="2">
                  <c:v>0.03</c:v>
                </c:pt>
                <c:pt idx="3">
                  <c:v>0.04</c:v>
                </c:pt>
                <c:pt idx="4">
                  <c:v>0.05</c:v>
                </c:pt>
                <c:pt idx="5">
                  <c:v>0.07</c:v>
                </c:pt>
                <c:pt idx="6">
                  <c:v>0.1</c:v>
                </c:pt>
              </c:numCache>
            </c:numRef>
          </c:xVal>
          <c:yVal>
            <c:numRef>
              <c:f>PAR!$B$9:$H$9</c:f>
              <c:numCache>
                <c:formatCode>General</c:formatCode>
                <c:ptCount val="7"/>
                <c:pt idx="0">
                  <c:v>0.0</c:v>
                </c:pt>
                <c:pt idx="1">
                  <c:v>0.0</c:v>
                </c:pt>
                <c:pt idx="2">
                  <c:v>0.01</c:v>
                </c:pt>
                <c:pt idx="3">
                  <c:v>0.04</c:v>
                </c:pt>
                <c:pt idx="4">
                  <c:v>0.17</c:v>
                </c:pt>
                <c:pt idx="5">
                  <c:v>0.6</c:v>
                </c:pt>
                <c:pt idx="6">
                  <c:v>0.98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46960816"/>
        <c:axId val="845906528"/>
      </c:scatterChart>
      <c:valAx>
        <c:axId val="846960816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600">
                    <a:solidFill>
                      <a:srgbClr val="FFFFFF"/>
                    </a:solidFill>
                  </a:defRPr>
                </a:pPr>
                <a:r>
                  <a:rPr lang="en-US" sz="1600" dirty="0" smtClean="0">
                    <a:solidFill>
                      <a:srgbClr val="FFFFFF"/>
                    </a:solidFill>
                  </a:rPr>
                  <a:t>Population</a:t>
                </a:r>
                <a:r>
                  <a:rPr lang="en-US" sz="1600" baseline="0" dirty="0" smtClean="0">
                    <a:solidFill>
                      <a:srgbClr val="FFFFFF"/>
                    </a:solidFill>
                  </a:rPr>
                  <a:t> Attributable Risk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>
                <a:solidFill>
                  <a:srgbClr val="FFFFFF"/>
                </a:solidFill>
              </a:defRPr>
            </a:pPr>
            <a:endParaRPr lang="en-US"/>
          </a:p>
        </c:txPr>
        <c:crossAx val="845906528"/>
        <c:crosses val="autoZero"/>
        <c:crossBetween val="midCat"/>
      </c:valAx>
      <c:valAx>
        <c:axId val="845906528"/>
        <c:scaling>
          <c:orientation val="minMax"/>
          <c:max val="1.02"/>
          <c:min val="0.0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sz="2000">
                    <a:solidFill>
                      <a:schemeClr val="bg1"/>
                    </a:solidFill>
                  </a:defRPr>
                </a:pPr>
                <a:r>
                  <a:rPr lang="en-US" sz="2000" dirty="0" smtClean="0">
                    <a:solidFill>
                      <a:schemeClr val="bg1"/>
                    </a:solidFill>
                  </a:rPr>
                  <a:t>Power</a:t>
                </a:r>
                <a:endParaRPr lang="en-US" sz="2000" dirty="0">
                  <a:solidFill>
                    <a:schemeClr val="bg1"/>
                  </a:solidFill>
                </a:endParaRP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>
                <a:solidFill>
                  <a:schemeClr val="bg1"/>
                </a:solidFill>
              </a:defRPr>
            </a:pPr>
            <a:endParaRPr lang="en-US"/>
          </a:p>
        </c:txPr>
        <c:crossAx val="846960816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866150481189851"/>
          <c:y val="0.00721791427166908"/>
          <c:w val="0.133849518810149"/>
          <c:h val="0.909606120714083"/>
        </c:manualLayout>
      </c:layout>
      <c:overlay val="0"/>
      <c:txPr>
        <a:bodyPr/>
        <a:lstStyle/>
        <a:p>
          <a:pPr>
            <a:defRPr sz="1400">
              <a:solidFill>
                <a:srgbClr val="FFFFFF"/>
              </a:solidFill>
            </a:defRPr>
          </a:pPr>
          <a:endParaRPr lang="en-US"/>
        </a:p>
      </c:txPr>
    </c:legend>
    <c:plotVisOnly val="1"/>
    <c:dispBlanksAs val="gap"/>
    <c:showDLblsOverMax val="0"/>
  </c:chart>
  <c:externalData r:id="rId2">
    <c:autoUpdate val="0"/>
  </c:externalData>
  <c:userShapes r:id="rId3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30318545069926"/>
          <c:y val="0.0662490039907423"/>
          <c:w val="0.580487518847378"/>
          <c:h val="0.739488588035597"/>
        </c:manualLayout>
      </c:layout>
      <c:scatterChart>
        <c:scatterStyle val="lineMarker"/>
        <c:varyColors val="0"/>
        <c:ser>
          <c:idx val="0"/>
          <c:order val="0"/>
          <c:tx>
            <c:strRef>
              <c:f>penetrance!$B$35</c:f>
              <c:strCache>
                <c:ptCount val="1"/>
                <c:pt idx="0">
                  <c:v>pVAAST</c:v>
                </c:pt>
              </c:strCache>
            </c:strRef>
          </c:tx>
          <c:marker>
            <c:symbol val="circle"/>
            <c:size val="7"/>
          </c:marker>
          <c:xVal>
            <c:numRef>
              <c:f>penetrance!$A$36:$A$47</c:f>
              <c:numCache>
                <c:formatCode>General</c:formatCode>
                <c:ptCount val="12"/>
                <c:pt idx="0">
                  <c:v>0.933333333333333</c:v>
                </c:pt>
                <c:pt idx="1">
                  <c:v>0.866666666666667</c:v>
                </c:pt>
                <c:pt idx="2">
                  <c:v>0.8</c:v>
                </c:pt>
                <c:pt idx="3">
                  <c:v>0.733333333333333</c:v>
                </c:pt>
                <c:pt idx="4">
                  <c:v>0.666666666666667</c:v>
                </c:pt>
                <c:pt idx="5">
                  <c:v>0.6</c:v>
                </c:pt>
                <c:pt idx="6">
                  <c:v>0.533333333333333</c:v>
                </c:pt>
                <c:pt idx="7">
                  <c:v>0.466666666666667</c:v>
                </c:pt>
                <c:pt idx="8">
                  <c:v>0.4</c:v>
                </c:pt>
                <c:pt idx="9">
                  <c:v>0.333333333333333</c:v>
                </c:pt>
                <c:pt idx="10">
                  <c:v>0.266666666666667</c:v>
                </c:pt>
                <c:pt idx="11">
                  <c:v>0.2</c:v>
                </c:pt>
              </c:numCache>
            </c:numRef>
          </c:xVal>
          <c:yVal>
            <c:numRef>
              <c:f>penetrance!$B$36:$B$47</c:f>
              <c:numCache>
                <c:formatCode>General</c:formatCode>
                <c:ptCount val="12"/>
                <c:pt idx="0">
                  <c:v>1.0</c:v>
                </c:pt>
                <c:pt idx="1">
                  <c:v>1.0</c:v>
                </c:pt>
                <c:pt idx="2">
                  <c:v>1.0</c:v>
                </c:pt>
                <c:pt idx="3">
                  <c:v>1.0</c:v>
                </c:pt>
                <c:pt idx="4">
                  <c:v>1.0</c:v>
                </c:pt>
                <c:pt idx="5">
                  <c:v>1.0</c:v>
                </c:pt>
                <c:pt idx="6">
                  <c:v>1.0</c:v>
                </c:pt>
                <c:pt idx="7">
                  <c:v>1.0</c:v>
                </c:pt>
                <c:pt idx="8">
                  <c:v>1.0</c:v>
                </c:pt>
                <c:pt idx="9">
                  <c:v>2.0</c:v>
                </c:pt>
                <c:pt idx="10">
                  <c:v>6.0</c:v>
                </c:pt>
                <c:pt idx="11">
                  <c:v>8.0</c:v>
                </c:pt>
              </c:numCache>
            </c:numRef>
          </c:yVal>
          <c:smooth val="0"/>
        </c:ser>
        <c:ser>
          <c:idx val="1"/>
          <c:order val="1"/>
          <c:tx>
            <c:strRef>
              <c:f>penetrance!$C$35</c:f>
              <c:strCache>
                <c:ptCount val="1"/>
                <c:pt idx="0">
                  <c:v>Superlink</c:v>
                </c:pt>
              </c:strCache>
            </c:strRef>
          </c:tx>
          <c:marker>
            <c:symbol val="circle"/>
            <c:size val="7"/>
          </c:marker>
          <c:xVal>
            <c:numRef>
              <c:f>penetrance!$A$36:$A$47</c:f>
              <c:numCache>
                <c:formatCode>General</c:formatCode>
                <c:ptCount val="12"/>
                <c:pt idx="0">
                  <c:v>0.933333333333333</c:v>
                </c:pt>
                <c:pt idx="1">
                  <c:v>0.866666666666667</c:v>
                </c:pt>
                <c:pt idx="2">
                  <c:v>0.8</c:v>
                </c:pt>
                <c:pt idx="3">
                  <c:v>0.733333333333333</c:v>
                </c:pt>
                <c:pt idx="4">
                  <c:v>0.666666666666667</c:v>
                </c:pt>
                <c:pt idx="5">
                  <c:v>0.6</c:v>
                </c:pt>
                <c:pt idx="6">
                  <c:v>0.533333333333333</c:v>
                </c:pt>
                <c:pt idx="7">
                  <c:v>0.466666666666667</c:v>
                </c:pt>
                <c:pt idx="8">
                  <c:v>0.4</c:v>
                </c:pt>
                <c:pt idx="9">
                  <c:v>0.333333333333333</c:v>
                </c:pt>
                <c:pt idx="10">
                  <c:v>0.266666666666667</c:v>
                </c:pt>
                <c:pt idx="11">
                  <c:v>0.2</c:v>
                </c:pt>
              </c:numCache>
            </c:numRef>
          </c:xVal>
          <c:yVal>
            <c:numRef>
              <c:f>penetrance!$C$36:$C$47</c:f>
              <c:numCache>
                <c:formatCode>General</c:formatCode>
                <c:ptCount val="12"/>
                <c:pt idx="0">
                  <c:v>1.0</c:v>
                </c:pt>
                <c:pt idx="1">
                  <c:v>1.0</c:v>
                </c:pt>
                <c:pt idx="2">
                  <c:v>1.0</c:v>
                </c:pt>
                <c:pt idx="3">
                  <c:v>1.0</c:v>
                </c:pt>
                <c:pt idx="4">
                  <c:v>3.0</c:v>
                </c:pt>
                <c:pt idx="5">
                  <c:v>1.0</c:v>
                </c:pt>
                <c:pt idx="6">
                  <c:v>1.0</c:v>
                </c:pt>
                <c:pt idx="7">
                  <c:v>1.0</c:v>
                </c:pt>
                <c:pt idx="8">
                  <c:v>1.0</c:v>
                </c:pt>
                <c:pt idx="9">
                  <c:v>5.0</c:v>
                </c:pt>
                <c:pt idx="10">
                  <c:v>1460.0</c:v>
                </c:pt>
                <c:pt idx="11">
                  <c:v>6090.0</c:v>
                </c:pt>
              </c:numCache>
            </c:numRef>
          </c:yVal>
          <c:smooth val="0"/>
        </c:ser>
        <c:ser>
          <c:idx val="2"/>
          <c:order val="2"/>
          <c:tx>
            <c:strRef>
              <c:f>penetrance!$D$35</c:f>
              <c:strCache>
                <c:ptCount val="1"/>
                <c:pt idx="0">
                  <c:v>pVAAST-LOD</c:v>
                </c:pt>
              </c:strCache>
            </c:strRef>
          </c:tx>
          <c:marker>
            <c:symbol val="circle"/>
            <c:size val="7"/>
          </c:marker>
          <c:xVal>
            <c:numRef>
              <c:f>penetrance!$A$36:$A$47</c:f>
              <c:numCache>
                <c:formatCode>General</c:formatCode>
                <c:ptCount val="12"/>
                <c:pt idx="0">
                  <c:v>0.933333333333333</c:v>
                </c:pt>
                <c:pt idx="1">
                  <c:v>0.866666666666667</c:v>
                </c:pt>
                <c:pt idx="2">
                  <c:v>0.8</c:v>
                </c:pt>
                <c:pt idx="3">
                  <c:v>0.733333333333333</c:v>
                </c:pt>
                <c:pt idx="4">
                  <c:v>0.666666666666667</c:v>
                </c:pt>
                <c:pt idx="5">
                  <c:v>0.6</c:v>
                </c:pt>
                <c:pt idx="6">
                  <c:v>0.533333333333333</c:v>
                </c:pt>
                <c:pt idx="7">
                  <c:v>0.466666666666667</c:v>
                </c:pt>
                <c:pt idx="8">
                  <c:v>0.4</c:v>
                </c:pt>
                <c:pt idx="9">
                  <c:v>0.333333333333333</c:v>
                </c:pt>
                <c:pt idx="10">
                  <c:v>0.266666666666667</c:v>
                </c:pt>
                <c:pt idx="11">
                  <c:v>0.2</c:v>
                </c:pt>
              </c:numCache>
            </c:numRef>
          </c:xVal>
          <c:yVal>
            <c:numRef>
              <c:f>penetrance!$D$36:$D$47</c:f>
              <c:numCache>
                <c:formatCode>General</c:formatCode>
                <c:ptCount val="12"/>
                <c:pt idx="0">
                  <c:v>1.0</c:v>
                </c:pt>
                <c:pt idx="1">
                  <c:v>1.0</c:v>
                </c:pt>
                <c:pt idx="2">
                  <c:v>1.0</c:v>
                </c:pt>
                <c:pt idx="3">
                  <c:v>1.0</c:v>
                </c:pt>
                <c:pt idx="4">
                  <c:v>3.0</c:v>
                </c:pt>
                <c:pt idx="5">
                  <c:v>2.0</c:v>
                </c:pt>
                <c:pt idx="6">
                  <c:v>2.0</c:v>
                </c:pt>
                <c:pt idx="7">
                  <c:v>2.0</c:v>
                </c:pt>
                <c:pt idx="8">
                  <c:v>2.0</c:v>
                </c:pt>
                <c:pt idx="9">
                  <c:v>2.0</c:v>
                </c:pt>
                <c:pt idx="10">
                  <c:v>13.0</c:v>
                </c:pt>
                <c:pt idx="11">
                  <c:v>156.0</c:v>
                </c:pt>
              </c:numCache>
            </c:numRef>
          </c:yVal>
          <c:smooth val="0"/>
        </c:ser>
        <c:ser>
          <c:idx val="3"/>
          <c:order val="3"/>
          <c:tx>
            <c:strRef>
              <c:f>penetrance!$E$35</c:f>
              <c:strCache>
                <c:ptCount val="1"/>
                <c:pt idx="0">
                  <c:v>Hard-filtering</c:v>
                </c:pt>
              </c:strCache>
            </c:strRef>
          </c:tx>
          <c:marker>
            <c:symbol val="circle"/>
            <c:size val="7"/>
          </c:marker>
          <c:xVal>
            <c:numRef>
              <c:f>penetrance!$A$36:$A$47</c:f>
              <c:numCache>
                <c:formatCode>General</c:formatCode>
                <c:ptCount val="12"/>
                <c:pt idx="0">
                  <c:v>0.933333333333333</c:v>
                </c:pt>
                <c:pt idx="1">
                  <c:v>0.866666666666667</c:v>
                </c:pt>
                <c:pt idx="2">
                  <c:v>0.8</c:v>
                </c:pt>
                <c:pt idx="3">
                  <c:v>0.733333333333333</c:v>
                </c:pt>
                <c:pt idx="4">
                  <c:v>0.666666666666667</c:v>
                </c:pt>
                <c:pt idx="5">
                  <c:v>0.6</c:v>
                </c:pt>
                <c:pt idx="6">
                  <c:v>0.533333333333333</c:v>
                </c:pt>
                <c:pt idx="7">
                  <c:v>0.466666666666667</c:v>
                </c:pt>
                <c:pt idx="8">
                  <c:v>0.4</c:v>
                </c:pt>
                <c:pt idx="9">
                  <c:v>0.333333333333333</c:v>
                </c:pt>
                <c:pt idx="10">
                  <c:v>0.266666666666667</c:v>
                </c:pt>
                <c:pt idx="11">
                  <c:v>0.2</c:v>
                </c:pt>
              </c:numCache>
            </c:numRef>
          </c:xVal>
          <c:yVal>
            <c:numRef>
              <c:f>penetrance!$E$36:$E$47</c:f>
              <c:numCache>
                <c:formatCode>General</c:formatCode>
                <c:ptCount val="12"/>
                <c:pt idx="0">
                  <c:v>18.0</c:v>
                </c:pt>
                <c:pt idx="1">
                  <c:v>19.0</c:v>
                </c:pt>
                <c:pt idx="2">
                  <c:v>19.0</c:v>
                </c:pt>
                <c:pt idx="3">
                  <c:v>19.0</c:v>
                </c:pt>
                <c:pt idx="4">
                  <c:v>21.0</c:v>
                </c:pt>
                <c:pt idx="5">
                  <c:v>22.0</c:v>
                </c:pt>
                <c:pt idx="6">
                  <c:v>22.0</c:v>
                </c:pt>
                <c:pt idx="7">
                  <c:v>22.0</c:v>
                </c:pt>
                <c:pt idx="8">
                  <c:v>23.0</c:v>
                </c:pt>
                <c:pt idx="9">
                  <c:v>24.0</c:v>
                </c:pt>
                <c:pt idx="10">
                  <c:v>26.0</c:v>
                </c:pt>
                <c:pt idx="11">
                  <c:v>32.0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64408224"/>
        <c:axId val="864415744"/>
      </c:scatterChart>
      <c:valAx>
        <c:axId val="864408224"/>
        <c:scaling>
          <c:orientation val="minMax"/>
          <c:max val="1.0"/>
          <c:min val="0.2"/>
        </c:scaling>
        <c:delete val="0"/>
        <c:axPos val="b"/>
        <c:title>
          <c:tx>
            <c:rich>
              <a:bodyPr/>
              <a:lstStyle/>
              <a:p>
                <a:pPr>
                  <a:defRPr sz="1700">
                    <a:solidFill>
                      <a:srgbClr val="FFFFFF"/>
                    </a:solidFill>
                    <a:latin typeface="+mn-lt"/>
                    <a:cs typeface="Arial"/>
                  </a:defRPr>
                </a:pPr>
                <a:r>
                  <a:rPr lang="en-US" sz="1700">
                    <a:solidFill>
                      <a:srgbClr val="FFFFFF"/>
                    </a:solidFill>
                    <a:latin typeface="+mn-lt"/>
                    <a:cs typeface="Arial"/>
                  </a:rPr>
                  <a:t>Penetrance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100">
                <a:solidFill>
                  <a:srgbClr val="FFFFFF"/>
                </a:solidFill>
                <a:latin typeface="Arial"/>
                <a:cs typeface="Arial"/>
              </a:defRPr>
            </a:pPr>
            <a:endParaRPr lang="en-US"/>
          </a:p>
        </c:txPr>
        <c:crossAx val="864415744"/>
        <c:crosses val="autoZero"/>
        <c:crossBetween val="midCat"/>
      </c:valAx>
      <c:valAx>
        <c:axId val="864415744"/>
        <c:scaling>
          <c:logBase val="10.0"/>
          <c:orientation val="minMax"/>
        </c:scaling>
        <c:delete val="0"/>
        <c:axPos val="l"/>
        <c:majorGridlines>
          <c:spPr>
            <a:ln>
              <a:solidFill>
                <a:schemeClr val="bg1">
                  <a:lumMod val="85000"/>
                </a:schemeClr>
              </a:solidFill>
            </a:ln>
          </c:spPr>
        </c:majorGridlines>
        <c:title>
          <c:tx>
            <c:rich>
              <a:bodyPr/>
              <a:lstStyle/>
              <a:p>
                <a:pPr>
                  <a:defRPr sz="1800">
                    <a:solidFill>
                      <a:srgbClr val="FFFFFF"/>
                    </a:solidFill>
                    <a:latin typeface="+mn-lt"/>
                    <a:cs typeface="Arial"/>
                  </a:defRPr>
                </a:pPr>
                <a:r>
                  <a:rPr lang="en-US" sz="1800">
                    <a:solidFill>
                      <a:srgbClr val="FFFFFF"/>
                    </a:solidFill>
                    <a:latin typeface="+mn-lt"/>
                    <a:cs typeface="Arial"/>
                  </a:rPr>
                  <a:t>Genome-wide ranking</a:t>
                </a:r>
              </a:p>
            </c:rich>
          </c:tx>
          <c:layout>
            <c:manualLayout>
              <c:xMode val="edge"/>
              <c:yMode val="edge"/>
              <c:x val="0.0384559110962193"/>
              <c:y val="0.245667755525034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>
                <a:solidFill>
                  <a:srgbClr val="FFFFFF"/>
                </a:solidFill>
                <a:latin typeface="Arial"/>
                <a:cs typeface="Arial"/>
              </a:defRPr>
            </a:pPr>
            <a:endParaRPr lang="en-US"/>
          </a:p>
        </c:txPr>
        <c:crossAx val="864408224"/>
        <c:crosses val="autoZero"/>
        <c:crossBetween val="midCat"/>
      </c:valAx>
    </c:plotArea>
    <c:plotVisOnly val="1"/>
    <c:dispBlanksAs val="gap"/>
    <c:showDLblsOverMax val="0"/>
  </c:chart>
  <c:spPr>
    <a:ln>
      <a:noFill/>
    </a:ln>
  </c:spPr>
  <c:externalData r:id="rId2">
    <c:autoUpdate val="0"/>
  </c:externalData>
  <c:userShapes r:id="rId3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0909723922061324"/>
          <c:y val="0.0155709342560554"/>
          <c:w val="0.806084003942423"/>
          <c:h val="0.824436285862191"/>
        </c:manualLayout>
      </c:layout>
      <c:scatterChart>
        <c:scatterStyle val="lineMarker"/>
        <c:varyColors val="0"/>
        <c:ser>
          <c:idx val="2"/>
          <c:order val="0"/>
          <c:tx>
            <c:v>CASM (in VAAST 2)</c:v>
          </c:tx>
          <c:spPr>
            <a:ln w="44450">
              <a:solidFill>
                <a:schemeClr val="accent3">
                  <a:lumMod val="75000"/>
                </a:schemeClr>
              </a:solidFill>
            </a:ln>
          </c:spPr>
          <c:marker>
            <c:symbol val="none"/>
          </c:marker>
          <c:xVal>
            <c:numRef>
              <c:f>'for paper'!$J$3:$J$164</c:f>
              <c:numCache>
                <c:formatCode>General</c:formatCode>
                <c:ptCount val="162"/>
                <c:pt idx="0">
                  <c:v>0.0</c:v>
                </c:pt>
                <c:pt idx="1">
                  <c:v>0.00517368810051737</c:v>
                </c:pt>
                <c:pt idx="2">
                  <c:v>0.0103473762010347</c:v>
                </c:pt>
                <c:pt idx="3">
                  <c:v>0.0155210643015521</c:v>
                </c:pt>
                <c:pt idx="4">
                  <c:v>0.0206947524020695</c:v>
                </c:pt>
                <c:pt idx="5">
                  <c:v>0.0258684405025868</c:v>
                </c:pt>
                <c:pt idx="6">
                  <c:v>0.032520325203252</c:v>
                </c:pt>
                <c:pt idx="7">
                  <c:v>0.0376940133037694</c:v>
                </c:pt>
                <c:pt idx="8">
                  <c:v>0.0428677014042868</c:v>
                </c:pt>
                <c:pt idx="9">
                  <c:v>0.0480413895048041</c:v>
                </c:pt>
                <c:pt idx="10">
                  <c:v>0.0532150776053215</c:v>
                </c:pt>
                <c:pt idx="11">
                  <c:v>0.0583887657058389</c:v>
                </c:pt>
                <c:pt idx="12">
                  <c:v>0.0635624538063563</c:v>
                </c:pt>
                <c:pt idx="13">
                  <c:v>0.0694752402069475</c:v>
                </c:pt>
                <c:pt idx="14">
                  <c:v>0.0746489283074649</c:v>
                </c:pt>
                <c:pt idx="15">
                  <c:v>0.0798226164079823</c:v>
                </c:pt>
                <c:pt idx="16">
                  <c:v>0.0849963045084996</c:v>
                </c:pt>
                <c:pt idx="17">
                  <c:v>0.0968218773096822</c:v>
                </c:pt>
                <c:pt idx="18">
                  <c:v>0.1019955654102</c:v>
                </c:pt>
                <c:pt idx="19">
                  <c:v>0.11529933481153</c:v>
                </c:pt>
                <c:pt idx="20">
                  <c:v>0.120473022912047</c:v>
                </c:pt>
                <c:pt idx="21">
                  <c:v>0.126385809312639</c:v>
                </c:pt>
                <c:pt idx="22">
                  <c:v>0.131559497413156</c:v>
                </c:pt>
                <c:pt idx="23">
                  <c:v>0.139689578713969</c:v>
                </c:pt>
                <c:pt idx="24">
                  <c:v>0.146341463414634</c:v>
                </c:pt>
                <c:pt idx="25">
                  <c:v>0.151515151515152</c:v>
                </c:pt>
                <c:pt idx="26">
                  <c:v>0.156688839615669</c:v>
                </c:pt>
                <c:pt idx="27">
                  <c:v>0.161862527716186</c:v>
                </c:pt>
                <c:pt idx="28">
                  <c:v>0.167036215816704</c:v>
                </c:pt>
                <c:pt idx="29">
                  <c:v>0.172209903917221</c:v>
                </c:pt>
                <c:pt idx="30">
                  <c:v>0.177383592017738</c:v>
                </c:pt>
                <c:pt idx="31">
                  <c:v>0.188470066518847</c:v>
                </c:pt>
                <c:pt idx="32">
                  <c:v>0.205469327420547</c:v>
                </c:pt>
                <c:pt idx="33">
                  <c:v>0.210643015521064</c:v>
                </c:pt>
                <c:pt idx="34">
                  <c:v>0.215816703621582</c:v>
                </c:pt>
                <c:pt idx="35">
                  <c:v>0.220990391722099</c:v>
                </c:pt>
                <c:pt idx="36">
                  <c:v>0.22690317812269</c:v>
                </c:pt>
                <c:pt idx="37">
                  <c:v>0.232076866223208</c:v>
                </c:pt>
                <c:pt idx="38">
                  <c:v>0.237250554323725</c:v>
                </c:pt>
                <c:pt idx="39">
                  <c:v>0.242424242424242</c:v>
                </c:pt>
                <c:pt idx="40">
                  <c:v>0.24759793052476</c:v>
                </c:pt>
                <c:pt idx="41">
                  <c:v>0.253510716925351</c:v>
                </c:pt>
                <c:pt idx="42">
                  <c:v>0.259423503325942</c:v>
                </c:pt>
                <c:pt idx="43">
                  <c:v>0.26459719142646</c:v>
                </c:pt>
                <c:pt idx="44">
                  <c:v>0.269770879526977</c:v>
                </c:pt>
                <c:pt idx="45">
                  <c:v>0.274944567627494</c:v>
                </c:pt>
                <c:pt idx="46">
                  <c:v>0.285291943828529</c:v>
                </c:pt>
                <c:pt idx="47">
                  <c:v>0.290465631929047</c:v>
                </c:pt>
                <c:pt idx="48">
                  <c:v>0.295639320029564</c:v>
                </c:pt>
                <c:pt idx="49">
                  <c:v>0.300813008130081</c:v>
                </c:pt>
                <c:pt idx="50">
                  <c:v>0.305986696230599</c:v>
                </c:pt>
                <c:pt idx="51">
                  <c:v>0.311160384331116</c:v>
                </c:pt>
                <c:pt idx="52">
                  <c:v>0.317812269031781</c:v>
                </c:pt>
                <c:pt idx="53">
                  <c:v>0.32520325203252</c:v>
                </c:pt>
                <c:pt idx="54">
                  <c:v>0.333333333333333</c:v>
                </c:pt>
                <c:pt idx="55">
                  <c:v>0.339985218033999</c:v>
                </c:pt>
                <c:pt idx="56">
                  <c:v>0.345158906134516</c:v>
                </c:pt>
                <c:pt idx="57">
                  <c:v>0.350332594235033</c:v>
                </c:pt>
                <c:pt idx="58">
                  <c:v>0.355506282335551</c:v>
                </c:pt>
                <c:pt idx="59">
                  <c:v>0.360679970436068</c:v>
                </c:pt>
                <c:pt idx="60">
                  <c:v>0.365853658536585</c:v>
                </c:pt>
                <c:pt idx="61">
                  <c:v>0.377679231337768</c:v>
                </c:pt>
                <c:pt idx="62">
                  <c:v>0.388026607538803</c:v>
                </c:pt>
                <c:pt idx="63">
                  <c:v>0.39320029563932</c:v>
                </c:pt>
                <c:pt idx="64">
                  <c:v>0.405025868440503</c:v>
                </c:pt>
                <c:pt idx="65">
                  <c:v>0.41019955654102</c:v>
                </c:pt>
                <c:pt idx="66">
                  <c:v>0.415373244641537</c:v>
                </c:pt>
                <c:pt idx="67">
                  <c:v>0.420546932742055</c:v>
                </c:pt>
                <c:pt idx="68">
                  <c:v>0.426459719142646</c:v>
                </c:pt>
                <c:pt idx="69">
                  <c:v>0.431633407243163</c:v>
                </c:pt>
                <c:pt idx="70">
                  <c:v>0.438285291943829</c:v>
                </c:pt>
                <c:pt idx="71">
                  <c:v>0.443458980044346</c:v>
                </c:pt>
                <c:pt idx="72">
                  <c:v>0.448632668144863</c:v>
                </c:pt>
                <c:pt idx="73">
                  <c:v>0.454545454545455</c:v>
                </c:pt>
                <c:pt idx="74">
                  <c:v>0.459719142645972</c:v>
                </c:pt>
                <c:pt idx="75">
                  <c:v>0.469327420546933</c:v>
                </c:pt>
                <c:pt idx="76">
                  <c:v>0.47450110864745</c:v>
                </c:pt>
                <c:pt idx="77">
                  <c:v>0.479674796747967</c:v>
                </c:pt>
                <c:pt idx="78">
                  <c:v>0.484848484848485</c:v>
                </c:pt>
                <c:pt idx="79">
                  <c:v>0.49519586104952</c:v>
                </c:pt>
                <c:pt idx="80">
                  <c:v>0.500369549150037</c:v>
                </c:pt>
                <c:pt idx="81">
                  <c:v>0.505543237250554</c:v>
                </c:pt>
                <c:pt idx="82">
                  <c:v>0.511456023651146</c:v>
                </c:pt>
                <c:pt idx="83">
                  <c:v>0.518847006651885</c:v>
                </c:pt>
                <c:pt idx="84">
                  <c:v>0.524020694752402</c:v>
                </c:pt>
                <c:pt idx="85">
                  <c:v>0.529194382852919</c:v>
                </c:pt>
                <c:pt idx="86">
                  <c:v>0.535107169253511</c:v>
                </c:pt>
                <c:pt idx="87">
                  <c:v>0.540280857354028</c:v>
                </c:pt>
                <c:pt idx="88">
                  <c:v>0.545454545454545</c:v>
                </c:pt>
                <c:pt idx="89">
                  <c:v>0.550628233555063</c:v>
                </c:pt>
                <c:pt idx="90">
                  <c:v>0.55580192165558</c:v>
                </c:pt>
                <c:pt idx="91">
                  <c:v>0.566149297856615</c:v>
                </c:pt>
                <c:pt idx="92">
                  <c:v>0.571322985957132</c:v>
                </c:pt>
                <c:pt idx="93">
                  <c:v>0.57649667405765</c:v>
                </c:pt>
                <c:pt idx="94">
                  <c:v>0.581670362158167</c:v>
                </c:pt>
                <c:pt idx="95">
                  <c:v>0.586844050258684</c:v>
                </c:pt>
                <c:pt idx="96">
                  <c:v>0.605321507760532</c:v>
                </c:pt>
                <c:pt idx="97">
                  <c:v>0.610495195861049</c:v>
                </c:pt>
                <c:pt idx="98">
                  <c:v>0.615668883961567</c:v>
                </c:pt>
                <c:pt idx="99">
                  <c:v>0.620842572062084</c:v>
                </c:pt>
                <c:pt idx="100">
                  <c:v>0.626016260162602</c:v>
                </c:pt>
                <c:pt idx="101">
                  <c:v>0.631189948263119</c:v>
                </c:pt>
                <c:pt idx="102">
                  <c:v>0.636363636363636</c:v>
                </c:pt>
                <c:pt idx="103">
                  <c:v>0.641537324464154</c:v>
                </c:pt>
                <c:pt idx="104">
                  <c:v>0.646711012564671</c:v>
                </c:pt>
                <c:pt idx="105">
                  <c:v>0.651884700665188</c:v>
                </c:pt>
                <c:pt idx="106">
                  <c:v>0.65779748706578</c:v>
                </c:pt>
                <c:pt idx="107">
                  <c:v>0.662971175166297</c:v>
                </c:pt>
                <c:pt idx="108">
                  <c:v>0.668144863266814</c:v>
                </c:pt>
                <c:pt idx="109">
                  <c:v>0.674057649667406</c:v>
                </c:pt>
                <c:pt idx="110">
                  <c:v>0.679231337767923</c:v>
                </c:pt>
                <c:pt idx="111">
                  <c:v>0.684405025868441</c:v>
                </c:pt>
                <c:pt idx="112">
                  <c:v>0.689578713968958</c:v>
                </c:pt>
                <c:pt idx="113">
                  <c:v>0.694752402069475</c:v>
                </c:pt>
                <c:pt idx="114">
                  <c:v>0.699926090169993</c:v>
                </c:pt>
                <c:pt idx="115">
                  <c:v>0.70509977827051</c:v>
                </c:pt>
                <c:pt idx="116">
                  <c:v>0.710273466371027</c:v>
                </c:pt>
                <c:pt idx="117">
                  <c:v>0.715447154471545</c:v>
                </c:pt>
                <c:pt idx="118">
                  <c:v>0.720620842572062</c:v>
                </c:pt>
                <c:pt idx="119">
                  <c:v>0.725794530672579</c:v>
                </c:pt>
                <c:pt idx="120">
                  <c:v>0.730968218773097</c:v>
                </c:pt>
                <c:pt idx="121">
                  <c:v>0.736881005173688</c:v>
                </c:pt>
                <c:pt idx="122">
                  <c:v>0.742054693274205</c:v>
                </c:pt>
                <c:pt idx="123">
                  <c:v>0.755358462675536</c:v>
                </c:pt>
                <c:pt idx="124">
                  <c:v>0.762010347376201</c:v>
                </c:pt>
                <c:pt idx="125">
                  <c:v>0.767184035476718</c:v>
                </c:pt>
                <c:pt idx="126">
                  <c:v>0.772357723577236</c:v>
                </c:pt>
                <c:pt idx="127">
                  <c:v>0.778270509977827</c:v>
                </c:pt>
                <c:pt idx="128">
                  <c:v>0.783444198078344</c:v>
                </c:pt>
                <c:pt idx="129">
                  <c:v>0.795269770879527</c:v>
                </c:pt>
                <c:pt idx="130">
                  <c:v>0.801182557280118</c:v>
                </c:pt>
                <c:pt idx="131">
                  <c:v>0.807834441980783</c:v>
                </c:pt>
                <c:pt idx="132">
                  <c:v>0.815964523281596</c:v>
                </c:pt>
                <c:pt idx="133">
                  <c:v>0.821138211382114</c:v>
                </c:pt>
                <c:pt idx="134">
                  <c:v>0.826311899482631</c:v>
                </c:pt>
                <c:pt idx="135">
                  <c:v>0.831485587583149</c:v>
                </c:pt>
                <c:pt idx="136">
                  <c:v>0.836659275683666</c:v>
                </c:pt>
                <c:pt idx="137">
                  <c:v>0.841832963784183</c:v>
                </c:pt>
                <c:pt idx="138">
                  <c:v>0.848484848484849</c:v>
                </c:pt>
                <c:pt idx="139">
                  <c:v>0.853658536585366</c:v>
                </c:pt>
                <c:pt idx="140">
                  <c:v>0.858832224685883</c:v>
                </c:pt>
                <c:pt idx="141">
                  <c:v>0.864005912786401</c:v>
                </c:pt>
                <c:pt idx="142">
                  <c:v>0.869179600886918</c:v>
                </c:pt>
                <c:pt idx="143">
                  <c:v>0.874353288987435</c:v>
                </c:pt>
                <c:pt idx="144">
                  <c:v>0.879526977087953</c:v>
                </c:pt>
                <c:pt idx="145">
                  <c:v>0.886178861788618</c:v>
                </c:pt>
                <c:pt idx="146">
                  <c:v>0.891352549889135</c:v>
                </c:pt>
                <c:pt idx="147">
                  <c:v>0.896526237989653</c:v>
                </c:pt>
                <c:pt idx="148">
                  <c:v>0.904656319290466</c:v>
                </c:pt>
                <c:pt idx="149">
                  <c:v>0.909830007390983</c:v>
                </c:pt>
                <c:pt idx="150">
                  <c:v>0.9150036954915</c:v>
                </c:pt>
                <c:pt idx="151">
                  <c:v>0.920177383592018</c:v>
                </c:pt>
                <c:pt idx="152">
                  <c:v>0.93569844789357</c:v>
                </c:pt>
                <c:pt idx="153">
                  <c:v>0.940872135994087</c:v>
                </c:pt>
                <c:pt idx="154">
                  <c:v>0.946045824094605</c:v>
                </c:pt>
                <c:pt idx="155">
                  <c:v>0.951958610495196</c:v>
                </c:pt>
                <c:pt idx="156">
                  <c:v>0.957132298595713</c:v>
                </c:pt>
                <c:pt idx="157">
                  <c:v>0.966740576496674</c:v>
                </c:pt>
                <c:pt idx="158">
                  <c:v>0.971914264597191</c:v>
                </c:pt>
                <c:pt idx="159">
                  <c:v>0.985957132298596</c:v>
                </c:pt>
                <c:pt idx="160">
                  <c:v>0.993348115299335</c:v>
                </c:pt>
                <c:pt idx="161">
                  <c:v>1.0</c:v>
                </c:pt>
              </c:numCache>
            </c:numRef>
          </c:xVal>
          <c:yVal>
            <c:numRef>
              <c:f>'for paper'!$K$3:$K$164</c:f>
              <c:numCache>
                <c:formatCode>General</c:formatCode>
                <c:ptCount val="162"/>
                <c:pt idx="0">
                  <c:v>0.0</c:v>
                </c:pt>
                <c:pt idx="1">
                  <c:v>0.161526398327235</c:v>
                </c:pt>
                <c:pt idx="2">
                  <c:v>0.234187140616832</c:v>
                </c:pt>
                <c:pt idx="3">
                  <c:v>0.285154208050183</c:v>
                </c:pt>
                <c:pt idx="4">
                  <c:v>0.306063774176686</c:v>
                </c:pt>
                <c:pt idx="5">
                  <c:v>0.336382645060115</c:v>
                </c:pt>
                <c:pt idx="6">
                  <c:v>0.352848928384736</c:v>
                </c:pt>
                <c:pt idx="7">
                  <c:v>0.378201777313121</c:v>
                </c:pt>
                <c:pt idx="8">
                  <c:v>0.398065865133299</c:v>
                </c:pt>
                <c:pt idx="9">
                  <c:v>0.407475169890225</c:v>
                </c:pt>
                <c:pt idx="10">
                  <c:v>0.423418714061683</c:v>
                </c:pt>
                <c:pt idx="11">
                  <c:v>0.44511238891793</c:v>
                </c:pt>
                <c:pt idx="12">
                  <c:v>0.452169367485625</c:v>
                </c:pt>
                <c:pt idx="13">
                  <c:v>0.470987976999477</c:v>
                </c:pt>
                <c:pt idx="14">
                  <c:v>0.481965499215891</c:v>
                </c:pt>
                <c:pt idx="15">
                  <c:v>0.483010977522216</c:v>
                </c:pt>
                <c:pt idx="16">
                  <c:v>0.496079456351281</c:v>
                </c:pt>
                <c:pt idx="17">
                  <c:v>0.525091479351803</c:v>
                </c:pt>
                <c:pt idx="18">
                  <c:v>0.528227914270779</c:v>
                </c:pt>
                <c:pt idx="19">
                  <c:v>0.547830632514375</c:v>
                </c:pt>
                <c:pt idx="20">
                  <c:v>0.554626241505489</c:v>
                </c:pt>
                <c:pt idx="21">
                  <c:v>0.575535807631992</c:v>
                </c:pt>
                <c:pt idx="22">
                  <c:v>0.594354417145844</c:v>
                </c:pt>
                <c:pt idx="23">
                  <c:v>0.604286461055933</c:v>
                </c:pt>
                <c:pt idx="24">
                  <c:v>0.61186617877679</c:v>
                </c:pt>
                <c:pt idx="25">
                  <c:v>0.61578672242551</c:v>
                </c:pt>
                <c:pt idx="26">
                  <c:v>0.618139048614741</c:v>
                </c:pt>
                <c:pt idx="27">
                  <c:v>0.626502875065342</c:v>
                </c:pt>
                <c:pt idx="28">
                  <c:v>0.635389440669106</c:v>
                </c:pt>
                <c:pt idx="29">
                  <c:v>0.642707788813382</c:v>
                </c:pt>
                <c:pt idx="30">
                  <c:v>0.646889702038683</c:v>
                </c:pt>
                <c:pt idx="31">
                  <c:v>0.66257187663356</c:v>
                </c:pt>
                <c:pt idx="32">
                  <c:v>0.681913225300575</c:v>
                </c:pt>
                <c:pt idx="33">
                  <c:v>0.684788290642969</c:v>
                </c:pt>
                <c:pt idx="34">
                  <c:v>0.68897020386827</c:v>
                </c:pt>
                <c:pt idx="35">
                  <c:v>0.69707266074229</c:v>
                </c:pt>
                <c:pt idx="36">
                  <c:v>0.710925248301098</c:v>
                </c:pt>
                <c:pt idx="37">
                  <c:v>0.713538944066911</c:v>
                </c:pt>
                <c:pt idx="38">
                  <c:v>0.720334553058024</c:v>
                </c:pt>
                <c:pt idx="39">
                  <c:v>0.7276529012023</c:v>
                </c:pt>
                <c:pt idx="40">
                  <c:v>0.734187140616832</c:v>
                </c:pt>
                <c:pt idx="41">
                  <c:v>0.742289597490852</c:v>
                </c:pt>
                <c:pt idx="42">
                  <c:v>0.755358076319916</c:v>
                </c:pt>
                <c:pt idx="43">
                  <c:v>0.757971772085729</c:v>
                </c:pt>
                <c:pt idx="44">
                  <c:v>0.760846837428123</c:v>
                </c:pt>
                <c:pt idx="45">
                  <c:v>0.768165185572399</c:v>
                </c:pt>
                <c:pt idx="46">
                  <c:v>0.780188186095139</c:v>
                </c:pt>
                <c:pt idx="47">
                  <c:v>0.783847360167277</c:v>
                </c:pt>
                <c:pt idx="48">
                  <c:v>0.79273392577104</c:v>
                </c:pt>
                <c:pt idx="49">
                  <c:v>0.795870360690016</c:v>
                </c:pt>
                <c:pt idx="50">
                  <c:v>0.803450078410873</c:v>
                </c:pt>
                <c:pt idx="51">
                  <c:v>0.805541035023523</c:v>
                </c:pt>
                <c:pt idx="52">
                  <c:v>0.810768426555149</c:v>
                </c:pt>
                <c:pt idx="53">
                  <c:v>0.815473078933612</c:v>
                </c:pt>
                <c:pt idx="54">
                  <c:v>0.823575535807632</c:v>
                </c:pt>
                <c:pt idx="55">
                  <c:v>0.832200731834814</c:v>
                </c:pt>
                <c:pt idx="56">
                  <c:v>0.83951907997909</c:v>
                </c:pt>
                <c:pt idx="57">
                  <c:v>0.840825927861997</c:v>
                </c:pt>
                <c:pt idx="58">
                  <c:v>0.848405645582854</c:v>
                </c:pt>
                <c:pt idx="59">
                  <c:v>0.853110297961317</c:v>
                </c:pt>
                <c:pt idx="60">
                  <c:v>0.853894406691061</c:v>
                </c:pt>
                <c:pt idx="61">
                  <c:v>0.869576581285938</c:v>
                </c:pt>
                <c:pt idx="62">
                  <c:v>0.877156299006796</c:v>
                </c:pt>
                <c:pt idx="63">
                  <c:v>0.88003136434919</c:v>
                </c:pt>
                <c:pt idx="64">
                  <c:v>0.885781495033978</c:v>
                </c:pt>
                <c:pt idx="65">
                  <c:v>0.88813382122321</c:v>
                </c:pt>
                <c:pt idx="66">
                  <c:v>0.891531625718766</c:v>
                </c:pt>
                <c:pt idx="67">
                  <c:v>0.892577104025091</c:v>
                </c:pt>
                <c:pt idx="68">
                  <c:v>0.894668060637742</c:v>
                </c:pt>
                <c:pt idx="69">
                  <c:v>0.895190799790904</c:v>
                </c:pt>
                <c:pt idx="70">
                  <c:v>0.899111343439624</c:v>
                </c:pt>
                <c:pt idx="71">
                  <c:v>0.90041819132253</c:v>
                </c:pt>
                <c:pt idx="72">
                  <c:v>0.901202300052274</c:v>
                </c:pt>
                <c:pt idx="73">
                  <c:v>0.903554626241506</c:v>
                </c:pt>
                <c:pt idx="74">
                  <c:v>0.904338734971249</c:v>
                </c:pt>
                <c:pt idx="75">
                  <c:v>0.913486670151594</c:v>
                </c:pt>
                <c:pt idx="76">
                  <c:v>0.913748039728176</c:v>
                </c:pt>
                <c:pt idx="77">
                  <c:v>0.91662310507057</c:v>
                </c:pt>
                <c:pt idx="78">
                  <c:v>0.917145844223732</c:v>
                </c:pt>
                <c:pt idx="79">
                  <c:v>0.920543648719289</c:v>
                </c:pt>
                <c:pt idx="80">
                  <c:v>0.923157344485102</c:v>
                </c:pt>
                <c:pt idx="81">
                  <c:v>0.925771040250915</c:v>
                </c:pt>
                <c:pt idx="82">
                  <c:v>0.928384736016728</c:v>
                </c:pt>
                <c:pt idx="83">
                  <c:v>0.931782540512284</c:v>
                </c:pt>
                <c:pt idx="84">
                  <c:v>0.93282801881861</c:v>
                </c:pt>
                <c:pt idx="85">
                  <c:v>0.934657605854678</c:v>
                </c:pt>
                <c:pt idx="86">
                  <c:v>0.936748562467329</c:v>
                </c:pt>
                <c:pt idx="87">
                  <c:v>0.93700993204391</c:v>
                </c:pt>
                <c:pt idx="88">
                  <c:v>0.937532671197073</c:v>
                </c:pt>
                <c:pt idx="89">
                  <c:v>0.938839519079979</c:v>
                </c:pt>
                <c:pt idx="90">
                  <c:v>0.938839519079979</c:v>
                </c:pt>
                <c:pt idx="91">
                  <c:v>0.943805541035024</c:v>
                </c:pt>
                <c:pt idx="92">
                  <c:v>0.944328280188186</c:v>
                </c:pt>
                <c:pt idx="93">
                  <c:v>0.945373758494511</c:v>
                </c:pt>
                <c:pt idx="94">
                  <c:v>0.947464715107162</c:v>
                </c:pt>
                <c:pt idx="95">
                  <c:v>0.947987454260324</c:v>
                </c:pt>
                <c:pt idx="96">
                  <c:v>0.954783063251438</c:v>
                </c:pt>
                <c:pt idx="97">
                  <c:v>0.954783063251438</c:v>
                </c:pt>
                <c:pt idx="98">
                  <c:v>0.9553058024046</c:v>
                </c:pt>
                <c:pt idx="99">
                  <c:v>0.956874019864088</c:v>
                </c:pt>
                <c:pt idx="100">
                  <c:v>0.957919498170413</c:v>
                </c:pt>
                <c:pt idx="101">
                  <c:v>0.959226346053319</c:v>
                </c:pt>
                <c:pt idx="102">
                  <c:v>0.959749085206482</c:v>
                </c:pt>
                <c:pt idx="103">
                  <c:v>0.960533193936226</c:v>
                </c:pt>
                <c:pt idx="104">
                  <c:v>0.961055933089388</c:v>
                </c:pt>
                <c:pt idx="105">
                  <c:v>0.961840041819132</c:v>
                </c:pt>
                <c:pt idx="106">
                  <c:v>0.962101411395714</c:v>
                </c:pt>
                <c:pt idx="107">
                  <c:v>0.964192368008364</c:v>
                </c:pt>
                <c:pt idx="108">
                  <c:v>0.965237846314689</c:v>
                </c:pt>
                <c:pt idx="109">
                  <c:v>0.966806063774177</c:v>
                </c:pt>
                <c:pt idx="110">
                  <c:v>0.968112911657083</c:v>
                </c:pt>
                <c:pt idx="111">
                  <c:v>0.968374281233664</c:v>
                </c:pt>
                <c:pt idx="112">
                  <c:v>0.969681129116571</c:v>
                </c:pt>
                <c:pt idx="113">
                  <c:v>0.971249346576059</c:v>
                </c:pt>
                <c:pt idx="114">
                  <c:v>0.971772085729221</c:v>
                </c:pt>
                <c:pt idx="115">
                  <c:v>0.972294824882384</c:v>
                </c:pt>
                <c:pt idx="116">
                  <c:v>0.972294824882384</c:v>
                </c:pt>
                <c:pt idx="117">
                  <c:v>0.973078933612127</c:v>
                </c:pt>
                <c:pt idx="118">
                  <c:v>0.973340303188709</c:v>
                </c:pt>
                <c:pt idx="119">
                  <c:v>0.973863042341871</c:v>
                </c:pt>
                <c:pt idx="120">
                  <c:v>0.973863042341871</c:v>
                </c:pt>
                <c:pt idx="121">
                  <c:v>0.974908520648197</c:v>
                </c:pt>
                <c:pt idx="122">
                  <c:v>0.975169890224778</c:v>
                </c:pt>
                <c:pt idx="123">
                  <c:v>0.977260846837428</c:v>
                </c:pt>
                <c:pt idx="124">
                  <c:v>0.977783585990591</c:v>
                </c:pt>
                <c:pt idx="125">
                  <c:v>0.979090433873497</c:v>
                </c:pt>
                <c:pt idx="126">
                  <c:v>0.980135912179822</c:v>
                </c:pt>
                <c:pt idx="127">
                  <c:v>0.980135912179822</c:v>
                </c:pt>
                <c:pt idx="128">
                  <c:v>0.981442760062729</c:v>
                </c:pt>
                <c:pt idx="129">
                  <c:v>0.981965499215891</c:v>
                </c:pt>
                <c:pt idx="130">
                  <c:v>0.982226868792473</c:v>
                </c:pt>
                <c:pt idx="131">
                  <c:v>0.98379508625196</c:v>
                </c:pt>
                <c:pt idx="132">
                  <c:v>0.984317825405123</c:v>
                </c:pt>
                <c:pt idx="133">
                  <c:v>0.985624673288029</c:v>
                </c:pt>
                <c:pt idx="134">
                  <c:v>0.986147412441192</c:v>
                </c:pt>
                <c:pt idx="135">
                  <c:v>0.987976999477261</c:v>
                </c:pt>
                <c:pt idx="136">
                  <c:v>0.987976999477261</c:v>
                </c:pt>
                <c:pt idx="137">
                  <c:v>0.988761108207005</c:v>
                </c:pt>
                <c:pt idx="138">
                  <c:v>0.988761108207005</c:v>
                </c:pt>
                <c:pt idx="139">
                  <c:v>0.98980658651333</c:v>
                </c:pt>
                <c:pt idx="140">
                  <c:v>0.98980658651333</c:v>
                </c:pt>
                <c:pt idx="141">
                  <c:v>0.991113434396236</c:v>
                </c:pt>
                <c:pt idx="142">
                  <c:v>0.991374803972818</c:v>
                </c:pt>
                <c:pt idx="143">
                  <c:v>0.99189754312598</c:v>
                </c:pt>
                <c:pt idx="144">
                  <c:v>0.992943021432305</c:v>
                </c:pt>
                <c:pt idx="145">
                  <c:v>0.992943021432305</c:v>
                </c:pt>
                <c:pt idx="146">
                  <c:v>0.993727130162049</c:v>
                </c:pt>
                <c:pt idx="147">
                  <c:v>0.99398849973863</c:v>
                </c:pt>
                <c:pt idx="148">
                  <c:v>0.994772608468374</c:v>
                </c:pt>
                <c:pt idx="149">
                  <c:v>0.995295347621537</c:v>
                </c:pt>
                <c:pt idx="150">
                  <c:v>0.995556717198118</c:v>
                </c:pt>
                <c:pt idx="151">
                  <c:v>0.996340825927862</c:v>
                </c:pt>
                <c:pt idx="152">
                  <c:v>0.997386304234187</c:v>
                </c:pt>
                <c:pt idx="153">
                  <c:v>0.997386304234187</c:v>
                </c:pt>
                <c:pt idx="154">
                  <c:v>0.997647673810768</c:v>
                </c:pt>
                <c:pt idx="155">
                  <c:v>0.99790904338735</c:v>
                </c:pt>
                <c:pt idx="156">
                  <c:v>0.998170412963931</c:v>
                </c:pt>
                <c:pt idx="157">
                  <c:v>0.998954521693675</c:v>
                </c:pt>
                <c:pt idx="158">
                  <c:v>0.998954521693675</c:v>
                </c:pt>
                <c:pt idx="159">
                  <c:v>0.999477260846837</c:v>
                </c:pt>
                <c:pt idx="160">
                  <c:v>0.999738630423419</c:v>
                </c:pt>
                <c:pt idx="161">
                  <c:v>1.0</c:v>
                </c:pt>
              </c:numCache>
            </c:numRef>
          </c:yVal>
          <c:smooth val="0"/>
        </c:ser>
        <c:ser>
          <c:idx val="3"/>
          <c:order val="1"/>
          <c:tx>
            <c:v>SIFT</c:v>
          </c:tx>
          <c:spPr>
            <a:ln w="44450">
              <a:solidFill>
                <a:srgbClr val="660066"/>
              </a:solidFill>
            </a:ln>
          </c:spPr>
          <c:marker>
            <c:symbol val="none"/>
          </c:marker>
          <c:xVal>
            <c:numRef>
              <c:f>'for paper'!$A$3:$A$47</c:f>
              <c:numCache>
                <c:formatCode>General</c:formatCode>
                <c:ptCount val="45"/>
                <c:pt idx="0">
                  <c:v>0.0</c:v>
                </c:pt>
                <c:pt idx="1">
                  <c:v>0.155949741315595</c:v>
                </c:pt>
                <c:pt idx="2">
                  <c:v>0.288987435328899</c:v>
                </c:pt>
                <c:pt idx="3">
                  <c:v>0.369549150036955</c:v>
                </c:pt>
                <c:pt idx="4">
                  <c:v>0.388026607538803</c:v>
                </c:pt>
                <c:pt idx="5">
                  <c:v>0.439024390243902</c:v>
                </c:pt>
                <c:pt idx="6">
                  <c:v>0.455284552845528</c:v>
                </c:pt>
                <c:pt idx="7">
                  <c:v>0.53880266075388</c:v>
                </c:pt>
                <c:pt idx="8">
                  <c:v>0.548410938654841</c:v>
                </c:pt>
                <c:pt idx="9">
                  <c:v>0.58980044345898</c:v>
                </c:pt>
                <c:pt idx="10">
                  <c:v>0.616407982261641</c:v>
                </c:pt>
                <c:pt idx="11">
                  <c:v>0.626755358462675</c:v>
                </c:pt>
                <c:pt idx="12">
                  <c:v>0.634146341463415</c:v>
                </c:pt>
                <c:pt idx="13">
                  <c:v>0.648928307464893</c:v>
                </c:pt>
                <c:pt idx="14">
                  <c:v>0.659275683665928</c:v>
                </c:pt>
                <c:pt idx="15">
                  <c:v>0.664449371766445</c:v>
                </c:pt>
                <c:pt idx="16">
                  <c:v>0.669623059866962</c:v>
                </c:pt>
                <c:pt idx="17">
                  <c:v>0.676274944567627</c:v>
                </c:pt>
                <c:pt idx="18">
                  <c:v>0.688839615668884</c:v>
                </c:pt>
                <c:pt idx="19">
                  <c:v>0.708795269770879</c:v>
                </c:pt>
                <c:pt idx="20">
                  <c:v>0.714708056171471</c:v>
                </c:pt>
                <c:pt idx="21">
                  <c:v>0.728011825572801</c:v>
                </c:pt>
                <c:pt idx="22">
                  <c:v>0.737620103473762</c:v>
                </c:pt>
                <c:pt idx="23">
                  <c:v>0.745011086474501</c:v>
                </c:pt>
                <c:pt idx="24">
                  <c:v>0.758314855875831</c:v>
                </c:pt>
                <c:pt idx="25">
                  <c:v>0.765705838876571</c:v>
                </c:pt>
                <c:pt idx="26">
                  <c:v>0.774575018477457</c:v>
                </c:pt>
                <c:pt idx="27">
                  <c:v>0.787878787878788</c:v>
                </c:pt>
                <c:pt idx="28">
                  <c:v>0.793052475979305</c:v>
                </c:pt>
                <c:pt idx="29">
                  <c:v>0.798226164079823</c:v>
                </c:pt>
                <c:pt idx="30">
                  <c:v>0.806356245380636</c:v>
                </c:pt>
                <c:pt idx="31">
                  <c:v>0.815225424981523</c:v>
                </c:pt>
                <c:pt idx="32">
                  <c:v>0.824094604582409</c:v>
                </c:pt>
                <c:pt idx="33">
                  <c:v>0.836659275683666</c:v>
                </c:pt>
                <c:pt idx="34">
                  <c:v>0.842572062084257</c:v>
                </c:pt>
                <c:pt idx="35">
                  <c:v>0.855875831485588</c:v>
                </c:pt>
                <c:pt idx="36">
                  <c:v>0.861788617886179</c:v>
                </c:pt>
                <c:pt idx="37">
                  <c:v>0.876570583887657</c:v>
                </c:pt>
                <c:pt idx="38">
                  <c:v>0.882483370288248</c:v>
                </c:pt>
                <c:pt idx="39">
                  <c:v>0.889135254988914</c:v>
                </c:pt>
                <c:pt idx="40">
                  <c:v>0.894308943089431</c:v>
                </c:pt>
                <c:pt idx="41">
                  <c:v>0.899482631189948</c:v>
                </c:pt>
                <c:pt idx="42">
                  <c:v>0.90539541759054</c:v>
                </c:pt>
                <c:pt idx="43">
                  <c:v>0.910569105691057</c:v>
                </c:pt>
                <c:pt idx="44">
                  <c:v>1.0</c:v>
                </c:pt>
              </c:numCache>
            </c:numRef>
          </c:xVal>
          <c:yVal>
            <c:numRef>
              <c:f>'for paper'!$B$3:$B$47</c:f>
              <c:numCache>
                <c:formatCode>General</c:formatCode>
                <c:ptCount val="45"/>
                <c:pt idx="0">
                  <c:v>0.0</c:v>
                </c:pt>
                <c:pt idx="1">
                  <c:v>0.594354417145844</c:v>
                </c:pt>
                <c:pt idx="2">
                  <c:v>0.719289074751699</c:v>
                </c:pt>
                <c:pt idx="3">
                  <c:v>0.772869837950863</c:v>
                </c:pt>
                <c:pt idx="4">
                  <c:v>0.78463146889702</c:v>
                </c:pt>
                <c:pt idx="5">
                  <c:v>0.810507056978568</c:v>
                </c:pt>
                <c:pt idx="6">
                  <c:v>0.818348144276006</c:v>
                </c:pt>
                <c:pt idx="7">
                  <c:v>0.848928384736017</c:v>
                </c:pt>
                <c:pt idx="8">
                  <c:v>0.851803450078411</c:v>
                </c:pt>
                <c:pt idx="9">
                  <c:v>0.866962885520125</c:v>
                </c:pt>
                <c:pt idx="10">
                  <c:v>0.87401986408782</c:v>
                </c:pt>
                <c:pt idx="11">
                  <c:v>0.877156299006796</c:v>
                </c:pt>
                <c:pt idx="12">
                  <c:v>0.878463146889702</c:v>
                </c:pt>
                <c:pt idx="13">
                  <c:v>0.886826973340303</c:v>
                </c:pt>
                <c:pt idx="14">
                  <c:v>0.888395190799791</c:v>
                </c:pt>
                <c:pt idx="15">
                  <c:v>0.890486147412441</c:v>
                </c:pt>
                <c:pt idx="16">
                  <c:v>0.891531625718766</c:v>
                </c:pt>
                <c:pt idx="17">
                  <c:v>0.893099843178254</c:v>
                </c:pt>
                <c:pt idx="18">
                  <c:v>0.895713538944067</c:v>
                </c:pt>
                <c:pt idx="19">
                  <c:v>0.899634082592786</c:v>
                </c:pt>
                <c:pt idx="20">
                  <c:v>0.900156821745949</c:v>
                </c:pt>
                <c:pt idx="21">
                  <c:v>0.905906952430737</c:v>
                </c:pt>
                <c:pt idx="22">
                  <c:v>0.910350235232619</c:v>
                </c:pt>
                <c:pt idx="23">
                  <c:v>0.911657083115525</c:v>
                </c:pt>
                <c:pt idx="24">
                  <c:v>0.912963930998432</c:v>
                </c:pt>
                <c:pt idx="25">
                  <c:v>0.91662310507057</c:v>
                </c:pt>
                <c:pt idx="26">
                  <c:v>0.91871406168322</c:v>
                </c:pt>
                <c:pt idx="27">
                  <c:v>0.920020909566126</c:v>
                </c:pt>
                <c:pt idx="28">
                  <c:v>0.921589127025614</c:v>
                </c:pt>
                <c:pt idx="29">
                  <c:v>0.924202822791427</c:v>
                </c:pt>
                <c:pt idx="30">
                  <c:v>0.926555148980659</c:v>
                </c:pt>
                <c:pt idx="31">
                  <c:v>0.928646105593309</c:v>
                </c:pt>
                <c:pt idx="32">
                  <c:v>0.930214323052797</c:v>
                </c:pt>
                <c:pt idx="33">
                  <c:v>0.932305279665447</c:v>
                </c:pt>
                <c:pt idx="34">
                  <c:v>0.933612127548353</c:v>
                </c:pt>
                <c:pt idx="35">
                  <c:v>0.937271301620491</c:v>
                </c:pt>
                <c:pt idx="36">
                  <c:v>0.939362258233142</c:v>
                </c:pt>
                <c:pt idx="37">
                  <c:v>0.942760062728698</c:v>
                </c:pt>
                <c:pt idx="38">
                  <c:v>0.945373758494511</c:v>
                </c:pt>
                <c:pt idx="39">
                  <c:v>0.946941975953999</c:v>
                </c:pt>
                <c:pt idx="40">
                  <c:v>0.948510193413487</c:v>
                </c:pt>
                <c:pt idx="41">
                  <c:v>0.949555671719812</c:v>
                </c:pt>
                <c:pt idx="42">
                  <c:v>0.9511238891793</c:v>
                </c:pt>
                <c:pt idx="43">
                  <c:v>0.95321484579195</c:v>
                </c:pt>
                <c:pt idx="44">
                  <c:v>1.0</c:v>
                </c:pt>
              </c:numCache>
            </c:numRef>
          </c:yVal>
          <c:smooth val="0"/>
        </c:ser>
        <c:ser>
          <c:idx val="4"/>
          <c:order val="2"/>
          <c:tx>
            <c:v>Polyphen-2</c:v>
          </c:tx>
          <c:spPr>
            <a:ln w="44450">
              <a:solidFill>
                <a:schemeClr val="accent5">
                  <a:lumMod val="75000"/>
                </a:schemeClr>
              </a:solidFill>
            </a:ln>
          </c:spPr>
          <c:marker>
            <c:symbol val="none"/>
          </c:marker>
          <c:xVal>
            <c:numRef>
              <c:f>'for paper'!$D$3:$D$102</c:f>
              <c:numCache>
                <c:formatCode>General</c:formatCode>
                <c:ptCount val="100"/>
                <c:pt idx="0">
                  <c:v>0.0</c:v>
                </c:pt>
                <c:pt idx="1">
                  <c:v>0.0458240946045824</c:v>
                </c:pt>
                <c:pt idx="2">
                  <c:v>0.0591278640059128</c:v>
                </c:pt>
                <c:pt idx="3">
                  <c:v>0.0650406504065041</c:v>
                </c:pt>
                <c:pt idx="4">
                  <c:v>0.0879526977087953</c:v>
                </c:pt>
                <c:pt idx="5">
                  <c:v>0.0968218773096822</c:v>
                </c:pt>
                <c:pt idx="6">
                  <c:v>0.104212860310421</c:v>
                </c:pt>
                <c:pt idx="7">
                  <c:v>0.117516629711752</c:v>
                </c:pt>
                <c:pt idx="8">
                  <c:v>0.124168514412417</c:v>
                </c:pt>
                <c:pt idx="9">
                  <c:v>0.135254988913525</c:v>
                </c:pt>
                <c:pt idx="10">
                  <c:v>0.140428677014043</c:v>
                </c:pt>
                <c:pt idx="11">
                  <c:v>0.147080561714708</c:v>
                </c:pt>
                <c:pt idx="12">
                  <c:v>0.154471544715447</c:v>
                </c:pt>
                <c:pt idx="13">
                  <c:v>0.165558019216556</c:v>
                </c:pt>
                <c:pt idx="14">
                  <c:v>0.171470805617147</c:v>
                </c:pt>
                <c:pt idx="15">
                  <c:v>0.176644493717664</c:v>
                </c:pt>
                <c:pt idx="16">
                  <c:v>0.181818181818182</c:v>
                </c:pt>
                <c:pt idx="17">
                  <c:v>0.186991869918699</c:v>
                </c:pt>
                <c:pt idx="18">
                  <c:v>0.192165558019217</c:v>
                </c:pt>
                <c:pt idx="19">
                  <c:v>0.198078344419808</c:v>
                </c:pt>
                <c:pt idx="20">
                  <c:v>0.203252032520325</c:v>
                </c:pt>
                <c:pt idx="21">
                  <c:v>0.208425720620843</c:v>
                </c:pt>
                <c:pt idx="22">
                  <c:v>0.215077605321508</c:v>
                </c:pt>
                <c:pt idx="23">
                  <c:v>0.221729490022173</c:v>
                </c:pt>
                <c:pt idx="24">
                  <c:v>0.22690317812269</c:v>
                </c:pt>
                <c:pt idx="25">
                  <c:v>0.232815964523282</c:v>
                </c:pt>
                <c:pt idx="26">
                  <c:v>0.237989652623799</c:v>
                </c:pt>
                <c:pt idx="27">
                  <c:v>0.243163340724316</c:v>
                </c:pt>
                <c:pt idx="28">
                  <c:v>0.248337028824834</c:v>
                </c:pt>
                <c:pt idx="29">
                  <c:v>0.253510716925351</c:v>
                </c:pt>
                <c:pt idx="30">
                  <c:v>0.258684405025868</c:v>
                </c:pt>
                <c:pt idx="31">
                  <c:v>0.263858093126386</c:v>
                </c:pt>
                <c:pt idx="32">
                  <c:v>0.269031781226903</c:v>
                </c:pt>
                <c:pt idx="33">
                  <c:v>0.274205469327421</c:v>
                </c:pt>
                <c:pt idx="34">
                  <c:v>0.285291943828529</c:v>
                </c:pt>
                <c:pt idx="35">
                  <c:v>0.290465631929047</c:v>
                </c:pt>
                <c:pt idx="36">
                  <c:v>0.295639320029564</c:v>
                </c:pt>
                <c:pt idx="37">
                  <c:v>0.300813008130081</c:v>
                </c:pt>
                <c:pt idx="38">
                  <c:v>0.305986696230599</c:v>
                </c:pt>
                <c:pt idx="39">
                  <c:v>0.31189948263119</c:v>
                </c:pt>
                <c:pt idx="40">
                  <c:v>0.317073170731707</c:v>
                </c:pt>
                <c:pt idx="41">
                  <c:v>0.322246858832225</c:v>
                </c:pt>
                <c:pt idx="42">
                  <c:v>0.328159645232816</c:v>
                </c:pt>
                <c:pt idx="43">
                  <c:v>0.333333333333333</c:v>
                </c:pt>
                <c:pt idx="44">
                  <c:v>0.338507021433851</c:v>
                </c:pt>
                <c:pt idx="45">
                  <c:v>0.343680709534368</c:v>
                </c:pt>
                <c:pt idx="46">
                  <c:v>0.348854397634885</c:v>
                </c:pt>
                <c:pt idx="47">
                  <c:v>0.354028085735403</c:v>
                </c:pt>
                <c:pt idx="48">
                  <c:v>0.35920177383592</c:v>
                </c:pt>
                <c:pt idx="49">
                  <c:v>0.364375461936438</c:v>
                </c:pt>
                <c:pt idx="50">
                  <c:v>0.369549150036955</c:v>
                </c:pt>
                <c:pt idx="51">
                  <c:v>0.374722838137472</c:v>
                </c:pt>
                <c:pt idx="52">
                  <c:v>0.37989652623799</c:v>
                </c:pt>
                <c:pt idx="53">
                  <c:v>0.385070214338507</c:v>
                </c:pt>
                <c:pt idx="54">
                  <c:v>0.390243902439024</c:v>
                </c:pt>
                <c:pt idx="55">
                  <c:v>0.396156688839616</c:v>
                </c:pt>
                <c:pt idx="56">
                  <c:v>0.402808573540281</c:v>
                </c:pt>
                <c:pt idx="57">
                  <c:v>0.408721359940872</c:v>
                </c:pt>
                <c:pt idx="58">
                  <c:v>0.413895048041389</c:v>
                </c:pt>
                <c:pt idx="59">
                  <c:v>0.419068736141907</c:v>
                </c:pt>
                <c:pt idx="60">
                  <c:v>0.424981522542498</c:v>
                </c:pt>
                <c:pt idx="61">
                  <c:v>0.435328898743533</c:v>
                </c:pt>
                <c:pt idx="62">
                  <c:v>0.44050258684405</c:v>
                </c:pt>
                <c:pt idx="63">
                  <c:v>0.445676274944568</c:v>
                </c:pt>
                <c:pt idx="64">
                  <c:v>0.450849963045085</c:v>
                </c:pt>
                <c:pt idx="65">
                  <c:v>0.458240946045824</c:v>
                </c:pt>
                <c:pt idx="66">
                  <c:v>0.463414634146341</c:v>
                </c:pt>
                <c:pt idx="67">
                  <c:v>0.468588322246859</c:v>
                </c:pt>
                <c:pt idx="68">
                  <c:v>0.47450110864745</c:v>
                </c:pt>
                <c:pt idx="69">
                  <c:v>0.479674796747967</c:v>
                </c:pt>
                <c:pt idx="70">
                  <c:v>0.484848484848485</c:v>
                </c:pt>
                <c:pt idx="71">
                  <c:v>0.49519586104952</c:v>
                </c:pt>
                <c:pt idx="72">
                  <c:v>0.500369549150037</c:v>
                </c:pt>
                <c:pt idx="73">
                  <c:v>0.507021433850702</c:v>
                </c:pt>
                <c:pt idx="74">
                  <c:v>0.51219512195122</c:v>
                </c:pt>
                <c:pt idx="75">
                  <c:v>0.519586104951959</c:v>
                </c:pt>
                <c:pt idx="76">
                  <c:v>0.524759793052476</c:v>
                </c:pt>
                <c:pt idx="77">
                  <c:v>0.535107169253511</c:v>
                </c:pt>
                <c:pt idx="78">
                  <c:v>0.541019955654102</c:v>
                </c:pt>
                <c:pt idx="79">
                  <c:v>0.546932742054693</c:v>
                </c:pt>
                <c:pt idx="80">
                  <c:v>0.552106430155211</c:v>
                </c:pt>
                <c:pt idx="81">
                  <c:v>0.558019216555802</c:v>
                </c:pt>
                <c:pt idx="82">
                  <c:v>0.563192904656319</c:v>
                </c:pt>
                <c:pt idx="83">
                  <c:v>0.568366592756837</c:v>
                </c:pt>
                <c:pt idx="84">
                  <c:v>0.573540280857354</c:v>
                </c:pt>
                <c:pt idx="85">
                  <c:v>0.58610495195861</c:v>
                </c:pt>
                <c:pt idx="86">
                  <c:v>0.592756836659276</c:v>
                </c:pt>
                <c:pt idx="87">
                  <c:v>0.607538802660754</c:v>
                </c:pt>
                <c:pt idx="88">
                  <c:v>0.612712490761271</c:v>
                </c:pt>
                <c:pt idx="89">
                  <c:v>0.617886178861789</c:v>
                </c:pt>
                <c:pt idx="90">
                  <c:v>0.624538063562454</c:v>
                </c:pt>
                <c:pt idx="91">
                  <c:v>0.637841832963784</c:v>
                </c:pt>
                <c:pt idx="92">
                  <c:v>0.658536585365854</c:v>
                </c:pt>
                <c:pt idx="93">
                  <c:v>0.675535846267554</c:v>
                </c:pt>
                <c:pt idx="94">
                  <c:v>0.685144124168514</c:v>
                </c:pt>
                <c:pt idx="95">
                  <c:v>0.694752402069475</c:v>
                </c:pt>
                <c:pt idx="96">
                  <c:v>0.716925351071693</c:v>
                </c:pt>
                <c:pt idx="97">
                  <c:v>0.736141906873614</c:v>
                </c:pt>
                <c:pt idx="98">
                  <c:v>0.785661492978566</c:v>
                </c:pt>
                <c:pt idx="99">
                  <c:v>1.0</c:v>
                </c:pt>
              </c:numCache>
            </c:numRef>
          </c:xVal>
          <c:yVal>
            <c:numRef>
              <c:f>'for paper'!$E$3:$E$102</c:f>
              <c:numCache>
                <c:formatCode>General</c:formatCode>
                <c:ptCount val="100"/>
                <c:pt idx="0">
                  <c:v>0.0</c:v>
                </c:pt>
                <c:pt idx="1">
                  <c:v>0.275744903293257</c:v>
                </c:pt>
                <c:pt idx="2">
                  <c:v>0.316257187663356</c:v>
                </c:pt>
                <c:pt idx="3">
                  <c:v>0.342132775744903</c:v>
                </c:pt>
                <c:pt idx="4">
                  <c:v>0.395190799790904</c:v>
                </c:pt>
                <c:pt idx="5">
                  <c:v>0.411134343962363</c:v>
                </c:pt>
                <c:pt idx="6">
                  <c:v>0.427339257710402</c:v>
                </c:pt>
                <c:pt idx="7">
                  <c:v>0.438578149503398</c:v>
                </c:pt>
                <c:pt idx="8">
                  <c:v>0.452430737062206</c:v>
                </c:pt>
                <c:pt idx="9">
                  <c:v>0.467067433350758</c:v>
                </c:pt>
                <c:pt idx="10">
                  <c:v>0.470987976999477</c:v>
                </c:pt>
                <c:pt idx="11">
                  <c:v>0.477522216414009</c:v>
                </c:pt>
                <c:pt idx="12">
                  <c:v>0.480920020909566</c:v>
                </c:pt>
                <c:pt idx="13">
                  <c:v>0.494249869315212</c:v>
                </c:pt>
                <c:pt idx="14">
                  <c:v>0.498954521693675</c:v>
                </c:pt>
                <c:pt idx="15">
                  <c:v>0.509409304756926</c:v>
                </c:pt>
                <c:pt idx="16">
                  <c:v>0.513591217982227</c:v>
                </c:pt>
                <c:pt idx="17">
                  <c:v>0.521693674856247</c:v>
                </c:pt>
                <c:pt idx="18">
                  <c:v>0.525614218504966</c:v>
                </c:pt>
                <c:pt idx="19">
                  <c:v>0.534762153685311</c:v>
                </c:pt>
                <c:pt idx="20">
                  <c:v>0.539205436487193</c:v>
                </c:pt>
                <c:pt idx="21">
                  <c:v>0.545216936748562</c:v>
                </c:pt>
                <c:pt idx="22">
                  <c:v>0.550705697856769</c:v>
                </c:pt>
                <c:pt idx="23">
                  <c:v>0.556455828541558</c:v>
                </c:pt>
                <c:pt idx="24">
                  <c:v>0.562467328802927</c:v>
                </c:pt>
                <c:pt idx="25">
                  <c:v>0.583638264506012</c:v>
                </c:pt>
                <c:pt idx="26">
                  <c:v>0.592002090956613</c:v>
                </c:pt>
                <c:pt idx="27">
                  <c:v>0.5935703084161</c:v>
                </c:pt>
                <c:pt idx="28">
                  <c:v>0.664924202822791</c:v>
                </c:pt>
                <c:pt idx="29">
                  <c:v>0.728175640355463</c:v>
                </c:pt>
                <c:pt idx="30">
                  <c:v>0.738630423418714</c:v>
                </c:pt>
                <c:pt idx="31">
                  <c:v>0.757710402509148</c:v>
                </c:pt>
                <c:pt idx="32">
                  <c:v>0.762676424464192</c:v>
                </c:pt>
                <c:pt idx="33">
                  <c:v>0.773915316257188</c:v>
                </c:pt>
                <c:pt idx="34">
                  <c:v>0.784370099320439</c:v>
                </c:pt>
                <c:pt idx="35">
                  <c:v>0.78855201254574</c:v>
                </c:pt>
                <c:pt idx="36">
                  <c:v>0.797438578149503</c:v>
                </c:pt>
                <c:pt idx="37">
                  <c:v>0.810507056978568</c:v>
                </c:pt>
                <c:pt idx="38">
                  <c:v>0.815734448510193</c:v>
                </c:pt>
                <c:pt idx="39">
                  <c:v>0.826450601150026</c:v>
                </c:pt>
                <c:pt idx="40">
                  <c:v>0.832984840564558</c:v>
                </c:pt>
                <c:pt idx="41">
                  <c:v>0.836382645060115</c:v>
                </c:pt>
                <c:pt idx="42">
                  <c:v>0.841087297438578</c:v>
                </c:pt>
                <c:pt idx="43">
                  <c:v>0.841348667015159</c:v>
                </c:pt>
                <c:pt idx="44">
                  <c:v>0.845007841087297</c:v>
                </c:pt>
                <c:pt idx="45">
                  <c:v>0.847098797699948</c:v>
                </c:pt>
                <c:pt idx="46">
                  <c:v>0.850496602195504</c:v>
                </c:pt>
                <c:pt idx="47">
                  <c:v>0.854939884997386</c:v>
                </c:pt>
                <c:pt idx="48">
                  <c:v>0.859905906952431</c:v>
                </c:pt>
                <c:pt idx="49">
                  <c:v>0.8617354939885</c:v>
                </c:pt>
                <c:pt idx="50">
                  <c:v>0.866962885520125</c:v>
                </c:pt>
                <c:pt idx="51">
                  <c:v>0.868008363826451</c:v>
                </c:pt>
                <c:pt idx="52">
                  <c:v>0.869315211709357</c:v>
                </c:pt>
                <c:pt idx="53">
                  <c:v>0.871667537898589</c:v>
                </c:pt>
                <c:pt idx="54">
                  <c:v>0.873235755358076</c:v>
                </c:pt>
                <c:pt idx="55">
                  <c:v>0.874803972817564</c:v>
                </c:pt>
                <c:pt idx="56">
                  <c:v>0.877417668583377</c:v>
                </c:pt>
                <c:pt idx="57">
                  <c:v>0.878463146889702</c:v>
                </c:pt>
                <c:pt idx="58">
                  <c:v>0.881338212232096</c:v>
                </c:pt>
                <c:pt idx="59">
                  <c:v>0.883429168844746</c:v>
                </c:pt>
                <c:pt idx="60">
                  <c:v>0.885781495033978</c:v>
                </c:pt>
                <c:pt idx="61">
                  <c:v>0.887611082070047</c:v>
                </c:pt>
                <c:pt idx="62">
                  <c:v>0.889440669106116</c:v>
                </c:pt>
                <c:pt idx="63">
                  <c:v>0.892577104025091</c:v>
                </c:pt>
                <c:pt idx="64">
                  <c:v>0.89440669106116</c:v>
                </c:pt>
                <c:pt idx="65">
                  <c:v>0.896236278097229</c:v>
                </c:pt>
                <c:pt idx="66">
                  <c:v>0.897543125980136</c:v>
                </c:pt>
                <c:pt idx="67">
                  <c:v>0.899634082592786</c:v>
                </c:pt>
                <c:pt idx="68">
                  <c:v>0.90041819132253</c:v>
                </c:pt>
                <c:pt idx="69">
                  <c:v>0.90250914793518</c:v>
                </c:pt>
                <c:pt idx="70">
                  <c:v>0.906168322007318</c:v>
                </c:pt>
                <c:pt idx="71">
                  <c:v>0.909043387349712</c:v>
                </c:pt>
                <c:pt idx="72">
                  <c:v>0.9106116048092</c:v>
                </c:pt>
                <c:pt idx="73">
                  <c:v>0.913225300575013</c:v>
                </c:pt>
                <c:pt idx="74">
                  <c:v>0.914793518034501</c:v>
                </c:pt>
                <c:pt idx="75">
                  <c:v>0.915316257187663</c:v>
                </c:pt>
                <c:pt idx="76">
                  <c:v>0.917668583376895</c:v>
                </c:pt>
                <c:pt idx="77">
                  <c:v>0.920543648719289</c:v>
                </c:pt>
                <c:pt idx="78">
                  <c:v>0.923157344485102</c:v>
                </c:pt>
                <c:pt idx="79">
                  <c:v>0.925248301097752</c:v>
                </c:pt>
                <c:pt idx="80">
                  <c:v>0.926293779404077</c:v>
                </c:pt>
                <c:pt idx="81">
                  <c:v>0.92681651855724</c:v>
                </c:pt>
                <c:pt idx="82">
                  <c:v>0.927861996863565</c:v>
                </c:pt>
                <c:pt idx="83">
                  <c:v>0.930475692629378</c:v>
                </c:pt>
                <c:pt idx="84">
                  <c:v>0.933089388395191</c:v>
                </c:pt>
                <c:pt idx="85">
                  <c:v>0.935703084161004</c:v>
                </c:pt>
                <c:pt idx="86">
                  <c:v>0.936225823314166</c:v>
                </c:pt>
                <c:pt idx="87">
                  <c:v>0.939362258233142</c:v>
                </c:pt>
                <c:pt idx="88">
                  <c:v>0.940930475692629</c:v>
                </c:pt>
                <c:pt idx="89">
                  <c:v>0.943544171458442</c:v>
                </c:pt>
                <c:pt idx="90">
                  <c:v>0.946419236800836</c:v>
                </c:pt>
                <c:pt idx="91">
                  <c:v>0.949294302143231</c:v>
                </c:pt>
                <c:pt idx="92">
                  <c:v>0.953476215368531</c:v>
                </c:pt>
                <c:pt idx="93">
                  <c:v>0.957919498170413</c:v>
                </c:pt>
                <c:pt idx="94">
                  <c:v>0.959487715629901</c:v>
                </c:pt>
                <c:pt idx="95">
                  <c:v>0.962362780972295</c:v>
                </c:pt>
                <c:pt idx="96">
                  <c:v>0.966021955044433</c:v>
                </c:pt>
                <c:pt idx="97">
                  <c:v>0.969158389963408</c:v>
                </c:pt>
                <c:pt idx="98">
                  <c:v>0.979090433873497</c:v>
                </c:pt>
                <c:pt idx="99">
                  <c:v>1.0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66152144"/>
        <c:axId val="808602208"/>
      </c:scatterChart>
      <c:valAx>
        <c:axId val="866152144"/>
        <c:scaling>
          <c:orientation val="minMax"/>
          <c:max val="1.02"/>
          <c:min val="0.0"/>
        </c:scaling>
        <c:delete val="0"/>
        <c:axPos val="b"/>
        <c:title>
          <c:tx>
            <c:rich>
              <a:bodyPr/>
              <a:lstStyle/>
              <a:p>
                <a:pPr>
                  <a:defRPr sz="1600">
                    <a:solidFill>
                      <a:srgbClr val="FFFFFF"/>
                    </a:solidFill>
                    <a:latin typeface="Arial"/>
                    <a:cs typeface="Arial"/>
                  </a:defRPr>
                </a:pPr>
                <a:r>
                  <a:rPr lang="en-US" sz="1600">
                    <a:solidFill>
                      <a:srgbClr val="FFFFFF"/>
                    </a:solidFill>
                    <a:latin typeface="Arial"/>
                    <a:cs typeface="Arial"/>
                  </a:rPr>
                  <a:t>False positive rate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>
                <a:solidFill>
                  <a:srgbClr val="FFFFFF"/>
                </a:solidFill>
              </a:defRPr>
            </a:pPr>
            <a:endParaRPr lang="en-US"/>
          </a:p>
        </c:txPr>
        <c:crossAx val="808602208"/>
        <c:crosses val="autoZero"/>
        <c:crossBetween val="midCat"/>
      </c:valAx>
      <c:valAx>
        <c:axId val="808602208"/>
        <c:scaling>
          <c:orientation val="minMax"/>
          <c:max val="1.0"/>
        </c:scaling>
        <c:delete val="0"/>
        <c:axPos val="l"/>
        <c:title>
          <c:tx>
            <c:rich>
              <a:bodyPr/>
              <a:lstStyle/>
              <a:p>
                <a:pPr>
                  <a:defRPr sz="1600">
                    <a:solidFill>
                      <a:srgbClr val="FFFFFF"/>
                    </a:solidFill>
                    <a:latin typeface="Arial"/>
                    <a:cs typeface="Arial"/>
                  </a:defRPr>
                </a:pPr>
                <a:r>
                  <a:rPr lang="en-US" sz="1600">
                    <a:solidFill>
                      <a:srgbClr val="FFFFFF"/>
                    </a:solidFill>
                    <a:latin typeface="Arial"/>
                    <a:cs typeface="Arial"/>
                  </a:rPr>
                  <a:t>True positive rate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>
                <a:solidFill>
                  <a:schemeClr val="bg1"/>
                </a:solidFill>
              </a:defRPr>
            </a:pPr>
            <a:endParaRPr lang="en-US"/>
          </a:p>
        </c:txPr>
        <c:crossAx val="866152144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509218139004614"/>
          <c:y val="0.610321522309711"/>
          <c:w val="0.194366541138879"/>
          <c:h val="0.178732454638822"/>
        </c:manualLayout>
      </c:layout>
      <c:overlay val="0"/>
      <c:txPr>
        <a:bodyPr/>
        <a:lstStyle/>
        <a:p>
          <a:pPr>
            <a:defRPr sz="1200">
              <a:solidFill>
                <a:srgbClr val="FFFFFF"/>
              </a:solidFill>
              <a:latin typeface="Arial"/>
              <a:cs typeface="Arial"/>
            </a:defRPr>
          </a:pPr>
          <a:endParaRPr lang="en-US"/>
        </a:p>
      </c:txPr>
    </c:legend>
    <c:plotVisOnly val="1"/>
    <c:dispBlanksAs val="gap"/>
    <c:showDLblsOverMax val="0"/>
  </c:chart>
  <c:externalData r:id="rId2">
    <c:autoUpdate val="0"/>
  </c:externalData>
  <c:userShapes r:id="rId3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0909723922061324"/>
          <c:y val="0.0155709342560554"/>
          <c:w val="0.806084003942423"/>
          <c:h val="0.824436285862191"/>
        </c:manualLayout>
      </c:layout>
      <c:scatterChart>
        <c:scatterStyle val="lineMarker"/>
        <c:varyColors val="0"/>
        <c:ser>
          <c:idx val="2"/>
          <c:order val="0"/>
          <c:tx>
            <c:v>CASM (in VAAST 2)</c:v>
          </c:tx>
          <c:spPr>
            <a:ln w="44450">
              <a:solidFill>
                <a:srgbClr val="9BBB59">
                  <a:lumMod val="75000"/>
                  <a:alpha val="50000"/>
                </a:srgbClr>
              </a:solidFill>
            </a:ln>
          </c:spPr>
          <c:marker>
            <c:symbol val="none"/>
          </c:marker>
          <c:xVal>
            <c:numRef>
              <c:f>'for paper'!$J$3:$J$164</c:f>
              <c:numCache>
                <c:formatCode>General</c:formatCode>
                <c:ptCount val="162"/>
                <c:pt idx="0">
                  <c:v>0.0</c:v>
                </c:pt>
                <c:pt idx="1">
                  <c:v>0.00517368810051737</c:v>
                </c:pt>
                <c:pt idx="2">
                  <c:v>0.0103473762010347</c:v>
                </c:pt>
                <c:pt idx="3">
                  <c:v>0.0155210643015521</c:v>
                </c:pt>
                <c:pt idx="4">
                  <c:v>0.0206947524020695</c:v>
                </c:pt>
                <c:pt idx="5">
                  <c:v>0.0258684405025868</c:v>
                </c:pt>
                <c:pt idx="6">
                  <c:v>0.032520325203252</c:v>
                </c:pt>
                <c:pt idx="7">
                  <c:v>0.0376940133037694</c:v>
                </c:pt>
                <c:pt idx="8">
                  <c:v>0.0428677014042868</c:v>
                </c:pt>
                <c:pt idx="9">
                  <c:v>0.0480413895048041</c:v>
                </c:pt>
                <c:pt idx="10">
                  <c:v>0.0532150776053215</c:v>
                </c:pt>
                <c:pt idx="11">
                  <c:v>0.0583887657058389</c:v>
                </c:pt>
                <c:pt idx="12">
                  <c:v>0.0635624538063563</c:v>
                </c:pt>
                <c:pt idx="13">
                  <c:v>0.0694752402069475</c:v>
                </c:pt>
                <c:pt idx="14">
                  <c:v>0.0746489283074649</c:v>
                </c:pt>
                <c:pt idx="15">
                  <c:v>0.0798226164079823</c:v>
                </c:pt>
                <c:pt idx="16">
                  <c:v>0.0849963045084996</c:v>
                </c:pt>
                <c:pt idx="17">
                  <c:v>0.0968218773096822</c:v>
                </c:pt>
                <c:pt idx="18">
                  <c:v>0.1019955654102</c:v>
                </c:pt>
                <c:pt idx="19">
                  <c:v>0.11529933481153</c:v>
                </c:pt>
                <c:pt idx="20">
                  <c:v>0.120473022912047</c:v>
                </c:pt>
                <c:pt idx="21">
                  <c:v>0.126385809312639</c:v>
                </c:pt>
                <c:pt idx="22">
                  <c:v>0.131559497413156</c:v>
                </c:pt>
                <c:pt idx="23">
                  <c:v>0.139689578713969</c:v>
                </c:pt>
                <c:pt idx="24">
                  <c:v>0.146341463414634</c:v>
                </c:pt>
                <c:pt idx="25">
                  <c:v>0.151515151515152</c:v>
                </c:pt>
                <c:pt idx="26">
                  <c:v>0.156688839615669</c:v>
                </c:pt>
                <c:pt idx="27">
                  <c:v>0.161862527716186</c:v>
                </c:pt>
                <c:pt idx="28">
                  <c:v>0.167036215816704</c:v>
                </c:pt>
                <c:pt idx="29">
                  <c:v>0.172209903917221</c:v>
                </c:pt>
                <c:pt idx="30">
                  <c:v>0.177383592017738</c:v>
                </c:pt>
                <c:pt idx="31">
                  <c:v>0.188470066518847</c:v>
                </c:pt>
                <c:pt idx="32">
                  <c:v>0.205469327420547</c:v>
                </c:pt>
                <c:pt idx="33">
                  <c:v>0.210643015521064</c:v>
                </c:pt>
                <c:pt idx="34">
                  <c:v>0.215816703621582</c:v>
                </c:pt>
                <c:pt idx="35">
                  <c:v>0.220990391722099</c:v>
                </c:pt>
                <c:pt idx="36">
                  <c:v>0.22690317812269</c:v>
                </c:pt>
                <c:pt idx="37">
                  <c:v>0.232076866223208</c:v>
                </c:pt>
                <c:pt idx="38">
                  <c:v>0.237250554323725</c:v>
                </c:pt>
                <c:pt idx="39">
                  <c:v>0.242424242424242</c:v>
                </c:pt>
                <c:pt idx="40">
                  <c:v>0.24759793052476</c:v>
                </c:pt>
                <c:pt idx="41">
                  <c:v>0.253510716925351</c:v>
                </c:pt>
                <c:pt idx="42">
                  <c:v>0.259423503325942</c:v>
                </c:pt>
                <c:pt idx="43">
                  <c:v>0.26459719142646</c:v>
                </c:pt>
                <c:pt idx="44">
                  <c:v>0.269770879526977</c:v>
                </c:pt>
                <c:pt idx="45">
                  <c:v>0.274944567627494</c:v>
                </c:pt>
                <c:pt idx="46">
                  <c:v>0.285291943828529</c:v>
                </c:pt>
                <c:pt idx="47">
                  <c:v>0.290465631929047</c:v>
                </c:pt>
                <c:pt idx="48">
                  <c:v>0.295639320029564</c:v>
                </c:pt>
                <c:pt idx="49">
                  <c:v>0.300813008130081</c:v>
                </c:pt>
                <c:pt idx="50">
                  <c:v>0.305986696230599</c:v>
                </c:pt>
                <c:pt idx="51">
                  <c:v>0.311160384331116</c:v>
                </c:pt>
                <c:pt idx="52">
                  <c:v>0.317812269031781</c:v>
                </c:pt>
                <c:pt idx="53">
                  <c:v>0.32520325203252</c:v>
                </c:pt>
                <c:pt idx="54">
                  <c:v>0.333333333333333</c:v>
                </c:pt>
                <c:pt idx="55">
                  <c:v>0.339985218033999</c:v>
                </c:pt>
                <c:pt idx="56">
                  <c:v>0.345158906134516</c:v>
                </c:pt>
                <c:pt idx="57">
                  <c:v>0.350332594235033</c:v>
                </c:pt>
                <c:pt idx="58">
                  <c:v>0.355506282335551</c:v>
                </c:pt>
                <c:pt idx="59">
                  <c:v>0.360679970436068</c:v>
                </c:pt>
                <c:pt idx="60">
                  <c:v>0.365853658536585</c:v>
                </c:pt>
                <c:pt idx="61">
                  <c:v>0.377679231337768</c:v>
                </c:pt>
                <c:pt idx="62">
                  <c:v>0.388026607538803</c:v>
                </c:pt>
                <c:pt idx="63">
                  <c:v>0.39320029563932</c:v>
                </c:pt>
                <c:pt idx="64">
                  <c:v>0.405025868440503</c:v>
                </c:pt>
                <c:pt idx="65">
                  <c:v>0.41019955654102</c:v>
                </c:pt>
                <c:pt idx="66">
                  <c:v>0.415373244641537</c:v>
                </c:pt>
                <c:pt idx="67">
                  <c:v>0.420546932742055</c:v>
                </c:pt>
                <c:pt idx="68">
                  <c:v>0.426459719142646</c:v>
                </c:pt>
                <c:pt idx="69">
                  <c:v>0.431633407243163</c:v>
                </c:pt>
                <c:pt idx="70">
                  <c:v>0.438285291943829</c:v>
                </c:pt>
                <c:pt idx="71">
                  <c:v>0.443458980044346</c:v>
                </c:pt>
                <c:pt idx="72">
                  <c:v>0.448632668144863</c:v>
                </c:pt>
                <c:pt idx="73">
                  <c:v>0.454545454545455</c:v>
                </c:pt>
                <c:pt idx="74">
                  <c:v>0.459719142645972</c:v>
                </c:pt>
                <c:pt idx="75">
                  <c:v>0.469327420546933</c:v>
                </c:pt>
                <c:pt idx="76">
                  <c:v>0.47450110864745</c:v>
                </c:pt>
                <c:pt idx="77">
                  <c:v>0.479674796747967</c:v>
                </c:pt>
                <c:pt idx="78">
                  <c:v>0.484848484848485</c:v>
                </c:pt>
                <c:pt idx="79">
                  <c:v>0.49519586104952</c:v>
                </c:pt>
                <c:pt idx="80">
                  <c:v>0.500369549150037</c:v>
                </c:pt>
                <c:pt idx="81">
                  <c:v>0.505543237250554</c:v>
                </c:pt>
                <c:pt idx="82">
                  <c:v>0.511456023651146</c:v>
                </c:pt>
                <c:pt idx="83">
                  <c:v>0.518847006651885</c:v>
                </c:pt>
                <c:pt idx="84">
                  <c:v>0.524020694752402</c:v>
                </c:pt>
                <c:pt idx="85">
                  <c:v>0.529194382852919</c:v>
                </c:pt>
                <c:pt idx="86">
                  <c:v>0.535107169253511</c:v>
                </c:pt>
                <c:pt idx="87">
                  <c:v>0.540280857354028</c:v>
                </c:pt>
                <c:pt idx="88">
                  <c:v>0.545454545454545</c:v>
                </c:pt>
                <c:pt idx="89">
                  <c:v>0.550628233555063</c:v>
                </c:pt>
                <c:pt idx="90">
                  <c:v>0.55580192165558</c:v>
                </c:pt>
                <c:pt idx="91">
                  <c:v>0.566149297856615</c:v>
                </c:pt>
                <c:pt idx="92">
                  <c:v>0.571322985957132</c:v>
                </c:pt>
                <c:pt idx="93">
                  <c:v>0.57649667405765</c:v>
                </c:pt>
                <c:pt idx="94">
                  <c:v>0.581670362158167</c:v>
                </c:pt>
                <c:pt idx="95">
                  <c:v>0.586844050258684</c:v>
                </c:pt>
                <c:pt idx="96">
                  <c:v>0.605321507760532</c:v>
                </c:pt>
                <c:pt idx="97">
                  <c:v>0.610495195861049</c:v>
                </c:pt>
                <c:pt idx="98">
                  <c:v>0.615668883961567</c:v>
                </c:pt>
                <c:pt idx="99">
                  <c:v>0.620842572062084</c:v>
                </c:pt>
                <c:pt idx="100">
                  <c:v>0.626016260162602</c:v>
                </c:pt>
                <c:pt idx="101">
                  <c:v>0.631189948263119</c:v>
                </c:pt>
                <c:pt idx="102">
                  <c:v>0.636363636363636</c:v>
                </c:pt>
                <c:pt idx="103">
                  <c:v>0.641537324464154</c:v>
                </c:pt>
                <c:pt idx="104">
                  <c:v>0.646711012564671</c:v>
                </c:pt>
                <c:pt idx="105">
                  <c:v>0.651884700665188</c:v>
                </c:pt>
                <c:pt idx="106">
                  <c:v>0.65779748706578</c:v>
                </c:pt>
                <c:pt idx="107">
                  <c:v>0.662971175166297</c:v>
                </c:pt>
                <c:pt idx="108">
                  <c:v>0.668144863266814</c:v>
                </c:pt>
                <c:pt idx="109">
                  <c:v>0.674057649667406</c:v>
                </c:pt>
                <c:pt idx="110">
                  <c:v>0.679231337767923</c:v>
                </c:pt>
                <c:pt idx="111">
                  <c:v>0.684405025868441</c:v>
                </c:pt>
                <c:pt idx="112">
                  <c:v>0.689578713968958</c:v>
                </c:pt>
                <c:pt idx="113">
                  <c:v>0.694752402069475</c:v>
                </c:pt>
                <c:pt idx="114">
                  <c:v>0.699926090169993</c:v>
                </c:pt>
                <c:pt idx="115">
                  <c:v>0.70509977827051</c:v>
                </c:pt>
                <c:pt idx="116">
                  <c:v>0.710273466371027</c:v>
                </c:pt>
                <c:pt idx="117">
                  <c:v>0.715447154471545</c:v>
                </c:pt>
                <c:pt idx="118">
                  <c:v>0.720620842572062</c:v>
                </c:pt>
                <c:pt idx="119">
                  <c:v>0.725794530672579</c:v>
                </c:pt>
                <c:pt idx="120">
                  <c:v>0.730968218773097</c:v>
                </c:pt>
                <c:pt idx="121">
                  <c:v>0.736881005173688</c:v>
                </c:pt>
                <c:pt idx="122">
                  <c:v>0.742054693274205</c:v>
                </c:pt>
                <c:pt idx="123">
                  <c:v>0.755358462675536</c:v>
                </c:pt>
                <c:pt idx="124">
                  <c:v>0.762010347376201</c:v>
                </c:pt>
                <c:pt idx="125">
                  <c:v>0.767184035476718</c:v>
                </c:pt>
                <c:pt idx="126">
                  <c:v>0.772357723577236</c:v>
                </c:pt>
                <c:pt idx="127">
                  <c:v>0.778270509977827</c:v>
                </c:pt>
                <c:pt idx="128">
                  <c:v>0.783444198078344</c:v>
                </c:pt>
                <c:pt idx="129">
                  <c:v>0.795269770879527</c:v>
                </c:pt>
                <c:pt idx="130">
                  <c:v>0.801182557280118</c:v>
                </c:pt>
                <c:pt idx="131">
                  <c:v>0.807834441980783</c:v>
                </c:pt>
                <c:pt idx="132">
                  <c:v>0.815964523281596</c:v>
                </c:pt>
                <c:pt idx="133">
                  <c:v>0.821138211382114</c:v>
                </c:pt>
                <c:pt idx="134">
                  <c:v>0.826311899482631</c:v>
                </c:pt>
                <c:pt idx="135">
                  <c:v>0.831485587583149</c:v>
                </c:pt>
                <c:pt idx="136">
                  <c:v>0.836659275683666</c:v>
                </c:pt>
                <c:pt idx="137">
                  <c:v>0.841832963784183</c:v>
                </c:pt>
                <c:pt idx="138">
                  <c:v>0.848484848484849</c:v>
                </c:pt>
                <c:pt idx="139">
                  <c:v>0.853658536585366</c:v>
                </c:pt>
                <c:pt idx="140">
                  <c:v>0.858832224685883</c:v>
                </c:pt>
                <c:pt idx="141">
                  <c:v>0.864005912786401</c:v>
                </c:pt>
                <c:pt idx="142">
                  <c:v>0.869179600886918</c:v>
                </c:pt>
                <c:pt idx="143">
                  <c:v>0.874353288987435</c:v>
                </c:pt>
                <c:pt idx="144">
                  <c:v>0.879526977087953</c:v>
                </c:pt>
                <c:pt idx="145">
                  <c:v>0.886178861788618</c:v>
                </c:pt>
                <c:pt idx="146">
                  <c:v>0.891352549889135</c:v>
                </c:pt>
                <c:pt idx="147">
                  <c:v>0.896526237989653</c:v>
                </c:pt>
                <c:pt idx="148">
                  <c:v>0.904656319290466</c:v>
                </c:pt>
                <c:pt idx="149">
                  <c:v>0.909830007390983</c:v>
                </c:pt>
                <c:pt idx="150">
                  <c:v>0.9150036954915</c:v>
                </c:pt>
                <c:pt idx="151">
                  <c:v>0.920177383592018</c:v>
                </c:pt>
                <c:pt idx="152">
                  <c:v>0.93569844789357</c:v>
                </c:pt>
                <c:pt idx="153">
                  <c:v>0.940872135994087</c:v>
                </c:pt>
                <c:pt idx="154">
                  <c:v>0.946045824094605</c:v>
                </c:pt>
                <c:pt idx="155">
                  <c:v>0.951958610495196</c:v>
                </c:pt>
                <c:pt idx="156">
                  <c:v>0.957132298595713</c:v>
                </c:pt>
                <c:pt idx="157">
                  <c:v>0.966740576496674</c:v>
                </c:pt>
                <c:pt idx="158">
                  <c:v>0.971914264597191</c:v>
                </c:pt>
                <c:pt idx="159">
                  <c:v>0.985957132298596</c:v>
                </c:pt>
                <c:pt idx="160">
                  <c:v>0.993348115299335</c:v>
                </c:pt>
                <c:pt idx="161">
                  <c:v>1.0</c:v>
                </c:pt>
              </c:numCache>
            </c:numRef>
          </c:xVal>
          <c:yVal>
            <c:numRef>
              <c:f>'for paper'!$K$3:$K$164</c:f>
              <c:numCache>
                <c:formatCode>General</c:formatCode>
                <c:ptCount val="162"/>
                <c:pt idx="0">
                  <c:v>0.0</c:v>
                </c:pt>
                <c:pt idx="1">
                  <c:v>0.161526398327235</c:v>
                </c:pt>
                <c:pt idx="2">
                  <c:v>0.234187140616832</c:v>
                </c:pt>
                <c:pt idx="3">
                  <c:v>0.285154208050183</c:v>
                </c:pt>
                <c:pt idx="4">
                  <c:v>0.306063774176686</c:v>
                </c:pt>
                <c:pt idx="5">
                  <c:v>0.336382645060115</c:v>
                </c:pt>
                <c:pt idx="6">
                  <c:v>0.352848928384736</c:v>
                </c:pt>
                <c:pt idx="7">
                  <c:v>0.378201777313121</c:v>
                </c:pt>
                <c:pt idx="8">
                  <c:v>0.398065865133299</c:v>
                </c:pt>
                <c:pt idx="9">
                  <c:v>0.407475169890225</c:v>
                </c:pt>
                <c:pt idx="10">
                  <c:v>0.423418714061683</c:v>
                </c:pt>
                <c:pt idx="11">
                  <c:v>0.44511238891793</c:v>
                </c:pt>
                <c:pt idx="12">
                  <c:v>0.452169367485625</c:v>
                </c:pt>
                <c:pt idx="13">
                  <c:v>0.470987976999477</c:v>
                </c:pt>
                <c:pt idx="14">
                  <c:v>0.481965499215891</c:v>
                </c:pt>
                <c:pt idx="15">
                  <c:v>0.483010977522216</c:v>
                </c:pt>
                <c:pt idx="16">
                  <c:v>0.496079456351281</c:v>
                </c:pt>
                <c:pt idx="17">
                  <c:v>0.525091479351803</c:v>
                </c:pt>
                <c:pt idx="18">
                  <c:v>0.528227914270779</c:v>
                </c:pt>
                <c:pt idx="19">
                  <c:v>0.547830632514375</c:v>
                </c:pt>
                <c:pt idx="20">
                  <c:v>0.554626241505489</c:v>
                </c:pt>
                <c:pt idx="21">
                  <c:v>0.575535807631992</c:v>
                </c:pt>
                <c:pt idx="22">
                  <c:v>0.594354417145844</c:v>
                </c:pt>
                <c:pt idx="23">
                  <c:v>0.604286461055933</c:v>
                </c:pt>
                <c:pt idx="24">
                  <c:v>0.61186617877679</c:v>
                </c:pt>
                <c:pt idx="25">
                  <c:v>0.61578672242551</c:v>
                </c:pt>
                <c:pt idx="26">
                  <c:v>0.618139048614741</c:v>
                </c:pt>
                <c:pt idx="27">
                  <c:v>0.626502875065342</c:v>
                </c:pt>
                <c:pt idx="28">
                  <c:v>0.635389440669106</c:v>
                </c:pt>
                <c:pt idx="29">
                  <c:v>0.642707788813382</c:v>
                </c:pt>
                <c:pt idx="30">
                  <c:v>0.646889702038683</c:v>
                </c:pt>
                <c:pt idx="31">
                  <c:v>0.66257187663356</c:v>
                </c:pt>
                <c:pt idx="32">
                  <c:v>0.681913225300575</c:v>
                </c:pt>
                <c:pt idx="33">
                  <c:v>0.684788290642969</c:v>
                </c:pt>
                <c:pt idx="34">
                  <c:v>0.68897020386827</c:v>
                </c:pt>
                <c:pt idx="35">
                  <c:v>0.69707266074229</c:v>
                </c:pt>
                <c:pt idx="36">
                  <c:v>0.710925248301098</c:v>
                </c:pt>
                <c:pt idx="37">
                  <c:v>0.713538944066911</c:v>
                </c:pt>
                <c:pt idx="38">
                  <c:v>0.720334553058024</c:v>
                </c:pt>
                <c:pt idx="39">
                  <c:v>0.7276529012023</c:v>
                </c:pt>
                <c:pt idx="40">
                  <c:v>0.734187140616832</c:v>
                </c:pt>
                <c:pt idx="41">
                  <c:v>0.742289597490852</c:v>
                </c:pt>
                <c:pt idx="42">
                  <c:v>0.755358076319916</c:v>
                </c:pt>
                <c:pt idx="43">
                  <c:v>0.757971772085729</c:v>
                </c:pt>
                <c:pt idx="44">
                  <c:v>0.760846837428123</c:v>
                </c:pt>
                <c:pt idx="45">
                  <c:v>0.768165185572399</c:v>
                </c:pt>
                <c:pt idx="46">
                  <c:v>0.780188186095139</c:v>
                </c:pt>
                <c:pt idx="47">
                  <c:v>0.783847360167277</c:v>
                </c:pt>
                <c:pt idx="48">
                  <c:v>0.79273392577104</c:v>
                </c:pt>
                <c:pt idx="49">
                  <c:v>0.795870360690016</c:v>
                </c:pt>
                <c:pt idx="50">
                  <c:v>0.803450078410873</c:v>
                </c:pt>
                <c:pt idx="51">
                  <c:v>0.805541035023523</c:v>
                </c:pt>
                <c:pt idx="52">
                  <c:v>0.810768426555149</c:v>
                </c:pt>
                <c:pt idx="53">
                  <c:v>0.815473078933612</c:v>
                </c:pt>
                <c:pt idx="54">
                  <c:v>0.823575535807632</c:v>
                </c:pt>
                <c:pt idx="55">
                  <c:v>0.832200731834814</c:v>
                </c:pt>
                <c:pt idx="56">
                  <c:v>0.83951907997909</c:v>
                </c:pt>
                <c:pt idx="57">
                  <c:v>0.840825927861997</c:v>
                </c:pt>
                <c:pt idx="58">
                  <c:v>0.848405645582854</c:v>
                </c:pt>
                <c:pt idx="59">
                  <c:v>0.853110297961317</c:v>
                </c:pt>
                <c:pt idx="60">
                  <c:v>0.853894406691061</c:v>
                </c:pt>
                <c:pt idx="61">
                  <c:v>0.869576581285938</c:v>
                </c:pt>
                <c:pt idx="62">
                  <c:v>0.877156299006796</c:v>
                </c:pt>
                <c:pt idx="63">
                  <c:v>0.88003136434919</c:v>
                </c:pt>
                <c:pt idx="64">
                  <c:v>0.885781495033978</c:v>
                </c:pt>
                <c:pt idx="65">
                  <c:v>0.88813382122321</c:v>
                </c:pt>
                <c:pt idx="66">
                  <c:v>0.891531625718766</c:v>
                </c:pt>
                <c:pt idx="67">
                  <c:v>0.892577104025091</c:v>
                </c:pt>
                <c:pt idx="68">
                  <c:v>0.894668060637742</c:v>
                </c:pt>
                <c:pt idx="69">
                  <c:v>0.895190799790904</c:v>
                </c:pt>
                <c:pt idx="70">
                  <c:v>0.899111343439624</c:v>
                </c:pt>
                <c:pt idx="71">
                  <c:v>0.90041819132253</c:v>
                </c:pt>
                <c:pt idx="72">
                  <c:v>0.901202300052274</c:v>
                </c:pt>
                <c:pt idx="73">
                  <c:v>0.903554626241506</c:v>
                </c:pt>
                <c:pt idx="74">
                  <c:v>0.904338734971249</c:v>
                </c:pt>
                <c:pt idx="75">
                  <c:v>0.913486670151594</c:v>
                </c:pt>
                <c:pt idx="76">
                  <c:v>0.913748039728176</c:v>
                </c:pt>
                <c:pt idx="77">
                  <c:v>0.91662310507057</c:v>
                </c:pt>
                <c:pt idx="78">
                  <c:v>0.917145844223732</c:v>
                </c:pt>
                <c:pt idx="79">
                  <c:v>0.920543648719289</c:v>
                </c:pt>
                <c:pt idx="80">
                  <c:v>0.923157344485102</c:v>
                </c:pt>
                <c:pt idx="81">
                  <c:v>0.925771040250915</c:v>
                </c:pt>
                <c:pt idx="82">
                  <c:v>0.928384736016728</c:v>
                </c:pt>
                <c:pt idx="83">
                  <c:v>0.931782540512284</c:v>
                </c:pt>
                <c:pt idx="84">
                  <c:v>0.93282801881861</c:v>
                </c:pt>
                <c:pt idx="85">
                  <c:v>0.934657605854678</c:v>
                </c:pt>
                <c:pt idx="86">
                  <c:v>0.936748562467329</c:v>
                </c:pt>
                <c:pt idx="87">
                  <c:v>0.93700993204391</c:v>
                </c:pt>
                <c:pt idx="88">
                  <c:v>0.937532671197073</c:v>
                </c:pt>
                <c:pt idx="89">
                  <c:v>0.938839519079979</c:v>
                </c:pt>
                <c:pt idx="90">
                  <c:v>0.938839519079979</c:v>
                </c:pt>
                <c:pt idx="91">
                  <c:v>0.943805541035024</c:v>
                </c:pt>
                <c:pt idx="92">
                  <c:v>0.944328280188186</c:v>
                </c:pt>
                <c:pt idx="93">
                  <c:v>0.945373758494511</c:v>
                </c:pt>
                <c:pt idx="94">
                  <c:v>0.947464715107162</c:v>
                </c:pt>
                <c:pt idx="95">
                  <c:v>0.947987454260324</c:v>
                </c:pt>
                <c:pt idx="96">
                  <c:v>0.954783063251438</c:v>
                </c:pt>
                <c:pt idx="97">
                  <c:v>0.954783063251438</c:v>
                </c:pt>
                <c:pt idx="98">
                  <c:v>0.9553058024046</c:v>
                </c:pt>
                <c:pt idx="99">
                  <c:v>0.956874019864088</c:v>
                </c:pt>
                <c:pt idx="100">
                  <c:v>0.957919498170413</c:v>
                </c:pt>
                <c:pt idx="101">
                  <c:v>0.959226346053319</c:v>
                </c:pt>
                <c:pt idx="102">
                  <c:v>0.959749085206482</c:v>
                </c:pt>
                <c:pt idx="103">
                  <c:v>0.960533193936226</c:v>
                </c:pt>
                <c:pt idx="104">
                  <c:v>0.961055933089388</c:v>
                </c:pt>
                <c:pt idx="105">
                  <c:v>0.961840041819132</c:v>
                </c:pt>
                <c:pt idx="106">
                  <c:v>0.962101411395714</c:v>
                </c:pt>
                <c:pt idx="107">
                  <c:v>0.964192368008364</c:v>
                </c:pt>
                <c:pt idx="108">
                  <c:v>0.965237846314689</c:v>
                </c:pt>
                <c:pt idx="109">
                  <c:v>0.966806063774177</c:v>
                </c:pt>
                <c:pt idx="110">
                  <c:v>0.968112911657083</c:v>
                </c:pt>
                <c:pt idx="111">
                  <c:v>0.968374281233664</c:v>
                </c:pt>
                <c:pt idx="112">
                  <c:v>0.969681129116571</c:v>
                </c:pt>
                <c:pt idx="113">
                  <c:v>0.971249346576059</c:v>
                </c:pt>
                <c:pt idx="114">
                  <c:v>0.971772085729221</c:v>
                </c:pt>
                <c:pt idx="115">
                  <c:v>0.972294824882384</c:v>
                </c:pt>
                <c:pt idx="116">
                  <c:v>0.972294824882384</c:v>
                </c:pt>
                <c:pt idx="117">
                  <c:v>0.973078933612127</c:v>
                </c:pt>
                <c:pt idx="118">
                  <c:v>0.973340303188709</c:v>
                </c:pt>
                <c:pt idx="119">
                  <c:v>0.973863042341871</c:v>
                </c:pt>
                <c:pt idx="120">
                  <c:v>0.973863042341871</c:v>
                </c:pt>
                <c:pt idx="121">
                  <c:v>0.974908520648197</c:v>
                </c:pt>
                <c:pt idx="122">
                  <c:v>0.975169890224778</c:v>
                </c:pt>
                <c:pt idx="123">
                  <c:v>0.977260846837428</c:v>
                </c:pt>
                <c:pt idx="124">
                  <c:v>0.977783585990591</c:v>
                </c:pt>
                <c:pt idx="125">
                  <c:v>0.979090433873497</c:v>
                </c:pt>
                <c:pt idx="126">
                  <c:v>0.980135912179822</c:v>
                </c:pt>
                <c:pt idx="127">
                  <c:v>0.980135912179822</c:v>
                </c:pt>
                <c:pt idx="128">
                  <c:v>0.981442760062729</c:v>
                </c:pt>
                <c:pt idx="129">
                  <c:v>0.981965499215891</c:v>
                </c:pt>
                <c:pt idx="130">
                  <c:v>0.982226868792473</c:v>
                </c:pt>
                <c:pt idx="131">
                  <c:v>0.98379508625196</c:v>
                </c:pt>
                <c:pt idx="132">
                  <c:v>0.984317825405123</c:v>
                </c:pt>
                <c:pt idx="133">
                  <c:v>0.985624673288029</c:v>
                </c:pt>
                <c:pt idx="134">
                  <c:v>0.986147412441192</c:v>
                </c:pt>
                <c:pt idx="135">
                  <c:v>0.987976999477261</c:v>
                </c:pt>
                <c:pt idx="136">
                  <c:v>0.987976999477261</c:v>
                </c:pt>
                <c:pt idx="137">
                  <c:v>0.988761108207005</c:v>
                </c:pt>
                <c:pt idx="138">
                  <c:v>0.988761108207005</c:v>
                </c:pt>
                <c:pt idx="139">
                  <c:v>0.98980658651333</c:v>
                </c:pt>
                <c:pt idx="140">
                  <c:v>0.98980658651333</c:v>
                </c:pt>
                <c:pt idx="141">
                  <c:v>0.991113434396236</c:v>
                </c:pt>
                <c:pt idx="142">
                  <c:v>0.991374803972818</c:v>
                </c:pt>
                <c:pt idx="143">
                  <c:v>0.99189754312598</c:v>
                </c:pt>
                <c:pt idx="144">
                  <c:v>0.992943021432305</c:v>
                </c:pt>
                <c:pt idx="145">
                  <c:v>0.992943021432305</c:v>
                </c:pt>
                <c:pt idx="146">
                  <c:v>0.993727130162049</c:v>
                </c:pt>
                <c:pt idx="147">
                  <c:v>0.99398849973863</c:v>
                </c:pt>
                <c:pt idx="148">
                  <c:v>0.994772608468374</c:v>
                </c:pt>
                <c:pt idx="149">
                  <c:v>0.995295347621537</c:v>
                </c:pt>
                <c:pt idx="150">
                  <c:v>0.995556717198118</c:v>
                </c:pt>
                <c:pt idx="151">
                  <c:v>0.996340825927862</c:v>
                </c:pt>
                <c:pt idx="152">
                  <c:v>0.997386304234187</c:v>
                </c:pt>
                <c:pt idx="153">
                  <c:v>0.997386304234187</c:v>
                </c:pt>
                <c:pt idx="154">
                  <c:v>0.997647673810768</c:v>
                </c:pt>
                <c:pt idx="155">
                  <c:v>0.99790904338735</c:v>
                </c:pt>
                <c:pt idx="156">
                  <c:v>0.998170412963931</c:v>
                </c:pt>
                <c:pt idx="157">
                  <c:v>0.998954521693675</c:v>
                </c:pt>
                <c:pt idx="158">
                  <c:v>0.998954521693675</c:v>
                </c:pt>
                <c:pt idx="159">
                  <c:v>0.999477260846837</c:v>
                </c:pt>
                <c:pt idx="160">
                  <c:v>0.999738630423419</c:v>
                </c:pt>
                <c:pt idx="161">
                  <c:v>1.0</c:v>
                </c:pt>
              </c:numCache>
            </c:numRef>
          </c:yVal>
          <c:smooth val="0"/>
        </c:ser>
        <c:ser>
          <c:idx val="3"/>
          <c:order val="1"/>
          <c:tx>
            <c:v>SIFT</c:v>
          </c:tx>
          <c:spPr>
            <a:ln w="44450">
              <a:solidFill>
                <a:srgbClr val="660066">
                  <a:alpha val="50000"/>
                </a:srgbClr>
              </a:solidFill>
            </a:ln>
          </c:spPr>
          <c:marker>
            <c:symbol val="none"/>
          </c:marker>
          <c:xVal>
            <c:numRef>
              <c:f>'for paper'!$A$3:$A$47</c:f>
              <c:numCache>
                <c:formatCode>General</c:formatCode>
                <c:ptCount val="45"/>
                <c:pt idx="0">
                  <c:v>0.0</c:v>
                </c:pt>
                <c:pt idx="1">
                  <c:v>0.155949741315595</c:v>
                </c:pt>
                <c:pt idx="2">
                  <c:v>0.288987435328899</c:v>
                </c:pt>
                <c:pt idx="3">
                  <c:v>0.369549150036955</c:v>
                </c:pt>
                <c:pt idx="4">
                  <c:v>0.388026607538803</c:v>
                </c:pt>
                <c:pt idx="5">
                  <c:v>0.439024390243902</c:v>
                </c:pt>
                <c:pt idx="6">
                  <c:v>0.455284552845528</c:v>
                </c:pt>
                <c:pt idx="7">
                  <c:v>0.53880266075388</c:v>
                </c:pt>
                <c:pt idx="8">
                  <c:v>0.548410938654841</c:v>
                </c:pt>
                <c:pt idx="9">
                  <c:v>0.58980044345898</c:v>
                </c:pt>
                <c:pt idx="10">
                  <c:v>0.616407982261641</c:v>
                </c:pt>
                <c:pt idx="11">
                  <c:v>0.626755358462675</c:v>
                </c:pt>
                <c:pt idx="12">
                  <c:v>0.634146341463415</c:v>
                </c:pt>
                <c:pt idx="13">
                  <c:v>0.648928307464893</c:v>
                </c:pt>
                <c:pt idx="14">
                  <c:v>0.659275683665928</c:v>
                </c:pt>
                <c:pt idx="15">
                  <c:v>0.664449371766445</c:v>
                </c:pt>
                <c:pt idx="16">
                  <c:v>0.669623059866962</c:v>
                </c:pt>
                <c:pt idx="17">
                  <c:v>0.676274944567627</c:v>
                </c:pt>
                <c:pt idx="18">
                  <c:v>0.688839615668884</c:v>
                </c:pt>
                <c:pt idx="19">
                  <c:v>0.708795269770879</c:v>
                </c:pt>
                <c:pt idx="20">
                  <c:v>0.714708056171471</c:v>
                </c:pt>
                <c:pt idx="21">
                  <c:v>0.728011825572801</c:v>
                </c:pt>
                <c:pt idx="22">
                  <c:v>0.737620103473762</c:v>
                </c:pt>
                <c:pt idx="23">
                  <c:v>0.745011086474501</c:v>
                </c:pt>
                <c:pt idx="24">
                  <c:v>0.758314855875831</c:v>
                </c:pt>
                <c:pt idx="25">
                  <c:v>0.765705838876571</c:v>
                </c:pt>
                <c:pt idx="26">
                  <c:v>0.774575018477457</c:v>
                </c:pt>
                <c:pt idx="27">
                  <c:v>0.787878787878788</c:v>
                </c:pt>
                <c:pt idx="28">
                  <c:v>0.793052475979305</c:v>
                </c:pt>
                <c:pt idx="29">
                  <c:v>0.798226164079823</c:v>
                </c:pt>
                <c:pt idx="30">
                  <c:v>0.806356245380636</c:v>
                </c:pt>
                <c:pt idx="31">
                  <c:v>0.815225424981523</c:v>
                </c:pt>
                <c:pt idx="32">
                  <c:v>0.824094604582409</c:v>
                </c:pt>
                <c:pt idx="33">
                  <c:v>0.836659275683666</c:v>
                </c:pt>
                <c:pt idx="34">
                  <c:v>0.842572062084257</c:v>
                </c:pt>
                <c:pt idx="35">
                  <c:v>0.855875831485588</c:v>
                </c:pt>
                <c:pt idx="36">
                  <c:v>0.861788617886179</c:v>
                </c:pt>
                <c:pt idx="37">
                  <c:v>0.876570583887657</c:v>
                </c:pt>
                <c:pt idx="38">
                  <c:v>0.882483370288248</c:v>
                </c:pt>
                <c:pt idx="39">
                  <c:v>0.889135254988914</c:v>
                </c:pt>
                <c:pt idx="40">
                  <c:v>0.894308943089431</c:v>
                </c:pt>
                <c:pt idx="41">
                  <c:v>0.899482631189948</c:v>
                </c:pt>
                <c:pt idx="42">
                  <c:v>0.90539541759054</c:v>
                </c:pt>
                <c:pt idx="43">
                  <c:v>0.910569105691057</c:v>
                </c:pt>
                <c:pt idx="44">
                  <c:v>1.0</c:v>
                </c:pt>
              </c:numCache>
            </c:numRef>
          </c:xVal>
          <c:yVal>
            <c:numRef>
              <c:f>'for paper'!$B$3:$B$47</c:f>
              <c:numCache>
                <c:formatCode>General</c:formatCode>
                <c:ptCount val="45"/>
                <c:pt idx="0">
                  <c:v>0.0</c:v>
                </c:pt>
                <c:pt idx="1">
                  <c:v>0.594354417145844</c:v>
                </c:pt>
                <c:pt idx="2">
                  <c:v>0.719289074751699</c:v>
                </c:pt>
                <c:pt idx="3">
                  <c:v>0.772869837950863</c:v>
                </c:pt>
                <c:pt idx="4">
                  <c:v>0.78463146889702</c:v>
                </c:pt>
                <c:pt idx="5">
                  <c:v>0.810507056978568</c:v>
                </c:pt>
                <c:pt idx="6">
                  <c:v>0.818348144276006</c:v>
                </c:pt>
                <c:pt idx="7">
                  <c:v>0.848928384736017</c:v>
                </c:pt>
                <c:pt idx="8">
                  <c:v>0.851803450078411</c:v>
                </c:pt>
                <c:pt idx="9">
                  <c:v>0.866962885520125</c:v>
                </c:pt>
                <c:pt idx="10">
                  <c:v>0.87401986408782</c:v>
                </c:pt>
                <c:pt idx="11">
                  <c:v>0.877156299006796</c:v>
                </c:pt>
                <c:pt idx="12">
                  <c:v>0.878463146889702</c:v>
                </c:pt>
                <c:pt idx="13">
                  <c:v>0.886826973340303</c:v>
                </c:pt>
                <c:pt idx="14">
                  <c:v>0.888395190799791</c:v>
                </c:pt>
                <c:pt idx="15">
                  <c:v>0.890486147412441</c:v>
                </c:pt>
                <c:pt idx="16">
                  <c:v>0.891531625718766</c:v>
                </c:pt>
                <c:pt idx="17">
                  <c:v>0.893099843178254</c:v>
                </c:pt>
                <c:pt idx="18">
                  <c:v>0.895713538944067</c:v>
                </c:pt>
                <c:pt idx="19">
                  <c:v>0.899634082592786</c:v>
                </c:pt>
                <c:pt idx="20">
                  <c:v>0.900156821745949</c:v>
                </c:pt>
                <c:pt idx="21">
                  <c:v>0.905906952430737</c:v>
                </c:pt>
                <c:pt idx="22">
                  <c:v>0.910350235232619</c:v>
                </c:pt>
                <c:pt idx="23">
                  <c:v>0.911657083115525</c:v>
                </c:pt>
                <c:pt idx="24">
                  <c:v>0.912963930998432</c:v>
                </c:pt>
                <c:pt idx="25">
                  <c:v>0.91662310507057</c:v>
                </c:pt>
                <c:pt idx="26">
                  <c:v>0.91871406168322</c:v>
                </c:pt>
                <c:pt idx="27">
                  <c:v>0.920020909566126</c:v>
                </c:pt>
                <c:pt idx="28">
                  <c:v>0.921589127025614</c:v>
                </c:pt>
                <c:pt idx="29">
                  <c:v>0.924202822791427</c:v>
                </c:pt>
                <c:pt idx="30">
                  <c:v>0.926555148980659</c:v>
                </c:pt>
                <c:pt idx="31">
                  <c:v>0.928646105593309</c:v>
                </c:pt>
                <c:pt idx="32">
                  <c:v>0.930214323052797</c:v>
                </c:pt>
                <c:pt idx="33">
                  <c:v>0.932305279665447</c:v>
                </c:pt>
                <c:pt idx="34">
                  <c:v>0.933612127548353</c:v>
                </c:pt>
                <c:pt idx="35">
                  <c:v>0.937271301620491</c:v>
                </c:pt>
                <c:pt idx="36">
                  <c:v>0.939362258233142</c:v>
                </c:pt>
                <c:pt idx="37">
                  <c:v>0.942760062728698</c:v>
                </c:pt>
                <c:pt idx="38">
                  <c:v>0.945373758494511</c:v>
                </c:pt>
                <c:pt idx="39">
                  <c:v>0.946941975953999</c:v>
                </c:pt>
                <c:pt idx="40">
                  <c:v>0.948510193413487</c:v>
                </c:pt>
                <c:pt idx="41">
                  <c:v>0.949555671719812</c:v>
                </c:pt>
                <c:pt idx="42">
                  <c:v>0.9511238891793</c:v>
                </c:pt>
                <c:pt idx="43">
                  <c:v>0.95321484579195</c:v>
                </c:pt>
                <c:pt idx="44">
                  <c:v>1.0</c:v>
                </c:pt>
              </c:numCache>
            </c:numRef>
          </c:yVal>
          <c:smooth val="0"/>
        </c:ser>
        <c:ser>
          <c:idx val="4"/>
          <c:order val="2"/>
          <c:tx>
            <c:v>Polyphen-2</c:v>
          </c:tx>
          <c:spPr>
            <a:ln w="44450">
              <a:solidFill>
                <a:srgbClr val="4BACC6">
                  <a:lumMod val="75000"/>
                  <a:alpha val="50000"/>
                </a:srgbClr>
              </a:solidFill>
            </a:ln>
          </c:spPr>
          <c:marker>
            <c:symbol val="none"/>
          </c:marker>
          <c:xVal>
            <c:numRef>
              <c:f>'for paper'!$D$3:$D$102</c:f>
              <c:numCache>
                <c:formatCode>General</c:formatCode>
                <c:ptCount val="100"/>
                <c:pt idx="0">
                  <c:v>0.0</c:v>
                </c:pt>
                <c:pt idx="1">
                  <c:v>0.0458240946045824</c:v>
                </c:pt>
                <c:pt idx="2">
                  <c:v>0.0591278640059128</c:v>
                </c:pt>
                <c:pt idx="3">
                  <c:v>0.0650406504065041</c:v>
                </c:pt>
                <c:pt idx="4">
                  <c:v>0.0879526977087953</c:v>
                </c:pt>
                <c:pt idx="5">
                  <c:v>0.0968218773096822</c:v>
                </c:pt>
                <c:pt idx="6">
                  <c:v>0.104212860310421</c:v>
                </c:pt>
                <c:pt idx="7">
                  <c:v>0.117516629711752</c:v>
                </c:pt>
                <c:pt idx="8">
                  <c:v>0.124168514412417</c:v>
                </c:pt>
                <c:pt idx="9">
                  <c:v>0.135254988913525</c:v>
                </c:pt>
                <c:pt idx="10">
                  <c:v>0.140428677014043</c:v>
                </c:pt>
                <c:pt idx="11">
                  <c:v>0.147080561714708</c:v>
                </c:pt>
                <c:pt idx="12">
                  <c:v>0.154471544715447</c:v>
                </c:pt>
                <c:pt idx="13">
                  <c:v>0.165558019216556</c:v>
                </c:pt>
                <c:pt idx="14">
                  <c:v>0.171470805617147</c:v>
                </c:pt>
                <c:pt idx="15">
                  <c:v>0.176644493717664</c:v>
                </c:pt>
                <c:pt idx="16">
                  <c:v>0.181818181818182</c:v>
                </c:pt>
                <c:pt idx="17">
                  <c:v>0.186991869918699</c:v>
                </c:pt>
                <c:pt idx="18">
                  <c:v>0.192165558019217</c:v>
                </c:pt>
                <c:pt idx="19">
                  <c:v>0.198078344419808</c:v>
                </c:pt>
                <c:pt idx="20">
                  <c:v>0.203252032520325</c:v>
                </c:pt>
                <c:pt idx="21">
                  <c:v>0.208425720620843</c:v>
                </c:pt>
                <c:pt idx="22">
                  <c:v>0.215077605321508</c:v>
                </c:pt>
                <c:pt idx="23">
                  <c:v>0.221729490022173</c:v>
                </c:pt>
                <c:pt idx="24">
                  <c:v>0.22690317812269</c:v>
                </c:pt>
                <c:pt idx="25">
                  <c:v>0.232815964523282</c:v>
                </c:pt>
                <c:pt idx="26">
                  <c:v>0.237989652623799</c:v>
                </c:pt>
                <c:pt idx="27">
                  <c:v>0.243163340724316</c:v>
                </c:pt>
                <c:pt idx="28">
                  <c:v>0.248337028824834</c:v>
                </c:pt>
                <c:pt idx="29">
                  <c:v>0.253510716925351</c:v>
                </c:pt>
                <c:pt idx="30">
                  <c:v>0.258684405025868</c:v>
                </c:pt>
                <c:pt idx="31">
                  <c:v>0.263858093126386</c:v>
                </c:pt>
                <c:pt idx="32">
                  <c:v>0.269031781226903</c:v>
                </c:pt>
                <c:pt idx="33">
                  <c:v>0.274205469327421</c:v>
                </c:pt>
                <c:pt idx="34">
                  <c:v>0.285291943828529</c:v>
                </c:pt>
                <c:pt idx="35">
                  <c:v>0.290465631929047</c:v>
                </c:pt>
                <c:pt idx="36">
                  <c:v>0.295639320029564</c:v>
                </c:pt>
                <c:pt idx="37">
                  <c:v>0.300813008130081</c:v>
                </c:pt>
                <c:pt idx="38">
                  <c:v>0.305986696230599</c:v>
                </c:pt>
                <c:pt idx="39">
                  <c:v>0.31189948263119</c:v>
                </c:pt>
                <c:pt idx="40">
                  <c:v>0.317073170731707</c:v>
                </c:pt>
                <c:pt idx="41">
                  <c:v>0.322246858832225</c:v>
                </c:pt>
                <c:pt idx="42">
                  <c:v>0.328159645232816</c:v>
                </c:pt>
                <c:pt idx="43">
                  <c:v>0.333333333333333</c:v>
                </c:pt>
                <c:pt idx="44">
                  <c:v>0.338507021433851</c:v>
                </c:pt>
                <c:pt idx="45">
                  <c:v>0.343680709534368</c:v>
                </c:pt>
                <c:pt idx="46">
                  <c:v>0.348854397634885</c:v>
                </c:pt>
                <c:pt idx="47">
                  <c:v>0.354028085735403</c:v>
                </c:pt>
                <c:pt idx="48">
                  <c:v>0.35920177383592</c:v>
                </c:pt>
                <c:pt idx="49">
                  <c:v>0.364375461936438</c:v>
                </c:pt>
                <c:pt idx="50">
                  <c:v>0.369549150036955</c:v>
                </c:pt>
                <c:pt idx="51">
                  <c:v>0.374722838137472</c:v>
                </c:pt>
                <c:pt idx="52">
                  <c:v>0.37989652623799</c:v>
                </c:pt>
                <c:pt idx="53">
                  <c:v>0.385070214338507</c:v>
                </c:pt>
                <c:pt idx="54">
                  <c:v>0.390243902439024</c:v>
                </c:pt>
                <c:pt idx="55">
                  <c:v>0.396156688839616</c:v>
                </c:pt>
                <c:pt idx="56">
                  <c:v>0.402808573540281</c:v>
                </c:pt>
                <c:pt idx="57">
                  <c:v>0.408721359940872</c:v>
                </c:pt>
                <c:pt idx="58">
                  <c:v>0.413895048041389</c:v>
                </c:pt>
                <c:pt idx="59">
                  <c:v>0.419068736141907</c:v>
                </c:pt>
                <c:pt idx="60">
                  <c:v>0.424981522542498</c:v>
                </c:pt>
                <c:pt idx="61">
                  <c:v>0.435328898743533</c:v>
                </c:pt>
                <c:pt idx="62">
                  <c:v>0.44050258684405</c:v>
                </c:pt>
                <c:pt idx="63">
                  <c:v>0.445676274944568</c:v>
                </c:pt>
                <c:pt idx="64">
                  <c:v>0.450849963045085</c:v>
                </c:pt>
                <c:pt idx="65">
                  <c:v>0.458240946045824</c:v>
                </c:pt>
                <c:pt idx="66">
                  <c:v>0.463414634146341</c:v>
                </c:pt>
                <c:pt idx="67">
                  <c:v>0.468588322246859</c:v>
                </c:pt>
                <c:pt idx="68">
                  <c:v>0.47450110864745</c:v>
                </c:pt>
                <c:pt idx="69">
                  <c:v>0.479674796747967</c:v>
                </c:pt>
                <c:pt idx="70">
                  <c:v>0.484848484848485</c:v>
                </c:pt>
                <c:pt idx="71">
                  <c:v>0.49519586104952</c:v>
                </c:pt>
                <c:pt idx="72">
                  <c:v>0.500369549150037</c:v>
                </c:pt>
                <c:pt idx="73">
                  <c:v>0.507021433850702</c:v>
                </c:pt>
                <c:pt idx="74">
                  <c:v>0.51219512195122</c:v>
                </c:pt>
                <c:pt idx="75">
                  <c:v>0.519586104951959</c:v>
                </c:pt>
                <c:pt idx="76">
                  <c:v>0.524759793052476</c:v>
                </c:pt>
                <c:pt idx="77">
                  <c:v>0.535107169253511</c:v>
                </c:pt>
                <c:pt idx="78">
                  <c:v>0.541019955654102</c:v>
                </c:pt>
                <c:pt idx="79">
                  <c:v>0.546932742054693</c:v>
                </c:pt>
                <c:pt idx="80">
                  <c:v>0.552106430155211</c:v>
                </c:pt>
                <c:pt idx="81">
                  <c:v>0.558019216555802</c:v>
                </c:pt>
                <c:pt idx="82">
                  <c:v>0.563192904656319</c:v>
                </c:pt>
                <c:pt idx="83">
                  <c:v>0.568366592756837</c:v>
                </c:pt>
                <c:pt idx="84">
                  <c:v>0.573540280857354</c:v>
                </c:pt>
                <c:pt idx="85">
                  <c:v>0.58610495195861</c:v>
                </c:pt>
                <c:pt idx="86">
                  <c:v>0.592756836659276</c:v>
                </c:pt>
                <c:pt idx="87">
                  <c:v>0.607538802660754</c:v>
                </c:pt>
                <c:pt idx="88">
                  <c:v>0.612712490761271</c:v>
                </c:pt>
                <c:pt idx="89">
                  <c:v>0.617886178861789</c:v>
                </c:pt>
                <c:pt idx="90">
                  <c:v>0.624538063562454</c:v>
                </c:pt>
                <c:pt idx="91">
                  <c:v>0.637841832963784</c:v>
                </c:pt>
                <c:pt idx="92">
                  <c:v>0.658536585365854</c:v>
                </c:pt>
                <c:pt idx="93">
                  <c:v>0.675535846267554</c:v>
                </c:pt>
                <c:pt idx="94">
                  <c:v>0.685144124168514</c:v>
                </c:pt>
                <c:pt idx="95">
                  <c:v>0.694752402069475</c:v>
                </c:pt>
                <c:pt idx="96">
                  <c:v>0.716925351071693</c:v>
                </c:pt>
                <c:pt idx="97">
                  <c:v>0.736141906873614</c:v>
                </c:pt>
                <c:pt idx="98">
                  <c:v>0.785661492978566</c:v>
                </c:pt>
                <c:pt idx="99">
                  <c:v>1.0</c:v>
                </c:pt>
              </c:numCache>
            </c:numRef>
          </c:xVal>
          <c:yVal>
            <c:numRef>
              <c:f>'for paper'!$E$3:$E$102</c:f>
              <c:numCache>
                <c:formatCode>General</c:formatCode>
                <c:ptCount val="100"/>
                <c:pt idx="0">
                  <c:v>0.0</c:v>
                </c:pt>
                <c:pt idx="1">
                  <c:v>0.275744903293257</c:v>
                </c:pt>
                <c:pt idx="2">
                  <c:v>0.316257187663356</c:v>
                </c:pt>
                <c:pt idx="3">
                  <c:v>0.342132775744903</c:v>
                </c:pt>
                <c:pt idx="4">
                  <c:v>0.395190799790904</c:v>
                </c:pt>
                <c:pt idx="5">
                  <c:v>0.411134343962363</c:v>
                </c:pt>
                <c:pt idx="6">
                  <c:v>0.427339257710402</c:v>
                </c:pt>
                <c:pt idx="7">
                  <c:v>0.438578149503398</c:v>
                </c:pt>
                <c:pt idx="8">
                  <c:v>0.452430737062206</c:v>
                </c:pt>
                <c:pt idx="9">
                  <c:v>0.467067433350758</c:v>
                </c:pt>
                <c:pt idx="10">
                  <c:v>0.470987976999477</c:v>
                </c:pt>
                <c:pt idx="11">
                  <c:v>0.477522216414009</c:v>
                </c:pt>
                <c:pt idx="12">
                  <c:v>0.480920020909566</c:v>
                </c:pt>
                <c:pt idx="13">
                  <c:v>0.494249869315212</c:v>
                </c:pt>
                <c:pt idx="14">
                  <c:v>0.498954521693675</c:v>
                </c:pt>
                <c:pt idx="15">
                  <c:v>0.509409304756926</c:v>
                </c:pt>
                <c:pt idx="16">
                  <c:v>0.513591217982227</c:v>
                </c:pt>
                <c:pt idx="17">
                  <c:v>0.521693674856247</c:v>
                </c:pt>
                <c:pt idx="18">
                  <c:v>0.525614218504966</c:v>
                </c:pt>
                <c:pt idx="19">
                  <c:v>0.534762153685311</c:v>
                </c:pt>
                <c:pt idx="20">
                  <c:v>0.539205436487193</c:v>
                </c:pt>
                <c:pt idx="21">
                  <c:v>0.545216936748562</c:v>
                </c:pt>
                <c:pt idx="22">
                  <c:v>0.550705697856769</c:v>
                </c:pt>
                <c:pt idx="23">
                  <c:v>0.556455828541558</c:v>
                </c:pt>
                <c:pt idx="24">
                  <c:v>0.562467328802927</c:v>
                </c:pt>
                <c:pt idx="25">
                  <c:v>0.583638264506012</c:v>
                </c:pt>
                <c:pt idx="26">
                  <c:v>0.592002090956613</c:v>
                </c:pt>
                <c:pt idx="27">
                  <c:v>0.5935703084161</c:v>
                </c:pt>
                <c:pt idx="28">
                  <c:v>0.664924202822791</c:v>
                </c:pt>
                <c:pt idx="29">
                  <c:v>0.728175640355463</c:v>
                </c:pt>
                <c:pt idx="30">
                  <c:v>0.738630423418714</c:v>
                </c:pt>
                <c:pt idx="31">
                  <c:v>0.757710402509148</c:v>
                </c:pt>
                <c:pt idx="32">
                  <c:v>0.762676424464192</c:v>
                </c:pt>
                <c:pt idx="33">
                  <c:v>0.773915316257188</c:v>
                </c:pt>
                <c:pt idx="34">
                  <c:v>0.784370099320439</c:v>
                </c:pt>
                <c:pt idx="35">
                  <c:v>0.78855201254574</c:v>
                </c:pt>
                <c:pt idx="36">
                  <c:v>0.797438578149503</c:v>
                </c:pt>
                <c:pt idx="37">
                  <c:v>0.810507056978568</c:v>
                </c:pt>
                <c:pt idx="38">
                  <c:v>0.815734448510193</c:v>
                </c:pt>
                <c:pt idx="39">
                  <c:v>0.826450601150026</c:v>
                </c:pt>
                <c:pt idx="40">
                  <c:v>0.832984840564558</c:v>
                </c:pt>
                <c:pt idx="41">
                  <c:v>0.836382645060115</c:v>
                </c:pt>
                <c:pt idx="42">
                  <c:v>0.841087297438578</c:v>
                </c:pt>
                <c:pt idx="43">
                  <c:v>0.841348667015159</c:v>
                </c:pt>
                <c:pt idx="44">
                  <c:v>0.845007841087297</c:v>
                </c:pt>
                <c:pt idx="45">
                  <c:v>0.847098797699948</c:v>
                </c:pt>
                <c:pt idx="46">
                  <c:v>0.850496602195504</c:v>
                </c:pt>
                <c:pt idx="47">
                  <c:v>0.854939884997386</c:v>
                </c:pt>
                <c:pt idx="48">
                  <c:v>0.859905906952431</c:v>
                </c:pt>
                <c:pt idx="49">
                  <c:v>0.8617354939885</c:v>
                </c:pt>
                <c:pt idx="50">
                  <c:v>0.866962885520125</c:v>
                </c:pt>
                <c:pt idx="51">
                  <c:v>0.868008363826451</c:v>
                </c:pt>
                <c:pt idx="52">
                  <c:v>0.869315211709357</c:v>
                </c:pt>
                <c:pt idx="53">
                  <c:v>0.871667537898589</c:v>
                </c:pt>
                <c:pt idx="54">
                  <c:v>0.873235755358076</c:v>
                </c:pt>
                <c:pt idx="55">
                  <c:v>0.874803972817564</c:v>
                </c:pt>
                <c:pt idx="56">
                  <c:v>0.877417668583377</c:v>
                </c:pt>
                <c:pt idx="57">
                  <c:v>0.878463146889702</c:v>
                </c:pt>
                <c:pt idx="58">
                  <c:v>0.881338212232096</c:v>
                </c:pt>
                <c:pt idx="59">
                  <c:v>0.883429168844746</c:v>
                </c:pt>
                <c:pt idx="60">
                  <c:v>0.885781495033978</c:v>
                </c:pt>
                <c:pt idx="61">
                  <c:v>0.887611082070047</c:v>
                </c:pt>
                <c:pt idx="62">
                  <c:v>0.889440669106116</c:v>
                </c:pt>
                <c:pt idx="63">
                  <c:v>0.892577104025091</c:v>
                </c:pt>
                <c:pt idx="64">
                  <c:v>0.89440669106116</c:v>
                </c:pt>
                <c:pt idx="65">
                  <c:v>0.896236278097229</c:v>
                </c:pt>
                <c:pt idx="66">
                  <c:v>0.897543125980136</c:v>
                </c:pt>
                <c:pt idx="67">
                  <c:v>0.899634082592786</c:v>
                </c:pt>
                <c:pt idx="68">
                  <c:v>0.90041819132253</c:v>
                </c:pt>
                <c:pt idx="69">
                  <c:v>0.90250914793518</c:v>
                </c:pt>
                <c:pt idx="70">
                  <c:v>0.906168322007318</c:v>
                </c:pt>
                <c:pt idx="71">
                  <c:v>0.909043387349712</c:v>
                </c:pt>
                <c:pt idx="72">
                  <c:v>0.9106116048092</c:v>
                </c:pt>
                <c:pt idx="73">
                  <c:v>0.913225300575013</c:v>
                </c:pt>
                <c:pt idx="74">
                  <c:v>0.914793518034501</c:v>
                </c:pt>
                <c:pt idx="75">
                  <c:v>0.915316257187663</c:v>
                </c:pt>
                <c:pt idx="76">
                  <c:v>0.917668583376895</c:v>
                </c:pt>
                <c:pt idx="77">
                  <c:v>0.920543648719289</c:v>
                </c:pt>
                <c:pt idx="78">
                  <c:v>0.923157344485102</c:v>
                </c:pt>
                <c:pt idx="79">
                  <c:v>0.925248301097752</c:v>
                </c:pt>
                <c:pt idx="80">
                  <c:v>0.926293779404077</c:v>
                </c:pt>
                <c:pt idx="81">
                  <c:v>0.92681651855724</c:v>
                </c:pt>
                <c:pt idx="82">
                  <c:v>0.927861996863565</c:v>
                </c:pt>
                <c:pt idx="83">
                  <c:v>0.930475692629378</c:v>
                </c:pt>
                <c:pt idx="84">
                  <c:v>0.933089388395191</c:v>
                </c:pt>
                <c:pt idx="85">
                  <c:v>0.935703084161004</c:v>
                </c:pt>
                <c:pt idx="86">
                  <c:v>0.936225823314166</c:v>
                </c:pt>
                <c:pt idx="87">
                  <c:v>0.939362258233142</c:v>
                </c:pt>
                <c:pt idx="88">
                  <c:v>0.940930475692629</c:v>
                </c:pt>
                <c:pt idx="89">
                  <c:v>0.943544171458442</c:v>
                </c:pt>
                <c:pt idx="90">
                  <c:v>0.946419236800836</c:v>
                </c:pt>
                <c:pt idx="91">
                  <c:v>0.949294302143231</c:v>
                </c:pt>
                <c:pt idx="92">
                  <c:v>0.953476215368531</c:v>
                </c:pt>
                <c:pt idx="93">
                  <c:v>0.957919498170413</c:v>
                </c:pt>
                <c:pt idx="94">
                  <c:v>0.959487715629901</c:v>
                </c:pt>
                <c:pt idx="95">
                  <c:v>0.962362780972295</c:v>
                </c:pt>
                <c:pt idx="96">
                  <c:v>0.966021955044433</c:v>
                </c:pt>
                <c:pt idx="97">
                  <c:v>0.969158389963408</c:v>
                </c:pt>
                <c:pt idx="98">
                  <c:v>0.979090433873497</c:v>
                </c:pt>
                <c:pt idx="99">
                  <c:v>1.0</c:v>
                </c:pt>
              </c:numCache>
            </c:numRef>
          </c:yVal>
          <c:smooth val="0"/>
        </c:ser>
        <c:ser>
          <c:idx val="0"/>
          <c:order val="3"/>
          <c:tx>
            <c:v>Polyphen-2 Damaging</c:v>
          </c:tx>
          <c:spPr>
            <a:ln w="44450">
              <a:solidFill>
                <a:schemeClr val="accent5">
                  <a:lumMod val="75000"/>
                </a:schemeClr>
              </a:solidFill>
              <a:prstDash val="solid"/>
            </a:ln>
          </c:spPr>
          <c:marker>
            <c:symbol val="none"/>
          </c:marker>
          <c:xVal>
            <c:numRef>
              <c:f>'for paper'!$W$4:$W$102</c:f>
              <c:numCache>
                <c:formatCode>General</c:formatCode>
                <c:ptCount val="99"/>
                <c:pt idx="0">
                  <c:v>0.05</c:v>
                </c:pt>
                <c:pt idx="1">
                  <c:v>0.1</c:v>
                </c:pt>
                <c:pt idx="2">
                  <c:v>0.15</c:v>
                </c:pt>
                <c:pt idx="13">
                  <c:v>0.171470805617147</c:v>
                </c:pt>
                <c:pt idx="14">
                  <c:v>0.176644493717664</c:v>
                </c:pt>
                <c:pt idx="15">
                  <c:v>0.2</c:v>
                </c:pt>
                <c:pt idx="16">
                  <c:v>0.25</c:v>
                </c:pt>
                <c:pt idx="17">
                  <c:v>0.3</c:v>
                </c:pt>
                <c:pt idx="18">
                  <c:v>0.35</c:v>
                </c:pt>
                <c:pt idx="19">
                  <c:v>0.4</c:v>
                </c:pt>
                <c:pt idx="20">
                  <c:v>0.45</c:v>
                </c:pt>
                <c:pt idx="21">
                  <c:v>0.5</c:v>
                </c:pt>
                <c:pt idx="22">
                  <c:v>0.55</c:v>
                </c:pt>
                <c:pt idx="23">
                  <c:v>0.6</c:v>
                </c:pt>
                <c:pt idx="24">
                  <c:v>0.65</c:v>
                </c:pt>
                <c:pt idx="25">
                  <c:v>0.7</c:v>
                </c:pt>
                <c:pt idx="26">
                  <c:v>0.75</c:v>
                </c:pt>
                <c:pt idx="27">
                  <c:v>0.8</c:v>
                </c:pt>
                <c:pt idx="28">
                  <c:v>0.85</c:v>
                </c:pt>
                <c:pt idx="29">
                  <c:v>0.9</c:v>
                </c:pt>
                <c:pt idx="30">
                  <c:v>0.95</c:v>
                </c:pt>
                <c:pt idx="31">
                  <c:v>0.999</c:v>
                </c:pt>
                <c:pt idx="32">
                  <c:v>1.0</c:v>
                </c:pt>
              </c:numCache>
            </c:numRef>
          </c:xVal>
          <c:yVal>
            <c:numRef>
              <c:f>'for paper'!$X$4:$X$102</c:f>
              <c:numCache>
                <c:formatCode>General</c:formatCode>
                <c:ptCount val="99"/>
                <c:pt idx="0">
                  <c:v>0.0</c:v>
                </c:pt>
                <c:pt idx="1">
                  <c:v>0.0</c:v>
                </c:pt>
                <c:pt idx="2">
                  <c:v>0.0</c:v>
                </c:pt>
                <c:pt idx="13">
                  <c:v>0.0</c:v>
                </c:pt>
                <c:pt idx="14">
                  <c:v>0.5</c:v>
                </c:pt>
                <c:pt idx="15">
                  <c:v>0.5</c:v>
                </c:pt>
                <c:pt idx="16">
                  <c:v>0.5</c:v>
                </c:pt>
                <c:pt idx="17">
                  <c:v>0.5</c:v>
                </c:pt>
                <c:pt idx="18">
                  <c:v>0.5</c:v>
                </c:pt>
                <c:pt idx="19">
                  <c:v>0.5</c:v>
                </c:pt>
                <c:pt idx="20">
                  <c:v>0.5</c:v>
                </c:pt>
                <c:pt idx="21">
                  <c:v>0.5</c:v>
                </c:pt>
                <c:pt idx="22">
                  <c:v>0.5</c:v>
                </c:pt>
                <c:pt idx="23">
                  <c:v>0.5</c:v>
                </c:pt>
                <c:pt idx="24">
                  <c:v>0.5</c:v>
                </c:pt>
                <c:pt idx="25">
                  <c:v>0.5</c:v>
                </c:pt>
                <c:pt idx="26">
                  <c:v>0.5</c:v>
                </c:pt>
                <c:pt idx="27">
                  <c:v>0.5</c:v>
                </c:pt>
                <c:pt idx="28">
                  <c:v>0.5</c:v>
                </c:pt>
                <c:pt idx="29">
                  <c:v>0.5</c:v>
                </c:pt>
                <c:pt idx="30">
                  <c:v>0.5</c:v>
                </c:pt>
                <c:pt idx="31">
                  <c:v>0.5</c:v>
                </c:pt>
                <c:pt idx="32">
                  <c:v>1.0</c:v>
                </c:pt>
              </c:numCache>
            </c:numRef>
          </c:yVal>
          <c:smooth val="0"/>
        </c:ser>
        <c:ser>
          <c:idx val="1"/>
          <c:order val="4"/>
          <c:tx>
            <c:v>SIFT Predicted Damaging</c:v>
          </c:tx>
          <c:spPr>
            <a:ln w="44450">
              <a:solidFill>
                <a:srgbClr val="660066"/>
              </a:solidFill>
              <a:prstDash val="solid"/>
            </a:ln>
          </c:spPr>
          <c:marker>
            <c:symbol val="none"/>
          </c:marker>
          <c:xVal>
            <c:numRef>
              <c:f>'for paper'!$Z$4:$Z$25</c:f>
              <c:numCache>
                <c:formatCode>General</c:formatCode>
                <c:ptCount val="22"/>
                <c:pt idx="0">
                  <c:v>0.05</c:v>
                </c:pt>
                <c:pt idx="1">
                  <c:v>0.1</c:v>
                </c:pt>
                <c:pt idx="2">
                  <c:v>0.15</c:v>
                </c:pt>
                <c:pt idx="3">
                  <c:v>0.2</c:v>
                </c:pt>
                <c:pt idx="4">
                  <c:v>0.25</c:v>
                </c:pt>
                <c:pt idx="5">
                  <c:v>0.3</c:v>
                </c:pt>
                <c:pt idx="6">
                  <c:v>0.34</c:v>
                </c:pt>
                <c:pt idx="7">
                  <c:v>0.344</c:v>
                </c:pt>
                <c:pt idx="8">
                  <c:v>0.4</c:v>
                </c:pt>
                <c:pt idx="9">
                  <c:v>0.45</c:v>
                </c:pt>
                <c:pt idx="10">
                  <c:v>0.5</c:v>
                </c:pt>
                <c:pt idx="11">
                  <c:v>0.55</c:v>
                </c:pt>
                <c:pt idx="12">
                  <c:v>0.6</c:v>
                </c:pt>
                <c:pt idx="13">
                  <c:v>0.65</c:v>
                </c:pt>
                <c:pt idx="14">
                  <c:v>0.7</c:v>
                </c:pt>
                <c:pt idx="15">
                  <c:v>0.75</c:v>
                </c:pt>
                <c:pt idx="16">
                  <c:v>0.8</c:v>
                </c:pt>
                <c:pt idx="17">
                  <c:v>0.85</c:v>
                </c:pt>
                <c:pt idx="18">
                  <c:v>0.9</c:v>
                </c:pt>
                <c:pt idx="19">
                  <c:v>0.95</c:v>
                </c:pt>
                <c:pt idx="20">
                  <c:v>0.999</c:v>
                </c:pt>
                <c:pt idx="21">
                  <c:v>1.0</c:v>
                </c:pt>
              </c:numCache>
            </c:numRef>
          </c:xVal>
          <c:yVal>
            <c:numRef>
              <c:f>'for paper'!$AA$4:$AA$25</c:f>
              <c:numCache>
                <c:formatCode>General</c:formatCode>
                <c:ptCount val="22"/>
                <c:pt idx="0">
                  <c:v>0.0</c:v>
                </c:pt>
                <c:pt idx="1">
                  <c:v>0.0</c:v>
                </c:pt>
                <c:pt idx="2">
                  <c:v>0.0</c:v>
                </c:pt>
                <c:pt idx="3">
                  <c:v>0.0</c:v>
                </c:pt>
                <c:pt idx="4">
                  <c:v>0.0</c:v>
                </c:pt>
                <c:pt idx="5">
                  <c:v>0.0</c:v>
                </c:pt>
                <c:pt idx="6">
                  <c:v>0.0</c:v>
                </c:pt>
                <c:pt idx="7">
                  <c:v>0.75</c:v>
                </c:pt>
                <c:pt idx="8">
                  <c:v>0.75</c:v>
                </c:pt>
                <c:pt idx="9">
                  <c:v>0.75</c:v>
                </c:pt>
                <c:pt idx="10">
                  <c:v>0.75</c:v>
                </c:pt>
                <c:pt idx="11">
                  <c:v>0.75</c:v>
                </c:pt>
                <c:pt idx="12">
                  <c:v>0.75</c:v>
                </c:pt>
                <c:pt idx="13">
                  <c:v>0.75</c:v>
                </c:pt>
                <c:pt idx="14">
                  <c:v>0.75</c:v>
                </c:pt>
                <c:pt idx="15">
                  <c:v>0.75</c:v>
                </c:pt>
                <c:pt idx="16">
                  <c:v>0.75</c:v>
                </c:pt>
                <c:pt idx="17">
                  <c:v>0.75</c:v>
                </c:pt>
                <c:pt idx="18">
                  <c:v>0.75</c:v>
                </c:pt>
                <c:pt idx="19">
                  <c:v>0.75</c:v>
                </c:pt>
                <c:pt idx="20">
                  <c:v>0.75</c:v>
                </c:pt>
                <c:pt idx="21">
                  <c:v>1.0</c:v>
                </c:pt>
              </c:numCache>
            </c:numRef>
          </c:yVal>
          <c:smooth val="0"/>
        </c:ser>
        <c:ser>
          <c:idx val="5"/>
          <c:order val="5"/>
          <c:tx>
            <c:v>CASM Likely Damaging</c:v>
          </c:tx>
          <c:spPr>
            <a:ln w="44450">
              <a:solidFill>
                <a:schemeClr val="accent3">
                  <a:lumMod val="75000"/>
                </a:schemeClr>
              </a:solidFill>
              <a:prstDash val="solid"/>
            </a:ln>
          </c:spPr>
          <c:marker>
            <c:symbol val="none"/>
          </c:marker>
          <c:xVal>
            <c:numRef>
              <c:f>'for paper'!$AC$4:$AC$25</c:f>
              <c:numCache>
                <c:formatCode>General</c:formatCode>
                <c:ptCount val="22"/>
                <c:pt idx="0">
                  <c:v>0.05</c:v>
                </c:pt>
                <c:pt idx="1">
                  <c:v>0.1</c:v>
                </c:pt>
                <c:pt idx="2">
                  <c:v>0.15</c:v>
                </c:pt>
                <c:pt idx="3">
                  <c:v>0.2</c:v>
                </c:pt>
                <c:pt idx="4">
                  <c:v>0.25</c:v>
                </c:pt>
                <c:pt idx="5">
                  <c:v>0.3</c:v>
                </c:pt>
                <c:pt idx="6">
                  <c:v>0.34</c:v>
                </c:pt>
                <c:pt idx="7">
                  <c:v>0.341</c:v>
                </c:pt>
                <c:pt idx="8">
                  <c:v>0.4</c:v>
                </c:pt>
                <c:pt idx="9">
                  <c:v>0.45</c:v>
                </c:pt>
                <c:pt idx="10">
                  <c:v>0.5</c:v>
                </c:pt>
                <c:pt idx="11">
                  <c:v>0.55</c:v>
                </c:pt>
                <c:pt idx="12">
                  <c:v>0.6</c:v>
                </c:pt>
                <c:pt idx="13">
                  <c:v>0.65</c:v>
                </c:pt>
                <c:pt idx="14">
                  <c:v>0.7</c:v>
                </c:pt>
                <c:pt idx="15">
                  <c:v>0.75</c:v>
                </c:pt>
                <c:pt idx="16">
                  <c:v>0.8</c:v>
                </c:pt>
                <c:pt idx="17">
                  <c:v>0.85</c:v>
                </c:pt>
                <c:pt idx="18">
                  <c:v>0.9</c:v>
                </c:pt>
                <c:pt idx="19">
                  <c:v>0.95</c:v>
                </c:pt>
                <c:pt idx="20">
                  <c:v>0.999</c:v>
                </c:pt>
                <c:pt idx="21">
                  <c:v>1.0</c:v>
                </c:pt>
              </c:numCache>
            </c:numRef>
          </c:xVal>
          <c:yVal>
            <c:numRef>
              <c:f>'for paper'!$AD$4:$AD$25</c:f>
              <c:numCache>
                <c:formatCode>General</c:formatCode>
                <c:ptCount val="22"/>
                <c:pt idx="0">
                  <c:v>0.0</c:v>
                </c:pt>
                <c:pt idx="1">
                  <c:v>0.0</c:v>
                </c:pt>
                <c:pt idx="2">
                  <c:v>0.0</c:v>
                </c:pt>
                <c:pt idx="3">
                  <c:v>0.0</c:v>
                </c:pt>
                <c:pt idx="4">
                  <c:v>0.0</c:v>
                </c:pt>
                <c:pt idx="5">
                  <c:v>0.0</c:v>
                </c:pt>
                <c:pt idx="6">
                  <c:v>0.0</c:v>
                </c:pt>
                <c:pt idx="7">
                  <c:v>0.84</c:v>
                </c:pt>
                <c:pt idx="8">
                  <c:v>0.84</c:v>
                </c:pt>
                <c:pt idx="9">
                  <c:v>0.84</c:v>
                </c:pt>
                <c:pt idx="10">
                  <c:v>0.84</c:v>
                </c:pt>
                <c:pt idx="11">
                  <c:v>0.84</c:v>
                </c:pt>
                <c:pt idx="12">
                  <c:v>0.84</c:v>
                </c:pt>
                <c:pt idx="13">
                  <c:v>0.84</c:v>
                </c:pt>
                <c:pt idx="14">
                  <c:v>0.84</c:v>
                </c:pt>
                <c:pt idx="15">
                  <c:v>0.84</c:v>
                </c:pt>
                <c:pt idx="16">
                  <c:v>0.84</c:v>
                </c:pt>
                <c:pt idx="17">
                  <c:v>0.84</c:v>
                </c:pt>
                <c:pt idx="18">
                  <c:v>0.84</c:v>
                </c:pt>
                <c:pt idx="19">
                  <c:v>0.84</c:v>
                </c:pt>
                <c:pt idx="20">
                  <c:v>0.84</c:v>
                </c:pt>
                <c:pt idx="21">
                  <c:v>1.0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66291216"/>
        <c:axId val="866298336"/>
      </c:scatterChart>
      <c:valAx>
        <c:axId val="866291216"/>
        <c:scaling>
          <c:orientation val="minMax"/>
          <c:max val="1.02"/>
          <c:min val="0.0"/>
        </c:scaling>
        <c:delete val="0"/>
        <c:axPos val="b"/>
        <c:title>
          <c:tx>
            <c:rich>
              <a:bodyPr/>
              <a:lstStyle/>
              <a:p>
                <a:pPr>
                  <a:defRPr sz="1600">
                    <a:solidFill>
                      <a:srgbClr val="FFFFFF"/>
                    </a:solidFill>
                    <a:latin typeface="Arial"/>
                    <a:cs typeface="Arial"/>
                  </a:defRPr>
                </a:pPr>
                <a:r>
                  <a:rPr lang="en-US" sz="1600">
                    <a:solidFill>
                      <a:srgbClr val="FFFFFF"/>
                    </a:solidFill>
                    <a:latin typeface="Arial"/>
                    <a:cs typeface="Arial"/>
                  </a:rPr>
                  <a:t>False positive rate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>
                <a:solidFill>
                  <a:srgbClr val="FFFFFF"/>
                </a:solidFill>
              </a:defRPr>
            </a:pPr>
            <a:endParaRPr lang="en-US"/>
          </a:p>
        </c:txPr>
        <c:crossAx val="866298336"/>
        <c:crosses val="autoZero"/>
        <c:crossBetween val="midCat"/>
      </c:valAx>
      <c:valAx>
        <c:axId val="866298336"/>
        <c:scaling>
          <c:orientation val="minMax"/>
          <c:max val="1.0"/>
        </c:scaling>
        <c:delete val="0"/>
        <c:axPos val="l"/>
        <c:title>
          <c:tx>
            <c:rich>
              <a:bodyPr/>
              <a:lstStyle/>
              <a:p>
                <a:pPr>
                  <a:defRPr sz="1600">
                    <a:solidFill>
                      <a:srgbClr val="FFFFFF"/>
                    </a:solidFill>
                    <a:latin typeface="Arial"/>
                    <a:cs typeface="Arial"/>
                  </a:defRPr>
                </a:pPr>
                <a:r>
                  <a:rPr lang="en-US" sz="1600">
                    <a:solidFill>
                      <a:srgbClr val="FFFFFF"/>
                    </a:solidFill>
                    <a:latin typeface="Arial"/>
                    <a:cs typeface="Arial"/>
                  </a:rPr>
                  <a:t>True positive rate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>
                <a:solidFill>
                  <a:schemeClr val="bg1"/>
                </a:solidFill>
              </a:defRPr>
            </a:pPr>
            <a:endParaRPr lang="en-US"/>
          </a:p>
        </c:txPr>
        <c:crossAx val="866291216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509218139004614"/>
          <c:y val="0.501625870620162"/>
          <c:w val="0.411757855369567"/>
          <c:h val="0.287428044329773"/>
        </c:manualLayout>
      </c:layout>
      <c:overlay val="0"/>
      <c:txPr>
        <a:bodyPr/>
        <a:lstStyle/>
        <a:p>
          <a:pPr>
            <a:defRPr sz="1200">
              <a:solidFill>
                <a:srgbClr val="FFFFFF"/>
              </a:solidFill>
              <a:latin typeface="Arial"/>
              <a:cs typeface="Arial"/>
            </a:defRPr>
          </a:pPr>
          <a:endParaRPr lang="en-US"/>
        </a:p>
      </c:txPr>
    </c:legend>
    <c:plotVisOnly val="1"/>
    <c:dispBlanksAs val="gap"/>
    <c:showDLblsOverMax val="0"/>
  </c:chart>
  <c:externalData r:id="rId2">
    <c:autoUpdate val="0"/>
  </c:externalData>
  <c:userShapes r:id="rId3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0995342338673183"/>
          <c:y val="0.0869565217391304"/>
          <c:w val="0.754500661590855"/>
          <c:h val="0.548195823348168"/>
        </c:manualLayout>
      </c:layout>
      <c:scatterChart>
        <c:scatterStyle val="smoothMarker"/>
        <c:varyColors val="0"/>
        <c:ser>
          <c:idx val="0"/>
          <c:order val="0"/>
          <c:tx>
            <c:strRef>
              <c:f>ND!$A$20</c:f>
              <c:strCache>
                <c:ptCount val="1"/>
                <c:pt idx="0">
                  <c:v>VAAST1</c:v>
                </c:pt>
              </c:strCache>
            </c:strRef>
          </c:tx>
          <c:xVal>
            <c:numRef>
              <c:f>ND!$B$19:$G$19</c:f>
              <c:numCache>
                <c:formatCode>General</c:formatCode>
                <c:ptCount val="6"/>
                <c:pt idx="0">
                  <c:v>2.0</c:v>
                </c:pt>
                <c:pt idx="1">
                  <c:v>10.0</c:v>
                </c:pt>
                <c:pt idx="2">
                  <c:v>20.0</c:v>
                </c:pt>
                <c:pt idx="3">
                  <c:v>50.0</c:v>
                </c:pt>
                <c:pt idx="4">
                  <c:v>100.0</c:v>
                </c:pt>
                <c:pt idx="5">
                  <c:v>150.0</c:v>
                </c:pt>
              </c:numCache>
            </c:numRef>
          </c:xVal>
          <c:yVal>
            <c:numRef>
              <c:f>ND!$B$20:$G$20</c:f>
              <c:numCache>
                <c:formatCode>General</c:formatCode>
                <c:ptCount val="6"/>
                <c:pt idx="0">
                  <c:v>1.0</c:v>
                </c:pt>
                <c:pt idx="1">
                  <c:v>1.0</c:v>
                </c:pt>
                <c:pt idx="2">
                  <c:v>0.99</c:v>
                </c:pt>
                <c:pt idx="3">
                  <c:v>0.95</c:v>
                </c:pt>
                <c:pt idx="4">
                  <c:v>0.93</c:v>
                </c:pt>
                <c:pt idx="5">
                  <c:v>0.81</c:v>
                </c:pt>
              </c:numCache>
            </c:numRef>
          </c:yVal>
          <c:smooth val="1"/>
        </c:ser>
        <c:ser>
          <c:idx val="1"/>
          <c:order val="1"/>
          <c:tx>
            <c:strRef>
              <c:f>ND!$A$21</c:f>
              <c:strCache>
                <c:ptCount val="1"/>
                <c:pt idx="0">
                  <c:v>VAAST2</c:v>
                </c:pt>
              </c:strCache>
            </c:strRef>
          </c:tx>
          <c:xVal>
            <c:numRef>
              <c:f>ND!$B$19:$G$19</c:f>
              <c:numCache>
                <c:formatCode>General</c:formatCode>
                <c:ptCount val="6"/>
                <c:pt idx="0">
                  <c:v>2.0</c:v>
                </c:pt>
                <c:pt idx="1">
                  <c:v>10.0</c:v>
                </c:pt>
                <c:pt idx="2">
                  <c:v>20.0</c:v>
                </c:pt>
                <c:pt idx="3">
                  <c:v>50.0</c:v>
                </c:pt>
                <c:pt idx="4">
                  <c:v>100.0</c:v>
                </c:pt>
                <c:pt idx="5">
                  <c:v>150.0</c:v>
                </c:pt>
              </c:numCache>
            </c:numRef>
          </c:xVal>
          <c:yVal>
            <c:numRef>
              <c:f>ND!$B$21:$G$21</c:f>
              <c:numCache>
                <c:formatCode>General</c:formatCode>
                <c:ptCount val="6"/>
                <c:pt idx="0">
                  <c:v>1.0</c:v>
                </c:pt>
                <c:pt idx="1">
                  <c:v>1.0</c:v>
                </c:pt>
                <c:pt idx="2">
                  <c:v>0.99</c:v>
                </c:pt>
                <c:pt idx="3">
                  <c:v>0.99</c:v>
                </c:pt>
                <c:pt idx="4">
                  <c:v>0.97</c:v>
                </c:pt>
                <c:pt idx="5">
                  <c:v>0.91</c:v>
                </c:pt>
              </c:numCache>
            </c:numRef>
          </c:yVal>
          <c:smooth val="1"/>
        </c:ser>
        <c:ser>
          <c:idx val="2"/>
          <c:order val="2"/>
          <c:tx>
            <c:strRef>
              <c:f>ND!$A$22</c:f>
              <c:strCache>
                <c:ptCount val="1"/>
                <c:pt idx="0">
                  <c:v>KBAC</c:v>
                </c:pt>
              </c:strCache>
            </c:strRef>
          </c:tx>
          <c:xVal>
            <c:numRef>
              <c:f>ND!$B$19:$G$19</c:f>
              <c:numCache>
                <c:formatCode>General</c:formatCode>
                <c:ptCount val="6"/>
                <c:pt idx="0">
                  <c:v>2.0</c:v>
                </c:pt>
                <c:pt idx="1">
                  <c:v>10.0</c:v>
                </c:pt>
                <c:pt idx="2">
                  <c:v>20.0</c:v>
                </c:pt>
                <c:pt idx="3">
                  <c:v>50.0</c:v>
                </c:pt>
                <c:pt idx="4">
                  <c:v>100.0</c:v>
                </c:pt>
                <c:pt idx="5">
                  <c:v>150.0</c:v>
                </c:pt>
              </c:numCache>
            </c:numRef>
          </c:xVal>
          <c:yVal>
            <c:numRef>
              <c:f>ND!$B$22:$G$22</c:f>
              <c:numCache>
                <c:formatCode>General</c:formatCode>
                <c:ptCount val="6"/>
                <c:pt idx="0">
                  <c:v>0.84</c:v>
                </c:pt>
                <c:pt idx="1">
                  <c:v>0.22</c:v>
                </c:pt>
                <c:pt idx="2">
                  <c:v>0.03</c:v>
                </c:pt>
                <c:pt idx="3">
                  <c:v>0.0</c:v>
                </c:pt>
                <c:pt idx="4">
                  <c:v>0.0</c:v>
                </c:pt>
                <c:pt idx="5">
                  <c:v>0.0</c:v>
                </c:pt>
              </c:numCache>
            </c:numRef>
          </c:yVal>
          <c:smooth val="1"/>
        </c:ser>
        <c:ser>
          <c:idx val="3"/>
          <c:order val="3"/>
          <c:tx>
            <c:strRef>
              <c:f>ND!$A$23</c:f>
              <c:strCache>
                <c:ptCount val="1"/>
                <c:pt idx="0">
                  <c:v>SKAT</c:v>
                </c:pt>
              </c:strCache>
            </c:strRef>
          </c:tx>
          <c:xVal>
            <c:numRef>
              <c:f>ND!$B$19:$G$19</c:f>
              <c:numCache>
                <c:formatCode>General</c:formatCode>
                <c:ptCount val="6"/>
                <c:pt idx="0">
                  <c:v>2.0</c:v>
                </c:pt>
                <c:pt idx="1">
                  <c:v>10.0</c:v>
                </c:pt>
                <c:pt idx="2">
                  <c:v>20.0</c:v>
                </c:pt>
                <c:pt idx="3">
                  <c:v>50.0</c:v>
                </c:pt>
                <c:pt idx="4">
                  <c:v>100.0</c:v>
                </c:pt>
                <c:pt idx="5">
                  <c:v>150.0</c:v>
                </c:pt>
              </c:numCache>
            </c:numRef>
          </c:xVal>
          <c:yVal>
            <c:numRef>
              <c:f>ND!$B$23:$G$23</c:f>
              <c:numCache>
                <c:formatCode>General</c:formatCode>
                <c:ptCount val="6"/>
                <c:pt idx="0">
                  <c:v>0.98</c:v>
                </c:pt>
                <c:pt idx="1">
                  <c:v>0.99</c:v>
                </c:pt>
                <c:pt idx="2">
                  <c:v>0.95</c:v>
                </c:pt>
                <c:pt idx="3">
                  <c:v>0.77</c:v>
                </c:pt>
                <c:pt idx="4">
                  <c:v>0.47</c:v>
                </c:pt>
                <c:pt idx="5">
                  <c:v>0.35</c:v>
                </c:pt>
              </c:numCache>
            </c:numRef>
          </c:yVal>
          <c:smooth val="1"/>
        </c:ser>
        <c:ser>
          <c:idx val="4"/>
          <c:order val="4"/>
          <c:tx>
            <c:strRef>
              <c:f>ND!$A$24</c:f>
              <c:strCache>
                <c:ptCount val="1"/>
                <c:pt idx="0">
                  <c:v>VT-PP2</c:v>
                </c:pt>
              </c:strCache>
            </c:strRef>
          </c:tx>
          <c:marker>
            <c:symbol val="x"/>
            <c:size val="11"/>
          </c:marker>
          <c:xVal>
            <c:numRef>
              <c:f>ND!$B$19:$G$19</c:f>
              <c:numCache>
                <c:formatCode>General</c:formatCode>
                <c:ptCount val="6"/>
                <c:pt idx="0">
                  <c:v>2.0</c:v>
                </c:pt>
                <c:pt idx="1">
                  <c:v>10.0</c:v>
                </c:pt>
                <c:pt idx="2">
                  <c:v>20.0</c:v>
                </c:pt>
                <c:pt idx="3">
                  <c:v>50.0</c:v>
                </c:pt>
                <c:pt idx="4">
                  <c:v>100.0</c:v>
                </c:pt>
                <c:pt idx="5">
                  <c:v>150.0</c:v>
                </c:pt>
              </c:numCache>
            </c:numRef>
          </c:xVal>
          <c:yVal>
            <c:numRef>
              <c:f>ND!$B$24:$G$24</c:f>
              <c:numCache>
                <c:formatCode>General</c:formatCode>
                <c:ptCount val="6"/>
                <c:pt idx="0">
                  <c:v>0.81</c:v>
                </c:pt>
                <c:pt idx="1">
                  <c:v>0.98</c:v>
                </c:pt>
                <c:pt idx="2">
                  <c:v>0.99</c:v>
                </c:pt>
                <c:pt idx="3">
                  <c:v>0.97</c:v>
                </c:pt>
                <c:pt idx="4">
                  <c:v>0.8</c:v>
                </c:pt>
                <c:pt idx="5">
                  <c:v>0.7</c:v>
                </c:pt>
              </c:numCache>
            </c:numRef>
          </c:yVal>
          <c:smooth val="1"/>
        </c:ser>
        <c:ser>
          <c:idx val="5"/>
          <c:order val="5"/>
          <c:tx>
            <c:strRef>
              <c:f>ND!$A$25</c:f>
              <c:strCache>
                <c:ptCount val="1"/>
                <c:pt idx="0">
                  <c:v>WSS</c:v>
                </c:pt>
              </c:strCache>
            </c:strRef>
          </c:tx>
          <c:xVal>
            <c:numRef>
              <c:f>ND!$B$19:$G$19</c:f>
              <c:numCache>
                <c:formatCode>General</c:formatCode>
                <c:ptCount val="6"/>
                <c:pt idx="0">
                  <c:v>2.0</c:v>
                </c:pt>
                <c:pt idx="1">
                  <c:v>10.0</c:v>
                </c:pt>
                <c:pt idx="2">
                  <c:v>20.0</c:v>
                </c:pt>
                <c:pt idx="3">
                  <c:v>50.0</c:v>
                </c:pt>
                <c:pt idx="4">
                  <c:v>100.0</c:v>
                </c:pt>
                <c:pt idx="5">
                  <c:v>150.0</c:v>
                </c:pt>
              </c:numCache>
            </c:numRef>
          </c:xVal>
          <c:yVal>
            <c:numRef>
              <c:f>ND!$B$25:$G$25</c:f>
              <c:numCache>
                <c:formatCode>General</c:formatCode>
                <c:ptCount val="6"/>
                <c:pt idx="0">
                  <c:v>0.83</c:v>
                </c:pt>
                <c:pt idx="1">
                  <c:v>0.32</c:v>
                </c:pt>
                <c:pt idx="2">
                  <c:v>0.08</c:v>
                </c:pt>
                <c:pt idx="3">
                  <c:v>0.09</c:v>
                </c:pt>
                <c:pt idx="4">
                  <c:v>0.1</c:v>
                </c:pt>
                <c:pt idx="5">
                  <c:v>0.17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47065456"/>
        <c:axId val="847072928"/>
      </c:scatterChart>
      <c:valAx>
        <c:axId val="847065456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600">
                    <a:solidFill>
                      <a:srgbClr val="FFFFFF"/>
                    </a:solidFill>
                  </a:defRPr>
                </a:pPr>
                <a:r>
                  <a:rPr lang="en-US" sz="1600" dirty="0" smtClean="0">
                    <a:solidFill>
                      <a:srgbClr val="FFFFFF"/>
                    </a:solidFill>
                  </a:rPr>
                  <a:t>Number of deleterious alleles in the gene</a:t>
                </a:r>
                <a:endParaRPr lang="en-US" sz="1600" dirty="0">
                  <a:solidFill>
                    <a:srgbClr val="FFFFFF"/>
                  </a:solidFill>
                </a:endParaRP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>
                <a:solidFill>
                  <a:srgbClr val="FFFFFF"/>
                </a:solidFill>
              </a:defRPr>
            </a:pPr>
            <a:endParaRPr lang="en-US"/>
          </a:p>
        </c:txPr>
        <c:crossAx val="847072928"/>
        <c:crosses val="autoZero"/>
        <c:crossBetween val="midCat"/>
      </c:valAx>
      <c:valAx>
        <c:axId val="847072928"/>
        <c:scaling>
          <c:orientation val="minMax"/>
          <c:max val="1.02"/>
          <c:min val="0.0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sz="2000">
                    <a:solidFill>
                      <a:srgbClr val="FFFFFF"/>
                    </a:solidFill>
                  </a:defRPr>
                </a:pPr>
                <a:r>
                  <a:rPr lang="en-US" sz="2000" dirty="0" smtClean="0">
                    <a:solidFill>
                      <a:srgbClr val="FFFFFF"/>
                    </a:solidFill>
                  </a:rPr>
                  <a:t>Power</a:t>
                </a:r>
                <a:endParaRPr lang="en-US" sz="2000" dirty="0">
                  <a:solidFill>
                    <a:srgbClr val="FFFFFF"/>
                  </a:solidFill>
                </a:endParaRP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>
                <a:solidFill>
                  <a:srgbClr val="FFFFFF"/>
                </a:solidFill>
              </a:defRPr>
            </a:pPr>
            <a:endParaRPr lang="en-US"/>
          </a:p>
        </c:txPr>
        <c:crossAx val="847065456"/>
        <c:crosses val="autoZero"/>
        <c:crossBetween val="midCat"/>
      </c:valAx>
    </c:plotArea>
    <c:plotVisOnly val="1"/>
    <c:dispBlanksAs val="gap"/>
    <c:showDLblsOverMax val="0"/>
  </c:chart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0764002820542954"/>
          <c:y val="0.174278975997566"/>
          <c:w val="0.779653871391076"/>
          <c:h val="0.405514093347027"/>
        </c:manualLayout>
      </c:layout>
      <c:scatterChart>
        <c:scatterStyle val="lineMarker"/>
        <c:varyColors val="0"/>
        <c:ser>
          <c:idx val="0"/>
          <c:order val="0"/>
          <c:tx>
            <c:strRef>
              <c:f>PD!$A$5</c:f>
              <c:strCache>
                <c:ptCount val="1"/>
                <c:pt idx="0">
                  <c:v>VAAST1.0</c:v>
                </c:pt>
              </c:strCache>
            </c:strRef>
          </c:tx>
          <c:xVal>
            <c:numRef>
              <c:f>PD!$B$4:$F$4</c:f>
              <c:numCache>
                <c:formatCode>General</c:formatCode>
                <c:ptCount val="5"/>
                <c:pt idx="0">
                  <c:v>0.25</c:v>
                </c:pt>
                <c:pt idx="1">
                  <c:v>0.5</c:v>
                </c:pt>
                <c:pt idx="2">
                  <c:v>0.7</c:v>
                </c:pt>
                <c:pt idx="3">
                  <c:v>0.893</c:v>
                </c:pt>
                <c:pt idx="4">
                  <c:v>0.98</c:v>
                </c:pt>
              </c:numCache>
            </c:numRef>
          </c:xVal>
          <c:yVal>
            <c:numRef>
              <c:f>PD!$B$5:$F$5</c:f>
              <c:numCache>
                <c:formatCode>General</c:formatCode>
                <c:ptCount val="5"/>
                <c:pt idx="0">
                  <c:v>0.99</c:v>
                </c:pt>
                <c:pt idx="1">
                  <c:v>1.0</c:v>
                </c:pt>
                <c:pt idx="2">
                  <c:v>1.0</c:v>
                </c:pt>
                <c:pt idx="3">
                  <c:v>1.0</c:v>
                </c:pt>
                <c:pt idx="4">
                  <c:v>1.0</c:v>
                </c:pt>
              </c:numCache>
            </c:numRef>
          </c:yVal>
          <c:smooth val="0"/>
        </c:ser>
        <c:ser>
          <c:idx val="2"/>
          <c:order val="1"/>
          <c:tx>
            <c:strRef>
              <c:f>PD!$A$7</c:f>
              <c:strCache>
                <c:ptCount val="1"/>
                <c:pt idx="0">
                  <c:v>KBAC</c:v>
                </c:pt>
              </c:strCache>
            </c:strRef>
          </c:tx>
          <c:marker>
            <c:symbol val="circle"/>
            <c:size val="7"/>
            <c:spPr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c:spPr>
          </c:marker>
          <c:xVal>
            <c:numRef>
              <c:f>PD!$B$4:$F$4</c:f>
              <c:numCache>
                <c:formatCode>General</c:formatCode>
                <c:ptCount val="5"/>
                <c:pt idx="0">
                  <c:v>0.25</c:v>
                </c:pt>
                <c:pt idx="1">
                  <c:v>0.5</c:v>
                </c:pt>
                <c:pt idx="2">
                  <c:v>0.7</c:v>
                </c:pt>
                <c:pt idx="3">
                  <c:v>0.893</c:v>
                </c:pt>
                <c:pt idx="4">
                  <c:v>0.98</c:v>
                </c:pt>
              </c:numCache>
            </c:numRef>
          </c:xVal>
          <c:yVal>
            <c:numRef>
              <c:f>PD!$B$7:$F$7</c:f>
              <c:numCache>
                <c:formatCode>General</c:formatCode>
                <c:ptCount val="5"/>
                <c:pt idx="0">
                  <c:v>0.0</c:v>
                </c:pt>
                <c:pt idx="1">
                  <c:v>0.03</c:v>
                </c:pt>
                <c:pt idx="2">
                  <c:v>0.09</c:v>
                </c:pt>
                <c:pt idx="3">
                  <c:v>0.21</c:v>
                </c:pt>
                <c:pt idx="4">
                  <c:v>0.3</c:v>
                </c:pt>
              </c:numCache>
            </c:numRef>
          </c:yVal>
          <c:smooth val="0"/>
        </c:ser>
        <c:ser>
          <c:idx val="3"/>
          <c:order val="2"/>
          <c:tx>
            <c:strRef>
              <c:f>PD!$A$8</c:f>
              <c:strCache>
                <c:ptCount val="1"/>
                <c:pt idx="0">
                  <c:v>SKAT</c:v>
                </c:pt>
              </c:strCache>
            </c:strRef>
          </c:tx>
          <c:marker>
            <c:symbol val="circle"/>
            <c:size val="7"/>
            <c:spPr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c:spPr>
          </c:marker>
          <c:xVal>
            <c:numRef>
              <c:f>PD!$B$4:$F$4</c:f>
              <c:numCache>
                <c:formatCode>General</c:formatCode>
                <c:ptCount val="5"/>
                <c:pt idx="0">
                  <c:v>0.25</c:v>
                </c:pt>
                <c:pt idx="1">
                  <c:v>0.5</c:v>
                </c:pt>
                <c:pt idx="2">
                  <c:v>0.7</c:v>
                </c:pt>
                <c:pt idx="3">
                  <c:v>0.893</c:v>
                </c:pt>
                <c:pt idx="4">
                  <c:v>0.98</c:v>
                </c:pt>
              </c:numCache>
            </c:numRef>
          </c:xVal>
          <c:yVal>
            <c:numRef>
              <c:f>PD!$B$8:$F$8</c:f>
              <c:numCache>
                <c:formatCode>General</c:formatCode>
                <c:ptCount val="5"/>
                <c:pt idx="0">
                  <c:v>0.78</c:v>
                </c:pt>
                <c:pt idx="1">
                  <c:v>0.97</c:v>
                </c:pt>
                <c:pt idx="2">
                  <c:v>1.0</c:v>
                </c:pt>
                <c:pt idx="3">
                  <c:v>1.0</c:v>
                </c:pt>
                <c:pt idx="4">
                  <c:v>1.0</c:v>
                </c:pt>
              </c:numCache>
            </c:numRef>
          </c:yVal>
          <c:smooth val="0"/>
        </c:ser>
        <c:ser>
          <c:idx val="4"/>
          <c:order val="3"/>
          <c:tx>
            <c:strRef>
              <c:f>PD!$A$9</c:f>
              <c:strCache>
                <c:ptCount val="1"/>
                <c:pt idx="0">
                  <c:v>VT</c:v>
                </c:pt>
              </c:strCache>
            </c:strRef>
          </c:tx>
          <c:marker>
            <c:symbol val="circle"/>
            <c:size val="7"/>
            <c:spPr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c:spPr>
          </c:marker>
          <c:xVal>
            <c:numRef>
              <c:f>PD!$B$4:$F$4</c:f>
              <c:numCache>
                <c:formatCode>General</c:formatCode>
                <c:ptCount val="5"/>
                <c:pt idx="0">
                  <c:v>0.25</c:v>
                </c:pt>
                <c:pt idx="1">
                  <c:v>0.5</c:v>
                </c:pt>
                <c:pt idx="2">
                  <c:v>0.7</c:v>
                </c:pt>
                <c:pt idx="3">
                  <c:v>0.893</c:v>
                </c:pt>
                <c:pt idx="4">
                  <c:v>0.98</c:v>
                </c:pt>
              </c:numCache>
            </c:numRef>
          </c:xVal>
          <c:yVal>
            <c:numRef>
              <c:f>PD!$B$9:$F$9</c:f>
              <c:numCache>
                <c:formatCode>General</c:formatCode>
                <c:ptCount val="5"/>
                <c:pt idx="0">
                  <c:v>0.98</c:v>
                </c:pt>
                <c:pt idx="1">
                  <c:v>1.0</c:v>
                </c:pt>
                <c:pt idx="2">
                  <c:v>1.0</c:v>
                </c:pt>
                <c:pt idx="3">
                  <c:v>1.0</c:v>
                </c:pt>
                <c:pt idx="4">
                  <c:v>1.0</c:v>
                </c:pt>
              </c:numCache>
            </c:numRef>
          </c:yVal>
          <c:smooth val="0"/>
        </c:ser>
        <c:ser>
          <c:idx val="1"/>
          <c:order val="4"/>
          <c:tx>
            <c:strRef>
              <c:f>PD!$A$6</c:f>
              <c:strCache>
                <c:ptCount val="1"/>
                <c:pt idx="0">
                  <c:v>VAAST2.0</c:v>
                </c:pt>
              </c:strCache>
            </c:strRef>
          </c:tx>
          <c:marker>
            <c:symbol val="circle"/>
            <c:size val="7"/>
            <c:spPr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c:spPr>
          </c:marker>
          <c:xVal>
            <c:numRef>
              <c:f>PD!$B$4:$F$4</c:f>
              <c:numCache>
                <c:formatCode>General</c:formatCode>
                <c:ptCount val="5"/>
                <c:pt idx="0">
                  <c:v>0.25</c:v>
                </c:pt>
                <c:pt idx="1">
                  <c:v>0.5</c:v>
                </c:pt>
                <c:pt idx="2">
                  <c:v>0.7</c:v>
                </c:pt>
                <c:pt idx="3">
                  <c:v>0.893</c:v>
                </c:pt>
                <c:pt idx="4">
                  <c:v>0.98</c:v>
                </c:pt>
              </c:numCache>
            </c:numRef>
          </c:xVal>
          <c:yVal>
            <c:numRef>
              <c:f>PD!$B$6:$F$6</c:f>
              <c:numCache>
                <c:formatCode>General</c:formatCode>
                <c:ptCount val="5"/>
                <c:pt idx="0">
                  <c:v>0.99</c:v>
                </c:pt>
                <c:pt idx="1">
                  <c:v>1.0</c:v>
                </c:pt>
                <c:pt idx="2">
                  <c:v>1.0</c:v>
                </c:pt>
                <c:pt idx="3">
                  <c:v>1.0</c:v>
                </c:pt>
                <c:pt idx="4">
                  <c:v>1.0</c:v>
                </c:pt>
              </c:numCache>
            </c:numRef>
          </c:yVal>
          <c:smooth val="0"/>
        </c:ser>
        <c:ser>
          <c:idx val="5"/>
          <c:order val="5"/>
          <c:tx>
            <c:strRef>
              <c:f>PD!$A$10</c:f>
              <c:strCache>
                <c:ptCount val="1"/>
                <c:pt idx="0">
                  <c:v>WSS</c:v>
                </c:pt>
              </c:strCache>
            </c:strRef>
          </c:tx>
          <c:xVal>
            <c:numRef>
              <c:f>PD!$B$4:$F$4</c:f>
              <c:numCache>
                <c:formatCode>General</c:formatCode>
                <c:ptCount val="5"/>
                <c:pt idx="0">
                  <c:v>0.25</c:v>
                </c:pt>
                <c:pt idx="1">
                  <c:v>0.5</c:v>
                </c:pt>
                <c:pt idx="2">
                  <c:v>0.7</c:v>
                </c:pt>
                <c:pt idx="3">
                  <c:v>0.893</c:v>
                </c:pt>
                <c:pt idx="4">
                  <c:v>0.98</c:v>
                </c:pt>
              </c:numCache>
            </c:numRef>
          </c:xVal>
          <c:yVal>
            <c:numRef>
              <c:f>PD!$B$10:$F$10</c:f>
              <c:numCache>
                <c:formatCode>General</c:formatCode>
                <c:ptCount val="5"/>
                <c:pt idx="0">
                  <c:v>0.4</c:v>
                </c:pt>
                <c:pt idx="1">
                  <c:v>0.5</c:v>
                </c:pt>
                <c:pt idx="2">
                  <c:v>0.66</c:v>
                </c:pt>
                <c:pt idx="3">
                  <c:v>0.65</c:v>
                </c:pt>
                <c:pt idx="4">
                  <c:v>0.7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47161664"/>
        <c:axId val="847169008"/>
      </c:scatterChart>
      <c:valAx>
        <c:axId val="847161664"/>
        <c:scaling>
          <c:orientation val="minMax"/>
          <c:max val="1.0"/>
        </c:scaling>
        <c:delete val="0"/>
        <c:axPos val="b"/>
        <c:title>
          <c:tx>
            <c:rich>
              <a:bodyPr/>
              <a:lstStyle/>
              <a:p>
                <a:pPr>
                  <a:defRPr sz="1400">
                    <a:solidFill>
                      <a:srgbClr val="FFFFFF"/>
                    </a:solidFill>
                    <a:latin typeface="Arial"/>
                    <a:cs typeface="Arial"/>
                  </a:defRPr>
                </a:pPr>
                <a:r>
                  <a:rPr lang="en-US" sz="1400" dirty="0">
                    <a:solidFill>
                      <a:srgbClr val="FFFFFF"/>
                    </a:solidFill>
                    <a:latin typeface="Arial"/>
                    <a:cs typeface="Arial"/>
                  </a:rPr>
                  <a:t>Proportion of deleterious mutation sites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>
                <a:solidFill>
                  <a:srgbClr val="FFFFFF"/>
                </a:solidFill>
                <a:latin typeface="Arial"/>
                <a:cs typeface="Arial"/>
              </a:defRPr>
            </a:pPr>
            <a:endParaRPr lang="en-US"/>
          </a:p>
        </c:txPr>
        <c:crossAx val="847169008"/>
        <c:crosses val="autoZero"/>
        <c:crossBetween val="midCat"/>
      </c:valAx>
      <c:valAx>
        <c:axId val="847169008"/>
        <c:scaling>
          <c:orientation val="minMax"/>
          <c:max val="1.0"/>
        </c:scaling>
        <c:delete val="0"/>
        <c:axPos val="l"/>
        <c:title>
          <c:tx>
            <c:rich>
              <a:bodyPr/>
              <a:lstStyle/>
              <a:p>
                <a:pPr>
                  <a:defRPr sz="2000">
                    <a:solidFill>
                      <a:srgbClr val="FFFFFF"/>
                    </a:solidFill>
                    <a:latin typeface="+mn-lt"/>
                    <a:cs typeface="Arial"/>
                  </a:defRPr>
                </a:pPr>
                <a:r>
                  <a:rPr lang="en-US" sz="2000" dirty="0">
                    <a:solidFill>
                      <a:srgbClr val="FFFFFF"/>
                    </a:solidFill>
                    <a:latin typeface="+mn-lt"/>
                    <a:cs typeface="Arial"/>
                  </a:rPr>
                  <a:t>Power</a:t>
                </a:r>
              </a:p>
            </c:rich>
          </c:tx>
          <c:layout>
            <c:manualLayout>
              <c:xMode val="edge"/>
              <c:yMode val="edge"/>
              <c:x val="0.00604669728783902"/>
              <c:y val="0.192578454867055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>
                <a:solidFill>
                  <a:srgbClr val="FFFFFF"/>
                </a:solidFill>
                <a:latin typeface="Arial"/>
                <a:cs typeface="Arial"/>
              </a:defRPr>
            </a:pPr>
            <a:endParaRPr lang="en-US"/>
          </a:p>
        </c:txPr>
        <c:crossAx val="847161664"/>
        <c:crosses val="autoZero"/>
        <c:crossBetween val="midCat"/>
      </c:valAx>
    </c:plotArea>
    <c:plotVisOnly val="1"/>
    <c:dispBlanksAs val="gap"/>
    <c:showDLblsOverMax val="0"/>
  </c:chart>
  <c:spPr>
    <a:ln>
      <a:noFill/>
    </a:ln>
  </c:spPr>
  <c:externalData r:id="rId2">
    <c:autoUpdate val="0"/>
  </c:externalData>
  <c:userShapes r:id="rId3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2897701040382"/>
          <c:y val="0.031063321385902"/>
          <c:w val="0.732538974796825"/>
          <c:h val="0.813518916647336"/>
        </c:manualLayout>
      </c:layout>
      <c:scatterChart>
        <c:scatterStyle val="lineMarker"/>
        <c:varyColors val="0"/>
        <c:ser>
          <c:idx val="0"/>
          <c:order val="0"/>
          <c:tx>
            <c:strRef>
              <c:f>'80% sample size'!$B$4</c:f>
              <c:strCache>
                <c:ptCount val="1"/>
                <c:pt idx="0">
                  <c:v> VAAST</c:v>
                </c:pt>
              </c:strCache>
            </c:strRef>
          </c:tx>
          <c:spPr>
            <a:effectLst/>
          </c:spPr>
          <c:marker>
            <c:symbol val="circle"/>
            <c:size val="9"/>
            <c:spPr>
              <a:effectLst/>
            </c:spPr>
          </c:marker>
          <c:xVal>
            <c:numRef>
              <c:f>'80% sample size'!$A$5:$A$8</c:f>
              <c:numCache>
                <c:formatCode>General</c:formatCode>
                <c:ptCount val="4"/>
                <c:pt idx="0">
                  <c:v>0.1</c:v>
                </c:pt>
                <c:pt idx="1">
                  <c:v>0.25</c:v>
                </c:pt>
                <c:pt idx="2">
                  <c:v>0.5</c:v>
                </c:pt>
                <c:pt idx="3">
                  <c:v>1.0</c:v>
                </c:pt>
              </c:numCache>
            </c:numRef>
          </c:xVal>
          <c:yVal>
            <c:numRef>
              <c:f>'80% sample size'!$B$5:$B$8</c:f>
              <c:numCache>
                <c:formatCode>General</c:formatCode>
                <c:ptCount val="4"/>
                <c:pt idx="0">
                  <c:v>50.0</c:v>
                </c:pt>
                <c:pt idx="1">
                  <c:v>15.0</c:v>
                </c:pt>
                <c:pt idx="2">
                  <c:v>6.0</c:v>
                </c:pt>
                <c:pt idx="3">
                  <c:v>2.0</c:v>
                </c:pt>
              </c:numCache>
            </c:numRef>
          </c:yVal>
          <c:smooth val="0"/>
        </c:ser>
        <c:ser>
          <c:idx val="1"/>
          <c:order val="1"/>
          <c:tx>
            <c:strRef>
              <c:f>'80% sample size'!$C$4</c:f>
              <c:strCache>
                <c:ptCount val="1"/>
                <c:pt idx="0">
                  <c:v> pVAAST</c:v>
                </c:pt>
              </c:strCache>
            </c:strRef>
          </c:tx>
          <c:spPr>
            <a:effectLst/>
          </c:spPr>
          <c:marker>
            <c:symbol val="circle"/>
            <c:size val="9"/>
            <c:spPr>
              <a:effectLst/>
            </c:spPr>
          </c:marker>
          <c:xVal>
            <c:numRef>
              <c:f>'80% sample size'!$A$5:$A$8</c:f>
              <c:numCache>
                <c:formatCode>General</c:formatCode>
                <c:ptCount val="4"/>
                <c:pt idx="0">
                  <c:v>0.1</c:v>
                </c:pt>
                <c:pt idx="1">
                  <c:v>0.25</c:v>
                </c:pt>
                <c:pt idx="2">
                  <c:v>0.5</c:v>
                </c:pt>
                <c:pt idx="3">
                  <c:v>1.0</c:v>
                </c:pt>
              </c:numCache>
            </c:numRef>
          </c:xVal>
          <c:yVal>
            <c:numRef>
              <c:f>'80% sample size'!$C$5:$C$8</c:f>
              <c:numCache>
                <c:formatCode>General</c:formatCode>
                <c:ptCount val="4"/>
                <c:pt idx="0">
                  <c:v>28.0</c:v>
                </c:pt>
                <c:pt idx="1">
                  <c:v>8.0</c:v>
                </c:pt>
                <c:pt idx="2">
                  <c:v>3.0</c:v>
                </c:pt>
                <c:pt idx="3">
                  <c:v>1.0</c:v>
                </c:pt>
              </c:numCache>
            </c:numRef>
          </c:yVal>
          <c:smooth val="0"/>
        </c:ser>
        <c:ser>
          <c:idx val="2"/>
          <c:order val="2"/>
          <c:tx>
            <c:strRef>
              <c:f>'80% sample size'!$D$4</c:f>
              <c:strCache>
                <c:ptCount val="1"/>
                <c:pt idx="0">
                  <c:v> SKAT-O</c:v>
                </c:pt>
              </c:strCache>
            </c:strRef>
          </c:tx>
          <c:spPr>
            <a:effectLst/>
          </c:spPr>
          <c:marker>
            <c:symbol val="circle"/>
            <c:size val="9"/>
            <c:spPr>
              <a:effectLst/>
            </c:spPr>
          </c:marker>
          <c:xVal>
            <c:numRef>
              <c:f>'80% sample size'!$A$5:$A$8</c:f>
              <c:numCache>
                <c:formatCode>General</c:formatCode>
                <c:ptCount val="4"/>
                <c:pt idx="0">
                  <c:v>0.1</c:v>
                </c:pt>
                <c:pt idx="1">
                  <c:v>0.25</c:v>
                </c:pt>
                <c:pt idx="2">
                  <c:v>0.5</c:v>
                </c:pt>
                <c:pt idx="3">
                  <c:v>1.0</c:v>
                </c:pt>
              </c:numCache>
            </c:numRef>
          </c:xVal>
          <c:yVal>
            <c:numRef>
              <c:f>'80% sample size'!$D$5:$D$8</c:f>
              <c:numCache>
                <c:formatCode>General</c:formatCode>
                <c:ptCount val="4"/>
                <c:pt idx="0">
                  <c:v>413.0</c:v>
                </c:pt>
                <c:pt idx="1">
                  <c:v>55.0</c:v>
                </c:pt>
                <c:pt idx="2">
                  <c:v>16.0</c:v>
                </c:pt>
                <c:pt idx="3">
                  <c:v>5.0</c:v>
                </c:pt>
              </c:numCache>
            </c:numRef>
          </c:yVal>
          <c:smooth val="0"/>
        </c:ser>
        <c:ser>
          <c:idx val="3"/>
          <c:order val="3"/>
          <c:tx>
            <c:strRef>
              <c:f>'80% sample size'!$E$4</c:f>
              <c:strCache>
                <c:ptCount val="1"/>
                <c:pt idx="0">
                  <c:v> Nonparametric linkage</c:v>
                </c:pt>
              </c:strCache>
            </c:strRef>
          </c:tx>
          <c:spPr>
            <a:ln>
              <a:solidFill>
                <a:schemeClr val="accent6"/>
              </a:solidFill>
            </a:ln>
            <a:effectLst/>
          </c:spPr>
          <c:marker>
            <c:symbol val="circle"/>
            <c:size val="9"/>
            <c:spPr>
              <a:gradFill flip="none" rotWithShape="1">
                <a:gsLst>
                  <a:gs pos="0">
                    <a:schemeClr val="accent6"/>
                  </a:gs>
                  <a:gs pos="100000">
                    <a:srgbClr val="FFFFFF"/>
                  </a:gs>
                </a:gsLst>
                <a:lin ang="16200000" scaled="0"/>
                <a:tileRect/>
              </a:gradFill>
              <a:ln>
                <a:solidFill>
                  <a:schemeClr val="accent6"/>
                </a:solidFill>
              </a:ln>
              <a:effectLst/>
            </c:spPr>
          </c:marker>
          <c:xVal>
            <c:numRef>
              <c:f>'80% sample size'!$A$5:$A$8</c:f>
              <c:numCache>
                <c:formatCode>General</c:formatCode>
                <c:ptCount val="4"/>
                <c:pt idx="0">
                  <c:v>0.1</c:v>
                </c:pt>
                <c:pt idx="1">
                  <c:v>0.25</c:v>
                </c:pt>
                <c:pt idx="2">
                  <c:v>0.5</c:v>
                </c:pt>
                <c:pt idx="3">
                  <c:v>1.0</c:v>
                </c:pt>
              </c:numCache>
            </c:numRef>
          </c:xVal>
          <c:yVal>
            <c:numRef>
              <c:f>'80% sample size'!$E$5:$E$8</c:f>
              <c:numCache>
                <c:formatCode>General</c:formatCode>
                <c:ptCount val="4"/>
                <c:pt idx="0">
                  <c:v>617.0</c:v>
                </c:pt>
                <c:pt idx="1">
                  <c:v>108.0</c:v>
                </c:pt>
                <c:pt idx="2">
                  <c:v>29.0</c:v>
                </c:pt>
                <c:pt idx="3">
                  <c:v>6.0</c:v>
                </c:pt>
              </c:numCache>
            </c:numRef>
          </c:yVal>
          <c:smooth val="0"/>
        </c:ser>
        <c:ser>
          <c:idx val="4"/>
          <c:order val="4"/>
          <c:tx>
            <c:strRef>
              <c:f>'80% sample size'!$F$4</c:f>
              <c:strCache>
                <c:ptCount val="1"/>
                <c:pt idx="0">
                  <c:v>Parametric linkage</c:v>
                </c:pt>
              </c:strCache>
            </c:strRef>
          </c:tx>
          <c:marker>
            <c:symbol val="circle"/>
            <c:size val="9"/>
          </c:marker>
          <c:xVal>
            <c:numRef>
              <c:f>'80% sample size'!$A$5:$A$8</c:f>
              <c:numCache>
                <c:formatCode>General</c:formatCode>
                <c:ptCount val="4"/>
                <c:pt idx="0">
                  <c:v>0.1</c:v>
                </c:pt>
                <c:pt idx="1">
                  <c:v>0.25</c:v>
                </c:pt>
                <c:pt idx="2">
                  <c:v>0.5</c:v>
                </c:pt>
                <c:pt idx="3">
                  <c:v>1.0</c:v>
                </c:pt>
              </c:numCache>
            </c:numRef>
          </c:xVal>
          <c:yVal>
            <c:numRef>
              <c:f>'80% sample size'!$F$5:$F$8</c:f>
              <c:numCache>
                <c:formatCode>General</c:formatCode>
                <c:ptCount val="4"/>
                <c:pt idx="1">
                  <c:v>429.0</c:v>
                </c:pt>
                <c:pt idx="2">
                  <c:v>48.0</c:v>
                </c:pt>
                <c:pt idx="3">
                  <c:v>5.0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60800192"/>
        <c:axId val="860807520"/>
      </c:scatterChart>
      <c:valAx>
        <c:axId val="860800192"/>
        <c:scaling>
          <c:orientation val="minMax"/>
          <c:max val="1.0"/>
        </c:scaling>
        <c:delete val="0"/>
        <c:axPos val="b"/>
        <c:title>
          <c:tx>
            <c:rich>
              <a:bodyPr/>
              <a:lstStyle/>
              <a:p>
                <a:pPr>
                  <a:defRPr sz="1200">
                    <a:solidFill>
                      <a:srgbClr val="FFFFFF"/>
                    </a:solidFill>
                    <a:latin typeface="Arial"/>
                    <a:cs typeface="Arial"/>
                  </a:defRPr>
                </a:pPr>
                <a:r>
                  <a:rPr lang="en-US" sz="1200">
                    <a:solidFill>
                      <a:srgbClr val="FFFFFF"/>
                    </a:solidFill>
                    <a:latin typeface="Arial"/>
                    <a:cs typeface="Arial"/>
                  </a:rPr>
                  <a:t>Population attributable risk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solidFill>
                  <a:srgbClr val="FFFFFF"/>
                </a:solidFill>
                <a:latin typeface="Arial"/>
                <a:cs typeface="Arial"/>
              </a:defRPr>
            </a:pPr>
            <a:endParaRPr lang="en-US"/>
          </a:p>
        </c:txPr>
        <c:crossAx val="860807520"/>
        <c:crosses val="autoZero"/>
        <c:crossBetween val="midCat"/>
        <c:majorUnit val="0.25"/>
        <c:minorUnit val="0.05"/>
      </c:valAx>
      <c:valAx>
        <c:axId val="860807520"/>
        <c:scaling>
          <c:logBase val="2.0"/>
          <c:orientation val="minMax"/>
        </c:scaling>
        <c:delete val="0"/>
        <c:axPos val="l"/>
        <c:majorGridlines>
          <c:spPr>
            <a:ln>
              <a:noFill/>
            </a:ln>
          </c:spPr>
        </c:majorGridlines>
        <c:title>
          <c:tx>
            <c:rich>
              <a:bodyPr rot="-5400000" vert="horz"/>
              <a:lstStyle/>
              <a:p>
                <a:pPr>
                  <a:defRPr sz="1200">
                    <a:solidFill>
                      <a:srgbClr val="FFFFFF"/>
                    </a:solidFill>
                    <a:latin typeface="Arial"/>
                    <a:cs typeface="Arial"/>
                  </a:defRPr>
                </a:pPr>
                <a:r>
                  <a:rPr lang="en-US" sz="1200">
                    <a:solidFill>
                      <a:srgbClr val="FFFFFF"/>
                    </a:solidFill>
                    <a:latin typeface="Arial"/>
                    <a:cs typeface="Arial"/>
                  </a:rPr>
                  <a:t>Required number</a:t>
                </a:r>
                <a:r>
                  <a:rPr lang="en-US" sz="1200" baseline="0">
                    <a:solidFill>
                      <a:srgbClr val="FFFFFF"/>
                    </a:solidFill>
                    <a:latin typeface="Arial"/>
                    <a:cs typeface="Arial"/>
                  </a:rPr>
                  <a:t> of families</a:t>
                </a:r>
                <a:endParaRPr lang="en-US" sz="1200">
                  <a:solidFill>
                    <a:srgbClr val="FFFFFF"/>
                  </a:solidFill>
                  <a:latin typeface="Arial"/>
                  <a:cs typeface="Arial"/>
                </a:endParaRP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>
                <a:solidFill>
                  <a:srgbClr val="FFFFFF"/>
                </a:solidFill>
                <a:latin typeface="+mn-lt"/>
                <a:cs typeface="Arial"/>
              </a:defRPr>
            </a:pPr>
            <a:endParaRPr lang="en-US"/>
          </a:p>
        </c:txPr>
        <c:crossAx val="860800192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539067450905986"/>
          <c:y val="0.0182055643179473"/>
          <c:w val="0.45400246655915"/>
          <c:h val="0.317452008401045"/>
        </c:manualLayout>
      </c:layout>
      <c:overlay val="0"/>
      <c:txPr>
        <a:bodyPr/>
        <a:lstStyle/>
        <a:p>
          <a:pPr>
            <a:defRPr sz="1000">
              <a:solidFill>
                <a:srgbClr val="FFFFFF"/>
              </a:solidFill>
              <a:latin typeface="Arial"/>
              <a:cs typeface="Arial"/>
            </a:defRPr>
          </a:pPr>
          <a:endParaRPr lang="en-US"/>
        </a:p>
      </c:txPr>
    </c:legend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>
        <c:manualLayout>
          <c:layoutTarget val="inner"/>
          <c:xMode val="edge"/>
          <c:yMode val="edge"/>
          <c:x val="0.090564706570453"/>
          <c:y val="0.0373724486970774"/>
          <c:w val="0.859673085780712"/>
          <c:h val="0.818796318506451"/>
        </c:manualLayout>
      </c:layout>
      <c:scatterChart>
        <c:scatterStyle val="lineMarker"/>
        <c:varyColors val="0"/>
        <c:ser>
          <c:idx val="0"/>
          <c:order val="0"/>
          <c:tx>
            <c:strRef>
              <c:f>'80% sample size'!$B$11</c:f>
              <c:strCache>
                <c:ptCount val="1"/>
                <c:pt idx="0">
                  <c:v> VAAST</c:v>
                </c:pt>
              </c:strCache>
            </c:strRef>
          </c:tx>
          <c:spPr>
            <a:effectLst/>
          </c:spPr>
          <c:marker>
            <c:symbol val="circle"/>
            <c:size val="9"/>
            <c:spPr>
              <a:effectLst/>
            </c:spPr>
          </c:marker>
          <c:xVal>
            <c:numRef>
              <c:f>'80% sample size'!$A$12:$A$15</c:f>
              <c:numCache>
                <c:formatCode>General</c:formatCode>
                <c:ptCount val="4"/>
                <c:pt idx="0">
                  <c:v>0.1</c:v>
                </c:pt>
                <c:pt idx="1">
                  <c:v>0.25</c:v>
                </c:pt>
                <c:pt idx="2">
                  <c:v>0.5</c:v>
                </c:pt>
                <c:pt idx="3">
                  <c:v>1.0</c:v>
                </c:pt>
              </c:numCache>
            </c:numRef>
          </c:xVal>
          <c:yVal>
            <c:numRef>
              <c:f>'80% sample size'!$B$12:$B$15</c:f>
              <c:numCache>
                <c:formatCode>General</c:formatCode>
                <c:ptCount val="4"/>
                <c:pt idx="0">
                  <c:v>88.0</c:v>
                </c:pt>
                <c:pt idx="1">
                  <c:v>16.0</c:v>
                </c:pt>
                <c:pt idx="2">
                  <c:v>6.0</c:v>
                </c:pt>
                <c:pt idx="3">
                  <c:v>2.0</c:v>
                </c:pt>
              </c:numCache>
            </c:numRef>
          </c:yVal>
          <c:smooth val="0"/>
        </c:ser>
        <c:ser>
          <c:idx val="1"/>
          <c:order val="1"/>
          <c:tx>
            <c:strRef>
              <c:f>'80% sample size'!$C$11</c:f>
              <c:strCache>
                <c:ptCount val="1"/>
                <c:pt idx="0">
                  <c:v> pVAAST</c:v>
                </c:pt>
              </c:strCache>
            </c:strRef>
          </c:tx>
          <c:spPr>
            <a:effectLst/>
          </c:spPr>
          <c:marker>
            <c:symbol val="circle"/>
            <c:size val="9"/>
            <c:spPr>
              <a:effectLst/>
            </c:spPr>
          </c:marker>
          <c:xVal>
            <c:numRef>
              <c:f>'80% sample size'!$A$12:$A$15</c:f>
              <c:numCache>
                <c:formatCode>General</c:formatCode>
                <c:ptCount val="4"/>
                <c:pt idx="0">
                  <c:v>0.1</c:v>
                </c:pt>
                <c:pt idx="1">
                  <c:v>0.25</c:v>
                </c:pt>
                <c:pt idx="2">
                  <c:v>0.5</c:v>
                </c:pt>
                <c:pt idx="3">
                  <c:v>1.0</c:v>
                </c:pt>
              </c:numCache>
            </c:numRef>
          </c:xVal>
          <c:yVal>
            <c:numRef>
              <c:f>'80% sample size'!$C$12:$C$15</c:f>
              <c:numCache>
                <c:formatCode>General</c:formatCode>
                <c:ptCount val="4"/>
                <c:pt idx="0">
                  <c:v>72.0</c:v>
                </c:pt>
                <c:pt idx="1">
                  <c:v>12.0</c:v>
                </c:pt>
                <c:pt idx="2">
                  <c:v>5.0</c:v>
                </c:pt>
                <c:pt idx="3">
                  <c:v>1.0</c:v>
                </c:pt>
              </c:numCache>
            </c:numRef>
          </c:yVal>
          <c:smooth val="0"/>
        </c:ser>
        <c:ser>
          <c:idx val="2"/>
          <c:order val="2"/>
          <c:tx>
            <c:strRef>
              <c:f>'80% sample size'!$D$11</c:f>
              <c:strCache>
                <c:ptCount val="1"/>
                <c:pt idx="0">
                  <c:v> SKAT-O</c:v>
                </c:pt>
              </c:strCache>
            </c:strRef>
          </c:tx>
          <c:spPr>
            <a:effectLst/>
          </c:spPr>
          <c:marker>
            <c:symbol val="circle"/>
            <c:size val="9"/>
            <c:spPr>
              <a:effectLst/>
            </c:spPr>
          </c:marker>
          <c:xVal>
            <c:numRef>
              <c:f>'80% sample size'!$A$12:$A$15</c:f>
              <c:numCache>
                <c:formatCode>General</c:formatCode>
                <c:ptCount val="4"/>
                <c:pt idx="0">
                  <c:v>0.1</c:v>
                </c:pt>
                <c:pt idx="1">
                  <c:v>0.25</c:v>
                </c:pt>
                <c:pt idx="2">
                  <c:v>0.5</c:v>
                </c:pt>
                <c:pt idx="3">
                  <c:v>1.0</c:v>
                </c:pt>
              </c:numCache>
            </c:numRef>
          </c:xVal>
          <c:yVal>
            <c:numRef>
              <c:f>'80% sample size'!$D$12:$D$15</c:f>
              <c:numCache>
                <c:formatCode>General</c:formatCode>
                <c:ptCount val="4"/>
                <c:pt idx="0">
                  <c:v>139.0</c:v>
                </c:pt>
                <c:pt idx="1">
                  <c:v>25.0</c:v>
                </c:pt>
                <c:pt idx="2">
                  <c:v>8.0</c:v>
                </c:pt>
                <c:pt idx="3">
                  <c:v>2.0</c:v>
                </c:pt>
              </c:numCache>
            </c:numRef>
          </c:yVal>
          <c:smooth val="0"/>
        </c:ser>
        <c:ser>
          <c:idx val="3"/>
          <c:order val="3"/>
          <c:tx>
            <c:strRef>
              <c:f>'80% sample size'!$E$11</c:f>
              <c:strCache>
                <c:ptCount val="1"/>
                <c:pt idx="0">
                  <c:v> Nonparametric linkage</c:v>
                </c:pt>
              </c:strCache>
            </c:strRef>
          </c:tx>
          <c:spPr>
            <a:ln>
              <a:solidFill>
                <a:schemeClr val="accent6"/>
              </a:solidFill>
            </a:ln>
            <a:effectLst/>
          </c:spPr>
          <c:marker>
            <c:symbol val="circle"/>
            <c:size val="9"/>
            <c:spPr>
              <a:gradFill flip="none" rotWithShape="1">
                <a:gsLst>
                  <a:gs pos="0">
                    <a:schemeClr val="accent6"/>
                  </a:gs>
                  <a:gs pos="100000">
                    <a:srgbClr val="FFFFFF"/>
                  </a:gs>
                </a:gsLst>
                <a:lin ang="16200000" scaled="0"/>
                <a:tileRect/>
              </a:gradFill>
              <a:ln>
                <a:solidFill>
                  <a:schemeClr val="accent6"/>
                </a:solidFill>
              </a:ln>
              <a:effectLst/>
            </c:spPr>
          </c:marker>
          <c:xVal>
            <c:numRef>
              <c:f>'80% sample size'!$A$12:$A$15</c:f>
              <c:numCache>
                <c:formatCode>General</c:formatCode>
                <c:ptCount val="4"/>
                <c:pt idx="0">
                  <c:v>0.1</c:v>
                </c:pt>
                <c:pt idx="1">
                  <c:v>0.25</c:v>
                </c:pt>
                <c:pt idx="2">
                  <c:v>0.5</c:v>
                </c:pt>
                <c:pt idx="3">
                  <c:v>1.0</c:v>
                </c:pt>
              </c:numCache>
            </c:numRef>
          </c:xVal>
          <c:yVal>
            <c:numRef>
              <c:f>'80% sample size'!$E$12:$E$15</c:f>
              <c:numCache>
                <c:formatCode>General</c:formatCode>
                <c:ptCount val="4"/>
                <c:pt idx="0">
                  <c:v>617.0</c:v>
                </c:pt>
                <c:pt idx="1">
                  <c:v>108.0</c:v>
                </c:pt>
                <c:pt idx="2">
                  <c:v>29.0</c:v>
                </c:pt>
                <c:pt idx="3">
                  <c:v>6.0</c:v>
                </c:pt>
              </c:numCache>
            </c:numRef>
          </c:yVal>
          <c:smooth val="0"/>
        </c:ser>
        <c:ser>
          <c:idx val="4"/>
          <c:order val="4"/>
          <c:tx>
            <c:strRef>
              <c:f>'80% sample size'!$F$11</c:f>
              <c:strCache>
                <c:ptCount val="1"/>
                <c:pt idx="0">
                  <c:v>Parametric linkage</c:v>
                </c:pt>
              </c:strCache>
            </c:strRef>
          </c:tx>
          <c:marker>
            <c:symbol val="circle"/>
            <c:size val="9"/>
          </c:marker>
          <c:xVal>
            <c:numRef>
              <c:f>'80% sample size'!$A$12:$A$15</c:f>
              <c:numCache>
                <c:formatCode>General</c:formatCode>
                <c:ptCount val="4"/>
                <c:pt idx="0">
                  <c:v>0.1</c:v>
                </c:pt>
                <c:pt idx="1">
                  <c:v>0.25</c:v>
                </c:pt>
                <c:pt idx="2">
                  <c:v>0.5</c:v>
                </c:pt>
                <c:pt idx="3">
                  <c:v>1.0</c:v>
                </c:pt>
              </c:numCache>
            </c:numRef>
          </c:xVal>
          <c:yVal>
            <c:numRef>
              <c:f>'80% sample size'!$F$12:$F$15</c:f>
              <c:numCache>
                <c:formatCode>General</c:formatCode>
                <c:ptCount val="4"/>
                <c:pt idx="0">
                  <c:v>921.0</c:v>
                </c:pt>
                <c:pt idx="1">
                  <c:v>160.0</c:v>
                </c:pt>
                <c:pt idx="2">
                  <c:v>40.0</c:v>
                </c:pt>
                <c:pt idx="3">
                  <c:v>5.0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61968448"/>
        <c:axId val="861975776"/>
      </c:scatterChart>
      <c:valAx>
        <c:axId val="861968448"/>
        <c:scaling>
          <c:orientation val="minMax"/>
          <c:max val="1.0"/>
        </c:scaling>
        <c:delete val="0"/>
        <c:axPos val="b"/>
        <c:title>
          <c:tx>
            <c:rich>
              <a:bodyPr/>
              <a:lstStyle/>
              <a:p>
                <a:pPr>
                  <a:defRPr sz="1200">
                    <a:solidFill>
                      <a:srgbClr val="FFFFFF"/>
                    </a:solidFill>
                    <a:latin typeface="Arial"/>
                    <a:cs typeface="Arial"/>
                  </a:defRPr>
                </a:pPr>
                <a:r>
                  <a:rPr lang="en-US" sz="1200">
                    <a:solidFill>
                      <a:srgbClr val="FFFFFF"/>
                    </a:solidFill>
                    <a:latin typeface="Arial"/>
                    <a:cs typeface="Arial"/>
                  </a:rPr>
                  <a:t>Population attributable risk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solidFill>
                  <a:srgbClr val="FFFFFF"/>
                </a:solidFill>
                <a:latin typeface="Arial"/>
                <a:cs typeface="Arial"/>
              </a:defRPr>
            </a:pPr>
            <a:endParaRPr lang="en-US"/>
          </a:p>
        </c:txPr>
        <c:crossAx val="861975776"/>
        <c:crosses val="autoZero"/>
        <c:crossBetween val="midCat"/>
        <c:majorUnit val="0.25"/>
        <c:minorUnit val="0.05"/>
      </c:valAx>
      <c:valAx>
        <c:axId val="861975776"/>
        <c:scaling>
          <c:logBase val="2.0"/>
          <c:orientation val="minMax"/>
        </c:scaling>
        <c:delete val="0"/>
        <c:axPos val="l"/>
        <c:majorGridlines>
          <c:spPr>
            <a:ln>
              <a:noFill/>
            </a:ln>
          </c:spPr>
        </c:majorGridlines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>
                <a:solidFill>
                  <a:srgbClr val="FFFFFF"/>
                </a:solidFill>
                <a:latin typeface="+mn-lt"/>
                <a:cs typeface="Arial"/>
              </a:defRPr>
            </a:pPr>
            <a:endParaRPr lang="en-US"/>
          </a:p>
        </c:txPr>
        <c:crossAx val="861968448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457279118864581"/>
          <c:y val="0.0171657132143359"/>
          <c:w val="0.502798638671082"/>
          <c:h val="0.324380330386299"/>
        </c:manualLayout>
      </c:layout>
      <c:overlay val="0"/>
      <c:txPr>
        <a:bodyPr/>
        <a:lstStyle/>
        <a:p>
          <a:pPr>
            <a:defRPr sz="1000">
              <a:solidFill>
                <a:srgbClr val="FFFFFF"/>
              </a:solidFill>
              <a:latin typeface="Arial"/>
              <a:cs typeface="Arial"/>
            </a:defRPr>
          </a:pPr>
          <a:endParaRPr lang="en-US"/>
        </a:p>
      </c:txPr>
    </c:legend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>
        <c:manualLayout>
          <c:layoutTarget val="inner"/>
          <c:xMode val="edge"/>
          <c:yMode val="edge"/>
          <c:x val="0.0936302356355873"/>
          <c:y val="0.0517226214142132"/>
          <c:w val="0.851120603308987"/>
          <c:h val="0.797708321584937"/>
        </c:manualLayout>
      </c:layout>
      <c:scatterChart>
        <c:scatterStyle val="lineMarker"/>
        <c:varyColors val="0"/>
        <c:ser>
          <c:idx val="0"/>
          <c:order val="0"/>
          <c:tx>
            <c:strRef>
              <c:f>'80% sample size'!$B$18</c:f>
              <c:strCache>
                <c:ptCount val="1"/>
                <c:pt idx="0">
                  <c:v> VAAST</c:v>
                </c:pt>
              </c:strCache>
            </c:strRef>
          </c:tx>
          <c:spPr>
            <a:effectLst/>
          </c:spPr>
          <c:marker>
            <c:symbol val="circle"/>
            <c:size val="9"/>
            <c:spPr>
              <a:effectLst/>
            </c:spPr>
          </c:marker>
          <c:xVal>
            <c:numRef>
              <c:f>'80% sample size'!$A$19:$A$22</c:f>
              <c:numCache>
                <c:formatCode>General</c:formatCode>
                <c:ptCount val="4"/>
                <c:pt idx="0">
                  <c:v>0.1</c:v>
                </c:pt>
                <c:pt idx="1">
                  <c:v>0.25</c:v>
                </c:pt>
                <c:pt idx="2">
                  <c:v>0.5</c:v>
                </c:pt>
                <c:pt idx="3">
                  <c:v>1.0</c:v>
                </c:pt>
              </c:numCache>
            </c:numRef>
          </c:xVal>
          <c:yVal>
            <c:numRef>
              <c:f>'80% sample size'!$B$19:$B$22</c:f>
              <c:numCache>
                <c:formatCode>General</c:formatCode>
                <c:ptCount val="4"/>
                <c:pt idx="0">
                  <c:v>59.0</c:v>
                </c:pt>
                <c:pt idx="1">
                  <c:v>14.0</c:v>
                </c:pt>
                <c:pt idx="2">
                  <c:v>6.0</c:v>
                </c:pt>
                <c:pt idx="3">
                  <c:v>2.0</c:v>
                </c:pt>
              </c:numCache>
            </c:numRef>
          </c:yVal>
          <c:smooth val="0"/>
        </c:ser>
        <c:ser>
          <c:idx val="1"/>
          <c:order val="1"/>
          <c:tx>
            <c:strRef>
              <c:f>'80% sample size'!$C$18</c:f>
              <c:strCache>
                <c:ptCount val="1"/>
                <c:pt idx="0">
                  <c:v> pVAAST</c:v>
                </c:pt>
              </c:strCache>
            </c:strRef>
          </c:tx>
          <c:spPr>
            <a:effectLst/>
          </c:spPr>
          <c:marker>
            <c:symbol val="circle"/>
            <c:size val="9"/>
            <c:spPr>
              <a:effectLst/>
            </c:spPr>
          </c:marker>
          <c:xVal>
            <c:numRef>
              <c:f>'80% sample size'!$A$19:$A$22</c:f>
              <c:numCache>
                <c:formatCode>General</c:formatCode>
                <c:ptCount val="4"/>
                <c:pt idx="0">
                  <c:v>0.1</c:v>
                </c:pt>
                <c:pt idx="1">
                  <c:v>0.25</c:v>
                </c:pt>
                <c:pt idx="2">
                  <c:v>0.5</c:v>
                </c:pt>
                <c:pt idx="3">
                  <c:v>1.0</c:v>
                </c:pt>
              </c:numCache>
            </c:numRef>
          </c:xVal>
          <c:yVal>
            <c:numRef>
              <c:f>'80% sample size'!$C$19:$C$22</c:f>
              <c:numCache>
                <c:formatCode>General</c:formatCode>
                <c:ptCount val="4"/>
                <c:pt idx="0">
                  <c:v>17.0</c:v>
                </c:pt>
                <c:pt idx="1">
                  <c:v>7.0</c:v>
                </c:pt>
                <c:pt idx="2">
                  <c:v>3.0</c:v>
                </c:pt>
                <c:pt idx="3">
                  <c:v>1.0</c:v>
                </c:pt>
              </c:numCache>
            </c:numRef>
          </c:yVal>
          <c:smooth val="0"/>
        </c:ser>
        <c:ser>
          <c:idx val="2"/>
          <c:order val="2"/>
          <c:tx>
            <c:strRef>
              <c:f>'80% sample size'!$D$18</c:f>
              <c:strCache>
                <c:ptCount val="1"/>
                <c:pt idx="0">
                  <c:v> SKAT-O</c:v>
                </c:pt>
              </c:strCache>
            </c:strRef>
          </c:tx>
          <c:spPr>
            <a:effectLst/>
          </c:spPr>
          <c:marker>
            <c:symbol val="circle"/>
            <c:size val="9"/>
            <c:spPr>
              <a:effectLst/>
            </c:spPr>
          </c:marker>
          <c:xVal>
            <c:numRef>
              <c:f>'80% sample size'!$A$19:$A$22</c:f>
              <c:numCache>
                <c:formatCode>General</c:formatCode>
                <c:ptCount val="4"/>
                <c:pt idx="0">
                  <c:v>0.1</c:v>
                </c:pt>
                <c:pt idx="1">
                  <c:v>0.25</c:v>
                </c:pt>
                <c:pt idx="2">
                  <c:v>0.5</c:v>
                </c:pt>
                <c:pt idx="3">
                  <c:v>1.0</c:v>
                </c:pt>
              </c:numCache>
            </c:numRef>
          </c:xVal>
          <c:yVal>
            <c:numRef>
              <c:f>'80% sample size'!$D$19:$D$22</c:f>
              <c:numCache>
                <c:formatCode>General</c:formatCode>
                <c:ptCount val="4"/>
                <c:pt idx="0">
                  <c:v>405.0</c:v>
                </c:pt>
                <c:pt idx="1">
                  <c:v>56.0</c:v>
                </c:pt>
                <c:pt idx="2">
                  <c:v>16.0</c:v>
                </c:pt>
                <c:pt idx="3">
                  <c:v>5.0</c:v>
                </c:pt>
              </c:numCache>
            </c:numRef>
          </c:yVal>
          <c:smooth val="0"/>
        </c:ser>
        <c:ser>
          <c:idx val="3"/>
          <c:order val="3"/>
          <c:tx>
            <c:strRef>
              <c:f>'80% sample size'!$E$18</c:f>
              <c:strCache>
                <c:ptCount val="1"/>
                <c:pt idx="0">
                  <c:v> Poisson test</c:v>
                </c:pt>
              </c:strCache>
            </c:strRef>
          </c:tx>
          <c:spPr>
            <a:ln>
              <a:solidFill>
                <a:schemeClr val="accent6"/>
              </a:solidFill>
            </a:ln>
            <a:effectLst/>
          </c:spPr>
          <c:marker>
            <c:symbol val="circle"/>
            <c:size val="9"/>
            <c:spPr>
              <a:gradFill flip="none" rotWithShape="1">
                <a:gsLst>
                  <a:gs pos="0">
                    <a:schemeClr val="accent6"/>
                  </a:gs>
                  <a:gs pos="100000">
                    <a:srgbClr val="FFFFFF"/>
                  </a:gs>
                </a:gsLst>
                <a:lin ang="16200000" scaled="0"/>
                <a:tileRect/>
              </a:gradFill>
              <a:ln>
                <a:solidFill>
                  <a:schemeClr val="accent6"/>
                </a:solidFill>
              </a:ln>
              <a:effectLst/>
            </c:spPr>
          </c:marker>
          <c:xVal>
            <c:numRef>
              <c:f>'80% sample size'!$A$19:$A$22</c:f>
              <c:numCache>
                <c:formatCode>General</c:formatCode>
                <c:ptCount val="4"/>
                <c:pt idx="0">
                  <c:v>0.1</c:v>
                </c:pt>
                <c:pt idx="1">
                  <c:v>0.25</c:v>
                </c:pt>
                <c:pt idx="2">
                  <c:v>0.5</c:v>
                </c:pt>
                <c:pt idx="3">
                  <c:v>1.0</c:v>
                </c:pt>
              </c:numCache>
            </c:numRef>
          </c:xVal>
          <c:yVal>
            <c:numRef>
              <c:f>'80% sample size'!$E$19:$E$22</c:f>
              <c:numCache>
                <c:formatCode>General</c:formatCode>
                <c:ptCount val="4"/>
                <c:pt idx="0">
                  <c:v>29.0</c:v>
                </c:pt>
                <c:pt idx="1">
                  <c:v>11.0</c:v>
                </c:pt>
                <c:pt idx="2">
                  <c:v>5.0</c:v>
                </c:pt>
                <c:pt idx="3">
                  <c:v>2.0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62035296"/>
        <c:axId val="862042544"/>
      </c:scatterChart>
      <c:valAx>
        <c:axId val="862035296"/>
        <c:scaling>
          <c:orientation val="minMax"/>
          <c:max val="1.0"/>
        </c:scaling>
        <c:delete val="0"/>
        <c:axPos val="b"/>
        <c:title>
          <c:tx>
            <c:rich>
              <a:bodyPr/>
              <a:lstStyle/>
              <a:p>
                <a:pPr>
                  <a:defRPr sz="1200">
                    <a:solidFill>
                      <a:srgbClr val="FFFFFF"/>
                    </a:solidFill>
                    <a:latin typeface="Arial"/>
                    <a:cs typeface="Arial"/>
                  </a:defRPr>
                </a:pPr>
                <a:r>
                  <a:rPr lang="en-US" sz="1200">
                    <a:solidFill>
                      <a:srgbClr val="FFFFFF"/>
                    </a:solidFill>
                    <a:latin typeface="Arial"/>
                    <a:cs typeface="Arial"/>
                  </a:rPr>
                  <a:t>Population attributable risk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solidFill>
                  <a:srgbClr val="FFFFFF"/>
                </a:solidFill>
                <a:latin typeface="Arial"/>
                <a:cs typeface="Arial"/>
              </a:defRPr>
            </a:pPr>
            <a:endParaRPr lang="en-US"/>
          </a:p>
        </c:txPr>
        <c:crossAx val="862042544"/>
        <c:crosses val="autoZero"/>
        <c:crossBetween val="midCat"/>
        <c:majorUnit val="0.25"/>
      </c:valAx>
      <c:valAx>
        <c:axId val="862042544"/>
        <c:scaling>
          <c:logBase val="2.0"/>
          <c:orientation val="minMax"/>
        </c:scaling>
        <c:delete val="0"/>
        <c:axPos val="l"/>
        <c:majorGridlines>
          <c:spPr>
            <a:ln>
              <a:noFill/>
            </a:ln>
          </c:spPr>
        </c:majorGridlines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>
                <a:solidFill>
                  <a:srgbClr val="FFFFFF"/>
                </a:solidFill>
                <a:latin typeface="+mn-lt"/>
                <a:cs typeface="Arial"/>
              </a:defRPr>
            </a:pPr>
            <a:endParaRPr lang="en-US"/>
          </a:p>
        </c:txPr>
        <c:crossAx val="862035296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460587163819997"/>
          <c:y val="0.0265910806263209"/>
          <c:w val="0.481771686456287"/>
          <c:h val="0.281980433903928"/>
        </c:manualLayout>
      </c:layout>
      <c:overlay val="0"/>
      <c:txPr>
        <a:bodyPr/>
        <a:lstStyle/>
        <a:p>
          <a:pPr>
            <a:defRPr sz="1200">
              <a:solidFill>
                <a:srgbClr val="FFFFFF"/>
              </a:solidFill>
              <a:latin typeface="Arial"/>
              <a:cs typeface="Arial"/>
            </a:defRPr>
          </a:pPr>
          <a:endParaRPr lang="en-US"/>
        </a:p>
      </c:txPr>
    </c:legend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34"/>
    </mc:Choice>
    <mc:Fallback>
      <c:style val="34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148914889829396"/>
          <c:y val="0.140875759516579"/>
          <c:w val="0.690515933643499"/>
          <c:h val="0.705719607278133"/>
        </c:manualLayout>
      </c:layout>
      <c:barChart>
        <c:barDir val="col"/>
        <c:grouping val="clustered"/>
        <c:varyColors val="0"/>
        <c:ser>
          <c:idx val="2"/>
          <c:order val="0"/>
          <c:tx>
            <c:strRef>
              <c:f>'s40'!$A$4</c:f>
              <c:strCache>
                <c:ptCount val="1"/>
                <c:pt idx="0">
                  <c:v>SKAT</c:v>
                </c:pt>
              </c:strCache>
            </c:strRef>
          </c:tx>
          <c:invertIfNegative val="0"/>
          <c:cat>
            <c:strRef>
              <c:f>'s40'!$B$1:$E$1</c:f>
              <c:strCache>
                <c:ptCount val="4"/>
                <c:pt idx="0">
                  <c:v>Parent-offspring</c:v>
                </c:pt>
                <c:pt idx="1">
                  <c:v>Cousin</c:v>
                </c:pt>
                <c:pt idx="2">
                  <c:v>2nd cousin</c:v>
                </c:pt>
                <c:pt idx="3">
                  <c:v>Whole-family</c:v>
                </c:pt>
              </c:strCache>
            </c:strRef>
          </c:cat>
          <c:val>
            <c:numRef>
              <c:f>'s40'!$B$4:$E$4</c:f>
              <c:numCache>
                <c:formatCode>General</c:formatCode>
                <c:ptCount val="4"/>
                <c:pt idx="0">
                  <c:v>51.0</c:v>
                </c:pt>
                <c:pt idx="1">
                  <c:v>56.0</c:v>
                </c:pt>
                <c:pt idx="2">
                  <c:v>57.0</c:v>
                </c:pt>
                <c:pt idx="3">
                  <c:v>57.0</c:v>
                </c:pt>
              </c:numCache>
            </c:numRef>
          </c:val>
        </c:ser>
        <c:ser>
          <c:idx val="0"/>
          <c:order val="1"/>
          <c:tx>
            <c:strRef>
              <c:f>'s40'!$A$2</c:f>
              <c:strCache>
                <c:ptCount val="1"/>
                <c:pt idx="0">
                  <c:v>VAAST</c:v>
                </c:pt>
              </c:strCache>
            </c:strRef>
          </c:tx>
          <c:invertIfNegative val="0"/>
          <c:cat>
            <c:strRef>
              <c:f>'s40'!$B$1:$E$1</c:f>
              <c:strCache>
                <c:ptCount val="4"/>
                <c:pt idx="0">
                  <c:v>Parent-offspring</c:v>
                </c:pt>
                <c:pt idx="1">
                  <c:v>Cousin</c:v>
                </c:pt>
                <c:pt idx="2">
                  <c:v>2nd cousin</c:v>
                </c:pt>
                <c:pt idx="3">
                  <c:v>Whole-family</c:v>
                </c:pt>
              </c:strCache>
            </c:strRef>
          </c:cat>
          <c:val>
            <c:numRef>
              <c:f>'s40'!$B$2:$E$2</c:f>
              <c:numCache>
                <c:formatCode>General</c:formatCode>
                <c:ptCount val="4"/>
                <c:pt idx="0">
                  <c:v>28.0</c:v>
                </c:pt>
                <c:pt idx="1">
                  <c:v>29.0</c:v>
                </c:pt>
                <c:pt idx="2">
                  <c:v>28.0</c:v>
                </c:pt>
                <c:pt idx="3">
                  <c:v>29.0</c:v>
                </c:pt>
              </c:numCache>
            </c:numRef>
          </c:val>
        </c:ser>
        <c:ser>
          <c:idx val="1"/>
          <c:order val="2"/>
          <c:tx>
            <c:strRef>
              <c:f>'s40'!$A$3</c:f>
              <c:strCache>
                <c:ptCount val="1"/>
                <c:pt idx="0">
                  <c:v>pVAAST</c:v>
                </c:pt>
              </c:strCache>
            </c:strRef>
          </c:tx>
          <c:invertIfNegative val="0"/>
          <c:cat>
            <c:strRef>
              <c:f>'s40'!$B$1:$E$1</c:f>
              <c:strCache>
                <c:ptCount val="4"/>
                <c:pt idx="0">
                  <c:v>Parent-offspring</c:v>
                </c:pt>
                <c:pt idx="1">
                  <c:v>Cousin</c:v>
                </c:pt>
                <c:pt idx="2">
                  <c:v>2nd cousin</c:v>
                </c:pt>
                <c:pt idx="3">
                  <c:v>Whole-family</c:v>
                </c:pt>
              </c:strCache>
            </c:strRef>
          </c:cat>
          <c:val>
            <c:numRef>
              <c:f>'s40'!$B$3:$E$3</c:f>
              <c:numCache>
                <c:formatCode>General</c:formatCode>
                <c:ptCount val="4"/>
                <c:pt idx="0">
                  <c:v>28.0</c:v>
                </c:pt>
                <c:pt idx="1">
                  <c:v>23.0</c:v>
                </c:pt>
                <c:pt idx="2">
                  <c:v>22.0</c:v>
                </c:pt>
                <c:pt idx="3">
                  <c:v>19.0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863714768"/>
        <c:axId val="863718944"/>
      </c:barChart>
      <c:catAx>
        <c:axId val="86371476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863718944"/>
        <c:crosses val="autoZero"/>
        <c:auto val="1"/>
        <c:lblAlgn val="ctr"/>
        <c:lblOffset val="100"/>
        <c:noMultiLvlLbl val="0"/>
      </c:catAx>
      <c:valAx>
        <c:axId val="863718944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600"/>
                </a:pPr>
                <a:r>
                  <a:rPr lang="en-US" sz="1600" dirty="0"/>
                  <a:t>Required number of </a:t>
                </a:r>
                <a:r>
                  <a:rPr lang="en-US" sz="1600" dirty="0" smtClean="0"/>
                  <a:t>families to achieve 80%</a:t>
                </a:r>
                <a:r>
                  <a:rPr lang="en-US" sz="1600" baseline="0" dirty="0" smtClean="0"/>
                  <a:t> power (</a:t>
                </a:r>
                <a:r>
                  <a:rPr lang="el-GR" sz="1600" b="1" i="0" u="none" strike="noStrike" baseline="0" dirty="0" smtClean="0">
                    <a:effectLst/>
                  </a:rPr>
                  <a:t>α=5x10</a:t>
                </a:r>
                <a:r>
                  <a:rPr lang="el-GR" sz="1600" b="1" i="0" u="none" strike="noStrike" baseline="30000" dirty="0" smtClean="0">
                    <a:effectLst/>
                  </a:rPr>
                  <a:t>-4</a:t>
                </a:r>
                <a:r>
                  <a:rPr lang="en-US" sz="1600" b="1" i="0" u="none" strike="noStrike" baseline="0" dirty="0" smtClean="0">
                    <a:effectLst/>
                  </a:rPr>
                  <a:t>)</a:t>
                </a:r>
                <a:endParaRPr lang="en-US" sz="1600" dirty="0"/>
              </a:p>
            </c:rich>
          </c:tx>
          <c:layout>
            <c:manualLayout>
              <c:xMode val="edge"/>
              <c:yMode val="edge"/>
              <c:x val="0.00911655625431561"/>
              <c:y val="0.145533784075359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/>
            </a:pPr>
            <a:endParaRPr lang="en-US"/>
          </a:p>
        </c:txPr>
        <c:crossAx val="863714768"/>
        <c:crosses val="autoZero"/>
        <c:crossBetween val="between"/>
      </c:valAx>
      <c:spPr>
        <a:noFill/>
        <a:ln>
          <a:solidFill>
            <a:schemeClr val="bg1">
              <a:lumMod val="65000"/>
            </a:schemeClr>
          </a:solidFill>
        </a:ln>
      </c:spPr>
    </c:plotArea>
    <c:legend>
      <c:legendPos val="r"/>
      <c:layout>
        <c:manualLayout>
          <c:xMode val="edge"/>
          <c:yMode val="edge"/>
          <c:x val="0.866050495049395"/>
          <c:y val="0.373416632887994"/>
          <c:w val="0.118260761235047"/>
          <c:h val="0.330131776213296"/>
        </c:manualLayout>
      </c:layout>
      <c:overlay val="0"/>
      <c:txPr>
        <a:bodyPr/>
        <a:lstStyle/>
        <a:p>
          <a:pPr>
            <a:defRPr sz="1800"/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>
          <a:solidFill>
            <a:srgbClr val="FFFFFF"/>
          </a:solidFill>
        </a:defRPr>
      </a:pPr>
      <a:endParaRPr lang="en-US"/>
    </a:p>
  </c:txPr>
  <c:externalData r:id="rId2">
    <c:autoUpdate val="0"/>
  </c:externalData>
  <c:userShapes r:id="rId3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0504480495031676"/>
          <c:y val="0.288141971068369"/>
          <c:w val="0.892604645832992"/>
          <c:h val="0.522877269543667"/>
        </c:manualLayout>
      </c:layout>
      <c:scatterChart>
        <c:scatterStyle val="lineMarker"/>
        <c:varyColors val="0"/>
        <c:ser>
          <c:idx val="0"/>
          <c:order val="0"/>
          <c:tx>
            <c:strRef>
              <c:f>famsize!$C$37</c:f>
              <c:strCache>
                <c:ptCount val="1"/>
                <c:pt idx="0">
                  <c:v>pVAAST</c:v>
                </c:pt>
              </c:strCache>
            </c:strRef>
          </c:tx>
          <c:marker>
            <c:symbol val="circle"/>
            <c:size val="7"/>
          </c:marker>
          <c:xVal>
            <c:numRef>
              <c:f>famsize!$B$38:$B$53</c:f>
              <c:numCache>
                <c:formatCode>General</c:formatCode>
                <c:ptCount val="16"/>
                <c:pt idx="0">
                  <c:v>4.0</c:v>
                </c:pt>
                <c:pt idx="1">
                  <c:v>5.0</c:v>
                </c:pt>
                <c:pt idx="2">
                  <c:v>6.0</c:v>
                </c:pt>
                <c:pt idx="3">
                  <c:v>7.0</c:v>
                </c:pt>
                <c:pt idx="4">
                  <c:v>8.0</c:v>
                </c:pt>
                <c:pt idx="5">
                  <c:v>9.0</c:v>
                </c:pt>
                <c:pt idx="6">
                  <c:v>10.0</c:v>
                </c:pt>
                <c:pt idx="7">
                  <c:v>11.0</c:v>
                </c:pt>
                <c:pt idx="8">
                  <c:v>12.0</c:v>
                </c:pt>
                <c:pt idx="9">
                  <c:v>13.0</c:v>
                </c:pt>
                <c:pt idx="10">
                  <c:v>14.0</c:v>
                </c:pt>
                <c:pt idx="11">
                  <c:v>15.0</c:v>
                </c:pt>
                <c:pt idx="12">
                  <c:v>16.0</c:v>
                </c:pt>
                <c:pt idx="13">
                  <c:v>17.0</c:v>
                </c:pt>
                <c:pt idx="14">
                  <c:v>18.0</c:v>
                </c:pt>
                <c:pt idx="15">
                  <c:v>19.0</c:v>
                </c:pt>
              </c:numCache>
            </c:numRef>
          </c:xVal>
          <c:yVal>
            <c:numRef>
              <c:f>famsize!$C$38:$C$53</c:f>
              <c:numCache>
                <c:formatCode>General</c:formatCode>
                <c:ptCount val="16"/>
                <c:pt idx="0">
                  <c:v>16.0</c:v>
                </c:pt>
                <c:pt idx="1">
                  <c:v>7.0</c:v>
                </c:pt>
                <c:pt idx="2">
                  <c:v>2.0</c:v>
                </c:pt>
                <c:pt idx="3">
                  <c:v>5.0</c:v>
                </c:pt>
                <c:pt idx="4">
                  <c:v>4.0</c:v>
                </c:pt>
                <c:pt idx="5">
                  <c:v>3.0</c:v>
                </c:pt>
                <c:pt idx="6">
                  <c:v>2.0</c:v>
                </c:pt>
                <c:pt idx="7">
                  <c:v>1.0</c:v>
                </c:pt>
                <c:pt idx="8">
                  <c:v>1.0</c:v>
                </c:pt>
                <c:pt idx="9">
                  <c:v>1.0</c:v>
                </c:pt>
                <c:pt idx="10">
                  <c:v>1.0</c:v>
                </c:pt>
                <c:pt idx="11">
                  <c:v>1.0</c:v>
                </c:pt>
                <c:pt idx="12">
                  <c:v>1.0</c:v>
                </c:pt>
                <c:pt idx="13">
                  <c:v>1.0</c:v>
                </c:pt>
                <c:pt idx="14">
                  <c:v>1.0</c:v>
                </c:pt>
                <c:pt idx="15">
                  <c:v>1.0</c:v>
                </c:pt>
              </c:numCache>
            </c:numRef>
          </c:yVal>
          <c:smooth val="0"/>
        </c:ser>
        <c:ser>
          <c:idx val="1"/>
          <c:order val="1"/>
          <c:tx>
            <c:v>Traditional linkage (2 point)</c:v>
          </c:tx>
          <c:marker>
            <c:symbol val="circle"/>
            <c:size val="7"/>
          </c:marker>
          <c:xVal>
            <c:numRef>
              <c:f>famsize!$B$38:$B$53</c:f>
              <c:numCache>
                <c:formatCode>General</c:formatCode>
                <c:ptCount val="16"/>
                <c:pt idx="0">
                  <c:v>4.0</c:v>
                </c:pt>
                <c:pt idx="1">
                  <c:v>5.0</c:v>
                </c:pt>
                <c:pt idx="2">
                  <c:v>6.0</c:v>
                </c:pt>
                <c:pt idx="3">
                  <c:v>7.0</c:v>
                </c:pt>
                <c:pt idx="4">
                  <c:v>8.0</c:v>
                </c:pt>
                <c:pt idx="5">
                  <c:v>9.0</c:v>
                </c:pt>
                <c:pt idx="6">
                  <c:v>10.0</c:v>
                </c:pt>
                <c:pt idx="7">
                  <c:v>11.0</c:v>
                </c:pt>
                <c:pt idx="8">
                  <c:v>12.0</c:v>
                </c:pt>
                <c:pt idx="9">
                  <c:v>13.0</c:v>
                </c:pt>
                <c:pt idx="10">
                  <c:v>14.0</c:v>
                </c:pt>
                <c:pt idx="11">
                  <c:v>15.0</c:v>
                </c:pt>
                <c:pt idx="12">
                  <c:v>16.0</c:v>
                </c:pt>
                <c:pt idx="13">
                  <c:v>17.0</c:v>
                </c:pt>
                <c:pt idx="14">
                  <c:v>18.0</c:v>
                </c:pt>
                <c:pt idx="15">
                  <c:v>19.0</c:v>
                </c:pt>
              </c:numCache>
            </c:numRef>
          </c:xVal>
          <c:yVal>
            <c:numRef>
              <c:f>famsize!$D$38:$D$53</c:f>
              <c:numCache>
                <c:formatCode>General</c:formatCode>
                <c:ptCount val="16"/>
                <c:pt idx="0">
                  <c:v>213.0</c:v>
                </c:pt>
                <c:pt idx="1">
                  <c:v>23.0</c:v>
                </c:pt>
                <c:pt idx="2">
                  <c:v>10.0</c:v>
                </c:pt>
                <c:pt idx="3">
                  <c:v>7.0</c:v>
                </c:pt>
                <c:pt idx="4">
                  <c:v>6.0</c:v>
                </c:pt>
                <c:pt idx="5">
                  <c:v>5.0</c:v>
                </c:pt>
                <c:pt idx="6">
                  <c:v>2.0</c:v>
                </c:pt>
                <c:pt idx="7">
                  <c:v>1.0</c:v>
                </c:pt>
                <c:pt idx="8">
                  <c:v>1.0</c:v>
                </c:pt>
                <c:pt idx="9">
                  <c:v>1.0</c:v>
                </c:pt>
                <c:pt idx="10">
                  <c:v>1.0</c:v>
                </c:pt>
                <c:pt idx="11">
                  <c:v>1.0</c:v>
                </c:pt>
                <c:pt idx="12">
                  <c:v>1.0</c:v>
                </c:pt>
                <c:pt idx="13">
                  <c:v>1.0</c:v>
                </c:pt>
                <c:pt idx="14">
                  <c:v>1.0</c:v>
                </c:pt>
                <c:pt idx="15">
                  <c:v>1.0</c:v>
                </c:pt>
              </c:numCache>
            </c:numRef>
          </c:yVal>
          <c:smooth val="0"/>
        </c:ser>
        <c:ser>
          <c:idx val="2"/>
          <c:order val="2"/>
          <c:tx>
            <c:v>pVAAST linkage only</c:v>
          </c:tx>
          <c:marker>
            <c:symbol val="circle"/>
            <c:size val="7"/>
          </c:marker>
          <c:xVal>
            <c:numRef>
              <c:f>famsize!$B$38:$B$53</c:f>
              <c:numCache>
                <c:formatCode>General</c:formatCode>
                <c:ptCount val="16"/>
                <c:pt idx="0">
                  <c:v>4.0</c:v>
                </c:pt>
                <c:pt idx="1">
                  <c:v>5.0</c:v>
                </c:pt>
                <c:pt idx="2">
                  <c:v>6.0</c:v>
                </c:pt>
                <c:pt idx="3">
                  <c:v>7.0</c:v>
                </c:pt>
                <c:pt idx="4">
                  <c:v>8.0</c:v>
                </c:pt>
                <c:pt idx="5">
                  <c:v>9.0</c:v>
                </c:pt>
                <c:pt idx="6">
                  <c:v>10.0</c:v>
                </c:pt>
                <c:pt idx="7">
                  <c:v>11.0</c:v>
                </c:pt>
                <c:pt idx="8">
                  <c:v>12.0</c:v>
                </c:pt>
                <c:pt idx="9">
                  <c:v>13.0</c:v>
                </c:pt>
                <c:pt idx="10">
                  <c:v>14.0</c:v>
                </c:pt>
                <c:pt idx="11">
                  <c:v>15.0</c:v>
                </c:pt>
                <c:pt idx="12">
                  <c:v>16.0</c:v>
                </c:pt>
                <c:pt idx="13">
                  <c:v>17.0</c:v>
                </c:pt>
                <c:pt idx="14">
                  <c:v>18.0</c:v>
                </c:pt>
                <c:pt idx="15">
                  <c:v>19.0</c:v>
                </c:pt>
              </c:numCache>
            </c:numRef>
          </c:xVal>
          <c:yVal>
            <c:numRef>
              <c:f>famsize!$E$38:$E$53</c:f>
              <c:numCache>
                <c:formatCode>General</c:formatCode>
                <c:ptCount val="16"/>
                <c:pt idx="0">
                  <c:v>25.0</c:v>
                </c:pt>
                <c:pt idx="1">
                  <c:v>18.0</c:v>
                </c:pt>
                <c:pt idx="2">
                  <c:v>7.0</c:v>
                </c:pt>
                <c:pt idx="3">
                  <c:v>6.0</c:v>
                </c:pt>
                <c:pt idx="4">
                  <c:v>4.0</c:v>
                </c:pt>
                <c:pt idx="5">
                  <c:v>3.0</c:v>
                </c:pt>
                <c:pt idx="6">
                  <c:v>2.0</c:v>
                </c:pt>
                <c:pt idx="7">
                  <c:v>1.0</c:v>
                </c:pt>
                <c:pt idx="8">
                  <c:v>1.0</c:v>
                </c:pt>
                <c:pt idx="9">
                  <c:v>1.0</c:v>
                </c:pt>
                <c:pt idx="10">
                  <c:v>1.0</c:v>
                </c:pt>
                <c:pt idx="11">
                  <c:v>1.0</c:v>
                </c:pt>
                <c:pt idx="12">
                  <c:v>1.0</c:v>
                </c:pt>
                <c:pt idx="13">
                  <c:v>1.0</c:v>
                </c:pt>
                <c:pt idx="14">
                  <c:v>1.0</c:v>
                </c:pt>
                <c:pt idx="15">
                  <c:v>1.0</c:v>
                </c:pt>
              </c:numCache>
            </c:numRef>
          </c:yVal>
          <c:smooth val="0"/>
        </c:ser>
        <c:ser>
          <c:idx val="3"/>
          <c:order val="3"/>
          <c:tx>
            <c:strRef>
              <c:f>famsize!$F$37</c:f>
              <c:strCache>
                <c:ptCount val="1"/>
                <c:pt idx="0">
                  <c:v>Hard-filtering</c:v>
                </c:pt>
              </c:strCache>
            </c:strRef>
          </c:tx>
          <c:marker>
            <c:symbol val="circle"/>
            <c:size val="7"/>
          </c:marker>
          <c:xVal>
            <c:numRef>
              <c:f>famsize!$B$38:$B$53</c:f>
              <c:numCache>
                <c:formatCode>General</c:formatCode>
                <c:ptCount val="16"/>
                <c:pt idx="0">
                  <c:v>4.0</c:v>
                </c:pt>
                <c:pt idx="1">
                  <c:v>5.0</c:v>
                </c:pt>
                <c:pt idx="2">
                  <c:v>6.0</c:v>
                </c:pt>
                <c:pt idx="3">
                  <c:v>7.0</c:v>
                </c:pt>
                <c:pt idx="4">
                  <c:v>8.0</c:v>
                </c:pt>
                <c:pt idx="5">
                  <c:v>9.0</c:v>
                </c:pt>
                <c:pt idx="6">
                  <c:v>10.0</c:v>
                </c:pt>
                <c:pt idx="7">
                  <c:v>11.0</c:v>
                </c:pt>
                <c:pt idx="8">
                  <c:v>12.0</c:v>
                </c:pt>
                <c:pt idx="9">
                  <c:v>13.0</c:v>
                </c:pt>
                <c:pt idx="10">
                  <c:v>14.0</c:v>
                </c:pt>
                <c:pt idx="11">
                  <c:v>15.0</c:v>
                </c:pt>
                <c:pt idx="12">
                  <c:v>16.0</c:v>
                </c:pt>
                <c:pt idx="13">
                  <c:v>17.0</c:v>
                </c:pt>
                <c:pt idx="14">
                  <c:v>18.0</c:v>
                </c:pt>
                <c:pt idx="15">
                  <c:v>19.0</c:v>
                </c:pt>
              </c:numCache>
            </c:numRef>
          </c:xVal>
          <c:yVal>
            <c:numRef>
              <c:f>famsize!$F$38:$F$53</c:f>
              <c:numCache>
                <c:formatCode>General</c:formatCode>
                <c:ptCount val="16"/>
                <c:pt idx="0">
                  <c:v>85.0</c:v>
                </c:pt>
                <c:pt idx="1">
                  <c:v>54.0</c:v>
                </c:pt>
                <c:pt idx="2">
                  <c:v>54.0</c:v>
                </c:pt>
                <c:pt idx="3">
                  <c:v>18.0</c:v>
                </c:pt>
                <c:pt idx="4">
                  <c:v>12.0</c:v>
                </c:pt>
                <c:pt idx="5">
                  <c:v>8.0</c:v>
                </c:pt>
                <c:pt idx="6">
                  <c:v>4.0</c:v>
                </c:pt>
                <c:pt idx="7">
                  <c:v>2.0</c:v>
                </c:pt>
                <c:pt idx="8">
                  <c:v>2.0</c:v>
                </c:pt>
                <c:pt idx="9">
                  <c:v>2.0</c:v>
                </c:pt>
                <c:pt idx="10">
                  <c:v>1.0</c:v>
                </c:pt>
                <c:pt idx="11">
                  <c:v>1.0</c:v>
                </c:pt>
                <c:pt idx="12">
                  <c:v>1.0</c:v>
                </c:pt>
                <c:pt idx="13">
                  <c:v>1.0</c:v>
                </c:pt>
                <c:pt idx="14">
                  <c:v>1.0</c:v>
                </c:pt>
                <c:pt idx="15">
                  <c:v>1.0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65552816"/>
        <c:axId val="865560400"/>
      </c:scatterChart>
      <c:valAx>
        <c:axId val="865552816"/>
        <c:scaling>
          <c:orientation val="minMax"/>
          <c:max val="20.0"/>
          <c:min val="3.0"/>
        </c:scaling>
        <c:delete val="0"/>
        <c:axPos val="b"/>
        <c:title>
          <c:tx>
            <c:rich>
              <a:bodyPr/>
              <a:lstStyle/>
              <a:p>
                <a:pPr>
                  <a:defRPr sz="1600">
                    <a:solidFill>
                      <a:srgbClr val="FFFFFF"/>
                    </a:solidFill>
                    <a:latin typeface="+mn-lt"/>
                    <a:cs typeface="Arial"/>
                  </a:defRPr>
                </a:pPr>
                <a:r>
                  <a:rPr lang="en-US" sz="1600">
                    <a:solidFill>
                      <a:srgbClr val="FFFFFF"/>
                    </a:solidFill>
                    <a:latin typeface="+mn-lt"/>
                    <a:cs typeface="Arial"/>
                  </a:rPr>
                  <a:t>Number of informative meiosis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100">
                <a:solidFill>
                  <a:srgbClr val="FFFFFF"/>
                </a:solidFill>
                <a:latin typeface="Arial"/>
                <a:cs typeface="Arial"/>
              </a:defRPr>
            </a:pPr>
            <a:endParaRPr lang="en-US"/>
          </a:p>
        </c:txPr>
        <c:crossAx val="865560400"/>
        <c:crosses val="autoZero"/>
        <c:crossBetween val="midCat"/>
      </c:valAx>
      <c:valAx>
        <c:axId val="865560400"/>
        <c:scaling>
          <c:logBase val="10.0"/>
          <c:orientation val="minMax"/>
        </c:scaling>
        <c:delete val="1"/>
        <c:axPos val="l"/>
        <c:majorGridlines>
          <c:spPr>
            <a:ln>
              <a:solidFill>
                <a:schemeClr val="bg1">
                  <a:lumMod val="85000"/>
                </a:schemeClr>
              </a:solidFill>
            </a:ln>
          </c:spPr>
        </c:majorGridlines>
        <c:numFmt formatCode="General" sourceLinked="1"/>
        <c:majorTickMark val="out"/>
        <c:minorTickMark val="none"/>
        <c:tickLblPos val="nextTo"/>
        <c:crossAx val="865552816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051505870790561"/>
          <c:y val="0.0381403399843837"/>
          <c:w val="0.896988258418878"/>
          <c:h val="0.228906446016282"/>
        </c:manualLayout>
      </c:layout>
      <c:overlay val="0"/>
      <c:txPr>
        <a:bodyPr/>
        <a:lstStyle/>
        <a:p>
          <a:pPr>
            <a:defRPr sz="1400">
              <a:solidFill>
                <a:srgbClr val="FFFFFF"/>
              </a:solidFill>
              <a:latin typeface="Arial"/>
              <a:cs typeface="Arial"/>
            </a:defRPr>
          </a:pPr>
          <a:endParaRPr lang="en-US"/>
        </a:p>
      </c:txPr>
    </c:legend>
    <c:plotVisOnly val="1"/>
    <c:dispBlanksAs val="gap"/>
    <c:showDLblsOverMax val="0"/>
  </c:chart>
  <c:spPr>
    <a:ln>
      <a:noFill/>
    </a:ln>
  </c:spPr>
  <c:externalData r:id="rId2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0668823153862524"/>
          <c:y val="0.0674773115089271"/>
          <c:w val="0.867538686042623"/>
          <c:h val="0.734145248393892"/>
        </c:manualLayout>
      </c:layout>
      <c:scatterChart>
        <c:scatterStyle val="lineMarker"/>
        <c:varyColors val="0"/>
        <c:ser>
          <c:idx val="0"/>
          <c:order val="0"/>
          <c:tx>
            <c:strRef>
              <c:f>Lochet!$B$33</c:f>
              <c:strCache>
                <c:ptCount val="1"/>
                <c:pt idx="0">
                  <c:v>pVAAST</c:v>
                </c:pt>
              </c:strCache>
            </c:strRef>
          </c:tx>
          <c:marker>
            <c:symbol val="circle"/>
            <c:size val="7"/>
          </c:marker>
          <c:xVal>
            <c:numRef>
              <c:f>Lochet!$A$34:$A$41</c:f>
              <c:numCache>
                <c:formatCode>General</c:formatCode>
                <c:ptCount val="8"/>
                <c:pt idx="0">
                  <c:v>1.0</c:v>
                </c:pt>
                <c:pt idx="1">
                  <c:v>0.916666666666667</c:v>
                </c:pt>
                <c:pt idx="2">
                  <c:v>0.833333333333333</c:v>
                </c:pt>
                <c:pt idx="3">
                  <c:v>0.75</c:v>
                </c:pt>
                <c:pt idx="4">
                  <c:v>0.666666666666667</c:v>
                </c:pt>
                <c:pt idx="5">
                  <c:v>0.583333333333333</c:v>
                </c:pt>
                <c:pt idx="6">
                  <c:v>0.5</c:v>
                </c:pt>
                <c:pt idx="7">
                  <c:v>0.416666666666667</c:v>
                </c:pt>
              </c:numCache>
            </c:numRef>
          </c:xVal>
          <c:yVal>
            <c:numRef>
              <c:f>Lochet!$B$34:$B$41</c:f>
              <c:numCache>
                <c:formatCode>General</c:formatCode>
                <c:ptCount val="8"/>
                <c:pt idx="0">
                  <c:v>1.0</c:v>
                </c:pt>
                <c:pt idx="1">
                  <c:v>2.0</c:v>
                </c:pt>
                <c:pt idx="2">
                  <c:v>2.0</c:v>
                </c:pt>
                <c:pt idx="3">
                  <c:v>2.0</c:v>
                </c:pt>
                <c:pt idx="4">
                  <c:v>2.0</c:v>
                </c:pt>
                <c:pt idx="5">
                  <c:v>2.0</c:v>
                </c:pt>
                <c:pt idx="6">
                  <c:v>69.0</c:v>
                </c:pt>
                <c:pt idx="7">
                  <c:v>55.0</c:v>
                </c:pt>
              </c:numCache>
            </c:numRef>
          </c:yVal>
          <c:smooth val="0"/>
        </c:ser>
        <c:ser>
          <c:idx val="1"/>
          <c:order val="1"/>
          <c:tx>
            <c:strRef>
              <c:f>Lochet!$C$33</c:f>
              <c:strCache>
                <c:ptCount val="1"/>
                <c:pt idx="0">
                  <c:v>Superlink</c:v>
                </c:pt>
              </c:strCache>
            </c:strRef>
          </c:tx>
          <c:marker>
            <c:symbol val="circle"/>
            <c:size val="7"/>
          </c:marker>
          <c:xVal>
            <c:numRef>
              <c:f>Lochet!$A$34:$A$41</c:f>
              <c:numCache>
                <c:formatCode>General</c:formatCode>
                <c:ptCount val="8"/>
                <c:pt idx="0">
                  <c:v>1.0</c:v>
                </c:pt>
                <c:pt idx="1">
                  <c:v>0.916666666666667</c:v>
                </c:pt>
                <c:pt idx="2">
                  <c:v>0.833333333333333</c:v>
                </c:pt>
                <c:pt idx="3">
                  <c:v>0.75</c:v>
                </c:pt>
                <c:pt idx="4">
                  <c:v>0.666666666666667</c:v>
                </c:pt>
                <c:pt idx="5">
                  <c:v>0.583333333333333</c:v>
                </c:pt>
                <c:pt idx="6">
                  <c:v>0.5</c:v>
                </c:pt>
                <c:pt idx="7">
                  <c:v>0.416666666666667</c:v>
                </c:pt>
              </c:numCache>
            </c:numRef>
          </c:xVal>
          <c:yVal>
            <c:numRef>
              <c:f>Lochet!$C$34:$C$41</c:f>
              <c:numCache>
                <c:formatCode>General</c:formatCode>
                <c:ptCount val="8"/>
                <c:pt idx="0">
                  <c:v>1.0</c:v>
                </c:pt>
                <c:pt idx="1">
                  <c:v>4.0</c:v>
                </c:pt>
                <c:pt idx="2">
                  <c:v>13.0</c:v>
                </c:pt>
                <c:pt idx="3">
                  <c:v>50.0</c:v>
                </c:pt>
                <c:pt idx="4">
                  <c:v>14.0</c:v>
                </c:pt>
                <c:pt idx="5">
                  <c:v>31.0</c:v>
                </c:pt>
                <c:pt idx="6">
                  <c:v>439.0</c:v>
                </c:pt>
                <c:pt idx="7">
                  <c:v>531.0</c:v>
                </c:pt>
              </c:numCache>
            </c:numRef>
          </c:yVal>
          <c:smooth val="0"/>
        </c:ser>
        <c:ser>
          <c:idx val="2"/>
          <c:order val="2"/>
          <c:tx>
            <c:strRef>
              <c:f>Lochet!$D$33</c:f>
              <c:strCache>
                <c:ptCount val="1"/>
                <c:pt idx="0">
                  <c:v>pVAAST-LOD</c:v>
                </c:pt>
              </c:strCache>
            </c:strRef>
          </c:tx>
          <c:marker>
            <c:symbol val="circle"/>
            <c:size val="7"/>
          </c:marker>
          <c:xVal>
            <c:numRef>
              <c:f>Lochet!$A$34:$A$41</c:f>
              <c:numCache>
                <c:formatCode>General</c:formatCode>
                <c:ptCount val="8"/>
                <c:pt idx="0">
                  <c:v>1.0</c:v>
                </c:pt>
                <c:pt idx="1">
                  <c:v>0.916666666666667</c:v>
                </c:pt>
                <c:pt idx="2">
                  <c:v>0.833333333333333</c:v>
                </c:pt>
                <c:pt idx="3">
                  <c:v>0.75</c:v>
                </c:pt>
                <c:pt idx="4">
                  <c:v>0.666666666666667</c:v>
                </c:pt>
                <c:pt idx="5">
                  <c:v>0.583333333333333</c:v>
                </c:pt>
                <c:pt idx="6">
                  <c:v>0.5</c:v>
                </c:pt>
                <c:pt idx="7">
                  <c:v>0.416666666666667</c:v>
                </c:pt>
              </c:numCache>
            </c:numRef>
          </c:xVal>
          <c:yVal>
            <c:numRef>
              <c:f>Lochet!$D$34:$D$41</c:f>
              <c:numCache>
                <c:formatCode>General</c:formatCode>
                <c:ptCount val="8"/>
                <c:pt idx="0">
                  <c:v>1.0</c:v>
                </c:pt>
                <c:pt idx="1">
                  <c:v>2.0</c:v>
                </c:pt>
                <c:pt idx="2">
                  <c:v>2.0</c:v>
                </c:pt>
                <c:pt idx="3">
                  <c:v>2.0</c:v>
                </c:pt>
                <c:pt idx="4">
                  <c:v>4.0</c:v>
                </c:pt>
                <c:pt idx="5">
                  <c:v>6.0</c:v>
                </c:pt>
                <c:pt idx="6">
                  <c:v>27.0</c:v>
                </c:pt>
                <c:pt idx="7">
                  <c:v>29.0</c:v>
                </c:pt>
              </c:numCache>
            </c:numRef>
          </c:yVal>
          <c:smooth val="0"/>
        </c:ser>
        <c:ser>
          <c:idx val="3"/>
          <c:order val="3"/>
          <c:tx>
            <c:strRef>
              <c:f>Lochet!$E$33</c:f>
              <c:strCache>
                <c:ptCount val="1"/>
                <c:pt idx="0">
                  <c:v>Hard-filtering</c:v>
                </c:pt>
              </c:strCache>
            </c:strRef>
          </c:tx>
          <c:marker>
            <c:symbol val="circle"/>
            <c:size val="7"/>
          </c:marker>
          <c:xVal>
            <c:numRef>
              <c:f>Lochet!$A$34:$A$41</c:f>
              <c:numCache>
                <c:formatCode>General</c:formatCode>
                <c:ptCount val="8"/>
                <c:pt idx="0">
                  <c:v>1.0</c:v>
                </c:pt>
                <c:pt idx="1">
                  <c:v>0.916666666666667</c:v>
                </c:pt>
                <c:pt idx="2">
                  <c:v>0.833333333333333</c:v>
                </c:pt>
                <c:pt idx="3">
                  <c:v>0.75</c:v>
                </c:pt>
                <c:pt idx="4">
                  <c:v>0.666666666666667</c:v>
                </c:pt>
                <c:pt idx="5">
                  <c:v>0.583333333333333</c:v>
                </c:pt>
                <c:pt idx="6">
                  <c:v>0.5</c:v>
                </c:pt>
                <c:pt idx="7">
                  <c:v>0.416666666666667</c:v>
                </c:pt>
              </c:numCache>
            </c:numRef>
          </c:xVal>
          <c:yVal>
            <c:numRef>
              <c:f>Lochet!$E$34:$E$41</c:f>
              <c:numCache>
                <c:formatCode>General</c:formatCode>
                <c:ptCount val="8"/>
                <c:pt idx="0">
                  <c:v>1.0</c:v>
                </c:pt>
                <c:pt idx="1">
                  <c:v>9331.0</c:v>
                </c:pt>
                <c:pt idx="2">
                  <c:v>9331.0</c:v>
                </c:pt>
                <c:pt idx="3">
                  <c:v>9331.0</c:v>
                </c:pt>
                <c:pt idx="4">
                  <c:v>9331.0</c:v>
                </c:pt>
                <c:pt idx="5">
                  <c:v>9331.0</c:v>
                </c:pt>
                <c:pt idx="6">
                  <c:v>9331.0</c:v>
                </c:pt>
                <c:pt idx="7">
                  <c:v>9331.0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63849536"/>
        <c:axId val="863857136"/>
      </c:scatterChart>
      <c:valAx>
        <c:axId val="863849536"/>
        <c:scaling>
          <c:orientation val="minMax"/>
          <c:max val="1.0"/>
          <c:min val="0.4"/>
        </c:scaling>
        <c:delete val="0"/>
        <c:axPos val="b"/>
        <c:title>
          <c:tx>
            <c:rich>
              <a:bodyPr/>
              <a:lstStyle/>
              <a:p>
                <a:pPr>
                  <a:defRPr sz="1600">
                    <a:solidFill>
                      <a:srgbClr val="FFFFFF"/>
                    </a:solidFill>
                    <a:latin typeface="+mn-lt"/>
                    <a:cs typeface="Arial"/>
                  </a:defRPr>
                </a:pPr>
                <a:r>
                  <a:rPr lang="en-US" sz="1600">
                    <a:solidFill>
                      <a:srgbClr val="FFFFFF"/>
                    </a:solidFill>
                    <a:latin typeface="+mn-lt"/>
                    <a:cs typeface="Arial"/>
                  </a:rPr>
                  <a:t>Proportion of affected carriers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100">
                <a:solidFill>
                  <a:srgbClr val="FFFFFF"/>
                </a:solidFill>
                <a:latin typeface="Arial"/>
                <a:cs typeface="Arial"/>
              </a:defRPr>
            </a:pPr>
            <a:endParaRPr lang="en-US"/>
          </a:p>
        </c:txPr>
        <c:crossAx val="863857136"/>
        <c:crosses val="autoZero"/>
        <c:crossBetween val="midCat"/>
      </c:valAx>
      <c:valAx>
        <c:axId val="863857136"/>
        <c:scaling>
          <c:logBase val="10.0"/>
          <c:orientation val="minMax"/>
        </c:scaling>
        <c:delete val="1"/>
        <c:axPos val="l"/>
        <c:majorGridlines>
          <c:spPr>
            <a:ln>
              <a:solidFill>
                <a:schemeClr val="bg1">
                  <a:lumMod val="85000"/>
                </a:schemeClr>
              </a:solidFill>
            </a:ln>
          </c:spPr>
        </c:majorGridlines>
        <c:numFmt formatCode="General" sourceLinked="1"/>
        <c:majorTickMark val="out"/>
        <c:minorTickMark val="none"/>
        <c:tickLblPos val="nextTo"/>
        <c:crossAx val="863849536"/>
        <c:crosses val="autoZero"/>
        <c:crossBetween val="midCat"/>
      </c:valAx>
    </c:plotArea>
    <c:plotVisOnly val="1"/>
    <c:dispBlanksAs val="gap"/>
    <c:showDLblsOverMax val="0"/>
  </c:chart>
  <c:spPr>
    <a:ln>
      <a:noFill/>
    </a:ln>
  </c:spPr>
  <c:externalData r:id="rId2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0.945</cdr:x>
      <cdr:y>0.4287</cdr:y>
    </cdr:from>
    <cdr:to>
      <cdr:x>0.97</cdr:x>
      <cdr:y>0.74392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8641080" y="621792"/>
          <a:ext cx="228600" cy="4572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400" dirty="0" smtClean="0">
              <a:solidFill>
                <a:schemeClr val="bg1"/>
              </a:solidFill>
            </a:rPr>
            <a:t>-O</a:t>
          </a:r>
          <a:r>
            <a:rPr lang="en-US" sz="1100" dirty="0" smtClean="0"/>
            <a:t>-O</a:t>
          </a:r>
          <a:endParaRPr lang="en-US" sz="1100" dirty="0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0.01374</cdr:x>
      <cdr:y>0.87344</cdr:y>
    </cdr:from>
    <cdr:to>
      <cdr:x>0.06669</cdr:x>
      <cdr:y>0.93438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14296" y="5734903"/>
          <a:ext cx="440465" cy="40011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ffectLst xmlns:a="http://schemas.openxmlformats.org/drawingml/2006/main"/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square" rtlCol="0" anchor="t">
          <a:spAutoFit/>
        </a:bodyPr>
        <a:lstStyle xmlns:a="http://schemas.openxmlformats.org/drawingml/2006/main">
          <a:lvl1pPr marL="0" indent="0">
            <a:defRPr sz="1100">
              <a:solidFill>
                <a:sysClr val="windowText" lastClr="000000"/>
              </a:solidFill>
              <a:latin typeface="Calibri"/>
            </a:defRPr>
          </a:lvl1pPr>
          <a:lvl2pPr marL="457200" indent="0">
            <a:defRPr sz="1100">
              <a:solidFill>
                <a:sysClr val="windowText" lastClr="000000"/>
              </a:solidFill>
              <a:latin typeface="Calibri"/>
            </a:defRPr>
          </a:lvl2pPr>
          <a:lvl3pPr marL="914400" indent="0">
            <a:defRPr sz="1100">
              <a:solidFill>
                <a:sysClr val="windowText" lastClr="000000"/>
              </a:solidFill>
              <a:latin typeface="Calibri"/>
            </a:defRPr>
          </a:lvl3pPr>
          <a:lvl4pPr marL="1371600" indent="0">
            <a:defRPr sz="1100">
              <a:solidFill>
                <a:sysClr val="windowText" lastClr="000000"/>
              </a:solidFill>
              <a:latin typeface="Calibri"/>
            </a:defRPr>
          </a:lvl4pPr>
          <a:lvl5pPr marL="1828800" indent="0">
            <a:defRPr sz="1100">
              <a:solidFill>
                <a:sysClr val="windowText" lastClr="000000"/>
              </a:solidFill>
              <a:latin typeface="Calibri"/>
            </a:defRPr>
          </a:lvl5pPr>
          <a:lvl6pPr marL="2286000" indent="0">
            <a:defRPr sz="1100">
              <a:solidFill>
                <a:sysClr val="windowText" lastClr="000000"/>
              </a:solidFill>
              <a:latin typeface="Calibri"/>
            </a:defRPr>
          </a:lvl6pPr>
          <a:lvl7pPr marL="2743200" indent="0">
            <a:defRPr sz="1100">
              <a:solidFill>
                <a:sysClr val="windowText" lastClr="000000"/>
              </a:solidFill>
              <a:latin typeface="Calibri"/>
            </a:defRPr>
          </a:lvl7pPr>
          <a:lvl8pPr marL="3200400" indent="0">
            <a:defRPr sz="1100">
              <a:solidFill>
                <a:sysClr val="windowText" lastClr="000000"/>
              </a:solidFill>
              <a:latin typeface="Calibri"/>
            </a:defRPr>
          </a:lvl8pPr>
          <a:lvl9pPr marL="3657600" indent="0">
            <a:defRPr sz="1100">
              <a:solidFill>
                <a:sysClr val="windowText" lastClr="000000"/>
              </a:solidFill>
              <a:latin typeface="Calibri"/>
            </a:defRPr>
          </a:lvl9pPr>
        </a:lstStyle>
        <a:p xmlns:a="http://schemas.openxmlformats.org/drawingml/2006/main">
          <a:r>
            <a:rPr lang="en-US" sz="2000">
              <a:latin typeface="Arial"/>
              <a:cs typeface="Arial"/>
            </a:rPr>
            <a:t>A.</a:t>
          </a: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0.013</cdr:x>
      <cdr:y>0.88377</cdr:y>
    </cdr:from>
    <cdr:to>
      <cdr:x>0.09006</cdr:x>
      <cdr:y>0.98355</cdr:y>
    </cdr:to>
    <cdr:sp macro="" textlink="">
      <cdr:nvSpPr>
        <cdr:cNvPr id="2" name="Rectangle 1"/>
        <cdr:cNvSpPr/>
      </cdr:nvSpPr>
      <cdr:spPr>
        <a:xfrm xmlns:a="http://schemas.openxmlformats.org/drawingml/2006/main">
          <a:off x="71120" y="4094480"/>
          <a:ext cx="421640" cy="46228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ffectLst xmlns:a="http://schemas.openxmlformats.org/drawingml/2006/main"/>
      </cdr:spPr>
      <cdr:style>
        <a:lnRef xmlns:a="http://schemas.openxmlformats.org/drawingml/2006/main" idx="1">
          <a:schemeClr val="accent1"/>
        </a:lnRef>
        <a:fillRef xmlns:a="http://schemas.openxmlformats.org/drawingml/2006/main" idx="3">
          <a:schemeClr val="accent1"/>
        </a:fillRef>
        <a:effectRef xmlns:a="http://schemas.openxmlformats.org/drawingml/2006/main" idx="2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wrap="square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800" b="0">
              <a:ln>
                <a:noFill/>
              </a:ln>
              <a:solidFill>
                <a:schemeClr val="tx1"/>
              </a:solidFill>
              <a:effectLst/>
              <a:latin typeface="Arial"/>
              <a:cs typeface="Arial"/>
            </a:rPr>
            <a:t>B</a:t>
          </a:r>
          <a:r>
            <a:rPr lang="en-US" sz="1800">
              <a:ln>
                <a:noFill/>
              </a:ln>
              <a:solidFill>
                <a:schemeClr val="tx1"/>
              </a:solidFill>
              <a:effectLst/>
              <a:latin typeface="Arial"/>
              <a:cs typeface="Arial"/>
            </a:rPr>
            <a:t>.</a:t>
          </a:r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0.02767</cdr:x>
      <cdr:y>0.88861</cdr:y>
    </cdr:from>
    <cdr:to>
      <cdr:x>0.11462</cdr:x>
      <cdr:y>0.97268</cdr:y>
    </cdr:to>
    <cdr:sp macro="" textlink="">
      <cdr:nvSpPr>
        <cdr:cNvPr id="2" name="Rectangle 1"/>
        <cdr:cNvSpPr/>
      </cdr:nvSpPr>
      <cdr:spPr>
        <a:xfrm xmlns:a="http://schemas.openxmlformats.org/drawingml/2006/main">
          <a:off x="177800" y="4559300"/>
          <a:ext cx="558800" cy="431338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ffectLst xmlns:a="http://schemas.openxmlformats.org/drawingml/2006/main"/>
      </cdr:spPr>
      <cdr:style>
        <a:lnRef xmlns:a="http://schemas.openxmlformats.org/drawingml/2006/main" idx="1">
          <a:schemeClr val="accent1"/>
        </a:lnRef>
        <a:fillRef xmlns:a="http://schemas.openxmlformats.org/drawingml/2006/main" idx="3">
          <a:schemeClr val="accent1"/>
        </a:fillRef>
        <a:effectRef xmlns:a="http://schemas.openxmlformats.org/drawingml/2006/main" idx="2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wrap="square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700">
              <a:solidFill>
                <a:schemeClr val="tx1"/>
              </a:solidFill>
              <a:latin typeface="Arial"/>
              <a:cs typeface="Arial"/>
            </a:rPr>
            <a:t>A.</a:t>
          </a:r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0.13253</cdr:x>
      <cdr:y>0.01369</cdr:y>
    </cdr:from>
    <cdr:to>
      <cdr:x>0.1327</cdr:x>
      <cdr:y>0.83882</cdr:y>
    </cdr:to>
    <cdr:sp macro="" textlink="">
      <cdr:nvSpPr>
        <cdr:cNvPr id="4" name="Straight Connector 3"/>
        <cdr:cNvSpPr/>
      </cdr:nvSpPr>
      <cdr:spPr>
        <a:xfrm xmlns:a="http://schemas.openxmlformats.org/drawingml/2006/main" rot="5400000" flipH="1" flipV="1">
          <a:off x="1243806" y="102393"/>
          <a:ext cx="1589" cy="6172201"/>
        </a:xfrm>
        <a:prstGeom xmlns:a="http://schemas.openxmlformats.org/drawingml/2006/main" prst="line">
          <a:avLst/>
        </a:prstGeom>
        <a:ln xmlns:a="http://schemas.openxmlformats.org/drawingml/2006/main" w="12700">
          <a:solidFill>
            <a:schemeClr val="bg1">
              <a:lumMod val="50000"/>
            </a:schemeClr>
          </a:solidFill>
          <a:prstDash val="lgDashDotDot"/>
        </a:ln>
      </cdr:spPr>
      <cdr:style>
        <a:lnRef xmlns:a="http://schemas.openxmlformats.org/drawingml/2006/main" idx="2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1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en-US"/>
        </a:p>
      </cdr:txBody>
    </cdr:sp>
  </cdr:relSizeAnchor>
</c:userShapes>
</file>

<file path=ppt/drawings/drawing6.xml><?xml version="1.0" encoding="utf-8"?>
<c:userShapes xmlns:c="http://schemas.openxmlformats.org/drawingml/2006/chart">
  <cdr:relSizeAnchor xmlns:cdr="http://schemas.openxmlformats.org/drawingml/2006/chartDrawing">
    <cdr:from>
      <cdr:x>0.13253</cdr:x>
      <cdr:y>0.01369</cdr:y>
    </cdr:from>
    <cdr:to>
      <cdr:x>0.1327</cdr:x>
      <cdr:y>0.83882</cdr:y>
    </cdr:to>
    <cdr:sp macro="" textlink="">
      <cdr:nvSpPr>
        <cdr:cNvPr id="4" name="Straight Connector 3"/>
        <cdr:cNvSpPr/>
      </cdr:nvSpPr>
      <cdr:spPr>
        <a:xfrm xmlns:a="http://schemas.openxmlformats.org/drawingml/2006/main" rot="5400000" flipH="1" flipV="1">
          <a:off x="1243806" y="102393"/>
          <a:ext cx="1589" cy="6172201"/>
        </a:xfrm>
        <a:prstGeom xmlns:a="http://schemas.openxmlformats.org/drawingml/2006/main" prst="line">
          <a:avLst/>
        </a:prstGeom>
        <a:ln xmlns:a="http://schemas.openxmlformats.org/drawingml/2006/main" w="12700">
          <a:solidFill>
            <a:schemeClr val="bg1">
              <a:lumMod val="50000"/>
            </a:schemeClr>
          </a:solidFill>
          <a:prstDash val="lgDashDotDot"/>
        </a:ln>
      </cdr:spPr>
      <cdr:style>
        <a:lnRef xmlns:a="http://schemas.openxmlformats.org/drawingml/2006/main" idx="2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1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en-US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F04E3105-5ADA-B543-BBA1-EF9708DBD4E2}" type="datetimeFigureOut">
              <a:rPr lang="en-US"/>
              <a:pPr>
                <a:defRPr/>
              </a:pPr>
              <a:t>11/5/18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8B99B5E1-4961-B344-8E78-8D69073443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28780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638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1638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8AA87FBE-00A8-194B-94FB-292BF73E4823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en-US" sz="12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marL="314586" indent="-314586" defTabSz="1276071">
              <a:defRPr/>
            </a:pPr>
            <a:endParaRPr lang="en-US" sz="1600" dirty="0">
              <a:cs typeface="+mn-cs"/>
            </a:endParaRPr>
          </a:p>
          <a:p>
            <a:pPr marL="314586" indent="-314586" defTabSz="1276071">
              <a:defRPr/>
            </a:pPr>
            <a:endParaRPr lang="en-US" sz="1600" dirty="0">
              <a:cs typeface="+mn-cs"/>
            </a:endParaRPr>
          </a:p>
          <a:p>
            <a:pPr marL="314586" indent="-314586" defTabSz="1276071">
              <a:defRPr/>
            </a:pPr>
            <a:endParaRPr lang="en-US" sz="1600" dirty="0">
              <a:cs typeface="+mn-cs"/>
            </a:endParaRPr>
          </a:p>
          <a:p>
            <a:pPr marL="763212" lvl="1" indent="-314586" defTabSz="1276071">
              <a:buFont typeface="Arial" pitchFamily="34" charset="0"/>
              <a:buChar char="•"/>
              <a:defRPr/>
            </a:pPr>
            <a:endParaRPr lang="en-US" sz="1600" dirty="0"/>
          </a:p>
        </p:txBody>
      </p:sp>
      <p:sp>
        <p:nvSpPr>
          <p:cNvPr id="2048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0CB04D9B-77F0-C54B-8C0E-16ED971D0B9C}" type="slidenum">
              <a:rPr lang="en-US" sz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en-US" sz="1200">
              <a:solidFill>
                <a:srgbClr val="000000"/>
              </a:solidFill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662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83A46A4-E4E3-DA47-9D74-58569C072752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662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83A46A4-E4E3-DA47-9D74-58569C072752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57A417-739E-3741-9471-8BCA2A0F3F91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3054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57A417-739E-3741-9471-8BCA2A0F3F91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57A417-739E-3741-9471-8BCA2A0F3F91}" type="slidenum">
              <a:rPr lang="en-US" smtClean="0"/>
              <a:pPr/>
              <a:t>40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6144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75569A9-B442-D942-90B2-864AAC1448A1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5632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9646DA0-48A1-374D-A3F2-977FA9672977}" type="slidenum">
              <a:rPr lang="en-US" smtClean="0"/>
              <a:pPr>
                <a:defRPr/>
              </a:pPr>
              <a:t>46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8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A2AB81-2FED-DD4F-92E7-8BCC515F71B7}" type="datetimeFigureOut">
              <a:rPr lang="en-US"/>
              <a:pPr>
                <a:defRPr/>
              </a:pPr>
              <a:t>11/5/18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81DDB1-D7B8-C541-9B50-D3788C0F26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3619451"/>
      </p:ext>
    </p:extLst>
  </p:cSld>
  <p:clrMapOvr>
    <a:masterClrMapping/>
  </p:clrMapOvr>
  <p:transition spd="slow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D793C7-1A9B-1A4F-9271-47F99FC855E8}" type="datetimeFigureOut">
              <a:rPr lang="en-US"/>
              <a:pPr>
                <a:defRPr/>
              </a:pPr>
              <a:t>11/5/18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2C5DBB-1B17-F042-BF86-68435570E9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727408"/>
      </p:ext>
    </p:extLst>
  </p:cSld>
  <p:clrMapOvr>
    <a:masterClrMapping/>
  </p:clrMapOvr>
  <p:transition spd="slow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53ABFF-B720-A640-952D-CB0A18910D43}" type="datetimeFigureOut">
              <a:rPr lang="en-US"/>
              <a:pPr>
                <a:defRPr/>
              </a:pPr>
              <a:t>11/5/18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6123CB-6677-D241-8343-5518D23A438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9516626"/>
      </p:ext>
    </p:extLst>
  </p:cSld>
  <p:clrMapOvr>
    <a:masterClrMapping/>
  </p:clrMapOvr>
  <p:transition spd="slow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MDACC_CMYK_TC_tag_V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575" y="166688"/>
            <a:ext cx="1350963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Straight Connector 2"/>
          <p:cNvCxnSpPr/>
          <p:nvPr/>
        </p:nvCxnSpPr>
        <p:spPr>
          <a:xfrm>
            <a:off x="282575" y="760413"/>
            <a:ext cx="8528050" cy="635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56501163"/>
      </p:ext>
    </p:extLst>
  </p:cSld>
  <p:clrMapOvr>
    <a:masterClrMapping/>
  </p:clrMapOvr>
  <p:transition spd="slow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614C67-2035-2048-978B-C9B67BB6681B}" type="datetimeFigureOut">
              <a:rPr lang="en-US"/>
              <a:pPr>
                <a:defRPr/>
              </a:pPr>
              <a:t>11/5/18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7BD9E6-D27B-7A45-8022-048335860B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4418337"/>
      </p:ext>
    </p:extLst>
  </p:cSld>
  <p:clrMapOvr>
    <a:masterClrMapping/>
  </p:clrMapOvr>
  <p:transition spd="slow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A113A0-2354-344D-BFC8-C5DCCFE2397F}" type="datetimeFigureOut">
              <a:rPr lang="en-US"/>
              <a:pPr>
                <a:defRPr/>
              </a:pPr>
              <a:t>11/5/18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2E93E0-ACF0-1640-8504-312C8DD263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3040165"/>
      </p:ext>
    </p:extLst>
  </p:cSld>
  <p:clrMapOvr>
    <a:masterClrMapping/>
  </p:clrMapOvr>
  <p:transition spd="slow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F89CF1-8260-E74F-838C-60AC29036165}" type="datetimeFigureOut">
              <a:rPr lang="en-US"/>
              <a:pPr>
                <a:defRPr/>
              </a:pPr>
              <a:t>11/5/18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B9AF3F-27DC-4D42-B339-B27D98C27F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088855"/>
      </p:ext>
    </p:extLst>
  </p:cSld>
  <p:clrMapOvr>
    <a:masterClrMapping/>
  </p:clrMapOvr>
  <p:transition spd="slow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B33B7B-9100-2F4F-9F71-0A6A6D658D31}" type="datetimeFigureOut">
              <a:rPr lang="en-US"/>
              <a:pPr>
                <a:defRPr/>
              </a:pPr>
              <a:t>11/5/18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F852FF-B479-9D4A-A725-86FFDEF99C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8161272"/>
      </p:ext>
    </p:extLst>
  </p:cSld>
  <p:clrMapOvr>
    <a:masterClrMapping/>
  </p:clrMapOvr>
  <p:transition spd="slow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095D9A-42F8-F34B-8D1B-B7937BC5E4BF}" type="datetimeFigureOut">
              <a:rPr lang="en-US"/>
              <a:pPr>
                <a:defRPr/>
              </a:pPr>
              <a:t>11/5/18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26F942-C522-0E4E-8076-89D4AEB33A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614988"/>
      </p:ext>
    </p:extLst>
  </p:cSld>
  <p:clrMapOvr>
    <a:masterClrMapping/>
  </p:clrMapOvr>
  <p:transition spd="slow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8C5614-D589-F24A-A13D-A0423C8D1765}" type="datetimeFigureOut">
              <a:rPr lang="en-US"/>
              <a:pPr>
                <a:defRPr/>
              </a:pPr>
              <a:t>11/5/18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E5BF81-34AA-3148-93AD-64726E65B5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681677"/>
      </p:ext>
    </p:extLst>
  </p:cSld>
  <p:clrMapOvr>
    <a:masterClrMapping/>
  </p:clrMapOvr>
  <p:transition spd="slow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7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92BEEC-1BA6-E647-844B-CA6B3C6D2DF3}" type="datetimeFigureOut">
              <a:rPr lang="en-US"/>
              <a:pPr>
                <a:defRPr/>
              </a:pPr>
              <a:t>11/5/18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91E26C-0B4B-E942-8865-5DF82BA983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0426867"/>
      </p:ext>
    </p:extLst>
  </p:cSld>
  <p:clrMapOvr>
    <a:masterClrMapping/>
  </p:clrMapOvr>
  <p:transition spd="slow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12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4DC5F7-6B3D-504F-93D1-DA275431DEC0}" type="datetimeFigureOut">
              <a:rPr lang="en-US"/>
              <a:pPr>
                <a:defRPr/>
              </a:pPr>
              <a:t>11/5/18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654F4F-51AA-DF4C-9511-CF84E4576A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210130"/>
      </p:ext>
    </p:extLst>
  </p:cSld>
  <p:clrMapOvr>
    <a:masterClrMapping/>
  </p:clrMapOvr>
  <p:transition spd="slow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06375"/>
            <a:ext cx="8229600" cy="85725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200150"/>
            <a:ext cx="8229600" cy="339407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3C043597-DC93-BE47-AB4F-9DB33244997E}" type="datetimeFigureOut">
              <a:rPr lang="en-US"/>
              <a:pPr>
                <a:defRPr/>
              </a:pPr>
              <a:t>11/5/18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7C44AD57-4055-EB43-8F30-E713546104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98" r:id="rId1"/>
    <p:sldLayoutId id="2147483999" r:id="rId2"/>
    <p:sldLayoutId id="2147484000" r:id="rId3"/>
    <p:sldLayoutId id="2147484001" r:id="rId4"/>
    <p:sldLayoutId id="2147484002" r:id="rId5"/>
    <p:sldLayoutId id="2147484003" r:id="rId6"/>
    <p:sldLayoutId id="2147484004" r:id="rId7"/>
    <p:sldLayoutId id="2147484005" r:id="rId8"/>
    <p:sldLayoutId id="2147484006" r:id="rId9"/>
    <p:sldLayoutId id="2147484007" r:id="rId10"/>
    <p:sldLayoutId id="2147484008" r:id="rId11"/>
    <p:sldLayoutId id="2147484009" r:id="rId12"/>
  </p:sldLayoutIdLst>
  <p:transition spd="slow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image" Target="../media/image14.png"/><Relationship Id="rId7" Type="http://schemas.openxmlformats.org/officeDocument/2006/relationships/image" Target="../media/image9.png"/><Relationship Id="rId8" Type="http://schemas.openxmlformats.org/officeDocument/2006/relationships/image" Target="../media/image11.png"/><Relationship Id="rId9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image" Target="../media/image12.png"/><Relationship Id="rId7" Type="http://schemas.openxmlformats.org/officeDocument/2006/relationships/image" Target="../media/image8.png"/><Relationship Id="rId8" Type="http://schemas.openxmlformats.org/officeDocument/2006/relationships/image" Target="../media/image14.png"/><Relationship Id="rId9" Type="http://schemas.openxmlformats.org/officeDocument/2006/relationships/image" Target="../media/image9.png"/><Relationship Id="rId10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4" Type="http://schemas.openxmlformats.org/officeDocument/2006/relationships/chart" Target="../charts/chart5.xml"/><Relationship Id="rId5" Type="http://schemas.openxmlformats.org/officeDocument/2006/relationships/chart" Target="../charts/chart6.xml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4" Type="http://schemas.openxmlformats.org/officeDocument/2006/relationships/image" Target="../media/image17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emf"/><Relationship Id="rId3" Type="http://schemas.openxmlformats.org/officeDocument/2006/relationships/image" Target="../media/image25.e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em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em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4" Type="http://schemas.openxmlformats.org/officeDocument/2006/relationships/image" Target="../media/image30.jpeg"/><Relationship Id="rId5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em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jpeg"/><Relationship Id="rId3" Type="http://schemas.openxmlformats.org/officeDocument/2006/relationships/image" Target="../media/image34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jpeg"/><Relationship Id="rId3" Type="http://schemas.openxmlformats.org/officeDocument/2006/relationships/image" Target="../media/image36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7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4" Type="http://schemas.openxmlformats.org/officeDocument/2006/relationships/image" Target="../media/image40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4" Type="http://schemas.openxmlformats.org/officeDocument/2006/relationships/image" Target="../media/image41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emf"/><Relationship Id="rId3" Type="http://schemas.openxmlformats.org/officeDocument/2006/relationships/image" Target="../media/image43.e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package" Target="../embeddings/Microsoft_Word_Document1.docx"/><Relationship Id="rId5" Type="http://schemas.openxmlformats.org/officeDocument/2006/relationships/image" Target="../media/image44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4" Type="http://schemas.openxmlformats.org/officeDocument/2006/relationships/image" Target="../media/image47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8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4" Type="http://schemas.openxmlformats.org/officeDocument/2006/relationships/chart" Target="../charts/chart9.xml"/><Relationship Id="rId5" Type="http://schemas.openxmlformats.org/officeDocument/2006/relationships/chart" Target="../charts/chart10.xml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emf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11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1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emf"/><Relationship Id="rId3" Type="http://schemas.openxmlformats.org/officeDocument/2006/relationships/image" Target="../media/image5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4" Type="http://schemas.openxmlformats.org/officeDocument/2006/relationships/chart" Target="../charts/chart3.xml"/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ubtitle 2"/>
          <p:cNvSpPr>
            <a:spLocks noGrp="1"/>
          </p:cNvSpPr>
          <p:nvPr>
            <p:ph type="subTitle" idx="1"/>
          </p:nvPr>
        </p:nvSpPr>
        <p:spPr>
          <a:xfrm>
            <a:off x="381000" y="2571750"/>
            <a:ext cx="8610600" cy="2000250"/>
          </a:xfrm>
        </p:spPr>
        <p:txBody>
          <a:bodyPr/>
          <a:lstStyle/>
          <a:p>
            <a:pPr eaLnBrk="1" hangingPunct="1"/>
            <a:endParaRPr lang="en-US" dirty="0">
              <a:solidFill>
                <a:schemeClr val="tx1"/>
              </a:solidFill>
              <a:latin typeface="Calibri" charset="0"/>
            </a:endParaRPr>
          </a:p>
          <a:p>
            <a:pPr eaLnBrk="1" hangingPunct="1"/>
            <a:r>
              <a:rPr lang="en-US" sz="2400" dirty="0">
                <a:solidFill>
                  <a:schemeClr val="tx1"/>
                </a:solidFill>
                <a:latin typeface="Calibri" charset="0"/>
              </a:rPr>
              <a:t>Chad D. Huff, </a:t>
            </a:r>
            <a:r>
              <a:rPr lang="en-US" sz="2400" dirty="0" smtClean="0">
                <a:solidFill>
                  <a:schemeClr val="tx1"/>
                </a:solidFill>
                <a:latin typeface="Calibri" charset="0"/>
              </a:rPr>
              <a:t>PhD</a:t>
            </a:r>
          </a:p>
          <a:p>
            <a:pPr eaLnBrk="1" hangingPunct="1"/>
            <a:r>
              <a:rPr lang="en-US" sz="2400" dirty="0" smtClean="0">
                <a:solidFill>
                  <a:schemeClr val="tx1"/>
                </a:solidFill>
                <a:latin typeface="Calibri" charset="0"/>
              </a:rPr>
              <a:t>Department </a:t>
            </a:r>
            <a:r>
              <a:rPr lang="en-US" sz="2400" dirty="0">
                <a:solidFill>
                  <a:schemeClr val="tx1"/>
                </a:solidFill>
                <a:latin typeface="Calibri" charset="0"/>
              </a:rPr>
              <a:t>of Epidemiology</a:t>
            </a:r>
          </a:p>
          <a:p>
            <a:pPr eaLnBrk="1" hangingPunct="1"/>
            <a:r>
              <a:rPr lang="en-US" sz="2400" dirty="0">
                <a:solidFill>
                  <a:schemeClr val="tx1"/>
                </a:solidFill>
                <a:latin typeface="Calibri" charset="0"/>
              </a:rPr>
              <a:t>The University of Texas MD Anderson Cancer Center</a:t>
            </a:r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85800" y="1352550"/>
            <a:ext cx="7772400" cy="1103313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600" b="1" dirty="0">
                <a:ea typeface="+mj-ea"/>
                <a:cs typeface="+mj-cs"/>
              </a:rPr>
              <a:t>Genomic analysis tools for familial and case-control sequencing association studies</a:t>
            </a:r>
            <a:endParaRPr lang="en-US" sz="3600" dirty="0">
              <a:ea typeface="+mj-ea"/>
              <a:cs typeface="+mj-cs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/>
          </p:nvPr>
        </p:nvSpPr>
        <p:spPr>
          <a:xfrm>
            <a:off x="457200" y="209550"/>
            <a:ext cx="8229600" cy="857250"/>
          </a:xfrm>
        </p:spPr>
        <p:txBody>
          <a:bodyPr/>
          <a:lstStyle/>
          <a:p>
            <a:r>
              <a:rPr lang="en-US" sz="3600">
                <a:solidFill>
                  <a:srgbClr val="000000"/>
                </a:solidFill>
                <a:latin typeface="Calibri" charset="0"/>
              </a:rPr>
              <a:t>Familial sequencing studies with pVAAST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304800" y="1200150"/>
            <a:ext cx="8432800" cy="2971800"/>
          </a:xfrm>
        </p:spPr>
        <p:txBody>
          <a:bodyPr>
            <a:noAutofit/>
          </a:bodyPr>
          <a:lstStyle/>
          <a:p>
            <a:pPr>
              <a:spcBef>
                <a:spcPts val="100"/>
              </a:spcBef>
              <a:defRPr/>
            </a:pPr>
            <a:r>
              <a:rPr lang="en-US" sz="1600" dirty="0" smtClean="0">
                <a:solidFill>
                  <a:srgbClr val="000000"/>
                </a:solidFill>
              </a:rPr>
              <a:t>Designed to analyze whole-</a:t>
            </a:r>
            <a:r>
              <a:rPr lang="en-US" sz="1600" dirty="0" err="1" smtClean="0">
                <a:solidFill>
                  <a:srgbClr val="000000"/>
                </a:solidFill>
              </a:rPr>
              <a:t>exome</a:t>
            </a:r>
            <a:r>
              <a:rPr lang="en-US" sz="1600" dirty="0" smtClean="0">
                <a:solidFill>
                  <a:srgbClr val="000000"/>
                </a:solidFill>
              </a:rPr>
              <a:t> or whole-genome sequence data in families to identify variants </a:t>
            </a:r>
            <a:r>
              <a:rPr lang="en-US" sz="1600" dirty="0">
                <a:solidFill>
                  <a:srgbClr val="000000"/>
                </a:solidFill>
              </a:rPr>
              <a:t>causing disease risk or influencing </a:t>
            </a:r>
            <a:r>
              <a:rPr lang="en-US" sz="1600" dirty="0" smtClean="0">
                <a:solidFill>
                  <a:srgbClr val="000000"/>
                </a:solidFill>
              </a:rPr>
              <a:t>disease risk.</a:t>
            </a:r>
          </a:p>
          <a:p>
            <a:pPr>
              <a:spcBef>
                <a:spcPts val="100"/>
              </a:spcBef>
              <a:defRPr/>
            </a:pPr>
            <a:endParaRPr lang="en-US" sz="1600" dirty="0">
              <a:solidFill>
                <a:srgbClr val="000000"/>
              </a:solidFill>
            </a:endParaRPr>
          </a:p>
          <a:p>
            <a:pPr>
              <a:spcBef>
                <a:spcPts val="100"/>
              </a:spcBef>
              <a:defRPr/>
            </a:pPr>
            <a:r>
              <a:rPr lang="en-US" sz="1600" dirty="0" err="1" smtClean="0">
                <a:solidFill>
                  <a:srgbClr val="000000"/>
                </a:solidFill>
              </a:rPr>
              <a:t>pVAAST</a:t>
            </a:r>
            <a:r>
              <a:rPr lang="en-US" sz="1600" dirty="0" smtClean="0">
                <a:solidFill>
                  <a:srgbClr val="000000"/>
                </a:solidFill>
              </a:rPr>
              <a:t> combines three techniques in a single integrated statistical test:</a:t>
            </a:r>
          </a:p>
          <a:p>
            <a:pPr lvl="1">
              <a:spcBef>
                <a:spcPts val="100"/>
              </a:spcBef>
              <a:defRPr/>
            </a:pPr>
            <a:r>
              <a:rPr lang="en-US" sz="1600" dirty="0" smtClean="0">
                <a:solidFill>
                  <a:srgbClr val="000000"/>
                </a:solidFill>
              </a:rPr>
              <a:t>Gene-based, rare-variant case-control association (VAAST)</a:t>
            </a:r>
          </a:p>
          <a:p>
            <a:pPr lvl="1">
              <a:spcBef>
                <a:spcPts val="100"/>
              </a:spcBef>
              <a:defRPr/>
            </a:pPr>
            <a:r>
              <a:rPr lang="en-US" sz="1600" dirty="0" smtClean="0">
                <a:solidFill>
                  <a:srgbClr val="000000"/>
                </a:solidFill>
              </a:rPr>
              <a:t>Functional variant prediction (VAAST)</a:t>
            </a:r>
          </a:p>
          <a:p>
            <a:pPr lvl="1">
              <a:spcBef>
                <a:spcPts val="100"/>
              </a:spcBef>
              <a:defRPr/>
            </a:pPr>
            <a:r>
              <a:rPr lang="en-US" sz="1600" dirty="0">
                <a:solidFill>
                  <a:srgbClr val="000000"/>
                </a:solidFill>
              </a:rPr>
              <a:t>L</a:t>
            </a:r>
            <a:r>
              <a:rPr lang="en-US" sz="1600" dirty="0" smtClean="0">
                <a:solidFill>
                  <a:srgbClr val="000000"/>
                </a:solidFill>
              </a:rPr>
              <a:t>inkage analysis (</a:t>
            </a:r>
            <a:r>
              <a:rPr lang="en-US" sz="1600" dirty="0" err="1" smtClean="0">
                <a:solidFill>
                  <a:srgbClr val="000000"/>
                </a:solidFill>
              </a:rPr>
              <a:t>pVAAST</a:t>
            </a:r>
            <a:r>
              <a:rPr lang="en-US" sz="1600" dirty="0" smtClean="0">
                <a:solidFill>
                  <a:srgbClr val="000000"/>
                </a:solidFill>
              </a:rPr>
              <a:t>)</a:t>
            </a:r>
          </a:p>
          <a:p>
            <a:pPr lvl="1">
              <a:spcBef>
                <a:spcPts val="100"/>
              </a:spcBef>
              <a:defRPr/>
            </a:pPr>
            <a:endParaRPr lang="en-US" sz="1600" dirty="0">
              <a:solidFill>
                <a:srgbClr val="000000"/>
              </a:solidFill>
            </a:endParaRPr>
          </a:p>
          <a:p>
            <a:pPr>
              <a:spcBef>
                <a:spcPts val="100"/>
              </a:spcBef>
              <a:defRPr/>
            </a:pPr>
            <a:r>
              <a:rPr lang="en-US" sz="1600" dirty="0" smtClean="0">
                <a:solidFill>
                  <a:srgbClr val="000000"/>
                </a:solidFill>
              </a:rPr>
              <a:t>P-values calculated by a combination of permutation and gene-drop simulation.</a:t>
            </a:r>
          </a:p>
          <a:p>
            <a:pPr lvl="1">
              <a:spcBef>
                <a:spcPts val="100"/>
              </a:spcBef>
              <a:defRPr/>
            </a:pPr>
            <a:endParaRPr lang="en-US" sz="1600" dirty="0" smtClean="0">
              <a:solidFill>
                <a:srgbClr val="000000"/>
              </a:solidFill>
            </a:endParaRPr>
          </a:p>
          <a:p>
            <a:pPr marL="0" indent="0">
              <a:spcBef>
                <a:spcPts val="100"/>
              </a:spcBef>
              <a:buFont typeface="Arial" charset="0"/>
              <a:buNone/>
              <a:defRPr/>
            </a:pPr>
            <a:endParaRPr lang="en-US" sz="1600" dirty="0" smtClean="0">
              <a:solidFill>
                <a:srgbClr val="000000"/>
              </a:solidFill>
            </a:endParaRPr>
          </a:p>
        </p:txBody>
      </p:sp>
      <p:sp>
        <p:nvSpPr>
          <p:cNvPr id="36868" name="Subtitle 2"/>
          <p:cNvSpPr txBox="1">
            <a:spLocks/>
          </p:cNvSpPr>
          <p:nvPr/>
        </p:nvSpPr>
        <p:spPr bwMode="auto">
          <a:xfrm>
            <a:off x="5105400" y="4552950"/>
            <a:ext cx="4038600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r" eaLnBrk="1" hangingPunct="1">
              <a:spcBef>
                <a:spcPct val="20000"/>
              </a:spcBef>
              <a:buFont typeface="Arial" charset="0"/>
              <a:buNone/>
            </a:pPr>
            <a:endParaRPr lang="en-US" sz="1200">
              <a:solidFill>
                <a:srgbClr val="000000"/>
              </a:solidFill>
            </a:endParaRPr>
          </a:p>
          <a:p>
            <a:pPr algn="r" eaLnBrk="1" hangingPunct="1">
              <a:spcBef>
                <a:spcPct val="20000"/>
              </a:spcBef>
              <a:buFont typeface="Arial" charset="0"/>
              <a:buNone/>
            </a:pPr>
            <a:r>
              <a:rPr lang="en-US" sz="1200">
                <a:solidFill>
                  <a:srgbClr val="000000"/>
                </a:solidFill>
              </a:rPr>
              <a:t>Hu H, … Huff CD, </a:t>
            </a:r>
            <a:r>
              <a:rPr lang="en-US" sz="1200" i="1">
                <a:solidFill>
                  <a:srgbClr val="000000"/>
                </a:solidFill>
              </a:rPr>
              <a:t>Nature Biotechnology</a:t>
            </a:r>
            <a:r>
              <a:rPr lang="en-US" sz="1200">
                <a:solidFill>
                  <a:srgbClr val="000000"/>
                </a:solidFill>
              </a:rPr>
              <a:t>, 2014.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/>
          <p:cNvSpPr txBox="1"/>
          <p:nvPr/>
        </p:nvSpPr>
        <p:spPr>
          <a:xfrm>
            <a:off x="2400248" y="1"/>
            <a:ext cx="3806396" cy="569364"/>
          </a:xfrm>
          <a:prstGeom prst="rect">
            <a:avLst/>
          </a:prstGeom>
          <a:noFill/>
        </p:spPr>
        <p:txBody>
          <a:bodyPr wrap="none" lIns="91419" tIns="45709" rIns="91419" bIns="45709" rtlCol="0">
            <a:spAutoFit/>
          </a:bodyPr>
          <a:lstStyle/>
          <a:p>
            <a:r>
              <a:rPr lang="en-US" sz="3100" dirty="0">
                <a:solidFill>
                  <a:srgbClr val="000000"/>
                </a:solidFill>
              </a:rPr>
              <a:t>Framework of </a:t>
            </a:r>
            <a:r>
              <a:rPr lang="en-US" sz="3100" dirty="0" err="1">
                <a:solidFill>
                  <a:srgbClr val="000000"/>
                </a:solidFill>
              </a:rPr>
              <a:t>pVAAST</a:t>
            </a:r>
            <a:endParaRPr lang="en-US" sz="3100" dirty="0">
              <a:solidFill>
                <a:srgbClr val="000000"/>
              </a:solidFill>
            </a:endParaRPr>
          </a:p>
        </p:txBody>
      </p:sp>
      <p:sp>
        <p:nvSpPr>
          <p:cNvPr id="16" name="Curved Right Arrow 15"/>
          <p:cNvSpPr/>
          <p:nvPr/>
        </p:nvSpPr>
        <p:spPr>
          <a:xfrm>
            <a:off x="1643572" y="2969609"/>
            <a:ext cx="281144" cy="320223"/>
          </a:xfrm>
          <a:prstGeom prst="curvedRightArrow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19" tIns="45709" rIns="91419" bIns="45709"/>
          <a:lstStyle/>
          <a:p>
            <a:endParaRPr lang="en-US"/>
          </a:p>
        </p:txBody>
      </p:sp>
      <p:sp>
        <p:nvSpPr>
          <p:cNvPr id="18" name="Curved Left Arrow 17"/>
          <p:cNvSpPr/>
          <p:nvPr/>
        </p:nvSpPr>
        <p:spPr>
          <a:xfrm flipV="1">
            <a:off x="2030922" y="2944694"/>
            <a:ext cx="292578" cy="335613"/>
          </a:xfrm>
          <a:prstGeom prst="curvedLeftArrow">
            <a:avLst>
              <a:gd name="adj1" fmla="val 25000"/>
              <a:gd name="adj2" fmla="val 57691"/>
              <a:gd name="adj3" fmla="val 25000"/>
            </a:avLst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19" tIns="45709" rIns="91419" bIns="45709"/>
          <a:lstStyle/>
          <a:p>
            <a:endParaRPr lang="en-US"/>
          </a:p>
        </p:txBody>
      </p:sp>
      <p:sp>
        <p:nvSpPr>
          <p:cNvPr id="22" name="Down Arrow 21"/>
          <p:cNvSpPr/>
          <p:nvPr/>
        </p:nvSpPr>
        <p:spPr>
          <a:xfrm>
            <a:off x="1924718" y="4286250"/>
            <a:ext cx="242821" cy="164463"/>
          </a:xfrm>
          <a:prstGeom prst="downArrow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19" tIns="45709" rIns="91419" bIns="45709"/>
          <a:lstStyle/>
          <a:p>
            <a:endParaRPr lang="en-US"/>
          </a:p>
        </p:txBody>
      </p:sp>
      <p:grpSp>
        <p:nvGrpSpPr>
          <p:cNvPr id="53" name="Group 52"/>
          <p:cNvGrpSpPr/>
          <p:nvPr/>
        </p:nvGrpSpPr>
        <p:grpSpPr>
          <a:xfrm>
            <a:off x="1643574" y="2057401"/>
            <a:ext cx="731275" cy="897305"/>
            <a:chOff x="1193440" y="2724971"/>
            <a:chExt cx="731274" cy="1196406"/>
          </a:xfrm>
        </p:grpSpPr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93440" y="2724971"/>
              <a:ext cx="667118" cy="1196406"/>
            </a:xfrm>
            <a:prstGeom prst="rect">
              <a:avLst/>
            </a:prstGeom>
          </p:spPr>
        </p:pic>
        <p:sp>
          <p:nvSpPr>
            <p:cNvPr id="51" name="Rectangle 50"/>
            <p:cNvSpPr/>
            <p:nvPr/>
          </p:nvSpPr>
          <p:spPr>
            <a:xfrm>
              <a:off x="1193440" y="3684983"/>
              <a:ext cx="731274" cy="21587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Cases</a:t>
              </a:r>
              <a:endParaRPr 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1540372" y="3337264"/>
            <a:ext cx="1000914" cy="984589"/>
            <a:chOff x="1540372" y="4449682"/>
            <a:chExt cx="1000913" cy="1312785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28684" y="4449682"/>
              <a:ext cx="789542" cy="1312785"/>
            </a:xfrm>
            <a:prstGeom prst="rect">
              <a:avLst/>
            </a:prstGeom>
          </p:spPr>
        </p:pic>
        <p:sp>
          <p:nvSpPr>
            <p:cNvPr id="52" name="Rectangle 51"/>
            <p:cNvSpPr/>
            <p:nvPr/>
          </p:nvSpPr>
          <p:spPr>
            <a:xfrm>
              <a:off x="1540372" y="5483093"/>
              <a:ext cx="1000913" cy="24127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Controls</a:t>
              </a:r>
              <a:endParaRPr lang="en-US" dirty="0">
                <a:solidFill>
                  <a:schemeClr val="tx1"/>
                </a:solidFill>
              </a:endParaRPr>
            </a:p>
          </p:txBody>
        </p:sp>
      </p:grpSp>
      <p:pic>
        <p:nvPicPr>
          <p:cNvPr id="87" name="Picture 86"/>
          <p:cNvPicPr>
            <a:picLocks noChangeAspect="1"/>
          </p:cNvPicPr>
          <p:nvPr/>
        </p:nvPicPr>
        <p:blipFill>
          <a:blip r:embed="rId4">
            <a:grayscl/>
            <a:biLevel thresh="50000"/>
          </a:blip>
          <a:srcRect/>
          <a:stretch>
            <a:fillRect/>
          </a:stretch>
        </p:blipFill>
        <p:spPr bwMode="auto">
          <a:xfrm>
            <a:off x="85737" y="4574113"/>
            <a:ext cx="2909271" cy="354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8" name="Rounded Rectangle 87"/>
          <p:cNvSpPr/>
          <p:nvPr/>
        </p:nvSpPr>
        <p:spPr>
          <a:xfrm>
            <a:off x="5943601" y="4105555"/>
            <a:ext cx="1318952" cy="573860"/>
          </a:xfrm>
          <a:prstGeom prst="roundRect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19" tIns="45709" rIns="91419" bIns="45709" anchor="ctr"/>
          <a:lstStyle/>
          <a:p>
            <a:pPr algn="ctr"/>
            <a:r>
              <a:rPr lang="en-US" sz="2100" dirty="0">
                <a:solidFill>
                  <a:srgbClr val="FFFFFF"/>
                </a:solidFill>
                <a:cs typeface="Times New Roman"/>
              </a:rPr>
              <a:t>CLRT</a:t>
            </a:r>
            <a:r>
              <a:rPr lang="en-US" sz="2100" baseline="-25000" dirty="0">
                <a:solidFill>
                  <a:srgbClr val="FFFFFF"/>
                </a:solidFill>
                <a:cs typeface="Times New Roman"/>
              </a:rPr>
              <a:t>v</a:t>
            </a:r>
          </a:p>
        </p:txBody>
      </p:sp>
      <p:sp>
        <p:nvSpPr>
          <p:cNvPr id="89" name="Rounded Rectangle 88"/>
          <p:cNvSpPr/>
          <p:nvPr/>
        </p:nvSpPr>
        <p:spPr>
          <a:xfrm>
            <a:off x="6023342" y="2286000"/>
            <a:ext cx="1268611" cy="582930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19" tIns="45709" rIns="91419" bIns="45709" anchor="ctr"/>
          <a:lstStyle/>
          <a:p>
            <a:pPr algn="ctr"/>
            <a:r>
              <a:rPr lang="en-US" sz="2100" dirty="0">
                <a:solidFill>
                  <a:schemeClr val="tx1"/>
                </a:solidFill>
                <a:cs typeface="Times New Roman"/>
              </a:rPr>
              <a:t>Cases</a:t>
            </a:r>
          </a:p>
        </p:txBody>
      </p:sp>
      <p:sp>
        <p:nvSpPr>
          <p:cNvPr id="90" name="Rounded Rectangle 89"/>
          <p:cNvSpPr/>
          <p:nvPr/>
        </p:nvSpPr>
        <p:spPr>
          <a:xfrm>
            <a:off x="4395412" y="2914650"/>
            <a:ext cx="1294065" cy="582930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19" tIns="45709" rIns="91419" bIns="45709" anchor="ctr"/>
          <a:lstStyle/>
          <a:p>
            <a:pPr algn="ctr"/>
            <a:r>
              <a:rPr lang="en-US" sz="2100" dirty="0">
                <a:solidFill>
                  <a:schemeClr val="tx1"/>
                </a:solidFill>
                <a:cs typeface="Times New Roman"/>
              </a:rPr>
              <a:t>Controls</a:t>
            </a:r>
          </a:p>
        </p:txBody>
      </p:sp>
      <p:sp>
        <p:nvSpPr>
          <p:cNvPr id="91" name="Down Arrow 90"/>
          <p:cNvSpPr/>
          <p:nvPr/>
        </p:nvSpPr>
        <p:spPr>
          <a:xfrm>
            <a:off x="6461439" y="2893959"/>
            <a:ext cx="392414" cy="1170047"/>
          </a:xfrm>
          <a:prstGeom prst="downArrow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lIns="91419" tIns="45709" rIns="91419" bIns="45709"/>
          <a:lstStyle/>
          <a:p>
            <a:endParaRPr lang="en-US" sz="2100" dirty="0">
              <a:solidFill>
                <a:schemeClr val="tx1"/>
              </a:solidFill>
              <a:latin typeface="Times New Roman"/>
              <a:cs typeface="Times New Roman"/>
            </a:endParaRPr>
          </a:p>
          <a:p>
            <a:endParaRPr lang="en-US" sz="2100" dirty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sp>
        <p:nvSpPr>
          <p:cNvPr id="93" name="Bent Arrow 92"/>
          <p:cNvSpPr/>
          <p:nvPr/>
        </p:nvSpPr>
        <p:spPr>
          <a:xfrm rot="5400000">
            <a:off x="5635109" y="3220896"/>
            <a:ext cx="938450" cy="747772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41545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lIns="91419" tIns="45709" rIns="91419" bIns="45709"/>
          <a:lstStyle/>
          <a:p>
            <a:endParaRPr lang="en-US" sz="210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sp>
        <p:nvSpPr>
          <p:cNvPr id="20" name="Subtitle 2"/>
          <p:cNvSpPr txBox="1">
            <a:spLocks/>
          </p:cNvSpPr>
          <p:nvPr/>
        </p:nvSpPr>
        <p:spPr>
          <a:xfrm>
            <a:off x="504853" y="4494212"/>
            <a:ext cx="8610600" cy="13144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US" sz="1600" dirty="0" smtClean="0">
              <a:solidFill>
                <a:srgbClr val="000000"/>
              </a:solidFill>
            </a:endParaRPr>
          </a:p>
          <a:p>
            <a:pPr algn="r"/>
            <a:r>
              <a:rPr lang="en-US" sz="1200" dirty="0" smtClean="0">
                <a:solidFill>
                  <a:srgbClr val="000000"/>
                </a:solidFill>
              </a:rPr>
              <a:t>Hu H, … Huff CD, </a:t>
            </a:r>
            <a:r>
              <a:rPr lang="en-US" sz="1200" i="1" dirty="0" smtClean="0">
                <a:solidFill>
                  <a:srgbClr val="000000"/>
                </a:solidFill>
              </a:rPr>
              <a:t>Nature Biotechnology</a:t>
            </a:r>
            <a:r>
              <a:rPr lang="en-US" sz="1200" dirty="0" smtClean="0">
                <a:solidFill>
                  <a:srgbClr val="000000"/>
                </a:solidFill>
              </a:rPr>
              <a:t>, 2014.</a:t>
            </a:r>
            <a:endParaRPr lang="en-US" sz="1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9566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/>
          <p:cNvSpPr txBox="1"/>
          <p:nvPr/>
        </p:nvSpPr>
        <p:spPr>
          <a:xfrm>
            <a:off x="2400248" y="1"/>
            <a:ext cx="3806396" cy="569364"/>
          </a:xfrm>
          <a:prstGeom prst="rect">
            <a:avLst/>
          </a:prstGeom>
          <a:noFill/>
        </p:spPr>
        <p:txBody>
          <a:bodyPr wrap="none" lIns="91419" tIns="45709" rIns="91419" bIns="45709" rtlCol="0">
            <a:spAutoFit/>
          </a:bodyPr>
          <a:lstStyle/>
          <a:p>
            <a:r>
              <a:rPr lang="en-US" sz="3100" dirty="0">
                <a:solidFill>
                  <a:srgbClr val="000000"/>
                </a:solidFill>
              </a:rPr>
              <a:t>Framework of </a:t>
            </a:r>
            <a:r>
              <a:rPr lang="en-US" sz="3100" dirty="0" err="1">
                <a:solidFill>
                  <a:srgbClr val="000000"/>
                </a:solidFill>
              </a:rPr>
              <a:t>pVAAST</a:t>
            </a:r>
            <a:endParaRPr lang="en-US" sz="3100" dirty="0">
              <a:solidFill>
                <a:srgbClr val="000000"/>
              </a:solidFill>
            </a:endParaRPr>
          </a:p>
        </p:txBody>
      </p:sp>
      <p:sp>
        <p:nvSpPr>
          <p:cNvPr id="16" name="Curved Right Arrow 15"/>
          <p:cNvSpPr/>
          <p:nvPr/>
        </p:nvSpPr>
        <p:spPr>
          <a:xfrm>
            <a:off x="1643572" y="2969609"/>
            <a:ext cx="281144" cy="320223"/>
          </a:xfrm>
          <a:prstGeom prst="curvedRightArrow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19" tIns="45709" rIns="91419" bIns="45709"/>
          <a:lstStyle/>
          <a:p>
            <a:endParaRPr lang="en-US"/>
          </a:p>
        </p:txBody>
      </p:sp>
      <p:sp>
        <p:nvSpPr>
          <p:cNvPr id="18" name="Curved Left Arrow 17"/>
          <p:cNvSpPr/>
          <p:nvPr/>
        </p:nvSpPr>
        <p:spPr>
          <a:xfrm flipV="1">
            <a:off x="2030922" y="2944694"/>
            <a:ext cx="292578" cy="335613"/>
          </a:xfrm>
          <a:prstGeom prst="curvedLeftArrow">
            <a:avLst>
              <a:gd name="adj1" fmla="val 25000"/>
              <a:gd name="adj2" fmla="val 57691"/>
              <a:gd name="adj3" fmla="val 25000"/>
            </a:avLst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19" tIns="45709" rIns="91419" bIns="45709"/>
          <a:lstStyle/>
          <a:p>
            <a:endParaRPr lang="en-US"/>
          </a:p>
        </p:txBody>
      </p:sp>
      <p:sp>
        <p:nvSpPr>
          <p:cNvPr id="22" name="Down Arrow 21"/>
          <p:cNvSpPr/>
          <p:nvPr/>
        </p:nvSpPr>
        <p:spPr>
          <a:xfrm>
            <a:off x="1924718" y="4286250"/>
            <a:ext cx="242821" cy="164463"/>
          </a:xfrm>
          <a:prstGeom prst="downArrow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19" tIns="45709" rIns="91419" bIns="45709"/>
          <a:lstStyle/>
          <a:p>
            <a:endParaRPr lang="en-US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85252"/>
            <a:ext cx="990600" cy="815993"/>
          </a:xfrm>
          <a:prstGeom prst="rect">
            <a:avLst/>
          </a:prstGeom>
        </p:spPr>
      </p:pic>
      <p:cxnSp>
        <p:nvCxnSpPr>
          <p:cNvPr id="25" name="Straight Connector 24"/>
          <p:cNvCxnSpPr/>
          <p:nvPr/>
        </p:nvCxnSpPr>
        <p:spPr>
          <a:xfrm>
            <a:off x="517553" y="3401244"/>
            <a:ext cx="549248" cy="1208731"/>
          </a:xfrm>
          <a:prstGeom prst="line">
            <a:avLst/>
          </a:prstGeom>
          <a:ln w="44450">
            <a:tailEnd type="triangl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3" name="Group 52"/>
          <p:cNvGrpSpPr/>
          <p:nvPr/>
        </p:nvGrpSpPr>
        <p:grpSpPr>
          <a:xfrm>
            <a:off x="1643574" y="2057401"/>
            <a:ext cx="731275" cy="897305"/>
            <a:chOff x="1193440" y="2724971"/>
            <a:chExt cx="731274" cy="1196406"/>
          </a:xfrm>
        </p:grpSpPr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93440" y="2724971"/>
              <a:ext cx="667118" cy="1196406"/>
            </a:xfrm>
            <a:prstGeom prst="rect">
              <a:avLst/>
            </a:prstGeom>
          </p:spPr>
        </p:pic>
        <p:sp>
          <p:nvSpPr>
            <p:cNvPr id="51" name="Rectangle 50"/>
            <p:cNvSpPr/>
            <p:nvPr/>
          </p:nvSpPr>
          <p:spPr>
            <a:xfrm>
              <a:off x="1193440" y="3684983"/>
              <a:ext cx="731274" cy="21587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Cases</a:t>
              </a:r>
              <a:endParaRPr 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1540372" y="3337264"/>
            <a:ext cx="1000914" cy="984589"/>
            <a:chOff x="1540372" y="4449682"/>
            <a:chExt cx="1000913" cy="1312785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628684" y="4449682"/>
              <a:ext cx="789542" cy="1312785"/>
            </a:xfrm>
            <a:prstGeom prst="rect">
              <a:avLst/>
            </a:prstGeom>
          </p:spPr>
        </p:pic>
        <p:sp>
          <p:nvSpPr>
            <p:cNvPr id="52" name="Rectangle 51"/>
            <p:cNvSpPr/>
            <p:nvPr/>
          </p:nvSpPr>
          <p:spPr>
            <a:xfrm>
              <a:off x="1540372" y="5483093"/>
              <a:ext cx="1000913" cy="24127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Controls</a:t>
              </a:r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63" name="Rectangle 62"/>
          <p:cNvSpPr/>
          <p:nvPr/>
        </p:nvSpPr>
        <p:spPr>
          <a:xfrm>
            <a:off x="79659" y="3838537"/>
            <a:ext cx="1387764" cy="18095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19" tIns="45709" rIns="91419" bIns="45709"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Variant classifier information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6" name="Picture 45"/>
          <p:cNvPicPr>
            <a:picLocks noChangeAspect="1"/>
          </p:cNvPicPr>
          <p:nvPr/>
        </p:nvPicPr>
        <p:blipFill>
          <a:blip r:embed="rId5">
            <a:grayscl/>
            <a:biLevel thresh="50000"/>
          </a:blip>
          <a:srcRect/>
          <a:stretch>
            <a:fillRect/>
          </a:stretch>
        </p:blipFill>
        <p:spPr bwMode="auto">
          <a:xfrm>
            <a:off x="85737" y="4574113"/>
            <a:ext cx="2909271" cy="354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" name="Rounded Rectangle 47"/>
          <p:cNvSpPr/>
          <p:nvPr/>
        </p:nvSpPr>
        <p:spPr>
          <a:xfrm>
            <a:off x="5943601" y="4105555"/>
            <a:ext cx="1318952" cy="573860"/>
          </a:xfrm>
          <a:prstGeom prst="roundRect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19" tIns="45709" rIns="91419" bIns="45709" anchor="ctr"/>
          <a:lstStyle/>
          <a:p>
            <a:pPr algn="ctr"/>
            <a:r>
              <a:rPr lang="en-US" sz="2100" dirty="0">
                <a:solidFill>
                  <a:srgbClr val="FFFFFF"/>
                </a:solidFill>
                <a:cs typeface="Times New Roman"/>
              </a:rPr>
              <a:t>CLRT</a:t>
            </a:r>
            <a:r>
              <a:rPr lang="en-US" sz="2100" baseline="-25000" dirty="0">
                <a:solidFill>
                  <a:srgbClr val="FFFFFF"/>
                </a:solidFill>
                <a:cs typeface="Times New Roman"/>
              </a:rPr>
              <a:t>v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6023342" y="2286000"/>
            <a:ext cx="1268611" cy="582930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19" tIns="45709" rIns="91419" bIns="45709" anchor="ctr"/>
          <a:lstStyle/>
          <a:p>
            <a:pPr algn="ctr"/>
            <a:r>
              <a:rPr lang="en-US" sz="2100" dirty="0">
                <a:solidFill>
                  <a:schemeClr val="tx1"/>
                </a:solidFill>
                <a:cs typeface="Times New Roman"/>
              </a:rPr>
              <a:t>Cases</a:t>
            </a:r>
          </a:p>
        </p:txBody>
      </p:sp>
      <p:sp>
        <p:nvSpPr>
          <p:cNvPr id="50" name="Rounded Rectangle 49"/>
          <p:cNvSpPr/>
          <p:nvPr/>
        </p:nvSpPr>
        <p:spPr>
          <a:xfrm>
            <a:off x="4395412" y="2914650"/>
            <a:ext cx="1294065" cy="582930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19" tIns="45709" rIns="91419" bIns="45709" anchor="ctr"/>
          <a:lstStyle/>
          <a:p>
            <a:pPr algn="ctr"/>
            <a:r>
              <a:rPr lang="en-US" sz="2100" dirty="0">
                <a:solidFill>
                  <a:schemeClr val="tx1"/>
                </a:solidFill>
                <a:cs typeface="Times New Roman"/>
              </a:rPr>
              <a:t>Controls</a:t>
            </a:r>
          </a:p>
        </p:txBody>
      </p:sp>
      <p:sp>
        <p:nvSpPr>
          <p:cNvPr id="55" name="Down Arrow 54"/>
          <p:cNvSpPr/>
          <p:nvPr/>
        </p:nvSpPr>
        <p:spPr>
          <a:xfrm>
            <a:off x="6461439" y="2893959"/>
            <a:ext cx="392414" cy="1170047"/>
          </a:xfrm>
          <a:prstGeom prst="downArrow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lIns="91419" tIns="45709" rIns="91419" bIns="45709"/>
          <a:lstStyle/>
          <a:p>
            <a:endParaRPr lang="en-US" sz="2100" dirty="0">
              <a:solidFill>
                <a:schemeClr val="tx1"/>
              </a:solidFill>
              <a:latin typeface="Times New Roman"/>
              <a:cs typeface="Times New Roman"/>
            </a:endParaRPr>
          </a:p>
          <a:p>
            <a:endParaRPr lang="en-US" sz="2100" dirty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sp>
        <p:nvSpPr>
          <p:cNvPr id="56" name="Rounded Rectangle 55"/>
          <p:cNvSpPr/>
          <p:nvPr/>
        </p:nvSpPr>
        <p:spPr>
          <a:xfrm>
            <a:off x="4163182" y="4096482"/>
            <a:ext cx="1268611" cy="582930"/>
          </a:xfrm>
          <a:prstGeom prst="round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91419" tIns="45709" rIns="91419" bIns="45709" anchor="ctr"/>
          <a:lstStyle/>
          <a:p>
            <a:pPr algn="ctr"/>
            <a:r>
              <a:rPr lang="en-US" sz="1600" dirty="0">
                <a:solidFill>
                  <a:srgbClr val="FFFFFF"/>
                </a:solidFill>
                <a:cs typeface="Times New Roman"/>
              </a:rPr>
              <a:t>Variant classifier information</a:t>
            </a:r>
          </a:p>
        </p:txBody>
      </p:sp>
      <p:sp>
        <p:nvSpPr>
          <p:cNvPr id="57" name="Bent Arrow 56"/>
          <p:cNvSpPr/>
          <p:nvPr/>
        </p:nvSpPr>
        <p:spPr>
          <a:xfrm rot="5400000">
            <a:off x="5635109" y="3220896"/>
            <a:ext cx="938450" cy="747772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41545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lIns="91419" tIns="45709" rIns="91419" bIns="45709"/>
          <a:lstStyle/>
          <a:p>
            <a:endParaRPr lang="en-US" sz="210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sp>
        <p:nvSpPr>
          <p:cNvPr id="58" name="Down Arrow 57"/>
          <p:cNvSpPr/>
          <p:nvPr/>
        </p:nvSpPr>
        <p:spPr>
          <a:xfrm rot="16200000">
            <a:off x="5492423" y="4177973"/>
            <a:ext cx="424271" cy="478085"/>
          </a:xfrm>
          <a:prstGeom prst="downArrow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lIns="91419" tIns="45709" rIns="91419" bIns="45709"/>
          <a:lstStyle/>
          <a:p>
            <a:endParaRPr lang="en-US" sz="2100" dirty="0">
              <a:solidFill>
                <a:schemeClr val="tx1"/>
              </a:solidFill>
              <a:latin typeface="Times New Roman"/>
              <a:cs typeface="Times New Roman"/>
            </a:endParaRPr>
          </a:p>
          <a:p>
            <a:endParaRPr lang="en-US" sz="2100" dirty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sp>
        <p:nvSpPr>
          <p:cNvPr id="23" name="Subtitle 2"/>
          <p:cNvSpPr txBox="1">
            <a:spLocks/>
          </p:cNvSpPr>
          <p:nvPr/>
        </p:nvSpPr>
        <p:spPr>
          <a:xfrm>
            <a:off x="504853" y="4494212"/>
            <a:ext cx="8610600" cy="13144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US" sz="1600" dirty="0" smtClean="0">
              <a:solidFill>
                <a:srgbClr val="000000"/>
              </a:solidFill>
            </a:endParaRPr>
          </a:p>
          <a:p>
            <a:pPr algn="r"/>
            <a:r>
              <a:rPr lang="en-US" sz="1200" dirty="0" smtClean="0">
                <a:solidFill>
                  <a:srgbClr val="000000"/>
                </a:solidFill>
              </a:rPr>
              <a:t>Hu H, … Huff CD, </a:t>
            </a:r>
            <a:r>
              <a:rPr lang="en-US" sz="1200" i="1" dirty="0" smtClean="0">
                <a:solidFill>
                  <a:srgbClr val="000000"/>
                </a:solidFill>
              </a:rPr>
              <a:t>Nature Biotechnology</a:t>
            </a:r>
            <a:r>
              <a:rPr lang="en-US" sz="1200" dirty="0" smtClean="0">
                <a:solidFill>
                  <a:srgbClr val="000000"/>
                </a:solidFill>
              </a:rPr>
              <a:t>, 2014.</a:t>
            </a:r>
            <a:endParaRPr lang="en-US" sz="1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0041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/>
          <p:cNvSpPr txBox="1"/>
          <p:nvPr/>
        </p:nvSpPr>
        <p:spPr>
          <a:xfrm>
            <a:off x="2400248" y="1"/>
            <a:ext cx="3806396" cy="569364"/>
          </a:xfrm>
          <a:prstGeom prst="rect">
            <a:avLst/>
          </a:prstGeom>
          <a:noFill/>
        </p:spPr>
        <p:txBody>
          <a:bodyPr wrap="none" lIns="91419" tIns="45709" rIns="91419" bIns="45709" rtlCol="0">
            <a:spAutoFit/>
          </a:bodyPr>
          <a:lstStyle/>
          <a:p>
            <a:r>
              <a:rPr lang="en-US" sz="3100" dirty="0">
                <a:solidFill>
                  <a:srgbClr val="000000"/>
                </a:solidFill>
              </a:rPr>
              <a:t>Framework of </a:t>
            </a:r>
            <a:r>
              <a:rPr lang="en-US" sz="3100" dirty="0" err="1">
                <a:solidFill>
                  <a:srgbClr val="000000"/>
                </a:solidFill>
              </a:rPr>
              <a:t>pVAAST</a:t>
            </a:r>
            <a:endParaRPr lang="en-US" sz="3100" dirty="0">
              <a:solidFill>
                <a:srgbClr val="000000"/>
              </a:solidFill>
            </a:endParaRPr>
          </a:p>
        </p:txBody>
      </p:sp>
      <p:sp>
        <p:nvSpPr>
          <p:cNvPr id="16" name="Curved Right Arrow 15"/>
          <p:cNvSpPr/>
          <p:nvPr/>
        </p:nvSpPr>
        <p:spPr>
          <a:xfrm>
            <a:off x="1643572" y="2969609"/>
            <a:ext cx="281144" cy="320223"/>
          </a:xfrm>
          <a:prstGeom prst="curvedRightArrow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19" tIns="45709" rIns="91419" bIns="45709"/>
          <a:lstStyle/>
          <a:p>
            <a:endParaRPr lang="en-US"/>
          </a:p>
        </p:txBody>
      </p:sp>
      <p:sp>
        <p:nvSpPr>
          <p:cNvPr id="18" name="Curved Left Arrow 17"/>
          <p:cNvSpPr/>
          <p:nvPr/>
        </p:nvSpPr>
        <p:spPr>
          <a:xfrm flipV="1">
            <a:off x="2030922" y="2944694"/>
            <a:ext cx="292578" cy="335613"/>
          </a:xfrm>
          <a:prstGeom prst="curvedLeftArrow">
            <a:avLst>
              <a:gd name="adj1" fmla="val 25000"/>
              <a:gd name="adj2" fmla="val 57691"/>
              <a:gd name="adj3" fmla="val 25000"/>
            </a:avLst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19" tIns="45709" rIns="91419" bIns="45709"/>
          <a:lstStyle/>
          <a:p>
            <a:endParaRPr lang="en-US"/>
          </a:p>
        </p:txBody>
      </p:sp>
      <p:sp>
        <p:nvSpPr>
          <p:cNvPr id="22" name="Down Arrow 21"/>
          <p:cNvSpPr/>
          <p:nvPr/>
        </p:nvSpPr>
        <p:spPr>
          <a:xfrm>
            <a:off x="1924718" y="4286250"/>
            <a:ext cx="242821" cy="164463"/>
          </a:xfrm>
          <a:prstGeom prst="downArrow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19" tIns="45709" rIns="91419" bIns="45709"/>
          <a:lstStyle/>
          <a:p>
            <a:endParaRPr lang="en-US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85252"/>
            <a:ext cx="990600" cy="815993"/>
          </a:xfrm>
          <a:prstGeom prst="rect">
            <a:avLst/>
          </a:prstGeom>
        </p:spPr>
      </p:pic>
      <p:cxnSp>
        <p:nvCxnSpPr>
          <p:cNvPr id="25" name="Straight Connector 24"/>
          <p:cNvCxnSpPr/>
          <p:nvPr/>
        </p:nvCxnSpPr>
        <p:spPr>
          <a:xfrm>
            <a:off x="517553" y="3401244"/>
            <a:ext cx="549248" cy="1208731"/>
          </a:xfrm>
          <a:prstGeom prst="line">
            <a:avLst/>
          </a:prstGeom>
          <a:ln w="44450">
            <a:tailEnd type="triangl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3" name="Group 52"/>
          <p:cNvGrpSpPr/>
          <p:nvPr/>
        </p:nvGrpSpPr>
        <p:grpSpPr>
          <a:xfrm>
            <a:off x="1643574" y="2057401"/>
            <a:ext cx="731275" cy="897305"/>
            <a:chOff x="1193440" y="2724971"/>
            <a:chExt cx="731274" cy="1196406"/>
          </a:xfrm>
        </p:grpSpPr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93440" y="2724971"/>
              <a:ext cx="667118" cy="1196406"/>
            </a:xfrm>
            <a:prstGeom prst="rect">
              <a:avLst/>
            </a:prstGeom>
          </p:spPr>
        </p:pic>
        <p:sp>
          <p:nvSpPr>
            <p:cNvPr id="51" name="Rectangle 50"/>
            <p:cNvSpPr/>
            <p:nvPr/>
          </p:nvSpPr>
          <p:spPr>
            <a:xfrm>
              <a:off x="1193440" y="3684983"/>
              <a:ext cx="731274" cy="21587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Cases</a:t>
              </a:r>
              <a:endParaRPr 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1540372" y="3337264"/>
            <a:ext cx="1000914" cy="984589"/>
            <a:chOff x="1540372" y="4449682"/>
            <a:chExt cx="1000913" cy="1312785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628684" y="4449682"/>
              <a:ext cx="789542" cy="1312785"/>
            </a:xfrm>
            <a:prstGeom prst="rect">
              <a:avLst/>
            </a:prstGeom>
          </p:spPr>
        </p:pic>
        <p:sp>
          <p:nvSpPr>
            <p:cNvPr id="52" name="Rectangle 51"/>
            <p:cNvSpPr/>
            <p:nvPr/>
          </p:nvSpPr>
          <p:spPr>
            <a:xfrm>
              <a:off x="1540372" y="5483093"/>
              <a:ext cx="1000913" cy="24127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Controls</a:t>
              </a:r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63" name="Rectangle 62"/>
          <p:cNvSpPr/>
          <p:nvPr/>
        </p:nvSpPr>
        <p:spPr>
          <a:xfrm>
            <a:off x="79659" y="3838537"/>
            <a:ext cx="1387764" cy="18095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19" tIns="45709" rIns="91419" bIns="45709"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Variant classifier information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5">
            <a:grayscl/>
            <a:biLevel thresh="50000"/>
          </a:blip>
          <a:srcRect/>
          <a:stretch>
            <a:fillRect/>
          </a:stretch>
        </p:blipFill>
        <p:spPr bwMode="auto">
          <a:xfrm>
            <a:off x="85737" y="4574113"/>
            <a:ext cx="2909271" cy="354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" name="Rounded Rectangle 45"/>
          <p:cNvSpPr/>
          <p:nvPr/>
        </p:nvSpPr>
        <p:spPr>
          <a:xfrm>
            <a:off x="5943601" y="4105555"/>
            <a:ext cx="1318952" cy="573860"/>
          </a:xfrm>
          <a:prstGeom prst="roundRect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19" tIns="45709" rIns="91419" bIns="45709" anchor="ctr"/>
          <a:lstStyle/>
          <a:p>
            <a:pPr algn="ctr"/>
            <a:r>
              <a:rPr lang="en-US" sz="2100" dirty="0">
                <a:solidFill>
                  <a:srgbClr val="FFFFFF"/>
                </a:solidFill>
                <a:cs typeface="Times New Roman"/>
              </a:rPr>
              <a:t>CLRT</a:t>
            </a:r>
            <a:r>
              <a:rPr lang="en-US" sz="2100" baseline="-25000" dirty="0">
                <a:solidFill>
                  <a:srgbClr val="FFFFFF"/>
                </a:solidFill>
                <a:cs typeface="Times New Roman"/>
              </a:rPr>
              <a:t>v</a:t>
            </a:r>
          </a:p>
        </p:txBody>
      </p:sp>
      <p:sp>
        <p:nvSpPr>
          <p:cNvPr id="48" name="Rounded Rectangle 47"/>
          <p:cNvSpPr/>
          <p:nvPr/>
        </p:nvSpPr>
        <p:spPr>
          <a:xfrm>
            <a:off x="6023342" y="2286000"/>
            <a:ext cx="1268611" cy="582930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19" tIns="45709" rIns="91419" bIns="45709" anchor="ctr"/>
          <a:lstStyle/>
          <a:p>
            <a:pPr algn="ctr"/>
            <a:r>
              <a:rPr lang="en-US" sz="2100" dirty="0">
                <a:solidFill>
                  <a:schemeClr val="tx1"/>
                </a:solidFill>
                <a:cs typeface="Times New Roman"/>
              </a:rPr>
              <a:t>Cases</a:t>
            </a:r>
          </a:p>
        </p:txBody>
      </p:sp>
      <p:sp>
        <p:nvSpPr>
          <p:cNvPr id="56" name="Rounded Rectangle 55"/>
          <p:cNvSpPr/>
          <p:nvPr/>
        </p:nvSpPr>
        <p:spPr>
          <a:xfrm>
            <a:off x="4395412" y="2914650"/>
            <a:ext cx="1294065" cy="582930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19" tIns="45709" rIns="91419" bIns="45709" anchor="ctr"/>
          <a:lstStyle/>
          <a:p>
            <a:pPr algn="ctr"/>
            <a:r>
              <a:rPr lang="en-US" sz="2100" dirty="0">
                <a:solidFill>
                  <a:schemeClr val="tx1"/>
                </a:solidFill>
                <a:cs typeface="Times New Roman"/>
              </a:rPr>
              <a:t>Controls</a:t>
            </a:r>
          </a:p>
        </p:txBody>
      </p:sp>
      <p:sp>
        <p:nvSpPr>
          <p:cNvPr id="57" name="Down Arrow 56"/>
          <p:cNvSpPr/>
          <p:nvPr/>
        </p:nvSpPr>
        <p:spPr>
          <a:xfrm>
            <a:off x="6461439" y="2893959"/>
            <a:ext cx="392414" cy="1170047"/>
          </a:xfrm>
          <a:prstGeom prst="downArrow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lIns="91419" tIns="45709" rIns="91419" bIns="45709"/>
          <a:lstStyle/>
          <a:p>
            <a:endParaRPr lang="en-US" sz="2100" dirty="0">
              <a:solidFill>
                <a:schemeClr val="tx1"/>
              </a:solidFill>
              <a:latin typeface="Times New Roman"/>
              <a:cs typeface="Times New Roman"/>
            </a:endParaRPr>
          </a:p>
          <a:p>
            <a:endParaRPr lang="en-US" sz="2100" dirty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sp>
        <p:nvSpPr>
          <p:cNvPr id="58" name="Rounded Rectangle 57"/>
          <p:cNvSpPr/>
          <p:nvPr/>
        </p:nvSpPr>
        <p:spPr>
          <a:xfrm>
            <a:off x="4163182" y="4096482"/>
            <a:ext cx="1268611" cy="582930"/>
          </a:xfrm>
          <a:prstGeom prst="round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91419" tIns="45709" rIns="91419" bIns="45709" anchor="ctr"/>
          <a:lstStyle/>
          <a:p>
            <a:pPr algn="ctr"/>
            <a:r>
              <a:rPr lang="en-US" sz="1600" dirty="0">
                <a:solidFill>
                  <a:srgbClr val="FFFFFF"/>
                </a:solidFill>
                <a:cs typeface="Times New Roman"/>
              </a:rPr>
              <a:t>Variant classifier information</a:t>
            </a:r>
          </a:p>
        </p:txBody>
      </p:sp>
      <p:sp>
        <p:nvSpPr>
          <p:cNvPr id="59" name="Bent Arrow 58"/>
          <p:cNvSpPr/>
          <p:nvPr/>
        </p:nvSpPr>
        <p:spPr>
          <a:xfrm rot="5400000">
            <a:off x="5635109" y="3220896"/>
            <a:ext cx="938450" cy="747772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41545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lIns="91419" tIns="45709" rIns="91419" bIns="45709"/>
          <a:lstStyle/>
          <a:p>
            <a:endParaRPr lang="en-US" sz="210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sp>
        <p:nvSpPr>
          <p:cNvPr id="60" name="Down Arrow 59"/>
          <p:cNvSpPr/>
          <p:nvPr/>
        </p:nvSpPr>
        <p:spPr>
          <a:xfrm rot="16200000">
            <a:off x="5492423" y="4177973"/>
            <a:ext cx="424271" cy="478085"/>
          </a:xfrm>
          <a:prstGeom prst="downArrow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lIns="91419" tIns="45709" rIns="91419" bIns="45709"/>
          <a:lstStyle/>
          <a:p>
            <a:endParaRPr lang="en-US" sz="2100" dirty="0">
              <a:solidFill>
                <a:schemeClr val="tx1"/>
              </a:solidFill>
              <a:latin typeface="Times New Roman"/>
              <a:cs typeface="Times New Roman"/>
            </a:endParaRPr>
          </a:p>
          <a:p>
            <a:endParaRPr lang="en-US" sz="2100" dirty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pic>
        <p:nvPicPr>
          <p:cNvPr id="28" name="Picture 27" descr="plot1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28684" y="809220"/>
            <a:ext cx="1077702" cy="1068682"/>
          </a:xfrm>
          <a:prstGeom prst="rect">
            <a:avLst/>
          </a:prstGeom>
        </p:spPr>
      </p:pic>
      <p:pic>
        <p:nvPicPr>
          <p:cNvPr id="29" name="Picture 28" descr="Untitl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75047" y="1310605"/>
            <a:ext cx="491702" cy="488405"/>
          </a:xfrm>
          <a:prstGeom prst="rect">
            <a:avLst/>
          </a:prstGeom>
        </p:spPr>
      </p:pic>
      <p:sp>
        <p:nvSpPr>
          <p:cNvPr id="30" name="Rounded Rectangle 29"/>
          <p:cNvSpPr/>
          <p:nvPr/>
        </p:nvSpPr>
        <p:spPr>
          <a:xfrm>
            <a:off x="5943602" y="803345"/>
            <a:ext cx="1348351" cy="582930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19" tIns="45709" rIns="91419" bIns="45709" anchor="ctr"/>
          <a:lstStyle/>
          <a:p>
            <a:pPr algn="ctr"/>
            <a:r>
              <a:rPr lang="en-US" sz="2100" dirty="0">
                <a:solidFill>
                  <a:schemeClr val="tx1"/>
                </a:solidFill>
                <a:cs typeface="Times New Roman"/>
              </a:rPr>
              <a:t>Pedigrees</a:t>
            </a:r>
          </a:p>
        </p:txBody>
      </p:sp>
      <p:sp>
        <p:nvSpPr>
          <p:cNvPr id="33" name="Subtitle 2"/>
          <p:cNvSpPr txBox="1">
            <a:spLocks/>
          </p:cNvSpPr>
          <p:nvPr/>
        </p:nvSpPr>
        <p:spPr>
          <a:xfrm>
            <a:off x="504853" y="4494212"/>
            <a:ext cx="8610600" cy="13144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US" sz="1600" dirty="0" smtClean="0">
              <a:solidFill>
                <a:srgbClr val="000000"/>
              </a:solidFill>
            </a:endParaRPr>
          </a:p>
          <a:p>
            <a:pPr algn="r"/>
            <a:r>
              <a:rPr lang="en-US" sz="1200" dirty="0" smtClean="0">
                <a:solidFill>
                  <a:srgbClr val="000000"/>
                </a:solidFill>
              </a:rPr>
              <a:t>Hu H, … Huff CD, </a:t>
            </a:r>
            <a:r>
              <a:rPr lang="en-US" sz="1200" i="1" dirty="0" smtClean="0">
                <a:solidFill>
                  <a:srgbClr val="000000"/>
                </a:solidFill>
              </a:rPr>
              <a:t>Nature Biotechnology</a:t>
            </a:r>
            <a:r>
              <a:rPr lang="en-US" sz="1200" dirty="0" smtClean="0">
                <a:solidFill>
                  <a:srgbClr val="000000"/>
                </a:solidFill>
              </a:rPr>
              <a:t>, 2014.</a:t>
            </a:r>
            <a:endParaRPr lang="en-US" sz="1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4346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/>
          <p:cNvSpPr txBox="1"/>
          <p:nvPr/>
        </p:nvSpPr>
        <p:spPr>
          <a:xfrm>
            <a:off x="2400248" y="1"/>
            <a:ext cx="3806396" cy="569364"/>
          </a:xfrm>
          <a:prstGeom prst="rect">
            <a:avLst/>
          </a:prstGeom>
          <a:noFill/>
        </p:spPr>
        <p:txBody>
          <a:bodyPr wrap="none" lIns="91419" tIns="45709" rIns="91419" bIns="45709" rtlCol="0">
            <a:spAutoFit/>
          </a:bodyPr>
          <a:lstStyle/>
          <a:p>
            <a:r>
              <a:rPr lang="en-US" sz="3100" dirty="0">
                <a:solidFill>
                  <a:srgbClr val="000000"/>
                </a:solidFill>
              </a:rPr>
              <a:t>Framework of </a:t>
            </a:r>
            <a:r>
              <a:rPr lang="en-US" sz="3100" dirty="0" err="1">
                <a:solidFill>
                  <a:srgbClr val="000000"/>
                </a:solidFill>
              </a:rPr>
              <a:t>pVAAST</a:t>
            </a:r>
            <a:endParaRPr lang="en-US" sz="3100" dirty="0">
              <a:solidFill>
                <a:srgbClr val="0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15679" y="4488813"/>
            <a:ext cx="1023745" cy="4751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Curved Right Arrow 15"/>
          <p:cNvSpPr/>
          <p:nvPr/>
        </p:nvSpPr>
        <p:spPr>
          <a:xfrm>
            <a:off x="1643572" y="2969609"/>
            <a:ext cx="281144" cy="320223"/>
          </a:xfrm>
          <a:prstGeom prst="curvedRightArrow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19" tIns="45709" rIns="91419" bIns="45709"/>
          <a:lstStyle/>
          <a:p>
            <a:endParaRPr lang="en-US"/>
          </a:p>
        </p:txBody>
      </p:sp>
      <p:sp>
        <p:nvSpPr>
          <p:cNvPr id="18" name="Curved Left Arrow 17"/>
          <p:cNvSpPr/>
          <p:nvPr/>
        </p:nvSpPr>
        <p:spPr>
          <a:xfrm flipV="1">
            <a:off x="2030922" y="2944694"/>
            <a:ext cx="292578" cy="335613"/>
          </a:xfrm>
          <a:prstGeom prst="curvedLeftArrow">
            <a:avLst>
              <a:gd name="adj1" fmla="val 25000"/>
              <a:gd name="adj2" fmla="val 57691"/>
              <a:gd name="adj3" fmla="val 25000"/>
            </a:avLst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19" tIns="45709" rIns="91419" bIns="45709"/>
          <a:lstStyle/>
          <a:p>
            <a:endParaRPr lang="en-US"/>
          </a:p>
        </p:txBody>
      </p:sp>
      <p:sp>
        <p:nvSpPr>
          <p:cNvPr id="22" name="Down Arrow 21"/>
          <p:cNvSpPr/>
          <p:nvPr/>
        </p:nvSpPr>
        <p:spPr>
          <a:xfrm>
            <a:off x="1924718" y="4286250"/>
            <a:ext cx="242821" cy="164463"/>
          </a:xfrm>
          <a:prstGeom prst="downArrow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19" tIns="45709" rIns="91419" bIns="45709"/>
          <a:lstStyle/>
          <a:p>
            <a:endParaRPr lang="en-US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585252"/>
            <a:ext cx="990600" cy="815993"/>
          </a:xfrm>
          <a:prstGeom prst="rect">
            <a:avLst/>
          </a:prstGeom>
        </p:spPr>
      </p:pic>
      <p:cxnSp>
        <p:nvCxnSpPr>
          <p:cNvPr id="25" name="Straight Connector 24"/>
          <p:cNvCxnSpPr/>
          <p:nvPr/>
        </p:nvCxnSpPr>
        <p:spPr>
          <a:xfrm>
            <a:off x="517553" y="3401244"/>
            <a:ext cx="549248" cy="1208731"/>
          </a:xfrm>
          <a:prstGeom prst="line">
            <a:avLst/>
          </a:prstGeom>
          <a:ln w="44450">
            <a:tailEnd type="triangl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3" name="Group 52"/>
          <p:cNvGrpSpPr/>
          <p:nvPr/>
        </p:nvGrpSpPr>
        <p:grpSpPr>
          <a:xfrm>
            <a:off x="1643574" y="2057401"/>
            <a:ext cx="731275" cy="897305"/>
            <a:chOff x="1193440" y="2724971"/>
            <a:chExt cx="731274" cy="1196406"/>
          </a:xfrm>
        </p:grpSpPr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93440" y="2724971"/>
              <a:ext cx="667118" cy="1196406"/>
            </a:xfrm>
            <a:prstGeom prst="rect">
              <a:avLst/>
            </a:prstGeom>
          </p:spPr>
        </p:pic>
        <p:sp>
          <p:nvSpPr>
            <p:cNvPr id="51" name="Rectangle 50"/>
            <p:cNvSpPr/>
            <p:nvPr/>
          </p:nvSpPr>
          <p:spPr>
            <a:xfrm>
              <a:off x="1193440" y="3684983"/>
              <a:ext cx="731274" cy="21587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Cases</a:t>
              </a:r>
              <a:endParaRPr 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1540372" y="3337264"/>
            <a:ext cx="1000914" cy="984589"/>
            <a:chOff x="1540372" y="4449682"/>
            <a:chExt cx="1000913" cy="1312785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628684" y="4449682"/>
              <a:ext cx="789542" cy="1312785"/>
            </a:xfrm>
            <a:prstGeom prst="rect">
              <a:avLst/>
            </a:prstGeom>
          </p:spPr>
        </p:pic>
        <p:sp>
          <p:nvSpPr>
            <p:cNvPr id="52" name="Rectangle 51"/>
            <p:cNvSpPr/>
            <p:nvPr/>
          </p:nvSpPr>
          <p:spPr>
            <a:xfrm>
              <a:off x="1540372" y="5483093"/>
              <a:ext cx="1000913" cy="24127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Controls</a:t>
              </a:r>
              <a:endParaRPr lang="en-US" dirty="0">
                <a:solidFill>
                  <a:schemeClr val="tx1"/>
                </a:solidFill>
              </a:endParaRPr>
            </a:p>
          </p:txBody>
        </p:sp>
      </p:grpSp>
      <p:pic>
        <p:nvPicPr>
          <p:cNvPr id="28" name="Picture 2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42723" y="2630249"/>
            <a:ext cx="189452" cy="181370"/>
          </a:xfrm>
          <a:prstGeom prst="rect">
            <a:avLst/>
          </a:prstGeom>
        </p:spPr>
      </p:pic>
      <p:cxnSp>
        <p:nvCxnSpPr>
          <p:cNvPr id="47" name="Straight Connector 46"/>
          <p:cNvCxnSpPr>
            <a:endCxn id="28" idx="0"/>
          </p:cNvCxnSpPr>
          <p:nvPr/>
        </p:nvCxnSpPr>
        <p:spPr>
          <a:xfrm>
            <a:off x="2323501" y="1799010"/>
            <a:ext cx="13948" cy="831238"/>
          </a:xfrm>
          <a:prstGeom prst="line">
            <a:avLst/>
          </a:prstGeom>
          <a:ln w="44450">
            <a:solidFill>
              <a:schemeClr val="tx1"/>
            </a:solidFill>
            <a:tailEnd type="triangl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2538353" y="1760910"/>
            <a:ext cx="602724" cy="831238"/>
          </a:xfrm>
          <a:prstGeom prst="line">
            <a:avLst/>
          </a:prstGeom>
          <a:ln w="44450">
            <a:solidFill>
              <a:schemeClr val="tx1"/>
            </a:solidFill>
            <a:tailEnd type="triangl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9" name="Picture 2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18228" y="2630249"/>
            <a:ext cx="189452" cy="181370"/>
          </a:xfrm>
          <a:prstGeom prst="rect">
            <a:avLst/>
          </a:prstGeom>
        </p:spPr>
      </p:pic>
      <p:sp>
        <p:nvSpPr>
          <p:cNvPr id="63" name="Rectangle 62"/>
          <p:cNvSpPr/>
          <p:nvPr/>
        </p:nvSpPr>
        <p:spPr>
          <a:xfrm>
            <a:off x="79659" y="3838537"/>
            <a:ext cx="1387764" cy="18095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19" tIns="45709" rIns="91419" bIns="45709"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Variant classifier information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7">
            <a:grayscl/>
            <a:biLevel thresh="50000"/>
          </a:blip>
          <a:srcRect/>
          <a:stretch>
            <a:fillRect/>
          </a:stretch>
        </p:blipFill>
        <p:spPr bwMode="auto">
          <a:xfrm>
            <a:off x="85737" y="4574113"/>
            <a:ext cx="2909271" cy="354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" name="Rounded Rectangle 45"/>
          <p:cNvSpPr/>
          <p:nvPr/>
        </p:nvSpPr>
        <p:spPr>
          <a:xfrm>
            <a:off x="5943601" y="4105555"/>
            <a:ext cx="1318952" cy="573860"/>
          </a:xfrm>
          <a:prstGeom prst="roundRect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19" tIns="45709" rIns="91419" bIns="45709" anchor="ctr"/>
          <a:lstStyle/>
          <a:p>
            <a:pPr algn="ctr"/>
            <a:r>
              <a:rPr lang="en-US" sz="2100" dirty="0">
                <a:solidFill>
                  <a:srgbClr val="FFFFFF"/>
                </a:solidFill>
                <a:cs typeface="Times New Roman"/>
              </a:rPr>
              <a:t>CLRT</a:t>
            </a:r>
            <a:r>
              <a:rPr lang="en-US" sz="2100" baseline="-25000" dirty="0">
                <a:solidFill>
                  <a:srgbClr val="FFFFFF"/>
                </a:solidFill>
                <a:cs typeface="Times New Roman"/>
              </a:rPr>
              <a:t>v</a:t>
            </a:r>
          </a:p>
        </p:txBody>
      </p:sp>
      <p:sp>
        <p:nvSpPr>
          <p:cNvPr id="48" name="Rounded Rectangle 47"/>
          <p:cNvSpPr/>
          <p:nvPr/>
        </p:nvSpPr>
        <p:spPr>
          <a:xfrm>
            <a:off x="6023342" y="2286000"/>
            <a:ext cx="1268611" cy="582930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19" tIns="45709" rIns="91419" bIns="45709" anchor="ctr"/>
          <a:lstStyle/>
          <a:p>
            <a:pPr algn="ctr"/>
            <a:r>
              <a:rPr lang="en-US" sz="2100" dirty="0">
                <a:solidFill>
                  <a:schemeClr val="tx1"/>
                </a:solidFill>
                <a:cs typeface="Times New Roman"/>
              </a:rPr>
              <a:t>Cases</a:t>
            </a:r>
          </a:p>
        </p:txBody>
      </p:sp>
      <p:sp>
        <p:nvSpPr>
          <p:cNvPr id="50" name="Down Arrow 49"/>
          <p:cNvSpPr/>
          <p:nvPr/>
        </p:nvSpPr>
        <p:spPr>
          <a:xfrm>
            <a:off x="6479429" y="1419351"/>
            <a:ext cx="392414" cy="850392"/>
          </a:xfrm>
          <a:prstGeom prst="downArrow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lIns="91419" tIns="45709" rIns="91419" bIns="45709"/>
          <a:lstStyle/>
          <a:p>
            <a:endParaRPr lang="en-US" sz="2100" dirty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6034257" y="1473065"/>
            <a:ext cx="1271015" cy="584753"/>
          </a:xfrm>
          <a:prstGeom prst="rect">
            <a:avLst/>
          </a:prstGeom>
          <a:ln>
            <a:solidFill>
              <a:srgbClr val="FFFFFF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lIns="91419" tIns="45709" rIns="91419" bIns="45709" rtlCol="0">
            <a:spAutoFit/>
          </a:bodyPr>
          <a:lstStyle/>
          <a:p>
            <a:pPr algn="ctr"/>
            <a:r>
              <a:rPr lang="en-US" sz="1600" b="1" dirty="0">
                <a:cs typeface="Times New Roman"/>
              </a:rPr>
              <a:t>Unrelated cases</a:t>
            </a:r>
          </a:p>
        </p:txBody>
      </p:sp>
      <p:sp>
        <p:nvSpPr>
          <p:cNvPr id="58" name="Rounded Rectangle 57"/>
          <p:cNvSpPr/>
          <p:nvPr/>
        </p:nvSpPr>
        <p:spPr>
          <a:xfrm>
            <a:off x="4395412" y="2914650"/>
            <a:ext cx="1294065" cy="582930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19" tIns="45709" rIns="91419" bIns="45709" anchor="ctr"/>
          <a:lstStyle/>
          <a:p>
            <a:pPr algn="ctr"/>
            <a:r>
              <a:rPr lang="en-US" sz="2100" dirty="0">
                <a:solidFill>
                  <a:schemeClr val="tx1"/>
                </a:solidFill>
                <a:cs typeface="Times New Roman"/>
              </a:rPr>
              <a:t>Controls</a:t>
            </a:r>
          </a:p>
        </p:txBody>
      </p:sp>
      <p:sp>
        <p:nvSpPr>
          <p:cNvPr id="59" name="Down Arrow 58"/>
          <p:cNvSpPr/>
          <p:nvPr/>
        </p:nvSpPr>
        <p:spPr>
          <a:xfrm>
            <a:off x="6461439" y="2893959"/>
            <a:ext cx="392414" cy="1170047"/>
          </a:xfrm>
          <a:prstGeom prst="downArrow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lIns="91419" tIns="45709" rIns="91419" bIns="45709"/>
          <a:lstStyle/>
          <a:p>
            <a:endParaRPr lang="en-US" sz="2100" dirty="0">
              <a:solidFill>
                <a:schemeClr val="tx1"/>
              </a:solidFill>
              <a:latin typeface="Times New Roman"/>
              <a:cs typeface="Times New Roman"/>
            </a:endParaRPr>
          </a:p>
          <a:p>
            <a:endParaRPr lang="en-US" sz="2100" dirty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sp>
        <p:nvSpPr>
          <p:cNvPr id="61" name="Rounded Rectangle 60"/>
          <p:cNvSpPr/>
          <p:nvPr/>
        </p:nvSpPr>
        <p:spPr>
          <a:xfrm>
            <a:off x="4163182" y="4096482"/>
            <a:ext cx="1268611" cy="582930"/>
          </a:xfrm>
          <a:prstGeom prst="round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91419" tIns="45709" rIns="91419" bIns="45709" anchor="ctr"/>
          <a:lstStyle/>
          <a:p>
            <a:pPr algn="ctr"/>
            <a:r>
              <a:rPr lang="en-US" sz="1600" dirty="0">
                <a:solidFill>
                  <a:srgbClr val="FFFFFF"/>
                </a:solidFill>
                <a:cs typeface="Times New Roman"/>
              </a:rPr>
              <a:t>Variant classifier information</a:t>
            </a:r>
          </a:p>
        </p:txBody>
      </p:sp>
      <p:sp>
        <p:nvSpPr>
          <p:cNvPr id="64" name="Bent Arrow 63"/>
          <p:cNvSpPr/>
          <p:nvPr/>
        </p:nvSpPr>
        <p:spPr>
          <a:xfrm rot="5400000">
            <a:off x="5635109" y="3220896"/>
            <a:ext cx="938450" cy="747772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41545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lIns="91419" tIns="45709" rIns="91419" bIns="45709"/>
          <a:lstStyle/>
          <a:p>
            <a:endParaRPr lang="en-US" sz="210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sp>
        <p:nvSpPr>
          <p:cNvPr id="66" name="Down Arrow 65"/>
          <p:cNvSpPr/>
          <p:nvPr/>
        </p:nvSpPr>
        <p:spPr>
          <a:xfrm rot="16200000">
            <a:off x="5492423" y="4177973"/>
            <a:ext cx="424271" cy="478085"/>
          </a:xfrm>
          <a:prstGeom prst="downArrow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lIns="91419" tIns="45709" rIns="91419" bIns="45709"/>
          <a:lstStyle/>
          <a:p>
            <a:endParaRPr lang="en-US" sz="2100" dirty="0">
              <a:solidFill>
                <a:schemeClr val="tx1"/>
              </a:solidFill>
              <a:latin typeface="Times New Roman"/>
              <a:cs typeface="Times New Roman"/>
            </a:endParaRPr>
          </a:p>
          <a:p>
            <a:endParaRPr lang="en-US" sz="2100" dirty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pic>
        <p:nvPicPr>
          <p:cNvPr id="33" name="Picture 32" descr="plot1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28684" y="809220"/>
            <a:ext cx="1077702" cy="1068682"/>
          </a:xfrm>
          <a:prstGeom prst="rect">
            <a:avLst/>
          </a:prstGeom>
        </p:spPr>
      </p:pic>
      <p:pic>
        <p:nvPicPr>
          <p:cNvPr id="35" name="Picture 34" descr="Untitl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75047" y="1310605"/>
            <a:ext cx="491702" cy="488405"/>
          </a:xfrm>
          <a:prstGeom prst="rect">
            <a:avLst/>
          </a:prstGeom>
        </p:spPr>
      </p:pic>
      <p:sp>
        <p:nvSpPr>
          <p:cNvPr id="34" name="Rounded Rectangle 33"/>
          <p:cNvSpPr/>
          <p:nvPr/>
        </p:nvSpPr>
        <p:spPr>
          <a:xfrm>
            <a:off x="5943602" y="803345"/>
            <a:ext cx="1348351" cy="582930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19" tIns="45709" rIns="91419" bIns="45709" anchor="ctr"/>
          <a:lstStyle/>
          <a:p>
            <a:pPr algn="ctr"/>
            <a:r>
              <a:rPr lang="en-US" sz="2100" dirty="0">
                <a:solidFill>
                  <a:schemeClr val="tx1"/>
                </a:solidFill>
                <a:cs typeface="Times New Roman"/>
              </a:rPr>
              <a:t>Pedigrees</a:t>
            </a:r>
          </a:p>
        </p:txBody>
      </p:sp>
      <p:sp>
        <p:nvSpPr>
          <p:cNvPr id="37" name="Subtitle 2"/>
          <p:cNvSpPr txBox="1">
            <a:spLocks/>
          </p:cNvSpPr>
          <p:nvPr/>
        </p:nvSpPr>
        <p:spPr>
          <a:xfrm>
            <a:off x="504853" y="4494212"/>
            <a:ext cx="8610600" cy="13144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US" sz="1600" dirty="0" smtClean="0">
              <a:solidFill>
                <a:srgbClr val="000000"/>
              </a:solidFill>
            </a:endParaRPr>
          </a:p>
          <a:p>
            <a:pPr algn="r"/>
            <a:r>
              <a:rPr lang="en-US" sz="1200" dirty="0" smtClean="0">
                <a:solidFill>
                  <a:srgbClr val="000000"/>
                </a:solidFill>
              </a:rPr>
              <a:t>Hu H, … Huff CD, </a:t>
            </a:r>
            <a:r>
              <a:rPr lang="en-US" sz="1200" i="1" dirty="0" smtClean="0">
                <a:solidFill>
                  <a:srgbClr val="000000"/>
                </a:solidFill>
              </a:rPr>
              <a:t>Nature Biotechnology</a:t>
            </a:r>
            <a:r>
              <a:rPr lang="en-US" sz="1200" dirty="0" smtClean="0">
                <a:solidFill>
                  <a:srgbClr val="000000"/>
                </a:solidFill>
              </a:rPr>
              <a:t>, 2014.</a:t>
            </a:r>
            <a:endParaRPr lang="en-US" sz="1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2549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" name="Group 52"/>
          <p:cNvGrpSpPr/>
          <p:nvPr/>
        </p:nvGrpSpPr>
        <p:grpSpPr>
          <a:xfrm>
            <a:off x="1643574" y="2057401"/>
            <a:ext cx="731275" cy="897305"/>
            <a:chOff x="1193440" y="2724971"/>
            <a:chExt cx="731274" cy="1196406"/>
          </a:xfrm>
        </p:grpSpPr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93440" y="2724971"/>
              <a:ext cx="667118" cy="1196406"/>
            </a:xfrm>
            <a:prstGeom prst="rect">
              <a:avLst/>
            </a:prstGeom>
          </p:spPr>
        </p:pic>
        <p:sp>
          <p:nvSpPr>
            <p:cNvPr id="51" name="Rectangle 50"/>
            <p:cNvSpPr/>
            <p:nvPr/>
          </p:nvSpPr>
          <p:spPr>
            <a:xfrm>
              <a:off x="1193440" y="3684983"/>
              <a:ext cx="731274" cy="21587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Cases</a:t>
              </a:r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2400248" y="1"/>
            <a:ext cx="3806396" cy="569364"/>
          </a:xfrm>
          <a:prstGeom prst="rect">
            <a:avLst/>
          </a:prstGeom>
          <a:noFill/>
        </p:spPr>
        <p:txBody>
          <a:bodyPr wrap="none" lIns="91419" tIns="45709" rIns="91419" bIns="45709" rtlCol="0">
            <a:spAutoFit/>
          </a:bodyPr>
          <a:lstStyle/>
          <a:p>
            <a:r>
              <a:rPr lang="en-US" sz="3100" dirty="0">
                <a:solidFill>
                  <a:srgbClr val="000000"/>
                </a:solidFill>
              </a:rPr>
              <a:t>Framework of </a:t>
            </a:r>
            <a:r>
              <a:rPr lang="en-US" sz="3100" dirty="0" err="1">
                <a:solidFill>
                  <a:srgbClr val="000000"/>
                </a:solidFill>
              </a:rPr>
              <a:t>pVAAST</a:t>
            </a:r>
            <a:endParaRPr lang="en-US" sz="3100" dirty="0">
              <a:solidFill>
                <a:srgbClr val="000000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1345953" y="775188"/>
            <a:ext cx="1631785" cy="1276560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  <a:lin ang="16200000" scaled="0"/>
            <a:tileRect/>
          </a:gradFill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19" tIns="45709" rIns="91419" bIns="45709" rtlCol="0" anchor="ctr"/>
          <a:lstStyle/>
          <a:p>
            <a:pPr algn="ctr"/>
            <a:endParaRPr lang="en-US"/>
          </a:p>
        </p:txBody>
      </p:sp>
      <p:sp>
        <p:nvSpPr>
          <p:cNvPr id="16" name="Curved Right Arrow 15"/>
          <p:cNvSpPr/>
          <p:nvPr/>
        </p:nvSpPr>
        <p:spPr>
          <a:xfrm>
            <a:off x="1643572" y="2969609"/>
            <a:ext cx="281144" cy="320223"/>
          </a:xfrm>
          <a:prstGeom prst="curvedRightArrow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19" tIns="45709" rIns="91419" bIns="45709"/>
          <a:lstStyle/>
          <a:p>
            <a:endParaRPr lang="en-US"/>
          </a:p>
        </p:txBody>
      </p:sp>
      <p:sp>
        <p:nvSpPr>
          <p:cNvPr id="18" name="Curved Left Arrow 17"/>
          <p:cNvSpPr/>
          <p:nvPr/>
        </p:nvSpPr>
        <p:spPr>
          <a:xfrm flipV="1">
            <a:off x="2030922" y="2944694"/>
            <a:ext cx="292578" cy="335613"/>
          </a:xfrm>
          <a:prstGeom prst="curvedLeftArrow">
            <a:avLst>
              <a:gd name="adj1" fmla="val 25000"/>
              <a:gd name="adj2" fmla="val 57691"/>
              <a:gd name="adj3" fmla="val 25000"/>
            </a:avLst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19" tIns="45709" rIns="91419" bIns="45709"/>
          <a:lstStyle/>
          <a:p>
            <a:endParaRPr lang="en-US"/>
          </a:p>
        </p:txBody>
      </p:sp>
      <p:sp>
        <p:nvSpPr>
          <p:cNvPr id="22" name="Down Arrow 21"/>
          <p:cNvSpPr/>
          <p:nvPr/>
        </p:nvSpPr>
        <p:spPr>
          <a:xfrm>
            <a:off x="1924718" y="4286250"/>
            <a:ext cx="242821" cy="164463"/>
          </a:xfrm>
          <a:prstGeom prst="downArrow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19" tIns="45709" rIns="91419" bIns="45709"/>
          <a:lstStyle/>
          <a:p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2993769" y="1190628"/>
            <a:ext cx="714632" cy="742949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  <a:lin ang="16200000" scaled="0"/>
            <a:tileRect/>
          </a:gradFill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19" tIns="45709" rIns="91419" bIns="45709" rtlCol="0" anchor="ctr"/>
          <a:lstStyle/>
          <a:p>
            <a:pPr algn="ctr"/>
            <a:endParaRPr lang="en-US"/>
          </a:p>
        </p:txBody>
      </p:sp>
      <p:cxnSp>
        <p:nvCxnSpPr>
          <p:cNvPr id="36" name="Straight Connector 35"/>
          <p:cNvCxnSpPr/>
          <p:nvPr/>
        </p:nvCxnSpPr>
        <p:spPr>
          <a:xfrm>
            <a:off x="2512953" y="1981200"/>
            <a:ext cx="838132" cy="2519677"/>
          </a:xfrm>
          <a:prstGeom prst="line">
            <a:avLst/>
          </a:prstGeom>
          <a:ln w="44450">
            <a:tailEnd type="triangle" w="lg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8" name="Straight Connector 37"/>
          <p:cNvCxnSpPr>
            <a:stCxn id="32" idx="4"/>
          </p:cNvCxnSpPr>
          <p:nvPr/>
        </p:nvCxnSpPr>
        <p:spPr>
          <a:xfrm>
            <a:off x="3351087" y="1933575"/>
            <a:ext cx="357315" cy="2567302"/>
          </a:xfrm>
          <a:prstGeom prst="line">
            <a:avLst/>
          </a:prstGeom>
          <a:ln w="44450">
            <a:tailEnd type="triangle" w="lg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24" name="Picture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585252"/>
            <a:ext cx="990600" cy="815993"/>
          </a:xfrm>
          <a:prstGeom prst="rect">
            <a:avLst/>
          </a:prstGeom>
        </p:spPr>
      </p:pic>
      <p:cxnSp>
        <p:nvCxnSpPr>
          <p:cNvPr id="25" name="Straight Connector 24"/>
          <p:cNvCxnSpPr/>
          <p:nvPr/>
        </p:nvCxnSpPr>
        <p:spPr>
          <a:xfrm>
            <a:off x="517553" y="3401244"/>
            <a:ext cx="549248" cy="1208731"/>
          </a:xfrm>
          <a:prstGeom prst="line">
            <a:avLst/>
          </a:prstGeom>
          <a:ln w="44450">
            <a:tailEnd type="triangl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4" name="Picture 33" descr="plot1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28684" y="809220"/>
            <a:ext cx="1077702" cy="1068682"/>
          </a:xfrm>
          <a:prstGeom prst="rect">
            <a:avLst/>
          </a:prstGeom>
        </p:spPr>
      </p:pic>
      <p:pic>
        <p:nvPicPr>
          <p:cNvPr id="37" name="Picture 36" descr="Untitl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75047" y="1310605"/>
            <a:ext cx="491702" cy="488405"/>
          </a:xfrm>
          <a:prstGeom prst="rect">
            <a:avLst/>
          </a:prstGeom>
        </p:spPr>
      </p:pic>
      <p:grpSp>
        <p:nvGrpSpPr>
          <p:cNvPr id="54" name="Group 53"/>
          <p:cNvGrpSpPr/>
          <p:nvPr/>
        </p:nvGrpSpPr>
        <p:grpSpPr>
          <a:xfrm>
            <a:off x="1540372" y="3337264"/>
            <a:ext cx="1000914" cy="984589"/>
            <a:chOff x="1540372" y="4449682"/>
            <a:chExt cx="1000913" cy="1312785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628684" y="4449682"/>
              <a:ext cx="789542" cy="1312785"/>
            </a:xfrm>
            <a:prstGeom prst="rect">
              <a:avLst/>
            </a:prstGeom>
          </p:spPr>
        </p:pic>
        <p:sp>
          <p:nvSpPr>
            <p:cNvPr id="52" name="Rectangle 51"/>
            <p:cNvSpPr/>
            <p:nvPr/>
          </p:nvSpPr>
          <p:spPr>
            <a:xfrm>
              <a:off x="1540372" y="5483093"/>
              <a:ext cx="1000913" cy="24127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Controls</a:t>
              </a:r>
              <a:endParaRPr lang="en-US" dirty="0">
                <a:solidFill>
                  <a:schemeClr val="tx1"/>
                </a:solidFill>
              </a:endParaRPr>
            </a:p>
          </p:txBody>
        </p:sp>
      </p:grpSp>
      <p:pic>
        <p:nvPicPr>
          <p:cNvPr id="28" name="Picture 2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42723" y="2630249"/>
            <a:ext cx="189452" cy="181370"/>
          </a:xfrm>
          <a:prstGeom prst="rect">
            <a:avLst/>
          </a:prstGeom>
        </p:spPr>
      </p:pic>
      <p:cxnSp>
        <p:nvCxnSpPr>
          <p:cNvPr id="47" name="Straight Connector 46"/>
          <p:cNvCxnSpPr>
            <a:endCxn id="28" idx="0"/>
          </p:cNvCxnSpPr>
          <p:nvPr/>
        </p:nvCxnSpPr>
        <p:spPr>
          <a:xfrm>
            <a:off x="2323501" y="1799010"/>
            <a:ext cx="13948" cy="831238"/>
          </a:xfrm>
          <a:prstGeom prst="line">
            <a:avLst/>
          </a:prstGeom>
          <a:ln w="44450">
            <a:solidFill>
              <a:schemeClr val="tx1"/>
            </a:solidFill>
            <a:tailEnd type="triangl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2538353" y="1760910"/>
            <a:ext cx="602724" cy="831238"/>
          </a:xfrm>
          <a:prstGeom prst="line">
            <a:avLst/>
          </a:prstGeom>
          <a:ln w="44450">
            <a:solidFill>
              <a:schemeClr val="tx1"/>
            </a:solidFill>
            <a:tailEnd type="triangl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9" name="Picture 2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18228" y="2630249"/>
            <a:ext cx="189452" cy="181370"/>
          </a:xfrm>
          <a:prstGeom prst="rect">
            <a:avLst/>
          </a:prstGeom>
        </p:spPr>
      </p:pic>
      <p:sp>
        <p:nvSpPr>
          <p:cNvPr id="62" name="Rectangle 61"/>
          <p:cNvSpPr/>
          <p:nvPr/>
        </p:nvSpPr>
        <p:spPr>
          <a:xfrm>
            <a:off x="2751658" y="3486150"/>
            <a:ext cx="1387764" cy="18095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19" tIns="45709" rIns="91419" bIns="45709"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Linkage information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3" name="Rectangle 62"/>
          <p:cNvSpPr/>
          <p:nvPr/>
        </p:nvSpPr>
        <p:spPr>
          <a:xfrm>
            <a:off x="79659" y="3838537"/>
            <a:ext cx="1387764" cy="18095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19" tIns="45709" rIns="91419" bIns="45709"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Variant classifier information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8" name="Rounded Rectangle 67"/>
          <p:cNvSpPr/>
          <p:nvPr/>
        </p:nvSpPr>
        <p:spPr>
          <a:xfrm>
            <a:off x="5943601" y="4105555"/>
            <a:ext cx="1318952" cy="573860"/>
          </a:xfrm>
          <a:prstGeom prst="roundRect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19" tIns="45709" rIns="91419" bIns="45709" anchor="ctr"/>
          <a:lstStyle/>
          <a:p>
            <a:pPr algn="ctr"/>
            <a:r>
              <a:rPr lang="en-US" sz="2100" dirty="0">
                <a:solidFill>
                  <a:srgbClr val="FFFFFF"/>
                </a:solidFill>
                <a:cs typeface="Times New Roman"/>
              </a:rPr>
              <a:t>CLRT</a:t>
            </a:r>
            <a:r>
              <a:rPr lang="en-US" sz="2100" baseline="-25000" dirty="0">
                <a:solidFill>
                  <a:srgbClr val="FFFFFF"/>
                </a:solidFill>
                <a:cs typeface="Times New Roman"/>
              </a:rPr>
              <a:t>v</a:t>
            </a:r>
          </a:p>
        </p:txBody>
      </p:sp>
      <p:sp>
        <p:nvSpPr>
          <p:cNvPr id="69" name="Rounded Rectangle 68"/>
          <p:cNvSpPr/>
          <p:nvPr/>
        </p:nvSpPr>
        <p:spPr>
          <a:xfrm>
            <a:off x="6023342" y="2286000"/>
            <a:ext cx="1268611" cy="582930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19" tIns="45709" rIns="91419" bIns="45709" anchor="ctr"/>
          <a:lstStyle/>
          <a:p>
            <a:pPr algn="ctr"/>
            <a:r>
              <a:rPr lang="en-US" sz="2100" dirty="0">
                <a:solidFill>
                  <a:schemeClr val="tx1"/>
                </a:solidFill>
                <a:cs typeface="Times New Roman"/>
              </a:rPr>
              <a:t>Cases</a:t>
            </a:r>
          </a:p>
        </p:txBody>
      </p:sp>
      <p:sp>
        <p:nvSpPr>
          <p:cNvPr id="70" name="Rounded Rectangle 69"/>
          <p:cNvSpPr/>
          <p:nvPr/>
        </p:nvSpPr>
        <p:spPr>
          <a:xfrm>
            <a:off x="5943602" y="803345"/>
            <a:ext cx="1348351" cy="582930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19" tIns="45709" rIns="91419" bIns="45709" anchor="ctr"/>
          <a:lstStyle/>
          <a:p>
            <a:pPr algn="ctr"/>
            <a:r>
              <a:rPr lang="en-US" sz="2100" dirty="0">
                <a:solidFill>
                  <a:schemeClr val="tx1"/>
                </a:solidFill>
                <a:cs typeface="Times New Roman"/>
              </a:rPr>
              <a:t>Pedigrees</a:t>
            </a:r>
          </a:p>
        </p:txBody>
      </p:sp>
      <p:sp>
        <p:nvSpPr>
          <p:cNvPr id="71" name="Down Arrow 70"/>
          <p:cNvSpPr/>
          <p:nvPr/>
        </p:nvSpPr>
        <p:spPr>
          <a:xfrm>
            <a:off x="6479429" y="1419351"/>
            <a:ext cx="392414" cy="850392"/>
          </a:xfrm>
          <a:prstGeom prst="downArrow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lIns="91419" tIns="45709" rIns="91419" bIns="45709"/>
          <a:lstStyle/>
          <a:p>
            <a:endParaRPr lang="en-US" sz="2100" dirty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6034257" y="1473065"/>
            <a:ext cx="1271015" cy="584753"/>
          </a:xfrm>
          <a:prstGeom prst="rect">
            <a:avLst/>
          </a:prstGeom>
          <a:ln>
            <a:solidFill>
              <a:srgbClr val="FFFFFF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lIns="91419" tIns="45709" rIns="91419" bIns="45709" rtlCol="0">
            <a:spAutoFit/>
          </a:bodyPr>
          <a:lstStyle/>
          <a:p>
            <a:pPr algn="ctr"/>
            <a:r>
              <a:rPr lang="en-US" sz="1600" b="1" dirty="0">
                <a:cs typeface="Times New Roman"/>
              </a:rPr>
              <a:t>Unrelated cases</a:t>
            </a:r>
          </a:p>
        </p:txBody>
      </p:sp>
      <p:sp>
        <p:nvSpPr>
          <p:cNvPr id="75" name="Rounded Rectangle 74"/>
          <p:cNvSpPr/>
          <p:nvPr/>
        </p:nvSpPr>
        <p:spPr>
          <a:xfrm>
            <a:off x="7755650" y="4096482"/>
            <a:ext cx="1279134" cy="582930"/>
          </a:xfrm>
          <a:prstGeom prst="roundRect">
            <a:avLst/>
          </a:prstGeom>
          <a:solidFill>
            <a:schemeClr val="bg1">
              <a:lumMod val="85000"/>
            </a:schemeClr>
          </a:solidFill>
          <a:ln/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91419" tIns="45709" rIns="91419" bIns="45709" anchor="ctr"/>
          <a:lstStyle/>
          <a:p>
            <a:pPr algn="ctr"/>
            <a:r>
              <a:rPr lang="en-US" sz="2100" dirty="0">
                <a:solidFill>
                  <a:schemeClr val="tx1"/>
                </a:solidFill>
                <a:cs typeface="Times New Roman"/>
              </a:rPr>
              <a:t>CLRT</a:t>
            </a:r>
            <a:r>
              <a:rPr lang="en-US" sz="2100" baseline="-25000" dirty="0">
                <a:solidFill>
                  <a:schemeClr val="tx1"/>
                </a:solidFill>
                <a:cs typeface="Times New Roman"/>
              </a:rPr>
              <a:t>p</a:t>
            </a:r>
          </a:p>
        </p:txBody>
      </p:sp>
      <p:sp>
        <p:nvSpPr>
          <p:cNvPr id="76" name="Rounded Rectangle 75"/>
          <p:cNvSpPr/>
          <p:nvPr/>
        </p:nvSpPr>
        <p:spPr>
          <a:xfrm>
            <a:off x="7784496" y="809218"/>
            <a:ext cx="1268611" cy="582930"/>
          </a:xfrm>
          <a:prstGeom prst="round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91419" tIns="45709" rIns="91419" bIns="45709" anchor="ctr"/>
          <a:lstStyle/>
          <a:p>
            <a:pPr algn="ctr"/>
            <a:r>
              <a:rPr lang="en-US" sz="1600" dirty="0">
                <a:solidFill>
                  <a:srgbClr val="FFFFFF"/>
                </a:solidFill>
                <a:cs typeface="Times New Roman"/>
              </a:rPr>
              <a:t>Linkage information</a:t>
            </a:r>
          </a:p>
        </p:txBody>
      </p:sp>
      <p:sp>
        <p:nvSpPr>
          <p:cNvPr id="77" name="Rounded Rectangle 76"/>
          <p:cNvSpPr/>
          <p:nvPr/>
        </p:nvSpPr>
        <p:spPr>
          <a:xfrm>
            <a:off x="4395412" y="2914650"/>
            <a:ext cx="1294065" cy="582930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19" tIns="45709" rIns="91419" bIns="45709" anchor="ctr"/>
          <a:lstStyle/>
          <a:p>
            <a:pPr algn="ctr"/>
            <a:r>
              <a:rPr lang="en-US" sz="2100" dirty="0">
                <a:solidFill>
                  <a:schemeClr val="tx1"/>
                </a:solidFill>
                <a:cs typeface="Times New Roman"/>
              </a:rPr>
              <a:t>Controls</a:t>
            </a:r>
          </a:p>
        </p:txBody>
      </p:sp>
      <p:sp>
        <p:nvSpPr>
          <p:cNvPr id="78" name="Down Arrow 77"/>
          <p:cNvSpPr/>
          <p:nvPr/>
        </p:nvSpPr>
        <p:spPr>
          <a:xfrm>
            <a:off x="6461439" y="2893959"/>
            <a:ext cx="392414" cy="1170047"/>
          </a:xfrm>
          <a:prstGeom prst="downArrow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lIns="91419" tIns="45709" rIns="91419" bIns="45709"/>
          <a:lstStyle/>
          <a:p>
            <a:endParaRPr lang="en-US" sz="2100" dirty="0">
              <a:solidFill>
                <a:schemeClr val="tx1"/>
              </a:solidFill>
              <a:latin typeface="Times New Roman"/>
              <a:cs typeface="Times New Roman"/>
            </a:endParaRPr>
          </a:p>
          <a:p>
            <a:endParaRPr lang="en-US" sz="2100" dirty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sp>
        <p:nvSpPr>
          <p:cNvPr id="79" name="Down Arrow 78"/>
          <p:cNvSpPr/>
          <p:nvPr/>
        </p:nvSpPr>
        <p:spPr>
          <a:xfrm>
            <a:off x="8218188" y="1421992"/>
            <a:ext cx="392414" cy="2642015"/>
          </a:xfrm>
          <a:prstGeom prst="downArrow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lIns="91419" tIns="45709" rIns="91419" bIns="45709"/>
          <a:lstStyle/>
          <a:p>
            <a:endParaRPr lang="en-US" sz="210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sp>
        <p:nvSpPr>
          <p:cNvPr id="80" name="Rounded Rectangle 79"/>
          <p:cNvSpPr/>
          <p:nvPr/>
        </p:nvSpPr>
        <p:spPr>
          <a:xfrm>
            <a:off x="4163182" y="4096482"/>
            <a:ext cx="1268611" cy="582930"/>
          </a:xfrm>
          <a:prstGeom prst="round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91419" tIns="45709" rIns="91419" bIns="45709" anchor="ctr"/>
          <a:lstStyle/>
          <a:p>
            <a:pPr algn="ctr"/>
            <a:r>
              <a:rPr lang="en-US" sz="1600" dirty="0">
                <a:solidFill>
                  <a:srgbClr val="FFFFFF"/>
                </a:solidFill>
                <a:cs typeface="Times New Roman"/>
              </a:rPr>
              <a:t>Variant classifier information</a:t>
            </a:r>
          </a:p>
        </p:txBody>
      </p:sp>
      <p:sp>
        <p:nvSpPr>
          <p:cNvPr id="83" name="Bent Arrow 82"/>
          <p:cNvSpPr/>
          <p:nvPr/>
        </p:nvSpPr>
        <p:spPr>
          <a:xfrm rot="5400000">
            <a:off x="5635109" y="3220896"/>
            <a:ext cx="938450" cy="747772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41545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lIns="91419" tIns="45709" rIns="91419" bIns="45709"/>
          <a:lstStyle/>
          <a:p>
            <a:endParaRPr lang="en-US" sz="210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sp>
        <p:nvSpPr>
          <p:cNvPr id="84" name="Down Arrow 83"/>
          <p:cNvSpPr/>
          <p:nvPr/>
        </p:nvSpPr>
        <p:spPr>
          <a:xfrm rot="16200000">
            <a:off x="7318859" y="4151056"/>
            <a:ext cx="424271" cy="478085"/>
          </a:xfrm>
          <a:prstGeom prst="downArrow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lIns="91419" tIns="45709" rIns="91419" bIns="45709"/>
          <a:lstStyle/>
          <a:p>
            <a:endParaRPr lang="en-US" sz="2100" dirty="0">
              <a:solidFill>
                <a:schemeClr val="tx1"/>
              </a:solidFill>
              <a:latin typeface="Times New Roman"/>
              <a:cs typeface="Times New Roman"/>
            </a:endParaRPr>
          </a:p>
          <a:p>
            <a:endParaRPr lang="en-US" sz="2100" dirty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>
          <a:blip r:embed="rId9">
            <a:grayscl/>
            <a:biLevel thresh="50000"/>
          </a:blip>
          <a:srcRect/>
          <a:stretch>
            <a:fillRect/>
          </a:stretch>
        </p:blipFill>
        <p:spPr bwMode="auto">
          <a:xfrm>
            <a:off x="85737" y="4574113"/>
            <a:ext cx="2909271" cy="354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" name="Down Arrow 43"/>
          <p:cNvSpPr/>
          <p:nvPr/>
        </p:nvSpPr>
        <p:spPr>
          <a:xfrm rot="16200000">
            <a:off x="5492423" y="4177973"/>
            <a:ext cx="424271" cy="478085"/>
          </a:xfrm>
          <a:prstGeom prst="downArrow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lIns="91419" tIns="45709" rIns="91419" bIns="45709"/>
          <a:lstStyle/>
          <a:p>
            <a:endParaRPr lang="en-US" sz="2100" dirty="0">
              <a:solidFill>
                <a:schemeClr val="tx1"/>
              </a:solidFill>
              <a:latin typeface="Times New Roman"/>
              <a:cs typeface="Times New Roman"/>
            </a:endParaRPr>
          </a:p>
          <a:p>
            <a:endParaRPr lang="en-US" sz="2100" dirty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sp>
        <p:nvSpPr>
          <p:cNvPr id="45" name="Down Arrow 44"/>
          <p:cNvSpPr/>
          <p:nvPr/>
        </p:nvSpPr>
        <p:spPr>
          <a:xfrm rot="16200000">
            <a:off x="7342107" y="859429"/>
            <a:ext cx="424271" cy="478085"/>
          </a:xfrm>
          <a:prstGeom prst="downArrow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lIns="91419" tIns="45709" rIns="91419" bIns="45709"/>
          <a:lstStyle/>
          <a:p>
            <a:endParaRPr lang="en-US" sz="2100" dirty="0">
              <a:solidFill>
                <a:schemeClr val="tx1"/>
              </a:solidFill>
              <a:latin typeface="Times New Roman"/>
              <a:cs typeface="Times New Roman"/>
            </a:endParaRPr>
          </a:p>
          <a:p>
            <a:endParaRPr lang="en-US" sz="2100" dirty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052352" y="4564404"/>
            <a:ext cx="1158295" cy="3644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" name="Subtitle 2"/>
          <p:cNvSpPr txBox="1">
            <a:spLocks/>
          </p:cNvSpPr>
          <p:nvPr/>
        </p:nvSpPr>
        <p:spPr>
          <a:xfrm>
            <a:off x="504853" y="4494212"/>
            <a:ext cx="8610600" cy="13144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US" sz="1600" dirty="0" smtClean="0">
              <a:solidFill>
                <a:srgbClr val="000000"/>
              </a:solidFill>
            </a:endParaRPr>
          </a:p>
          <a:p>
            <a:pPr algn="r"/>
            <a:r>
              <a:rPr lang="en-US" sz="1200" dirty="0" smtClean="0">
                <a:solidFill>
                  <a:srgbClr val="000000"/>
                </a:solidFill>
              </a:rPr>
              <a:t>Hu H, … Huff CD, </a:t>
            </a:r>
            <a:r>
              <a:rPr lang="en-US" sz="1200" i="1" dirty="0" smtClean="0">
                <a:solidFill>
                  <a:srgbClr val="000000"/>
                </a:solidFill>
              </a:rPr>
              <a:t>Nature Biotechnology</a:t>
            </a:r>
            <a:r>
              <a:rPr lang="en-US" sz="1200" dirty="0" smtClean="0">
                <a:solidFill>
                  <a:srgbClr val="000000"/>
                </a:solidFill>
              </a:rPr>
              <a:t>, 2014.</a:t>
            </a:r>
            <a:endParaRPr lang="en-US" sz="1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1003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3350"/>
            <a:ext cx="8229600" cy="85725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/>
              <a:t>A linkage model designed for sequencing data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95300" y="1200150"/>
            <a:ext cx="8229600" cy="2895600"/>
          </a:xfrm>
        </p:spPr>
        <p:txBody>
          <a:bodyPr>
            <a:noAutofit/>
          </a:bodyPr>
          <a:lstStyle/>
          <a:p>
            <a:pPr>
              <a:spcBef>
                <a:spcPts val="100"/>
              </a:spcBef>
              <a:defRPr/>
            </a:pPr>
            <a:r>
              <a:rPr lang="en-US" sz="1800" dirty="0" smtClean="0">
                <a:solidFill>
                  <a:srgbClr val="000000"/>
                </a:solidFill>
              </a:rPr>
              <a:t>Evaluates </a:t>
            </a:r>
            <a:r>
              <a:rPr lang="en-US" sz="1800" dirty="0">
                <a:solidFill>
                  <a:srgbClr val="000000"/>
                </a:solidFill>
              </a:rPr>
              <a:t>compound heterozygotes under the recessive </a:t>
            </a:r>
            <a:r>
              <a:rPr lang="en-US" sz="1800" dirty="0" smtClean="0">
                <a:solidFill>
                  <a:srgbClr val="000000"/>
                </a:solidFill>
              </a:rPr>
              <a:t>model</a:t>
            </a:r>
          </a:p>
          <a:p>
            <a:pPr marL="0" indent="0">
              <a:spcBef>
                <a:spcPts val="100"/>
              </a:spcBef>
              <a:buFont typeface="Arial" charset="0"/>
              <a:buNone/>
              <a:defRPr/>
            </a:pPr>
            <a:endParaRPr lang="en-US" sz="1800" dirty="0" smtClean="0">
              <a:solidFill>
                <a:srgbClr val="000000"/>
              </a:solidFill>
            </a:endParaRPr>
          </a:p>
          <a:p>
            <a:pPr>
              <a:spcBef>
                <a:spcPts val="100"/>
              </a:spcBef>
              <a:defRPr/>
            </a:pPr>
            <a:r>
              <a:rPr lang="en-US" sz="1800" dirty="0">
                <a:solidFill>
                  <a:srgbClr val="000000"/>
                </a:solidFill>
              </a:rPr>
              <a:t>Evaluates </a:t>
            </a:r>
            <a:r>
              <a:rPr lang="en-US" sz="1800" dirty="0" smtClean="0">
                <a:solidFill>
                  <a:srgbClr val="000000"/>
                </a:solidFill>
              </a:rPr>
              <a:t>mutations </a:t>
            </a:r>
            <a:r>
              <a:rPr lang="en-US" sz="1800" dirty="0">
                <a:solidFill>
                  <a:srgbClr val="000000"/>
                </a:solidFill>
              </a:rPr>
              <a:t>under the dominant </a:t>
            </a:r>
            <a:r>
              <a:rPr lang="en-US" sz="1800" dirty="0" smtClean="0">
                <a:solidFill>
                  <a:srgbClr val="000000"/>
                </a:solidFill>
              </a:rPr>
              <a:t>model</a:t>
            </a:r>
          </a:p>
          <a:p>
            <a:pPr marL="0" indent="0">
              <a:spcBef>
                <a:spcPts val="100"/>
              </a:spcBef>
              <a:buFont typeface="Arial" charset="0"/>
              <a:buNone/>
              <a:defRPr/>
            </a:pPr>
            <a:endParaRPr lang="en-US" sz="1800" dirty="0">
              <a:solidFill>
                <a:srgbClr val="000000"/>
              </a:solidFill>
            </a:endParaRPr>
          </a:p>
          <a:p>
            <a:pPr>
              <a:spcBef>
                <a:spcPts val="100"/>
              </a:spcBef>
              <a:defRPr/>
            </a:pPr>
            <a:r>
              <a:rPr lang="en-US" sz="1800" dirty="0" smtClean="0">
                <a:solidFill>
                  <a:srgbClr val="000000"/>
                </a:solidFill>
              </a:rPr>
              <a:t>Gene-based, combining information from multiple variants across families</a:t>
            </a:r>
          </a:p>
          <a:p>
            <a:pPr marL="0" indent="0">
              <a:spcBef>
                <a:spcPts val="100"/>
              </a:spcBef>
              <a:buFont typeface="Arial" charset="0"/>
              <a:buNone/>
              <a:defRPr/>
            </a:pPr>
            <a:endParaRPr lang="en-US" sz="1800" dirty="0" smtClean="0">
              <a:solidFill>
                <a:srgbClr val="000000"/>
              </a:solidFill>
            </a:endParaRPr>
          </a:p>
          <a:p>
            <a:pPr>
              <a:spcBef>
                <a:spcPts val="100"/>
              </a:spcBef>
              <a:defRPr/>
            </a:pPr>
            <a:r>
              <a:rPr lang="en-US" sz="1800" dirty="0" smtClean="0">
                <a:solidFill>
                  <a:srgbClr val="000000"/>
                </a:solidFill>
              </a:rPr>
              <a:t>Selects variants to evaluate based on either:</a:t>
            </a:r>
          </a:p>
          <a:p>
            <a:pPr lvl="1">
              <a:spcBef>
                <a:spcPts val="100"/>
              </a:spcBef>
              <a:defRPr/>
            </a:pPr>
            <a:r>
              <a:rPr lang="en-US" sz="1800" dirty="0" smtClean="0">
                <a:solidFill>
                  <a:srgbClr val="000000"/>
                </a:solidFill>
              </a:rPr>
              <a:t>Case-control and variant prioritization information (optimal for multiple families)</a:t>
            </a:r>
          </a:p>
          <a:p>
            <a:pPr lvl="1">
              <a:spcBef>
                <a:spcPts val="100"/>
              </a:spcBef>
              <a:defRPr/>
            </a:pPr>
            <a:r>
              <a:rPr lang="en-US" sz="1800" dirty="0" smtClean="0">
                <a:solidFill>
                  <a:srgbClr val="000000"/>
                </a:solidFill>
              </a:rPr>
              <a:t>A combination of LOD score, case-control, and variant prioritization (optimal for a single family)</a:t>
            </a:r>
          </a:p>
          <a:p>
            <a:pPr lvl="1">
              <a:spcBef>
                <a:spcPts val="100"/>
              </a:spcBef>
              <a:defRPr/>
            </a:pPr>
            <a:r>
              <a:rPr lang="en-US" sz="1800" dirty="0" smtClean="0">
                <a:solidFill>
                  <a:srgbClr val="000000"/>
                </a:solidFill>
              </a:rPr>
              <a:t>LOD score only</a:t>
            </a:r>
          </a:p>
          <a:p>
            <a:pPr marL="0" indent="0">
              <a:spcBef>
                <a:spcPts val="100"/>
              </a:spcBef>
              <a:buFont typeface="Arial" charset="0"/>
              <a:buNone/>
              <a:defRPr/>
            </a:pPr>
            <a:endParaRPr lang="en-US" sz="1800" dirty="0">
              <a:solidFill>
                <a:srgbClr val="000000"/>
              </a:solidFill>
            </a:endParaRPr>
          </a:p>
        </p:txBody>
      </p:sp>
      <p:sp>
        <p:nvSpPr>
          <p:cNvPr id="46084" name="Subtitle 2"/>
          <p:cNvSpPr txBox="1">
            <a:spLocks/>
          </p:cNvSpPr>
          <p:nvPr/>
        </p:nvSpPr>
        <p:spPr bwMode="auto">
          <a:xfrm>
            <a:off x="228600" y="4486275"/>
            <a:ext cx="8610600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20000"/>
              </a:spcBef>
              <a:buFont typeface="Arial" charset="0"/>
              <a:buNone/>
            </a:pPr>
            <a:endParaRPr lang="en-US" sz="1600"/>
          </a:p>
          <a:p>
            <a:pPr algn="ctr" eaLnBrk="1" hangingPunct="1">
              <a:spcBef>
                <a:spcPct val="20000"/>
              </a:spcBef>
              <a:buFont typeface="Arial" charset="0"/>
              <a:buNone/>
            </a:pPr>
            <a:r>
              <a:rPr lang="en-US" sz="1600"/>
              <a:t>Hu H, … Huff CD, </a:t>
            </a:r>
            <a:r>
              <a:rPr lang="en-US" sz="1600" i="1"/>
              <a:t>Nature Biotechnology</a:t>
            </a:r>
            <a:r>
              <a:rPr lang="en-US" sz="1600"/>
              <a:t>, 2014.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73100" y="-228600"/>
            <a:ext cx="7772400" cy="1102520"/>
          </a:xfrm>
        </p:spPr>
        <p:txBody>
          <a:bodyPr vert="horz" lIns="91419" tIns="45709" rIns="91419" bIns="45709" rtlCol="0" anchor="ctr">
            <a:noAutofit/>
          </a:bodyPr>
          <a:lstStyle/>
          <a:p>
            <a:r>
              <a:rPr lang="en-US" sz="20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Number of families needed to identify </a:t>
            </a:r>
            <a:br>
              <a:rPr lang="en-US" sz="20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rPr>
            </a:br>
            <a:r>
              <a:rPr lang="en-US" sz="20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a causal gene with 80% power (</a:t>
            </a:r>
            <a:r>
              <a:rPr lang="en-US" sz="2000" dirty="0">
                <a:solidFill>
                  <a:srgbClr val="FFFFFF"/>
                </a:solidFill>
              </a:rPr>
              <a:t>α=5x10</a:t>
            </a:r>
            <a:r>
              <a:rPr lang="en-US" sz="2000" baseline="30000" dirty="0">
                <a:solidFill>
                  <a:srgbClr val="FFFFFF"/>
                </a:solidFill>
              </a:rPr>
              <a:t>-</a:t>
            </a:r>
            <a:r>
              <a:rPr lang="en-US" sz="2000" baseline="30000" dirty="0" smtClean="0">
                <a:solidFill>
                  <a:srgbClr val="FFFFFF"/>
                </a:solidFill>
              </a:rPr>
              <a:t>4)</a:t>
            </a:r>
            <a:endParaRPr lang="en-US" sz="20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" y="4629150"/>
            <a:ext cx="9029700" cy="609601"/>
          </a:xfrm>
        </p:spPr>
        <p:txBody>
          <a:bodyPr>
            <a:normAutofit/>
          </a:bodyPr>
          <a:lstStyle/>
          <a:p>
            <a:r>
              <a:rPr lang="en-US" sz="1200" dirty="0" smtClean="0">
                <a:solidFill>
                  <a:srgbClr val="FFFFFF"/>
                </a:solidFill>
              </a:rPr>
              <a:t>Simulations based on a Wright-Fisher model with  50% of variants </a:t>
            </a:r>
          </a:p>
          <a:p>
            <a:r>
              <a:rPr lang="en-US" sz="1200" dirty="0" smtClean="0">
                <a:solidFill>
                  <a:srgbClr val="FFFFFF"/>
                </a:solidFill>
              </a:rPr>
              <a:t>causal and causal variants absent among controls.  Control sample size was 1000.</a:t>
            </a:r>
            <a:endParaRPr lang="en-US" sz="1200" dirty="0">
              <a:solidFill>
                <a:srgbClr val="FFFF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342789" y="743016"/>
            <a:ext cx="1477746" cy="461643"/>
          </a:xfrm>
          <a:prstGeom prst="rect">
            <a:avLst/>
          </a:prstGeom>
          <a:noFill/>
        </p:spPr>
        <p:txBody>
          <a:bodyPr wrap="none" lIns="91419" tIns="45709" rIns="91419" bIns="45709" rtlCol="0">
            <a:spAutoFit/>
          </a:bodyPr>
          <a:lstStyle/>
          <a:p>
            <a:pPr algn="ctr"/>
            <a:r>
              <a:rPr lang="en-US" sz="1200" dirty="0">
                <a:solidFill>
                  <a:srgbClr val="FFFFFF"/>
                </a:solidFill>
              </a:rPr>
              <a:t>Dominant </a:t>
            </a:r>
          </a:p>
          <a:p>
            <a:pPr algn="ctr"/>
            <a:r>
              <a:rPr lang="en-US" sz="1200" u="sng" dirty="0">
                <a:solidFill>
                  <a:srgbClr val="FFFFFF"/>
                </a:solidFill>
              </a:rPr>
              <a:t>(affected 1</a:t>
            </a:r>
            <a:r>
              <a:rPr lang="en-US" sz="1200" u="sng" baseline="30000" dirty="0">
                <a:solidFill>
                  <a:srgbClr val="FFFFFF"/>
                </a:solidFill>
              </a:rPr>
              <a:t>st</a:t>
            </a:r>
            <a:r>
              <a:rPr lang="en-US" sz="1200" u="sng" dirty="0">
                <a:solidFill>
                  <a:srgbClr val="FFFFFF"/>
                </a:solidFill>
              </a:rPr>
              <a:t> cousins)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451004" y="740029"/>
            <a:ext cx="1287314" cy="461643"/>
          </a:xfrm>
          <a:prstGeom prst="rect">
            <a:avLst/>
          </a:prstGeom>
          <a:noFill/>
        </p:spPr>
        <p:txBody>
          <a:bodyPr wrap="none" lIns="91419" tIns="45709" rIns="91419" bIns="45709" rtlCol="0">
            <a:spAutoFit/>
          </a:bodyPr>
          <a:lstStyle/>
          <a:p>
            <a:pPr algn="ctr"/>
            <a:r>
              <a:rPr lang="en-US" sz="1200" dirty="0">
                <a:solidFill>
                  <a:srgbClr val="FFFFFF"/>
                </a:solidFill>
              </a:rPr>
              <a:t>Recessive</a:t>
            </a:r>
          </a:p>
          <a:p>
            <a:pPr algn="ctr"/>
            <a:r>
              <a:rPr lang="en-US" sz="1200" u="sng" dirty="0">
                <a:solidFill>
                  <a:srgbClr val="FFFFFF"/>
                </a:solidFill>
              </a:rPr>
              <a:t>(affected siblings)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106960" y="746567"/>
            <a:ext cx="1552937" cy="461643"/>
          </a:xfrm>
          <a:prstGeom prst="rect">
            <a:avLst/>
          </a:prstGeom>
          <a:noFill/>
        </p:spPr>
        <p:txBody>
          <a:bodyPr wrap="none" lIns="91419" tIns="45709" rIns="91419" bIns="45709" rtlCol="0">
            <a:spAutoFit/>
          </a:bodyPr>
          <a:lstStyle/>
          <a:p>
            <a:pPr algn="ctr"/>
            <a:r>
              <a:rPr lang="en-US" sz="1200" i="1" dirty="0">
                <a:solidFill>
                  <a:srgbClr val="FFFFFF"/>
                </a:solidFill>
              </a:rPr>
              <a:t>De novo </a:t>
            </a:r>
          </a:p>
          <a:p>
            <a:pPr algn="ctr"/>
            <a:r>
              <a:rPr lang="en-US" sz="1200" u="sng" dirty="0">
                <a:solidFill>
                  <a:srgbClr val="FFFFFF"/>
                </a:solidFill>
              </a:rPr>
              <a:t>(parent-offspring trio)</a:t>
            </a:r>
          </a:p>
        </p:txBody>
      </p:sp>
      <p:graphicFrame>
        <p:nvGraphicFramePr>
          <p:cNvPr id="11" name="Chart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03281904"/>
              </p:ext>
            </p:extLst>
          </p:nvPr>
        </p:nvGraphicFramePr>
        <p:xfrm>
          <a:off x="114302" y="1143083"/>
          <a:ext cx="3162300" cy="34099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2" name="Chart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53865480"/>
              </p:ext>
            </p:extLst>
          </p:nvPr>
        </p:nvGraphicFramePr>
        <p:xfrm>
          <a:off x="3276602" y="1143083"/>
          <a:ext cx="2971802" cy="33601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3" name="Chart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59066969"/>
              </p:ext>
            </p:extLst>
          </p:nvPr>
        </p:nvGraphicFramePr>
        <p:xfrm>
          <a:off x="6137880" y="1096458"/>
          <a:ext cx="2942620" cy="34401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280937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1905000" y="206375"/>
            <a:ext cx="6781800" cy="536575"/>
          </a:xfrm>
          <a:prstGeom prst="rect">
            <a:avLst/>
          </a:prstGeom>
        </p:spPr>
        <p:txBody>
          <a:bodyPr>
            <a:normAutofit fontScale="7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3600" i="1" dirty="0" smtClean="0"/>
              <a:t>GOLM1</a:t>
            </a:r>
            <a:r>
              <a:rPr lang="en-US" sz="3600" dirty="0" smtClean="0"/>
              <a:t>: A novel melanoma susceptibility gene</a:t>
            </a:r>
            <a:endParaRPr lang="en-US" sz="3600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457200" y="1063625"/>
            <a:ext cx="8229600" cy="3371850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2800" dirty="0" smtClean="0">
                <a:solidFill>
                  <a:srgbClr val="000000"/>
                </a:solidFill>
              </a:rPr>
              <a:t>Previous linkage studies had implicated and replicated the locus, but with LOD scores &lt; 3.</a:t>
            </a:r>
          </a:p>
          <a:p>
            <a:pPr>
              <a:defRPr/>
            </a:pPr>
            <a:r>
              <a:rPr lang="en-US" sz="2800" dirty="0" smtClean="0"/>
              <a:t>Whole-</a:t>
            </a:r>
            <a:r>
              <a:rPr lang="en-US" sz="2800" dirty="0" err="1" smtClean="0"/>
              <a:t>exome</a:t>
            </a:r>
            <a:r>
              <a:rPr lang="en-US" sz="2800" dirty="0" smtClean="0"/>
              <a:t> sequencing of 30 individuals in 15 families identified a rare, </a:t>
            </a:r>
            <a:r>
              <a:rPr lang="en-US" sz="2800" dirty="0" err="1" smtClean="0"/>
              <a:t>nonsynymous</a:t>
            </a:r>
            <a:r>
              <a:rPr lang="en-US" sz="2800" dirty="0" smtClean="0"/>
              <a:t> variant segregating with disease. </a:t>
            </a:r>
          </a:p>
          <a:p>
            <a:pPr>
              <a:defRPr/>
            </a:pPr>
            <a:r>
              <a:rPr lang="en-US" sz="2800" dirty="0" smtClean="0"/>
              <a:t>Gene-level p-value of 0.001 in </a:t>
            </a:r>
            <a:r>
              <a:rPr lang="en-US" sz="2800" dirty="0" err="1" smtClean="0"/>
              <a:t>pVAAST</a:t>
            </a:r>
            <a:r>
              <a:rPr lang="en-US" sz="2800" dirty="0" smtClean="0"/>
              <a:t>.</a:t>
            </a:r>
          </a:p>
          <a:p>
            <a:pPr>
              <a:defRPr/>
            </a:pPr>
            <a:r>
              <a:rPr lang="en-US" sz="2800" dirty="0" smtClean="0"/>
              <a:t>Variant frequency sufficient for case-control genotype validation.</a:t>
            </a:r>
          </a:p>
          <a:p>
            <a:pPr lvl="1">
              <a:defRPr/>
            </a:pPr>
            <a:r>
              <a:rPr lang="en-US" sz="2400" dirty="0"/>
              <a:t>p</a:t>
            </a:r>
            <a:r>
              <a:rPr lang="en-US" sz="2400" dirty="0" smtClean="0"/>
              <a:t>=0.0002, OR=9.8 in 454 familial cases and 396 controls from Utah</a:t>
            </a:r>
          </a:p>
          <a:p>
            <a:pPr lvl="1">
              <a:defRPr/>
            </a:pPr>
            <a:r>
              <a:rPr lang="en-US" sz="2400" dirty="0"/>
              <a:t>p</a:t>
            </a:r>
            <a:r>
              <a:rPr lang="en-US" sz="2400" dirty="0" smtClean="0"/>
              <a:t>=0.015, OR=2.5 in 1,534 cases and 1,146 controls from Texas</a:t>
            </a:r>
          </a:p>
          <a:p>
            <a:pPr>
              <a:defRPr/>
            </a:pPr>
            <a:endParaRPr lang="en-US" sz="2800" dirty="0" smtClean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76200" y="4686300"/>
            <a:ext cx="4495800" cy="35401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  <a:defRPr/>
            </a:pPr>
            <a:r>
              <a:rPr lang="en-US" sz="1200" dirty="0" err="1" smtClean="0">
                <a:solidFill>
                  <a:srgbClr val="000000"/>
                </a:solidFill>
              </a:rPr>
              <a:t>Teerlink</a:t>
            </a:r>
            <a:r>
              <a:rPr lang="en-US" sz="1200" dirty="0" smtClean="0">
                <a:solidFill>
                  <a:srgbClr val="000000"/>
                </a:solidFill>
              </a:rPr>
              <a:t> C, Huff CD, …, Cannon-Albright, LA, </a:t>
            </a:r>
            <a:r>
              <a:rPr lang="en-US" sz="1200" i="1" dirty="0" smtClean="0">
                <a:solidFill>
                  <a:srgbClr val="000000"/>
                </a:solidFill>
              </a:rPr>
              <a:t>JNCI</a:t>
            </a:r>
            <a:r>
              <a:rPr lang="en-US" sz="1200" dirty="0" smtClean="0">
                <a:solidFill>
                  <a:srgbClr val="000000"/>
                </a:solidFill>
              </a:rPr>
              <a:t>, 2018.</a:t>
            </a:r>
            <a:endParaRPr lang="en-US" sz="1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0512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43933" y="0"/>
            <a:ext cx="8864600" cy="857250"/>
          </a:xfrm>
        </p:spPr>
        <p:txBody>
          <a:bodyPr>
            <a:noAutofit/>
          </a:bodyPr>
          <a:lstStyle/>
          <a:p>
            <a:r>
              <a:rPr lang="en-US" sz="2400" dirty="0" smtClean="0"/>
              <a:t>Identifying cryptic relationships and validating known relationships from IBD segment data using ERSA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127000" y="4842213"/>
            <a:ext cx="8839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rgbClr val="000000"/>
                </a:solidFill>
              </a:rPr>
              <a:t>Huff CD*, Witherspoon DJ*, et al.  </a:t>
            </a:r>
            <a:r>
              <a:rPr lang="en-US" sz="1000" i="1" dirty="0" smtClean="0">
                <a:solidFill>
                  <a:srgbClr val="000000"/>
                </a:solidFill>
              </a:rPr>
              <a:t>Genome Research</a:t>
            </a:r>
            <a:r>
              <a:rPr lang="en-US" sz="1000" dirty="0" smtClean="0">
                <a:solidFill>
                  <a:srgbClr val="000000"/>
                </a:solidFill>
              </a:rPr>
              <a:t>, 2011.</a:t>
            </a:r>
            <a:endParaRPr lang="en-US" sz="1000" dirty="0">
              <a:solidFill>
                <a:srgbClr val="000000"/>
              </a:solidFill>
            </a:endParaRPr>
          </a:p>
        </p:txBody>
      </p:sp>
      <p:pic>
        <p:nvPicPr>
          <p:cNvPr id="5" name="Picture 4" descr="Fig1_IBDConcept_A.ai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569551" y="-843280"/>
            <a:ext cx="1869440" cy="5842002"/>
          </a:xfrm>
          <a:prstGeom prst="rect">
            <a:avLst/>
          </a:prstGeom>
        </p:spPr>
      </p:pic>
      <p:pic>
        <p:nvPicPr>
          <p:cNvPr id="8" name="Picture 7" descr="Fig1_IBDConceptc_B.ai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3251285"/>
            <a:ext cx="2489200" cy="1524000"/>
          </a:xfrm>
          <a:prstGeom prst="rect">
            <a:avLst/>
          </a:prstGeom>
        </p:spPr>
      </p:pic>
      <p:pic>
        <p:nvPicPr>
          <p:cNvPr id="9" name="Picture 8" descr="Fig1_IBDConcept_C.ai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3073569"/>
            <a:ext cx="2489204" cy="1768645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752600" y="2946611"/>
            <a:ext cx="1295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000000"/>
                </a:solidFill>
              </a:rPr>
              <a:t>Generation 1</a:t>
            </a: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810000" y="2946611"/>
            <a:ext cx="1295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000000"/>
                </a:solidFill>
              </a:rPr>
              <a:t>Generation 2</a:t>
            </a: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873750" y="2946611"/>
            <a:ext cx="1295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000000"/>
                </a:solidFill>
              </a:rPr>
              <a:t>Generation 3</a:t>
            </a:r>
            <a:endParaRPr lang="en-US" sz="1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6737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rgbClr val="000000"/>
                </a:solidFill>
                <a:ea typeface="+mj-ea"/>
                <a:cs typeface="+mj-cs"/>
              </a:rPr>
              <a:t>Sequencing association studies: Outline</a:t>
            </a:r>
            <a:endParaRPr lang="en-US" dirty="0">
              <a:solidFill>
                <a:srgbClr val="000000"/>
              </a:solidFill>
              <a:ea typeface="+mj-ea"/>
              <a:cs typeface="+mj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57350"/>
            <a:ext cx="8229600" cy="2994025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1200"/>
              </a:spcAft>
              <a:buFont typeface="Arial"/>
              <a:buChar char="•"/>
              <a:defRPr/>
            </a:pPr>
            <a:r>
              <a:rPr lang="en-US" sz="2400" dirty="0" smtClean="0">
                <a:solidFill>
                  <a:srgbClr val="000000"/>
                </a:solidFill>
                <a:ea typeface="+mn-ea"/>
                <a:cs typeface="+mn-cs"/>
              </a:rPr>
              <a:t>Rare variant association tests</a:t>
            </a:r>
          </a:p>
          <a:p>
            <a:pPr eaLnBrk="1" fontAlgn="auto" hangingPunct="1">
              <a:spcAft>
                <a:spcPts val="1200"/>
              </a:spcAft>
              <a:buFont typeface="Arial"/>
              <a:buChar char="•"/>
              <a:defRPr/>
            </a:pPr>
            <a:r>
              <a:rPr lang="en-US" sz="2400" dirty="0" smtClean="0">
                <a:solidFill>
                  <a:srgbClr val="000000"/>
                </a:solidFill>
                <a:ea typeface="+mn-ea"/>
                <a:cs typeface="+mn-cs"/>
              </a:rPr>
              <a:t>Family-based studies</a:t>
            </a:r>
          </a:p>
          <a:p>
            <a:pPr eaLnBrk="1" fontAlgn="auto" hangingPunct="1">
              <a:spcAft>
                <a:spcPts val="1200"/>
              </a:spcAft>
              <a:buFont typeface="Arial"/>
              <a:buChar char="•"/>
              <a:defRPr/>
            </a:pPr>
            <a:r>
              <a:rPr lang="en-US" sz="2400" dirty="0" smtClean="0">
                <a:solidFill>
                  <a:srgbClr val="000000"/>
                </a:solidFill>
                <a:ea typeface="+mn-ea"/>
                <a:cs typeface="+mn-cs"/>
              </a:rPr>
              <a:t>Controlling for cross-platform stratification biases</a:t>
            </a:r>
          </a:p>
          <a:p>
            <a:pPr eaLnBrk="1" fontAlgn="auto" hangingPunct="1">
              <a:spcAft>
                <a:spcPts val="1200"/>
              </a:spcAft>
              <a:buFont typeface="Arial"/>
              <a:buChar char="•"/>
              <a:defRPr/>
            </a:pPr>
            <a:r>
              <a:rPr lang="en-US" sz="2400" dirty="0" smtClean="0">
                <a:solidFill>
                  <a:srgbClr val="000000"/>
                </a:solidFill>
                <a:ea typeface="+mn-ea"/>
                <a:cs typeface="+mn-cs"/>
              </a:rPr>
              <a:t>Somatic-germline interaction</a:t>
            </a: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endParaRPr lang="en-US" dirty="0" smtClean="0">
              <a:solidFill>
                <a:srgbClr val="000000"/>
              </a:solidFill>
              <a:ea typeface="+mn-ea"/>
              <a:cs typeface="+mn-cs"/>
            </a:endParaRP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endParaRPr lang="en-US" dirty="0" smtClean="0">
              <a:solidFill>
                <a:srgbClr val="000000"/>
              </a:solidFill>
              <a:ea typeface="+mn-ea"/>
            </a:endParaRPr>
          </a:p>
          <a:p>
            <a:pPr lvl="1" eaLnBrk="1" fontAlgn="auto" hangingPunct="1">
              <a:spcAft>
                <a:spcPts val="0"/>
              </a:spcAft>
              <a:buFont typeface="Arial"/>
              <a:buChar char="–"/>
              <a:defRPr/>
            </a:pPr>
            <a:endParaRPr lang="en-US" dirty="0" smtClean="0">
              <a:solidFill>
                <a:srgbClr val="000000"/>
              </a:solidFill>
              <a:ea typeface="+mn-ea"/>
            </a:endParaRP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endParaRPr lang="en-US" dirty="0" smtClean="0">
              <a:solidFill>
                <a:srgbClr val="000000"/>
              </a:solidFill>
              <a:ea typeface="+mn-ea"/>
              <a:cs typeface="+mn-cs"/>
            </a:endParaRP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endParaRPr lang="en-US" dirty="0" smtClean="0">
              <a:solidFill>
                <a:srgbClr val="000000"/>
              </a:solidFill>
              <a:ea typeface="+mn-ea"/>
              <a:cs typeface="+mn-cs"/>
            </a:endParaRP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endParaRPr lang="en-US" dirty="0">
              <a:solidFill>
                <a:srgbClr val="000000"/>
              </a:solidFill>
              <a:ea typeface="+mn-ea"/>
              <a:cs typeface="+mn-cs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7" name="Picture 3"/>
          <p:cNvPicPr>
            <a:picLocks noChangeAspect="1" noChangeArrowheads="1"/>
          </p:cNvPicPr>
          <p:nvPr/>
        </p:nvPicPr>
        <p:blipFill rotWithShape="1">
          <a:blip r:embed="rId2"/>
          <a:srcRect l="4002" t="15998" r="5998" b="3467"/>
          <a:stretch/>
        </p:blipFill>
        <p:spPr bwMode="auto">
          <a:xfrm>
            <a:off x="685800" y="1078442"/>
            <a:ext cx="7315200" cy="3765041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sp>
        <p:nvSpPr>
          <p:cNvPr id="5" name="Title 1"/>
          <p:cNvSpPr txBox="1">
            <a:spLocks/>
          </p:cNvSpPr>
          <p:nvPr/>
        </p:nvSpPr>
        <p:spPr bwMode="auto">
          <a:xfrm>
            <a:off x="304800" y="209550"/>
            <a:ext cx="8534400" cy="64532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400" dirty="0" smtClean="0">
                <a:solidFill>
                  <a:srgbClr val="D9D9D9"/>
                </a:solidFill>
                <a:latin typeface="+mn-lt"/>
                <a:ea typeface="+mn-ea"/>
                <a:cs typeface="+mn-cs"/>
              </a:rPr>
              <a:t>ERSA’s relationship detection accuracy from high-density SNP data</a:t>
            </a:r>
            <a:endParaRPr lang="en-US" sz="2400" dirty="0">
              <a:solidFill>
                <a:srgbClr val="D9D9D9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 rot="16200000">
            <a:off x="3721960" y="2775651"/>
            <a:ext cx="9456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Exact match</a:t>
            </a:r>
            <a:endParaRPr lang="en-US" sz="1200" dirty="0"/>
          </a:p>
        </p:txBody>
      </p:sp>
      <p:sp>
        <p:nvSpPr>
          <p:cNvPr id="6" name="TextBox 5"/>
          <p:cNvSpPr txBox="1"/>
          <p:nvPr/>
        </p:nvSpPr>
        <p:spPr>
          <a:xfrm rot="16200000">
            <a:off x="3768129" y="1858459"/>
            <a:ext cx="85335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+/- 1 meiosis</a:t>
            </a:r>
            <a:endParaRPr lang="en-US" sz="1000" dirty="0"/>
          </a:p>
        </p:txBody>
      </p:sp>
      <p:sp>
        <p:nvSpPr>
          <p:cNvPr id="7" name="TextBox 6"/>
          <p:cNvSpPr txBox="1"/>
          <p:nvPr/>
        </p:nvSpPr>
        <p:spPr>
          <a:xfrm>
            <a:off x="3961543" y="1353187"/>
            <a:ext cx="47155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/>
              <a:t>p&lt;0.05 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239898019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7150"/>
            <a:ext cx="8229600" cy="85725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PADRE:  Pedigree aware distant relationship estimation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5" name="Picture 4" descr="Figure6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967"/>
          <a:stretch/>
        </p:blipFill>
        <p:spPr>
          <a:xfrm>
            <a:off x="212172" y="1485900"/>
            <a:ext cx="4226980" cy="17145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37572" y="4558724"/>
            <a:ext cx="88392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arenR"/>
            </a:pPr>
            <a:r>
              <a:rPr lang="en-US" sz="1600" dirty="0" smtClean="0">
                <a:solidFill>
                  <a:srgbClr val="000000"/>
                </a:solidFill>
              </a:rPr>
              <a:t>Staples J., …, Below, J.E., Huff, C.D. </a:t>
            </a:r>
            <a:r>
              <a:rPr lang="en-US" sz="1600" i="1" dirty="0" smtClean="0">
                <a:solidFill>
                  <a:srgbClr val="000000"/>
                </a:solidFill>
              </a:rPr>
              <a:t>AJHG</a:t>
            </a:r>
            <a:r>
              <a:rPr lang="en-US" sz="1600" dirty="0" smtClean="0">
                <a:solidFill>
                  <a:srgbClr val="000000"/>
                </a:solidFill>
              </a:rPr>
              <a:t>, 2016.</a:t>
            </a:r>
          </a:p>
          <a:p>
            <a:pPr marL="342900" indent="-342900">
              <a:buAutoNum type="arabicParenR"/>
            </a:pPr>
            <a:r>
              <a:rPr lang="en-US" sz="1600" dirty="0" smtClean="0">
                <a:solidFill>
                  <a:srgbClr val="000000"/>
                </a:solidFill>
              </a:rPr>
              <a:t>Staples J., … Below J.E., </a:t>
            </a:r>
            <a:r>
              <a:rPr lang="en-US" sz="1600" i="1" dirty="0" smtClean="0">
                <a:solidFill>
                  <a:srgbClr val="000000"/>
                </a:solidFill>
              </a:rPr>
              <a:t>AJHG</a:t>
            </a:r>
            <a:r>
              <a:rPr lang="en-US" sz="1600" dirty="0" smtClean="0">
                <a:solidFill>
                  <a:srgbClr val="000000"/>
                </a:solidFill>
              </a:rPr>
              <a:t>, 2014.</a:t>
            </a: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3122" y="4057651"/>
            <a:ext cx="8839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000000"/>
                </a:solidFill>
              </a:rPr>
              <a:t>PADRE</a:t>
            </a:r>
            <a:r>
              <a:rPr lang="en-US" sz="1200" baseline="30000" dirty="0" smtClean="0">
                <a:solidFill>
                  <a:srgbClr val="000000"/>
                </a:solidFill>
              </a:rPr>
              <a:t>1</a:t>
            </a:r>
            <a:r>
              <a:rPr lang="en-US" sz="1200" dirty="0" smtClean="0">
                <a:solidFill>
                  <a:srgbClr val="000000"/>
                </a:solidFill>
              </a:rPr>
              <a:t> combines ERSA and PRIMUS</a:t>
            </a:r>
            <a:r>
              <a:rPr lang="en-US" sz="1200" baseline="30000" dirty="0" smtClean="0">
                <a:solidFill>
                  <a:srgbClr val="000000"/>
                </a:solidFill>
              </a:rPr>
              <a:t>2</a:t>
            </a:r>
            <a:r>
              <a:rPr lang="en-US" sz="1200" dirty="0" smtClean="0">
                <a:solidFill>
                  <a:srgbClr val="000000"/>
                </a:solidFill>
              </a:rPr>
              <a:t> in a composite likelihood framework to reconstruct large, distantly related pedigrees.</a:t>
            </a:r>
            <a:endParaRPr lang="en-US" sz="1200" dirty="0">
              <a:solidFill>
                <a:srgbClr val="000000"/>
              </a:solidFill>
            </a:endParaRPr>
          </a:p>
        </p:txBody>
      </p:sp>
      <p:pic>
        <p:nvPicPr>
          <p:cNvPr id="10" name="Picture 9" descr="Macintosh HD:Users:grapas2:Desktop:Screen Shot 2014-11-13 at 6.56.15 PM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485900"/>
            <a:ext cx="4254500" cy="188595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Rectangle 10"/>
          <p:cNvSpPr/>
          <p:nvPr/>
        </p:nvSpPr>
        <p:spPr>
          <a:xfrm>
            <a:off x="5257800" y="3371850"/>
            <a:ext cx="32004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 smtClean="0"/>
              <a:t>Pairwise relationship accuracy on simulated pedigrees</a:t>
            </a:r>
            <a:endParaRPr lang="en-US" sz="1000" dirty="0"/>
          </a:p>
        </p:txBody>
      </p:sp>
      <p:sp>
        <p:nvSpPr>
          <p:cNvPr id="12" name="Rectangle 11"/>
          <p:cNvSpPr/>
          <p:nvPr/>
        </p:nvSpPr>
        <p:spPr>
          <a:xfrm>
            <a:off x="838200" y="3279517"/>
            <a:ext cx="32004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 smtClean="0"/>
              <a:t>A large pedigree reconstructed from HapMap3 CEU 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729641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rgbClr val="000000"/>
                </a:solidFill>
                <a:ea typeface="+mj-ea"/>
                <a:cs typeface="+mj-cs"/>
              </a:rPr>
              <a:t>Sequencing case-control studies with heterogeneous datasets</a:t>
            </a:r>
            <a:endParaRPr lang="en-US" dirty="0">
              <a:solidFill>
                <a:srgbClr val="000000"/>
              </a:solidFill>
              <a:ea typeface="+mj-ea"/>
              <a:cs typeface="+mj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28750"/>
            <a:ext cx="8229600" cy="3222625"/>
          </a:xfrm>
        </p:spPr>
        <p:txBody>
          <a:bodyPr rtlCol="0">
            <a:normAutofit fontScale="70000" lnSpcReduction="20000"/>
          </a:bodyPr>
          <a:lstStyle/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>
                <a:solidFill>
                  <a:srgbClr val="000000"/>
                </a:solidFill>
                <a:ea typeface="+mn-ea"/>
                <a:cs typeface="+mn-cs"/>
              </a:rPr>
              <a:t>Heterogeneity in capture and sequencing technologies and protocols can introduce strong biases which overwhelm subtle signals of disease association.  </a:t>
            </a: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endParaRPr lang="en-US" dirty="0" smtClean="0">
              <a:solidFill>
                <a:srgbClr val="000000"/>
              </a:solidFill>
              <a:ea typeface="+mn-ea"/>
              <a:cs typeface="+mn-cs"/>
            </a:endParaRP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>
                <a:solidFill>
                  <a:srgbClr val="000000"/>
                </a:solidFill>
                <a:ea typeface="+mn-ea"/>
                <a:cs typeface="+mn-cs"/>
              </a:rPr>
              <a:t>For heterogeneous sequencing association studies, reprocessing of raw data and joint genotyping:</a:t>
            </a:r>
          </a:p>
          <a:p>
            <a:pPr lvl="1" eaLnBrk="1" fontAlgn="auto" hangingPunct="1">
              <a:spcAft>
                <a:spcPts val="0"/>
              </a:spcAft>
              <a:buFont typeface="Arial"/>
              <a:buChar char="–"/>
              <a:defRPr/>
            </a:pPr>
            <a:r>
              <a:rPr lang="en-US" dirty="0">
                <a:solidFill>
                  <a:srgbClr val="000000"/>
                </a:solidFill>
                <a:ea typeface="+mn-ea"/>
              </a:rPr>
              <a:t>I</a:t>
            </a:r>
            <a:r>
              <a:rPr lang="en-US" dirty="0" smtClean="0">
                <a:solidFill>
                  <a:srgbClr val="000000"/>
                </a:solidFill>
                <a:ea typeface="+mn-ea"/>
              </a:rPr>
              <a:t>s a major computational effort.</a:t>
            </a:r>
          </a:p>
          <a:p>
            <a:pPr lvl="1" eaLnBrk="1" fontAlgn="auto" hangingPunct="1">
              <a:spcAft>
                <a:spcPts val="0"/>
              </a:spcAft>
              <a:buFont typeface="Arial"/>
              <a:buChar char="–"/>
              <a:defRPr/>
            </a:pPr>
            <a:r>
              <a:rPr lang="en-US" dirty="0" smtClean="0">
                <a:solidFill>
                  <a:srgbClr val="000000"/>
                </a:solidFill>
                <a:ea typeface="+mn-ea"/>
              </a:rPr>
              <a:t>Is necessary but not sufficient – major platform biases often remain due to differences in sample preparation, </a:t>
            </a:r>
            <a:r>
              <a:rPr lang="en-US" dirty="0" err="1" smtClean="0">
                <a:solidFill>
                  <a:srgbClr val="000000"/>
                </a:solidFill>
                <a:ea typeface="+mn-ea"/>
              </a:rPr>
              <a:t>exome</a:t>
            </a:r>
            <a:r>
              <a:rPr lang="en-US" dirty="0" smtClean="0">
                <a:solidFill>
                  <a:srgbClr val="000000"/>
                </a:solidFill>
                <a:ea typeface="+mn-ea"/>
              </a:rPr>
              <a:t> capture, and sequencing.</a:t>
            </a:r>
          </a:p>
          <a:p>
            <a:pPr lvl="1" eaLnBrk="1" fontAlgn="auto" hangingPunct="1">
              <a:spcAft>
                <a:spcPts val="0"/>
              </a:spcAft>
              <a:buFont typeface="Arial"/>
              <a:buChar char="–"/>
              <a:defRPr/>
            </a:pPr>
            <a:endParaRPr lang="en-US" dirty="0" smtClean="0">
              <a:solidFill>
                <a:srgbClr val="000000"/>
              </a:solidFill>
              <a:ea typeface="+mn-ea"/>
            </a:endParaRP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endParaRPr lang="en-US" dirty="0" smtClean="0">
              <a:solidFill>
                <a:srgbClr val="000000"/>
              </a:solidFill>
              <a:ea typeface="+mn-ea"/>
              <a:cs typeface="+mn-cs"/>
            </a:endParaRP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endParaRPr lang="en-US" dirty="0" smtClean="0">
              <a:solidFill>
                <a:srgbClr val="000000"/>
              </a:solidFill>
              <a:ea typeface="+mn-ea"/>
              <a:cs typeface="+mn-cs"/>
            </a:endParaRP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endParaRPr lang="en-US" dirty="0">
              <a:solidFill>
                <a:srgbClr val="000000"/>
              </a:solidFill>
              <a:ea typeface="+mn-ea"/>
              <a:cs typeface="+mn-cs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15" r="49336" b="-359"/>
          <a:stretch>
            <a:fillRect/>
          </a:stretch>
        </p:blipFill>
        <p:spPr bwMode="auto">
          <a:xfrm>
            <a:off x="1143000" y="781050"/>
            <a:ext cx="6548438" cy="431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3" name="Title 1"/>
          <p:cNvSpPr>
            <a:spLocks noGrp="1"/>
          </p:cNvSpPr>
          <p:nvPr>
            <p:ph type="title"/>
          </p:nvPr>
        </p:nvSpPr>
        <p:spPr>
          <a:xfrm>
            <a:off x="152400" y="114300"/>
            <a:ext cx="8763000" cy="685800"/>
          </a:xfrm>
        </p:spPr>
        <p:txBody>
          <a:bodyPr/>
          <a:lstStyle/>
          <a:p>
            <a:r>
              <a:rPr lang="en-US" sz="2000" dirty="0">
                <a:solidFill>
                  <a:srgbClr val="000000"/>
                </a:solidFill>
                <a:latin typeface="Calibri" charset="0"/>
              </a:rPr>
              <a:t>PCA </a:t>
            </a:r>
            <a:r>
              <a:rPr lang="en-US" sz="2000" dirty="0" smtClean="0">
                <a:solidFill>
                  <a:srgbClr val="000000"/>
                </a:solidFill>
                <a:latin typeface="Calibri" charset="0"/>
              </a:rPr>
              <a:t>of TCGA ovarian cancer cases projected </a:t>
            </a:r>
            <a:r>
              <a:rPr lang="en-US" sz="2000" dirty="0">
                <a:solidFill>
                  <a:srgbClr val="000000"/>
                </a:solidFill>
                <a:latin typeface="Calibri" charset="0"/>
              </a:rPr>
              <a:t>onto 1000 Genomes reference panel</a:t>
            </a:r>
          </a:p>
        </p:txBody>
      </p:sp>
      <p:pic>
        <p:nvPicPr>
          <p:cNvPr id="51204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" t="5048" r="53331" b="54405"/>
          <a:stretch>
            <a:fillRect/>
          </a:stretch>
        </p:blipFill>
        <p:spPr bwMode="auto">
          <a:xfrm>
            <a:off x="1371600" y="754063"/>
            <a:ext cx="6319838" cy="4046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391758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15" r="49336" b="-359"/>
          <a:stretch>
            <a:fillRect/>
          </a:stretch>
        </p:blipFill>
        <p:spPr bwMode="auto">
          <a:xfrm>
            <a:off x="4676775" y="1235075"/>
            <a:ext cx="4479925" cy="294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451" name="Title 1"/>
          <p:cNvSpPr>
            <a:spLocks noGrp="1"/>
          </p:cNvSpPr>
          <p:nvPr>
            <p:ph type="title"/>
          </p:nvPr>
        </p:nvSpPr>
        <p:spPr>
          <a:xfrm>
            <a:off x="152400" y="114300"/>
            <a:ext cx="8763000" cy="685800"/>
          </a:xfrm>
        </p:spPr>
        <p:txBody>
          <a:bodyPr/>
          <a:lstStyle/>
          <a:p>
            <a:r>
              <a:rPr lang="en-US" sz="2800" dirty="0" smtClean="0">
                <a:solidFill>
                  <a:srgbClr val="000000"/>
                </a:solidFill>
                <a:latin typeface="Calibri" charset="0"/>
              </a:rPr>
              <a:t>Joint genotyping/variant calling is generally necessary but not sufficient for cross-platform association studies</a:t>
            </a:r>
            <a:endParaRPr lang="en-US" sz="2800" dirty="0">
              <a:solidFill>
                <a:srgbClr val="000000"/>
              </a:solidFill>
              <a:latin typeface="Calibri" charset="0"/>
            </a:endParaRPr>
          </a:p>
        </p:txBody>
      </p:sp>
      <p:pic>
        <p:nvPicPr>
          <p:cNvPr id="104452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15" r="49336" b="-359"/>
          <a:stretch>
            <a:fillRect/>
          </a:stretch>
        </p:blipFill>
        <p:spPr bwMode="auto">
          <a:xfrm>
            <a:off x="150813" y="1235075"/>
            <a:ext cx="4479925" cy="294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453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430" r="52184" b="987"/>
          <a:stretch>
            <a:fillRect/>
          </a:stretch>
        </p:blipFill>
        <p:spPr bwMode="auto">
          <a:xfrm>
            <a:off x="5219700" y="1235075"/>
            <a:ext cx="3924300" cy="2513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Content Placeholder 2"/>
          <p:cNvSpPr txBox="1">
            <a:spLocks/>
          </p:cNvSpPr>
          <p:nvPr/>
        </p:nvSpPr>
        <p:spPr>
          <a:xfrm>
            <a:off x="914400" y="958850"/>
            <a:ext cx="3048000" cy="254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  <a:defRPr/>
            </a:pPr>
            <a:r>
              <a:rPr lang="en-US" sz="1800" dirty="0" smtClean="0">
                <a:solidFill>
                  <a:srgbClr val="000000"/>
                </a:solidFill>
              </a:rPr>
              <a:t>Without joint genotyping</a:t>
            </a:r>
          </a:p>
          <a:p>
            <a:pPr marL="0" indent="0" algn="ctr">
              <a:buFont typeface="Arial"/>
              <a:buNone/>
              <a:defRPr/>
            </a:pPr>
            <a:endParaRPr lang="en-US" sz="1800" dirty="0" smtClean="0"/>
          </a:p>
          <a:p>
            <a:pPr algn="ctr">
              <a:defRPr/>
            </a:pPr>
            <a:endParaRPr lang="en-US" sz="1800" dirty="0" smtClean="0"/>
          </a:p>
          <a:p>
            <a:pPr lvl="1" algn="ctr">
              <a:defRPr/>
            </a:pPr>
            <a:endParaRPr lang="en-US" sz="1800" dirty="0" smtClean="0"/>
          </a:p>
          <a:p>
            <a:pPr algn="ctr">
              <a:defRPr/>
            </a:pPr>
            <a:endParaRPr lang="en-US" sz="1800" dirty="0" smtClean="0"/>
          </a:p>
          <a:p>
            <a:pPr algn="ctr">
              <a:defRPr/>
            </a:pPr>
            <a:endParaRPr lang="en-US" sz="1800" dirty="0" smtClean="0"/>
          </a:p>
          <a:p>
            <a:pPr algn="ctr">
              <a:defRPr/>
            </a:pPr>
            <a:endParaRPr lang="en-US" sz="1800" dirty="0"/>
          </a:p>
        </p:txBody>
      </p:sp>
      <p:sp>
        <p:nvSpPr>
          <p:cNvPr id="16" name="Content Placeholder 2"/>
          <p:cNvSpPr txBox="1">
            <a:spLocks/>
          </p:cNvSpPr>
          <p:nvPr/>
        </p:nvSpPr>
        <p:spPr>
          <a:xfrm>
            <a:off x="5486400" y="979488"/>
            <a:ext cx="3048000" cy="255587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  <a:defRPr/>
            </a:pPr>
            <a:r>
              <a:rPr lang="en-US" sz="1800" dirty="0" smtClean="0">
                <a:solidFill>
                  <a:srgbClr val="000000"/>
                </a:solidFill>
              </a:rPr>
              <a:t>With joint genotyping</a:t>
            </a:r>
          </a:p>
          <a:p>
            <a:pPr marL="0" indent="0" algn="ctr">
              <a:buFont typeface="Arial"/>
              <a:buNone/>
              <a:defRPr/>
            </a:pPr>
            <a:endParaRPr lang="en-US" sz="1800" dirty="0" smtClean="0"/>
          </a:p>
          <a:p>
            <a:pPr algn="ctr">
              <a:defRPr/>
            </a:pPr>
            <a:endParaRPr lang="en-US" sz="1800" dirty="0" smtClean="0"/>
          </a:p>
          <a:p>
            <a:pPr lvl="1" algn="ctr">
              <a:defRPr/>
            </a:pPr>
            <a:endParaRPr lang="en-US" sz="1800" dirty="0" smtClean="0"/>
          </a:p>
          <a:p>
            <a:pPr algn="ctr">
              <a:defRPr/>
            </a:pPr>
            <a:endParaRPr lang="en-US" sz="1800" dirty="0" smtClean="0"/>
          </a:p>
          <a:p>
            <a:pPr algn="ctr">
              <a:defRPr/>
            </a:pPr>
            <a:endParaRPr lang="en-US" sz="1800" dirty="0" smtClean="0"/>
          </a:p>
          <a:p>
            <a:pPr algn="ctr">
              <a:defRPr/>
            </a:pPr>
            <a:endParaRPr lang="en-US" sz="18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12" descr="vaast-tr2-re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90" b="2708"/>
          <a:stretch>
            <a:fillRect/>
          </a:stretch>
        </p:blipFill>
        <p:spPr bwMode="auto">
          <a:xfrm>
            <a:off x="1066800" y="1581150"/>
            <a:ext cx="6584950" cy="2773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5" name="Title 1"/>
          <p:cNvSpPr>
            <a:spLocks noGrp="1"/>
          </p:cNvSpPr>
          <p:nvPr>
            <p:ph type="title"/>
          </p:nvPr>
        </p:nvSpPr>
        <p:spPr>
          <a:xfrm>
            <a:off x="152400" y="114300"/>
            <a:ext cx="8763000" cy="685800"/>
          </a:xfrm>
        </p:spPr>
        <p:txBody>
          <a:bodyPr/>
          <a:lstStyle/>
          <a:p>
            <a:pPr eaLnBrk="1" hangingPunct="1"/>
            <a:r>
              <a:rPr lang="en-US" sz="2800" dirty="0">
                <a:solidFill>
                  <a:srgbClr val="000000"/>
                </a:solidFill>
                <a:latin typeface="Calibri" charset="0"/>
              </a:rPr>
              <a:t>Joint genotyping/variant calling is generally necessary but not sufficient for cross-platform association studies</a:t>
            </a:r>
          </a:p>
        </p:txBody>
      </p:sp>
      <p:sp>
        <p:nvSpPr>
          <p:cNvPr id="64516" name="Content Placeholder 2"/>
          <p:cNvSpPr txBox="1">
            <a:spLocks/>
          </p:cNvSpPr>
          <p:nvPr/>
        </p:nvSpPr>
        <p:spPr bwMode="auto">
          <a:xfrm>
            <a:off x="304800" y="4419600"/>
            <a:ext cx="8534400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20000"/>
              </a:spcBef>
              <a:buFont typeface="Arial" charset="0"/>
              <a:buNone/>
            </a:pPr>
            <a:r>
              <a:rPr lang="en-US" sz="1600"/>
              <a:t>Whole-exome gene-based association tests (VAAST 2) </a:t>
            </a: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1295400" y="1085850"/>
            <a:ext cx="3048000" cy="254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Aft>
                <a:spcPts val="0"/>
              </a:spcAft>
              <a:buFont typeface="Arial"/>
              <a:buNone/>
              <a:defRPr/>
            </a:pPr>
            <a:r>
              <a:rPr lang="en-US" sz="1200" dirty="0" smtClean="0">
                <a:solidFill>
                  <a:srgbClr val="000000"/>
                </a:solidFill>
              </a:rPr>
              <a:t>Ovarian Cancer</a:t>
            </a:r>
          </a:p>
          <a:p>
            <a:pPr marL="0" indent="0" algn="ctr" fontAlgn="auto">
              <a:spcAft>
                <a:spcPts val="0"/>
              </a:spcAft>
              <a:buFont typeface="Arial"/>
              <a:buNone/>
              <a:defRPr/>
            </a:pPr>
            <a:endParaRPr lang="en-US" sz="1200" dirty="0" smtClean="0"/>
          </a:p>
          <a:p>
            <a:pPr algn="ctr" fontAlgn="auto">
              <a:spcAft>
                <a:spcPts val="0"/>
              </a:spcAft>
              <a:defRPr/>
            </a:pPr>
            <a:endParaRPr lang="en-US" sz="1200" dirty="0" smtClean="0"/>
          </a:p>
          <a:p>
            <a:pPr lvl="1" algn="ctr" fontAlgn="auto">
              <a:spcAft>
                <a:spcPts val="0"/>
              </a:spcAft>
              <a:defRPr/>
            </a:pPr>
            <a:endParaRPr lang="en-US" sz="1600" dirty="0" smtClean="0"/>
          </a:p>
          <a:p>
            <a:pPr algn="ctr" fontAlgn="auto">
              <a:spcAft>
                <a:spcPts val="0"/>
              </a:spcAft>
              <a:defRPr/>
            </a:pPr>
            <a:endParaRPr lang="en-US" sz="1600" dirty="0" smtClean="0"/>
          </a:p>
          <a:p>
            <a:pPr algn="ctr" fontAlgn="auto">
              <a:spcAft>
                <a:spcPts val="0"/>
              </a:spcAft>
              <a:defRPr/>
            </a:pPr>
            <a:endParaRPr lang="en-US" sz="1600" dirty="0" smtClean="0"/>
          </a:p>
          <a:p>
            <a:pPr algn="ctr" fontAlgn="auto">
              <a:spcAft>
                <a:spcPts val="0"/>
              </a:spcAft>
              <a:defRPr/>
            </a:pPr>
            <a:endParaRPr lang="en-US" sz="1600" dirty="0"/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4800600" y="1143000"/>
            <a:ext cx="2362200" cy="254000"/>
          </a:xfrm>
          <a:prstGeom prst="rect">
            <a:avLst/>
          </a:prstGeom>
          <a:solidFill>
            <a:schemeClr val="bg1"/>
          </a:solidFill>
        </p:spPr>
        <p:txBody>
          <a:bodyPr>
            <a:normAutofit fontScale="25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Aft>
                <a:spcPts val="0"/>
              </a:spcAft>
              <a:buFont typeface="Arial"/>
              <a:buNone/>
              <a:defRPr/>
            </a:pPr>
            <a:r>
              <a:rPr lang="en-US" sz="4800" dirty="0" smtClean="0">
                <a:solidFill>
                  <a:srgbClr val="000000"/>
                </a:solidFill>
              </a:rPr>
              <a:t>Breast Cancer</a:t>
            </a:r>
            <a:endParaRPr lang="en-US" dirty="0" smtClean="0"/>
          </a:p>
          <a:p>
            <a:pPr lvl="1" algn="ctr" fontAlgn="auto">
              <a:spcAft>
                <a:spcPts val="0"/>
              </a:spcAft>
              <a:defRPr/>
            </a:pPr>
            <a:endParaRPr lang="en-US" dirty="0" smtClean="0"/>
          </a:p>
          <a:p>
            <a:pPr algn="ctr" fontAlgn="auto">
              <a:spcAft>
                <a:spcPts val="0"/>
              </a:spcAft>
              <a:defRPr/>
            </a:pPr>
            <a:endParaRPr lang="en-US" dirty="0" smtClean="0"/>
          </a:p>
          <a:p>
            <a:pPr algn="ctr" fontAlgn="auto">
              <a:spcAft>
                <a:spcPts val="0"/>
              </a:spcAft>
              <a:defRPr/>
            </a:pPr>
            <a:endParaRPr lang="en-US" dirty="0" smtClean="0"/>
          </a:p>
          <a:p>
            <a:pPr algn="ctr" fontAlgn="auto">
              <a:spcAft>
                <a:spcPts val="0"/>
              </a:spcAft>
              <a:defRPr/>
            </a:pPr>
            <a:endParaRPr lang="en-US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itle 1"/>
          <p:cNvSpPr>
            <a:spLocks noGrp="1"/>
          </p:cNvSpPr>
          <p:nvPr>
            <p:ph type="title"/>
          </p:nvPr>
        </p:nvSpPr>
        <p:spPr>
          <a:xfrm>
            <a:off x="152400" y="114300"/>
            <a:ext cx="8763000" cy="685800"/>
          </a:xfrm>
        </p:spPr>
        <p:txBody>
          <a:bodyPr/>
          <a:lstStyle/>
          <a:p>
            <a:pPr eaLnBrk="1" hangingPunct="1"/>
            <a:r>
              <a:rPr lang="en-US" sz="3200">
                <a:solidFill>
                  <a:srgbClr val="000000"/>
                </a:solidFill>
                <a:latin typeface="Calibri" charset="0"/>
              </a:rPr>
              <a:t>The cross-Platform Association Toolkit (XPAT)</a:t>
            </a:r>
          </a:p>
        </p:txBody>
      </p:sp>
      <p:sp>
        <p:nvSpPr>
          <p:cNvPr id="65539" name="TextBox 14"/>
          <p:cNvSpPr txBox="1">
            <a:spLocks noChangeArrowheads="1"/>
          </p:cNvSpPr>
          <p:nvPr/>
        </p:nvSpPr>
        <p:spPr bwMode="auto">
          <a:xfrm>
            <a:off x="63500" y="4805363"/>
            <a:ext cx="8534400" cy="2769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9" tIns="45709" rIns="91419" bIns="45709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dirty="0"/>
              <a:t>Yao </a:t>
            </a:r>
            <a:r>
              <a:rPr lang="en-US" sz="1200" dirty="0" smtClean="0"/>
              <a:t>Yu, …, Huff CD, </a:t>
            </a:r>
            <a:r>
              <a:rPr lang="en-US" sz="1200" i="1" dirty="0" smtClean="0"/>
              <a:t>Nucleic Acids Research</a:t>
            </a:r>
            <a:r>
              <a:rPr lang="en-US" sz="1200" dirty="0" smtClean="0"/>
              <a:t>, 2018.</a:t>
            </a:r>
            <a:endParaRPr lang="en-US" sz="1200" dirty="0">
              <a:solidFill>
                <a:srgbClr val="000000"/>
              </a:solidFill>
            </a:endParaRPr>
          </a:p>
        </p:txBody>
      </p:sp>
      <p:pic>
        <p:nvPicPr>
          <p:cNvPr id="65540" name="Picture 1" descr="Figure1.v4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33" r="65533" b="53246"/>
          <a:stretch>
            <a:fillRect/>
          </a:stretch>
        </p:blipFill>
        <p:spPr bwMode="auto">
          <a:xfrm>
            <a:off x="-296863" y="747713"/>
            <a:ext cx="2386013" cy="405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" name="Rectangle 68"/>
          <p:cNvSpPr/>
          <p:nvPr/>
        </p:nvSpPr>
        <p:spPr bwMode="auto">
          <a:xfrm>
            <a:off x="-296863" y="747713"/>
            <a:ext cx="457201" cy="3238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6554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976313"/>
            <a:ext cx="5087938" cy="3957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itle 1"/>
          <p:cNvSpPr>
            <a:spLocks noGrp="1"/>
          </p:cNvSpPr>
          <p:nvPr>
            <p:ph type="title"/>
          </p:nvPr>
        </p:nvSpPr>
        <p:spPr>
          <a:xfrm>
            <a:off x="152400" y="114300"/>
            <a:ext cx="8763000" cy="685800"/>
          </a:xfrm>
        </p:spPr>
        <p:txBody>
          <a:bodyPr/>
          <a:lstStyle/>
          <a:p>
            <a:pPr eaLnBrk="1" hangingPunct="1"/>
            <a:r>
              <a:rPr lang="en-US" sz="3200">
                <a:solidFill>
                  <a:srgbClr val="000000"/>
                </a:solidFill>
                <a:latin typeface="Calibri" charset="0"/>
              </a:rPr>
              <a:t>The cross-Platform Association Toolkit (XPAT)</a:t>
            </a:r>
          </a:p>
        </p:txBody>
      </p:sp>
      <p:grpSp>
        <p:nvGrpSpPr>
          <p:cNvPr id="66563" name="Group 3"/>
          <p:cNvGrpSpPr>
            <a:grpSpLocks/>
          </p:cNvGrpSpPr>
          <p:nvPr/>
        </p:nvGrpSpPr>
        <p:grpSpPr bwMode="auto">
          <a:xfrm>
            <a:off x="-296863" y="747713"/>
            <a:ext cx="2386013" cy="4057650"/>
            <a:chOff x="380999" y="800100"/>
            <a:chExt cx="2385828" cy="4057650"/>
          </a:xfrm>
        </p:grpSpPr>
        <p:pic>
          <p:nvPicPr>
            <p:cNvPr id="66578" name="Picture 1" descr="Figure1.v4.pd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333" r="65533" b="53246"/>
            <a:stretch>
              <a:fillRect/>
            </a:stretch>
          </p:blipFill>
          <p:spPr bwMode="auto">
            <a:xfrm>
              <a:off x="380999" y="800100"/>
              <a:ext cx="2385828" cy="4057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Rectangle 2"/>
            <p:cNvSpPr/>
            <p:nvPr/>
          </p:nvSpPr>
          <p:spPr>
            <a:xfrm>
              <a:off x="380999" y="800100"/>
              <a:ext cx="457166" cy="32385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sp>
        <p:nvSpPr>
          <p:cNvPr id="66564" name="TextBox 14"/>
          <p:cNvSpPr txBox="1">
            <a:spLocks noChangeArrowheads="1"/>
          </p:cNvSpPr>
          <p:nvPr/>
        </p:nvSpPr>
        <p:spPr bwMode="auto">
          <a:xfrm>
            <a:off x="63500" y="4805363"/>
            <a:ext cx="85344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9" tIns="45709" rIns="91419" bIns="45709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/>
              <a:t>Yao Yu</a:t>
            </a: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19" name="Oval 18"/>
          <p:cNvSpPr/>
          <p:nvPr/>
        </p:nvSpPr>
        <p:spPr>
          <a:xfrm>
            <a:off x="63500" y="2224088"/>
            <a:ext cx="2163763" cy="1058862"/>
          </a:xfrm>
          <a:prstGeom prst="ellipse">
            <a:avLst/>
          </a:prstGeom>
          <a:noFill/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66566" name="Group 20"/>
          <p:cNvGrpSpPr>
            <a:grpSpLocks/>
          </p:cNvGrpSpPr>
          <p:nvPr/>
        </p:nvGrpSpPr>
        <p:grpSpPr bwMode="auto">
          <a:xfrm>
            <a:off x="2227263" y="1412875"/>
            <a:ext cx="6732587" cy="2682875"/>
            <a:chOff x="1495924" y="1906105"/>
            <a:chExt cx="6733676" cy="2682817"/>
          </a:xfrm>
        </p:grpSpPr>
        <p:cxnSp>
          <p:nvCxnSpPr>
            <p:cNvPr id="72" name="Elbow Connector 71"/>
            <p:cNvCxnSpPr>
              <a:endCxn id="74" idx="1"/>
            </p:cNvCxnSpPr>
            <p:nvPr/>
          </p:nvCxnSpPr>
          <p:spPr>
            <a:xfrm>
              <a:off x="2624819" y="3776140"/>
              <a:ext cx="803405" cy="565138"/>
            </a:xfrm>
            <a:prstGeom prst="bentConnector3">
              <a:avLst>
                <a:gd name="adj1" fmla="val -614"/>
              </a:avLst>
            </a:prstGeom>
            <a:ln>
              <a:solidFill>
                <a:srgbClr val="008000"/>
              </a:solidFill>
              <a:headEnd type="none"/>
              <a:tailEnd type="triangle"/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sp>
          <p:nvSpPr>
            <p:cNvPr id="73" name="TextBox 72"/>
            <p:cNvSpPr txBox="1"/>
            <p:nvPr/>
          </p:nvSpPr>
          <p:spPr>
            <a:xfrm>
              <a:off x="6011504" y="2599828"/>
              <a:ext cx="1989459" cy="1323946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>
                <a:defRPr/>
              </a:pPr>
              <a:r>
                <a:rPr lang="en-US" sz="1000" dirty="0"/>
                <a:t>Two stage PCA</a:t>
              </a:r>
            </a:p>
            <a:p>
              <a:pPr marL="171450" indent="-171450">
                <a:buFont typeface="Arial"/>
                <a:buChar char="•"/>
                <a:defRPr/>
              </a:pPr>
              <a:r>
                <a:rPr lang="en-US" sz="1000" dirty="0"/>
                <a:t>External: Each individual will be projected onto a reference panel PCA space (default 1KG)</a:t>
              </a:r>
            </a:p>
            <a:p>
              <a:pPr marL="171450" indent="-171450">
                <a:buFont typeface="Arial"/>
                <a:buChar char="•"/>
                <a:defRPr/>
              </a:pPr>
              <a:r>
                <a:rPr lang="en-US" sz="1000" dirty="0"/>
                <a:t>Internal:  PCA conducted using only internal samples with samples and markers that passed standard QC.</a:t>
              </a:r>
            </a:p>
          </p:txBody>
        </p:sp>
        <p:sp>
          <p:nvSpPr>
            <p:cNvPr id="74" name="Rectangle 73"/>
            <p:cNvSpPr/>
            <p:nvPr/>
          </p:nvSpPr>
          <p:spPr>
            <a:xfrm>
              <a:off x="3428224" y="4095221"/>
              <a:ext cx="3148522" cy="493701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000" dirty="0"/>
                <a:t>Build covariate matrix  file, variants mask list, figures and genotype files for downstream association studies</a:t>
              </a:r>
            </a:p>
          </p:txBody>
        </p:sp>
        <p:sp>
          <p:nvSpPr>
            <p:cNvPr id="75" name="Rectangle 74"/>
            <p:cNvSpPr/>
            <p:nvPr/>
          </p:nvSpPr>
          <p:spPr>
            <a:xfrm>
              <a:off x="6027382" y="1937854"/>
              <a:ext cx="2202218" cy="490527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r>
                <a:rPr lang="en-US" sz="1000" dirty="0"/>
                <a:t>Manual Steps:</a:t>
              </a:r>
            </a:p>
            <a:p>
              <a:pPr marL="171450" indent="-171450">
                <a:buFont typeface="Arial"/>
                <a:buChar char="•"/>
                <a:defRPr/>
              </a:pPr>
              <a:r>
                <a:rPr lang="en-US" sz="1000" dirty="0"/>
                <a:t>Exclude low quality samples</a:t>
              </a:r>
            </a:p>
            <a:p>
              <a:pPr marL="171450" indent="-171450">
                <a:buFont typeface="Arial"/>
                <a:buChar char="•"/>
                <a:defRPr/>
              </a:pPr>
              <a:r>
                <a:rPr lang="en-US" sz="1000" dirty="0"/>
                <a:t>Address gender misidentification</a:t>
              </a:r>
            </a:p>
          </p:txBody>
        </p:sp>
        <p:cxnSp>
          <p:nvCxnSpPr>
            <p:cNvPr id="76" name="Straight Arrow Connector 75"/>
            <p:cNvCxnSpPr>
              <a:stCxn id="80" idx="3"/>
              <a:endCxn id="75" idx="1"/>
            </p:cNvCxnSpPr>
            <p:nvPr/>
          </p:nvCxnSpPr>
          <p:spPr>
            <a:xfrm>
              <a:off x="5562169" y="2182324"/>
              <a:ext cx="465213" cy="1588"/>
            </a:xfrm>
            <a:prstGeom prst="straightConnector1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  <a:headEnd type="none"/>
              <a:tailEnd type="triangle"/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grpSp>
          <p:nvGrpSpPr>
            <p:cNvPr id="66572" name="Group 76"/>
            <p:cNvGrpSpPr>
              <a:grpSpLocks/>
            </p:cNvGrpSpPr>
            <p:nvPr/>
          </p:nvGrpSpPr>
          <p:grpSpPr bwMode="auto">
            <a:xfrm>
              <a:off x="1495924" y="1906105"/>
              <a:ext cx="4066245" cy="2119028"/>
              <a:chOff x="259792" y="1680166"/>
              <a:chExt cx="3704493" cy="2119028"/>
            </a:xfrm>
          </p:grpSpPr>
          <p:sp>
            <p:nvSpPr>
              <p:cNvPr id="78" name="TextBox 77"/>
              <p:cNvSpPr txBox="1"/>
              <p:nvPr/>
            </p:nvSpPr>
            <p:spPr>
              <a:xfrm>
                <a:off x="259792" y="2232604"/>
                <a:ext cx="3704493" cy="708010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en-US" sz="1000" dirty="0"/>
                  <a:t>Standard QC metrics – mask by</a:t>
                </a:r>
              </a:p>
              <a:p>
                <a:pPr marL="171450" indent="-171450">
                  <a:buFont typeface="Arial"/>
                  <a:buChar char="•"/>
                  <a:defRPr/>
                </a:pPr>
                <a:r>
                  <a:rPr lang="en-US" sz="1000" dirty="0"/>
                  <a:t>Proportion of reads supporting alternative allele </a:t>
                </a:r>
              </a:p>
              <a:p>
                <a:pPr marL="171450" indent="-171450">
                  <a:buFont typeface="Arial"/>
                  <a:buChar char="•"/>
                  <a:defRPr/>
                </a:pPr>
                <a:r>
                  <a:rPr lang="en-US" sz="1000" dirty="0"/>
                  <a:t>Platform-specific missing genotype rates </a:t>
                </a:r>
              </a:p>
              <a:p>
                <a:pPr marL="171450" indent="-171450">
                  <a:buFont typeface="Arial"/>
                  <a:buChar char="•"/>
                  <a:defRPr/>
                </a:pPr>
                <a:r>
                  <a:rPr lang="en-US" sz="1000" dirty="0"/>
                  <a:t>Hardy-Weinberg equilibrium</a:t>
                </a:r>
              </a:p>
            </p:txBody>
          </p:sp>
          <p:sp>
            <p:nvSpPr>
              <p:cNvPr id="79" name="TextBox 78"/>
              <p:cNvSpPr txBox="1"/>
              <p:nvPr/>
            </p:nvSpPr>
            <p:spPr>
              <a:xfrm>
                <a:off x="259792" y="2937439"/>
                <a:ext cx="3704493" cy="861994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en-US" sz="1000" dirty="0"/>
                  <a:t>Cross platform QC metrics – mask by</a:t>
                </a:r>
              </a:p>
              <a:p>
                <a:pPr marL="171450" indent="-171450">
                  <a:buFont typeface="Arial"/>
                  <a:buChar char="•"/>
                  <a:defRPr/>
                </a:pPr>
                <a:r>
                  <a:rPr lang="en-US" sz="1000" dirty="0"/>
                  <a:t>Cross-platform differential missing call rates </a:t>
                </a:r>
              </a:p>
              <a:p>
                <a:pPr marL="171450" indent="-171450">
                  <a:buFont typeface="Arial"/>
                  <a:buChar char="•"/>
                  <a:defRPr/>
                </a:pPr>
                <a:r>
                  <a:rPr lang="en-US" sz="1000" dirty="0"/>
                  <a:t>Cross-platform differential allele frequencies</a:t>
                </a:r>
              </a:p>
              <a:p>
                <a:pPr marL="171450" indent="-171450">
                  <a:buFont typeface="Arial"/>
                  <a:buChar char="•"/>
                  <a:defRPr/>
                </a:pPr>
                <a:r>
                  <a:rPr lang="en-US" sz="1000" dirty="0"/>
                  <a:t>Optionally: odds ratio test for variants with implausibly large effect sizes</a:t>
                </a:r>
              </a:p>
            </p:txBody>
          </p:sp>
          <p:sp>
            <p:nvSpPr>
              <p:cNvPr id="80" name="TextBox 79"/>
              <p:cNvSpPr txBox="1"/>
              <p:nvPr/>
            </p:nvSpPr>
            <p:spPr>
              <a:xfrm>
                <a:off x="259792" y="1680166"/>
                <a:ext cx="3704493" cy="554026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en-US" sz="1000" dirty="0"/>
                  <a:t>Sample level:</a:t>
                </a:r>
              </a:p>
              <a:p>
                <a:pPr marL="171450" indent="-171450">
                  <a:buFont typeface="Arial"/>
                  <a:buChar char="•"/>
                  <a:defRPr/>
                </a:pPr>
                <a:r>
                  <a:rPr lang="en-US" sz="1000" dirty="0"/>
                  <a:t>Platform-specific detection of gender misidentification</a:t>
                </a:r>
              </a:p>
              <a:p>
                <a:pPr marL="171450" indent="-171450">
                  <a:buFont typeface="Arial"/>
                  <a:buChar char="•"/>
                  <a:defRPr/>
                </a:pPr>
                <a:r>
                  <a:rPr lang="en-US" sz="1000" dirty="0"/>
                  <a:t>Platform-specific Individual missing genotype rate (NC90)</a:t>
                </a:r>
              </a:p>
            </p:txBody>
          </p:sp>
        </p:grpSp>
        <p:cxnSp>
          <p:nvCxnSpPr>
            <p:cNvPr id="81" name="Straight Arrow Connector 80"/>
            <p:cNvCxnSpPr>
              <a:stCxn id="78" idx="3"/>
            </p:cNvCxnSpPr>
            <p:nvPr/>
          </p:nvCxnSpPr>
          <p:spPr>
            <a:xfrm>
              <a:off x="5562169" y="2812548"/>
              <a:ext cx="449336" cy="0"/>
            </a:xfrm>
            <a:prstGeom prst="straightConnector1">
              <a:avLst/>
            </a:prstGeom>
            <a:ln>
              <a:solidFill>
                <a:srgbClr val="008000"/>
              </a:solidFill>
              <a:headEnd type="none"/>
              <a:tailEnd type="triangle"/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82" name="Elbow Connector 81"/>
            <p:cNvCxnSpPr>
              <a:stCxn id="73" idx="2"/>
              <a:endCxn id="74" idx="3"/>
            </p:cNvCxnSpPr>
            <p:nvPr/>
          </p:nvCxnSpPr>
          <p:spPr>
            <a:xfrm rot="5400000">
              <a:off x="6583135" y="3917385"/>
              <a:ext cx="417503" cy="430282"/>
            </a:xfrm>
            <a:prstGeom prst="bentConnector2">
              <a:avLst/>
            </a:prstGeom>
            <a:ln>
              <a:solidFill>
                <a:srgbClr val="008000"/>
              </a:solidFill>
              <a:headEnd type="none"/>
              <a:tailEnd type="triangle"/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9285410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Title 1"/>
          <p:cNvSpPr>
            <a:spLocks noGrp="1"/>
          </p:cNvSpPr>
          <p:nvPr>
            <p:ph type="title"/>
          </p:nvPr>
        </p:nvSpPr>
        <p:spPr>
          <a:xfrm>
            <a:off x="152400" y="114300"/>
            <a:ext cx="8763000" cy="685800"/>
          </a:xfrm>
        </p:spPr>
        <p:txBody>
          <a:bodyPr/>
          <a:lstStyle/>
          <a:p>
            <a:pPr eaLnBrk="1" hangingPunct="1"/>
            <a:r>
              <a:rPr lang="en-US" sz="2400">
                <a:solidFill>
                  <a:srgbClr val="000000"/>
                </a:solidFill>
                <a:latin typeface="Calibri" charset="0"/>
              </a:rPr>
              <a:t>Quantile-quantile (QQ) plots of VAAST 2 results, </a:t>
            </a:r>
            <a:br>
              <a:rPr lang="en-US" sz="2400">
                <a:solidFill>
                  <a:srgbClr val="000000"/>
                </a:solidFill>
                <a:latin typeface="Calibri" charset="0"/>
              </a:rPr>
            </a:br>
            <a:r>
              <a:rPr lang="en-US" sz="2400">
                <a:solidFill>
                  <a:srgbClr val="000000"/>
                </a:solidFill>
                <a:latin typeface="Calibri" charset="0"/>
              </a:rPr>
              <a:t>with joint calling and standard QC (blue line) and XPAT (red line)</a:t>
            </a:r>
          </a:p>
        </p:txBody>
      </p:sp>
      <p:sp>
        <p:nvSpPr>
          <p:cNvPr id="68611" name="Content Placeholder 2"/>
          <p:cNvSpPr txBox="1">
            <a:spLocks/>
          </p:cNvSpPr>
          <p:nvPr/>
        </p:nvSpPr>
        <p:spPr bwMode="auto">
          <a:xfrm>
            <a:off x="304800" y="4419600"/>
            <a:ext cx="8534400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20000"/>
              </a:spcBef>
              <a:buFont typeface="Arial" charset="0"/>
              <a:buNone/>
            </a:pPr>
            <a:r>
              <a:rPr lang="en-US" sz="1600"/>
              <a:t>Whole-exome gene-based association tests (VAAST 2) </a:t>
            </a: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1066800" y="1085850"/>
            <a:ext cx="3048000" cy="254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Aft>
                <a:spcPts val="0"/>
              </a:spcAft>
              <a:buFont typeface="Arial"/>
              <a:buNone/>
              <a:defRPr/>
            </a:pPr>
            <a:r>
              <a:rPr lang="en-US" sz="1200" dirty="0" smtClean="0">
                <a:solidFill>
                  <a:srgbClr val="000000"/>
                </a:solidFill>
              </a:rPr>
              <a:t>Ovarian Cancer</a:t>
            </a:r>
          </a:p>
          <a:p>
            <a:pPr marL="0" indent="0" algn="ctr" fontAlgn="auto">
              <a:spcAft>
                <a:spcPts val="0"/>
              </a:spcAft>
              <a:buFont typeface="Arial"/>
              <a:buNone/>
              <a:defRPr/>
            </a:pPr>
            <a:endParaRPr lang="en-US" sz="1200" dirty="0" smtClean="0"/>
          </a:p>
          <a:p>
            <a:pPr algn="ctr" fontAlgn="auto">
              <a:spcAft>
                <a:spcPts val="0"/>
              </a:spcAft>
              <a:defRPr/>
            </a:pPr>
            <a:endParaRPr lang="en-US" sz="1200" dirty="0" smtClean="0"/>
          </a:p>
          <a:p>
            <a:pPr lvl="1" algn="ctr" fontAlgn="auto">
              <a:spcAft>
                <a:spcPts val="0"/>
              </a:spcAft>
              <a:defRPr/>
            </a:pPr>
            <a:endParaRPr lang="en-US" sz="1600" dirty="0" smtClean="0"/>
          </a:p>
          <a:p>
            <a:pPr algn="ctr" fontAlgn="auto">
              <a:spcAft>
                <a:spcPts val="0"/>
              </a:spcAft>
              <a:defRPr/>
            </a:pPr>
            <a:endParaRPr lang="en-US" sz="1600" dirty="0" smtClean="0"/>
          </a:p>
          <a:p>
            <a:pPr algn="ctr" fontAlgn="auto">
              <a:spcAft>
                <a:spcPts val="0"/>
              </a:spcAft>
              <a:defRPr/>
            </a:pPr>
            <a:endParaRPr lang="en-US" sz="1600" dirty="0" smtClean="0"/>
          </a:p>
          <a:p>
            <a:pPr algn="ctr" fontAlgn="auto">
              <a:spcAft>
                <a:spcPts val="0"/>
              </a:spcAft>
              <a:defRPr/>
            </a:pPr>
            <a:endParaRPr lang="en-US" sz="1600" dirty="0"/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5638800" y="1143000"/>
            <a:ext cx="2362200" cy="254000"/>
          </a:xfrm>
          <a:prstGeom prst="rect">
            <a:avLst/>
          </a:prstGeom>
          <a:solidFill>
            <a:schemeClr val="bg1"/>
          </a:solidFill>
        </p:spPr>
        <p:txBody>
          <a:bodyPr>
            <a:normAutofit fontScale="25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Aft>
                <a:spcPts val="0"/>
              </a:spcAft>
              <a:buFont typeface="Arial"/>
              <a:buNone/>
              <a:defRPr/>
            </a:pPr>
            <a:r>
              <a:rPr lang="en-US" sz="4800" dirty="0" smtClean="0">
                <a:solidFill>
                  <a:srgbClr val="000000"/>
                </a:solidFill>
              </a:rPr>
              <a:t>Breast Cancer</a:t>
            </a:r>
            <a:endParaRPr lang="en-US" dirty="0" smtClean="0"/>
          </a:p>
          <a:p>
            <a:pPr lvl="1" algn="ctr" fontAlgn="auto">
              <a:spcAft>
                <a:spcPts val="0"/>
              </a:spcAft>
              <a:defRPr/>
            </a:pPr>
            <a:endParaRPr lang="en-US" dirty="0" smtClean="0"/>
          </a:p>
          <a:p>
            <a:pPr algn="ctr" fontAlgn="auto">
              <a:spcAft>
                <a:spcPts val="0"/>
              </a:spcAft>
              <a:defRPr/>
            </a:pPr>
            <a:endParaRPr lang="en-US" dirty="0" smtClean="0"/>
          </a:p>
          <a:p>
            <a:pPr algn="ctr" fontAlgn="auto">
              <a:spcAft>
                <a:spcPts val="0"/>
              </a:spcAft>
              <a:defRPr/>
            </a:pPr>
            <a:endParaRPr lang="en-US" dirty="0" smtClean="0"/>
          </a:p>
          <a:p>
            <a:pPr algn="ctr" fontAlgn="auto"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68614" name="Picture 1" descr="Figure1.v4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81" t="8888" r="10226" b="74579"/>
          <a:stretch>
            <a:fillRect/>
          </a:stretch>
        </p:blipFill>
        <p:spPr bwMode="auto">
          <a:xfrm>
            <a:off x="1066800" y="1397000"/>
            <a:ext cx="7050088" cy="302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itle 1"/>
          <p:cNvSpPr>
            <a:spLocks noGrp="1"/>
          </p:cNvSpPr>
          <p:nvPr>
            <p:ph type="title"/>
          </p:nvPr>
        </p:nvSpPr>
        <p:spPr>
          <a:xfrm>
            <a:off x="152400" y="114300"/>
            <a:ext cx="8991600" cy="685800"/>
          </a:xfrm>
        </p:spPr>
        <p:txBody>
          <a:bodyPr/>
          <a:lstStyle/>
          <a:p>
            <a:pPr eaLnBrk="1" hangingPunct="1"/>
            <a:r>
              <a:rPr lang="en-US" sz="2400">
                <a:solidFill>
                  <a:srgbClr val="000000"/>
                </a:solidFill>
                <a:latin typeface="Calibri" charset="0"/>
              </a:rPr>
              <a:t>QQ-plots from four association tests with XPAT (red line) vs. joint calling and standard QC (blue line)</a:t>
            </a: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685800" y="863600"/>
            <a:ext cx="3048000" cy="254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Aft>
                <a:spcPts val="0"/>
              </a:spcAft>
              <a:buFont typeface="Arial"/>
              <a:buNone/>
              <a:defRPr/>
            </a:pPr>
            <a:r>
              <a:rPr lang="en-US" sz="1200" dirty="0" smtClean="0">
                <a:solidFill>
                  <a:srgbClr val="000000"/>
                </a:solidFill>
              </a:rPr>
              <a:t>Ovarian Cancer</a:t>
            </a:r>
          </a:p>
          <a:p>
            <a:pPr marL="0" indent="0" algn="ctr" fontAlgn="auto">
              <a:spcAft>
                <a:spcPts val="0"/>
              </a:spcAft>
              <a:buFont typeface="Arial"/>
              <a:buNone/>
              <a:defRPr/>
            </a:pPr>
            <a:endParaRPr lang="en-US" sz="1200" dirty="0" smtClean="0"/>
          </a:p>
          <a:p>
            <a:pPr algn="ctr" fontAlgn="auto">
              <a:spcAft>
                <a:spcPts val="0"/>
              </a:spcAft>
              <a:defRPr/>
            </a:pPr>
            <a:endParaRPr lang="en-US" sz="1200" dirty="0" smtClean="0"/>
          </a:p>
          <a:p>
            <a:pPr lvl="1" algn="ctr" fontAlgn="auto">
              <a:spcAft>
                <a:spcPts val="0"/>
              </a:spcAft>
              <a:defRPr/>
            </a:pPr>
            <a:endParaRPr lang="en-US" sz="1600" dirty="0" smtClean="0"/>
          </a:p>
          <a:p>
            <a:pPr algn="ctr" fontAlgn="auto">
              <a:spcAft>
                <a:spcPts val="0"/>
              </a:spcAft>
              <a:defRPr/>
            </a:pPr>
            <a:endParaRPr lang="en-US" sz="1600" dirty="0" smtClean="0"/>
          </a:p>
          <a:p>
            <a:pPr algn="ctr" fontAlgn="auto">
              <a:spcAft>
                <a:spcPts val="0"/>
              </a:spcAft>
              <a:defRPr/>
            </a:pPr>
            <a:endParaRPr lang="en-US" sz="1600" dirty="0" smtClean="0"/>
          </a:p>
          <a:p>
            <a:pPr algn="ctr" fontAlgn="auto">
              <a:spcAft>
                <a:spcPts val="0"/>
              </a:spcAft>
              <a:defRPr/>
            </a:pPr>
            <a:endParaRPr lang="en-US" sz="1600" dirty="0"/>
          </a:p>
        </p:txBody>
      </p:sp>
      <p:pic>
        <p:nvPicPr>
          <p:cNvPr id="58372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15" t="-3" r="-4469" b="50609"/>
          <a:stretch>
            <a:fillRect/>
          </a:stretch>
        </p:blipFill>
        <p:spPr bwMode="auto">
          <a:xfrm>
            <a:off x="4710113" y="1136650"/>
            <a:ext cx="1806575" cy="363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3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9" t="50642" r="51613" b="-34"/>
          <a:stretch>
            <a:fillRect/>
          </a:stretch>
        </p:blipFill>
        <p:spPr bwMode="auto">
          <a:xfrm>
            <a:off x="2209800" y="1149350"/>
            <a:ext cx="1611313" cy="363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4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" r="50848" b="50606"/>
          <a:stretch>
            <a:fillRect/>
          </a:stretch>
        </p:blipFill>
        <p:spPr bwMode="auto">
          <a:xfrm>
            <a:off x="177800" y="1149350"/>
            <a:ext cx="1806575" cy="363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5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12" t="50642" r="842" b="-34"/>
          <a:stretch>
            <a:fillRect/>
          </a:stretch>
        </p:blipFill>
        <p:spPr bwMode="auto">
          <a:xfrm>
            <a:off x="6838950" y="1168400"/>
            <a:ext cx="1611313" cy="363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Content Placeholder 2"/>
          <p:cNvSpPr txBox="1">
            <a:spLocks/>
          </p:cNvSpPr>
          <p:nvPr/>
        </p:nvSpPr>
        <p:spPr>
          <a:xfrm>
            <a:off x="5181600" y="901700"/>
            <a:ext cx="3048000" cy="254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Aft>
                <a:spcPts val="0"/>
              </a:spcAft>
              <a:buFont typeface="Arial"/>
              <a:buNone/>
              <a:defRPr/>
            </a:pPr>
            <a:r>
              <a:rPr lang="en-US" sz="1200" dirty="0" smtClean="0">
                <a:solidFill>
                  <a:srgbClr val="000000"/>
                </a:solidFill>
              </a:rPr>
              <a:t>Breast Cancer</a:t>
            </a:r>
          </a:p>
          <a:p>
            <a:pPr marL="0" indent="0" algn="ctr" fontAlgn="auto">
              <a:spcAft>
                <a:spcPts val="0"/>
              </a:spcAft>
              <a:buFont typeface="Arial"/>
              <a:buNone/>
              <a:defRPr/>
            </a:pPr>
            <a:endParaRPr lang="en-US" sz="1200" dirty="0" smtClean="0"/>
          </a:p>
          <a:p>
            <a:pPr algn="ctr" fontAlgn="auto">
              <a:spcAft>
                <a:spcPts val="0"/>
              </a:spcAft>
              <a:defRPr/>
            </a:pPr>
            <a:endParaRPr lang="en-US" sz="1200" dirty="0" smtClean="0"/>
          </a:p>
          <a:p>
            <a:pPr lvl="1" algn="ctr" fontAlgn="auto">
              <a:spcAft>
                <a:spcPts val="0"/>
              </a:spcAft>
              <a:defRPr/>
            </a:pPr>
            <a:endParaRPr lang="en-US" sz="1600" dirty="0" smtClean="0"/>
          </a:p>
          <a:p>
            <a:pPr algn="ctr" fontAlgn="auto">
              <a:spcAft>
                <a:spcPts val="0"/>
              </a:spcAft>
              <a:defRPr/>
            </a:pPr>
            <a:endParaRPr lang="en-US" sz="1600" dirty="0" smtClean="0"/>
          </a:p>
          <a:p>
            <a:pPr algn="ctr" fontAlgn="auto">
              <a:spcAft>
                <a:spcPts val="0"/>
              </a:spcAft>
              <a:defRPr/>
            </a:pPr>
            <a:endParaRPr lang="en-US" sz="1600" dirty="0" smtClean="0"/>
          </a:p>
          <a:p>
            <a:pPr algn="ctr" fontAlgn="auto">
              <a:spcAft>
                <a:spcPts val="0"/>
              </a:spcAft>
              <a:defRPr/>
            </a:pPr>
            <a:endParaRPr lang="en-US" sz="1600" dirty="0"/>
          </a:p>
        </p:txBody>
      </p:sp>
      <p:sp>
        <p:nvSpPr>
          <p:cNvPr id="58377" name="TextBox 2"/>
          <p:cNvSpPr txBox="1">
            <a:spLocks noChangeArrowheads="1"/>
          </p:cNvSpPr>
          <p:nvPr/>
        </p:nvSpPr>
        <p:spPr bwMode="auto">
          <a:xfrm>
            <a:off x="876300" y="1079500"/>
            <a:ext cx="647700" cy="2762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/>
              <a:t>SKAT-O</a:t>
            </a:r>
          </a:p>
        </p:txBody>
      </p:sp>
      <p:sp>
        <p:nvSpPr>
          <p:cNvPr id="58378" name="TextBox 15"/>
          <p:cNvSpPr txBox="1">
            <a:spLocks noChangeArrowheads="1"/>
          </p:cNvSpPr>
          <p:nvPr/>
        </p:nvSpPr>
        <p:spPr bwMode="auto">
          <a:xfrm>
            <a:off x="4953000" y="1093788"/>
            <a:ext cx="1219200" cy="2762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200"/>
              <a:t>SKAT-O</a:t>
            </a:r>
          </a:p>
        </p:txBody>
      </p:sp>
      <p:sp>
        <p:nvSpPr>
          <p:cNvPr id="58379" name="TextBox 16"/>
          <p:cNvSpPr txBox="1">
            <a:spLocks noChangeArrowheads="1"/>
          </p:cNvSpPr>
          <p:nvPr/>
        </p:nvSpPr>
        <p:spPr bwMode="auto">
          <a:xfrm>
            <a:off x="2614613" y="1104900"/>
            <a:ext cx="1219200" cy="2762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200"/>
              <a:t>WSS</a:t>
            </a:r>
          </a:p>
        </p:txBody>
      </p:sp>
      <p:sp>
        <p:nvSpPr>
          <p:cNvPr id="58380" name="TextBox 17"/>
          <p:cNvSpPr txBox="1">
            <a:spLocks noChangeArrowheads="1"/>
          </p:cNvSpPr>
          <p:nvPr/>
        </p:nvSpPr>
        <p:spPr bwMode="auto">
          <a:xfrm>
            <a:off x="7086600" y="1104900"/>
            <a:ext cx="1219200" cy="2762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200"/>
              <a:t>WSS</a:t>
            </a:r>
          </a:p>
        </p:txBody>
      </p:sp>
      <p:sp>
        <p:nvSpPr>
          <p:cNvPr id="58381" name="TextBox 18"/>
          <p:cNvSpPr txBox="1">
            <a:spLocks noChangeArrowheads="1"/>
          </p:cNvSpPr>
          <p:nvPr/>
        </p:nvSpPr>
        <p:spPr bwMode="auto">
          <a:xfrm>
            <a:off x="685800" y="2952750"/>
            <a:ext cx="1219200" cy="2762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200"/>
              <a:t>VT</a:t>
            </a:r>
          </a:p>
        </p:txBody>
      </p:sp>
      <p:sp>
        <p:nvSpPr>
          <p:cNvPr id="58382" name="TextBox 19"/>
          <p:cNvSpPr txBox="1">
            <a:spLocks noChangeArrowheads="1"/>
          </p:cNvSpPr>
          <p:nvPr/>
        </p:nvSpPr>
        <p:spPr bwMode="auto">
          <a:xfrm>
            <a:off x="1981200" y="2959100"/>
            <a:ext cx="2438400" cy="2762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200"/>
              <a:t>Single marker (logistic regression)</a:t>
            </a:r>
          </a:p>
        </p:txBody>
      </p:sp>
      <p:sp>
        <p:nvSpPr>
          <p:cNvPr id="58383" name="TextBox 20"/>
          <p:cNvSpPr txBox="1">
            <a:spLocks noChangeArrowheads="1"/>
          </p:cNvSpPr>
          <p:nvPr/>
        </p:nvSpPr>
        <p:spPr bwMode="auto">
          <a:xfrm>
            <a:off x="6597650" y="2965450"/>
            <a:ext cx="2438400" cy="2762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200"/>
              <a:t>Single marker (logistic regression)</a:t>
            </a:r>
          </a:p>
        </p:txBody>
      </p:sp>
      <p:sp>
        <p:nvSpPr>
          <p:cNvPr id="58384" name="TextBox 21"/>
          <p:cNvSpPr txBox="1">
            <a:spLocks noChangeArrowheads="1"/>
          </p:cNvSpPr>
          <p:nvPr/>
        </p:nvSpPr>
        <p:spPr bwMode="auto">
          <a:xfrm>
            <a:off x="5118100" y="2971800"/>
            <a:ext cx="1219200" cy="2762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200"/>
              <a:t>VT</a:t>
            </a:r>
          </a:p>
        </p:txBody>
      </p:sp>
    </p:spTree>
    <p:extLst>
      <p:ext uri="{BB962C8B-B14F-4D97-AF65-F5344CB8AC3E}">
        <p14:creationId xmlns:p14="http://schemas.microsoft.com/office/powerpoint/2010/main" val="291408683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" name="Picture 204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186" y="1281322"/>
            <a:ext cx="8270323" cy="3862178"/>
          </a:xfrm>
          <a:prstGeom prst="snipRoundRect">
            <a:avLst/>
          </a:prstGeom>
        </p:spPr>
      </p:pic>
      <p:sp>
        <p:nvSpPr>
          <p:cNvPr id="3" name="Right Triangle 2"/>
          <p:cNvSpPr/>
          <p:nvPr/>
        </p:nvSpPr>
        <p:spPr>
          <a:xfrm>
            <a:off x="1600200" y="1543050"/>
            <a:ext cx="3810000" cy="2343150"/>
          </a:xfrm>
          <a:prstGeom prst="rtTriangl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051" name="Title 1"/>
          <p:cNvSpPr>
            <a:spLocks noGrp="1"/>
          </p:cNvSpPr>
          <p:nvPr>
            <p:ph type="title"/>
          </p:nvPr>
        </p:nvSpPr>
        <p:spPr>
          <a:xfrm>
            <a:off x="457200" y="123825"/>
            <a:ext cx="8251825" cy="790575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3200" dirty="0">
                <a:solidFill>
                  <a:schemeClr val="bg1">
                    <a:lumMod val="95000"/>
                  </a:schemeClr>
                </a:solidFill>
                <a:ea typeface="ＭＳ Ｐゴシック"/>
              </a:rPr>
              <a:t>The genetics of breast cancer susceptibility</a:t>
            </a:r>
          </a:p>
        </p:txBody>
      </p:sp>
      <p:sp>
        <p:nvSpPr>
          <p:cNvPr id="19460" name="Text Box 53"/>
          <p:cNvSpPr txBox="1">
            <a:spLocks noChangeArrowheads="1"/>
          </p:cNvSpPr>
          <p:nvPr/>
        </p:nvSpPr>
        <p:spPr bwMode="auto">
          <a:xfrm>
            <a:off x="3524250" y="4733925"/>
            <a:ext cx="3740150" cy="30797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b="1">
                <a:solidFill>
                  <a:srgbClr val="D9D9D9"/>
                </a:solidFill>
                <a:latin typeface="Arial" charset="0"/>
                <a:sym typeface="Gill Sans" charset="0"/>
              </a:rPr>
              <a:t>Combined Allele Frequency</a:t>
            </a:r>
          </a:p>
        </p:txBody>
      </p:sp>
      <p:sp>
        <p:nvSpPr>
          <p:cNvPr id="2" name="Chord 1"/>
          <p:cNvSpPr/>
          <p:nvPr/>
        </p:nvSpPr>
        <p:spPr>
          <a:xfrm rot="12221090">
            <a:off x="1014413" y="1293813"/>
            <a:ext cx="1627187" cy="868362"/>
          </a:xfrm>
          <a:prstGeom prst="chord">
            <a:avLst>
              <a:gd name="adj1" fmla="val 2464377"/>
              <a:gd name="adj2" fmla="val 16637705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600200" y="1543050"/>
            <a:ext cx="739775" cy="584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dirty="0">
                <a:solidFill>
                  <a:schemeClr val="bg1">
                    <a:lumMod val="95000"/>
                  </a:schemeClr>
                </a:solidFill>
              </a:rPr>
              <a:t>BRCA1</a:t>
            </a:r>
          </a:p>
          <a:p>
            <a:pPr>
              <a:defRPr/>
            </a:pPr>
            <a:r>
              <a:rPr lang="en-US" sz="1600" dirty="0">
                <a:solidFill>
                  <a:schemeClr val="bg1">
                    <a:lumMod val="95000"/>
                  </a:schemeClr>
                </a:solidFill>
              </a:rPr>
              <a:t>BRCA2</a:t>
            </a:r>
          </a:p>
        </p:txBody>
      </p:sp>
      <p:sp>
        <p:nvSpPr>
          <p:cNvPr id="5" name="Rectangle 4"/>
          <p:cNvSpPr/>
          <p:nvPr/>
        </p:nvSpPr>
        <p:spPr>
          <a:xfrm>
            <a:off x="76200" y="4743450"/>
            <a:ext cx="3429000" cy="4000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dirty="0">
                <a:solidFill>
                  <a:srgbClr val="D9D9D9"/>
                </a:solidFill>
              </a:rPr>
              <a:t>Adopted from Chung and </a:t>
            </a:r>
            <a:r>
              <a:rPr lang="en-US" sz="1200" dirty="0" err="1">
                <a:solidFill>
                  <a:srgbClr val="D9D9D9"/>
                </a:solidFill>
              </a:rPr>
              <a:t>Chanock</a:t>
            </a:r>
            <a:r>
              <a:rPr lang="en-US" sz="1200" dirty="0">
                <a:solidFill>
                  <a:srgbClr val="D9D9D9"/>
                </a:solidFill>
              </a:rPr>
              <a:t>, 2011 </a:t>
            </a:r>
          </a:p>
          <a:p>
            <a:pPr algn="ctr">
              <a:defRPr/>
            </a:pPr>
            <a:r>
              <a:rPr lang="en-US" sz="1200" dirty="0">
                <a:solidFill>
                  <a:srgbClr val="D9D9D9"/>
                </a:solidFill>
              </a:rPr>
              <a:t>and </a:t>
            </a:r>
            <a:r>
              <a:rPr lang="en-US" sz="1200" dirty="0" err="1">
                <a:solidFill>
                  <a:srgbClr val="D9D9D9"/>
                </a:solidFill>
              </a:rPr>
              <a:t>Tavtigian</a:t>
            </a:r>
            <a:r>
              <a:rPr lang="en-US" sz="1200" dirty="0">
                <a:solidFill>
                  <a:srgbClr val="D9D9D9"/>
                </a:solidFill>
              </a:rPr>
              <a:t> and </a:t>
            </a:r>
            <a:r>
              <a:rPr lang="en-US" sz="1200" dirty="0" err="1">
                <a:solidFill>
                  <a:srgbClr val="D9D9D9"/>
                </a:solidFill>
              </a:rPr>
              <a:t>Goldgar</a:t>
            </a:r>
            <a:endParaRPr lang="en-US" sz="1200" dirty="0">
              <a:solidFill>
                <a:srgbClr val="D9D9D9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289050" y="1266825"/>
            <a:ext cx="285750" cy="6286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5105400" y="3829050"/>
            <a:ext cx="1905000" cy="40005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5862638" y="3921125"/>
            <a:ext cx="53975" cy="3968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5811838" y="3975100"/>
            <a:ext cx="53975" cy="3968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5888038" y="4019550"/>
            <a:ext cx="53975" cy="3968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6140450" y="3919538"/>
            <a:ext cx="53975" cy="3968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6096000" y="4000500"/>
            <a:ext cx="53975" cy="3968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6003925" y="4078288"/>
            <a:ext cx="53975" cy="4127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6140450" y="4059238"/>
            <a:ext cx="53975" cy="4127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6207125" y="3990975"/>
            <a:ext cx="53975" cy="3968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6194425" y="4033838"/>
            <a:ext cx="53975" cy="3968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6248400" y="3952875"/>
            <a:ext cx="53975" cy="3968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6286500" y="3998913"/>
            <a:ext cx="53975" cy="3968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6267450" y="4046538"/>
            <a:ext cx="53975" cy="3968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6213475" y="4106863"/>
            <a:ext cx="53975" cy="4127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6362700" y="4071938"/>
            <a:ext cx="53975" cy="3968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6445250" y="4081463"/>
            <a:ext cx="53975" cy="3968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6461125" y="4038600"/>
            <a:ext cx="53975" cy="3968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6477000" y="4000500"/>
            <a:ext cx="53975" cy="3968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6429375" y="3960813"/>
            <a:ext cx="53975" cy="3968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6527800" y="4084638"/>
            <a:ext cx="53975" cy="3968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6575425" y="4095750"/>
            <a:ext cx="53975" cy="3968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6604000" y="4052888"/>
            <a:ext cx="53975" cy="3968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6623050" y="4008438"/>
            <a:ext cx="53975" cy="3968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6683375" y="3960813"/>
            <a:ext cx="53975" cy="3968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1676400" y="2343150"/>
            <a:ext cx="609600" cy="3429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dirty="0">
                <a:solidFill>
                  <a:srgbClr val="000000"/>
                </a:solidFill>
              </a:rPr>
              <a:t>p53</a:t>
            </a:r>
          </a:p>
        </p:txBody>
      </p:sp>
      <p:sp>
        <p:nvSpPr>
          <p:cNvPr id="39" name="Oval 38"/>
          <p:cNvSpPr/>
          <p:nvPr/>
        </p:nvSpPr>
        <p:spPr>
          <a:xfrm>
            <a:off x="3124200" y="3314700"/>
            <a:ext cx="838200" cy="40005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dirty="0">
                <a:solidFill>
                  <a:srgbClr val="000000"/>
                </a:solidFill>
              </a:rPr>
              <a:t>CHEK2</a:t>
            </a:r>
          </a:p>
        </p:txBody>
      </p:sp>
      <p:sp>
        <p:nvSpPr>
          <p:cNvPr id="40" name="Oval 39"/>
          <p:cNvSpPr/>
          <p:nvPr/>
        </p:nvSpPr>
        <p:spPr>
          <a:xfrm>
            <a:off x="2590800" y="2743200"/>
            <a:ext cx="685800" cy="74295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dirty="0">
                <a:solidFill>
                  <a:srgbClr val="000000"/>
                </a:solidFill>
              </a:rPr>
              <a:t>ATM</a:t>
            </a:r>
          </a:p>
        </p:txBody>
      </p:sp>
      <p:sp>
        <p:nvSpPr>
          <p:cNvPr id="42" name="Rectangle 41"/>
          <p:cNvSpPr/>
          <p:nvPr/>
        </p:nvSpPr>
        <p:spPr>
          <a:xfrm>
            <a:off x="1524000" y="2914650"/>
            <a:ext cx="57150" cy="6286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45" name="Straight Connector 44"/>
          <p:cNvCxnSpPr/>
          <p:nvPr/>
        </p:nvCxnSpPr>
        <p:spPr>
          <a:xfrm flipH="1">
            <a:off x="1587500" y="4252913"/>
            <a:ext cx="5562600" cy="0"/>
          </a:xfrm>
          <a:prstGeom prst="line">
            <a:avLst/>
          </a:prstGeom>
          <a:ln w="3492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4" name="Oval 53"/>
          <p:cNvSpPr/>
          <p:nvPr/>
        </p:nvSpPr>
        <p:spPr>
          <a:xfrm>
            <a:off x="1981200" y="2514600"/>
            <a:ext cx="762000" cy="3429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dirty="0">
                <a:solidFill>
                  <a:srgbClr val="000000"/>
                </a:solidFill>
              </a:rPr>
              <a:t>PTEN</a:t>
            </a:r>
          </a:p>
        </p:txBody>
      </p:sp>
      <p:sp>
        <p:nvSpPr>
          <p:cNvPr id="56" name="Oval 55"/>
          <p:cNvSpPr/>
          <p:nvPr/>
        </p:nvSpPr>
        <p:spPr>
          <a:xfrm>
            <a:off x="2165350" y="3086100"/>
            <a:ext cx="381000" cy="9144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270" anchor="ctr"/>
          <a:lstStyle/>
          <a:p>
            <a:pPr algn="ctr">
              <a:defRPr/>
            </a:pPr>
            <a:r>
              <a:rPr lang="en-US" sz="1200" dirty="0">
                <a:solidFill>
                  <a:srgbClr val="000000"/>
                </a:solidFill>
              </a:rPr>
              <a:t>BRIP1</a:t>
            </a:r>
          </a:p>
        </p:txBody>
      </p:sp>
      <p:sp>
        <p:nvSpPr>
          <p:cNvPr id="41" name="Oval 40"/>
          <p:cNvSpPr/>
          <p:nvPr/>
        </p:nvSpPr>
        <p:spPr>
          <a:xfrm>
            <a:off x="1562100" y="2714626"/>
            <a:ext cx="603250" cy="14001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270" anchor="ctr"/>
          <a:lstStyle/>
          <a:p>
            <a:pPr algn="ctr">
              <a:defRPr/>
            </a:pPr>
            <a:r>
              <a:rPr lang="en-US" sz="1200" dirty="0">
                <a:solidFill>
                  <a:srgbClr val="000000"/>
                </a:solidFill>
              </a:rPr>
              <a:t>RAD51C </a:t>
            </a:r>
          </a:p>
          <a:p>
            <a:pPr algn="ctr">
              <a:defRPr/>
            </a:pPr>
            <a:r>
              <a:rPr lang="en-US" sz="1200" dirty="0">
                <a:solidFill>
                  <a:srgbClr val="000000"/>
                </a:solidFill>
              </a:rPr>
              <a:t>XRCC2</a:t>
            </a:r>
          </a:p>
          <a:p>
            <a:pPr algn="ctr">
              <a:defRPr/>
            </a:pPr>
            <a:endParaRPr lang="en-US" sz="1200" dirty="0">
              <a:solidFill>
                <a:srgbClr val="000000"/>
              </a:solidFill>
            </a:endParaRPr>
          </a:p>
        </p:txBody>
      </p:sp>
      <p:cxnSp>
        <p:nvCxnSpPr>
          <p:cNvPr id="12" name="Straight Connector 11"/>
          <p:cNvCxnSpPr>
            <a:stCxn id="2" idx="0"/>
          </p:cNvCxnSpPr>
          <p:nvPr/>
        </p:nvCxnSpPr>
        <p:spPr>
          <a:xfrm flipH="1">
            <a:off x="1587500" y="1219200"/>
            <a:ext cx="0" cy="3048000"/>
          </a:xfrm>
          <a:prstGeom prst="line">
            <a:avLst/>
          </a:prstGeom>
          <a:ln w="3492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5" name="Oval 54"/>
          <p:cNvSpPr/>
          <p:nvPr/>
        </p:nvSpPr>
        <p:spPr>
          <a:xfrm>
            <a:off x="1981200" y="2886075"/>
            <a:ext cx="298450" cy="74295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270" anchor="ctr"/>
          <a:lstStyle/>
          <a:p>
            <a:pPr algn="ctr">
              <a:defRPr/>
            </a:pPr>
            <a:r>
              <a:rPr lang="en-US" sz="1200" dirty="0">
                <a:solidFill>
                  <a:srgbClr val="000000"/>
                </a:solidFill>
              </a:rPr>
              <a:t>PALB2</a:t>
            </a:r>
          </a:p>
        </p:txBody>
      </p:sp>
      <p:sp>
        <p:nvSpPr>
          <p:cNvPr id="52" name="Rectangle 51"/>
          <p:cNvSpPr/>
          <p:nvPr/>
        </p:nvSpPr>
        <p:spPr>
          <a:xfrm>
            <a:off x="7467600" y="1495425"/>
            <a:ext cx="1600200" cy="51435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dirty="0">
                <a:solidFill>
                  <a:schemeClr val="bg1"/>
                </a:solidFill>
              </a:rPr>
              <a:t>Identified from genome-wide association studies</a:t>
            </a:r>
          </a:p>
        </p:txBody>
      </p:sp>
      <p:sp>
        <p:nvSpPr>
          <p:cNvPr id="57" name="Rectangle 56"/>
          <p:cNvSpPr/>
          <p:nvPr/>
        </p:nvSpPr>
        <p:spPr>
          <a:xfrm>
            <a:off x="7467600" y="2085975"/>
            <a:ext cx="1600200" cy="51435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dirty="0">
                <a:solidFill>
                  <a:srgbClr val="000000"/>
                </a:solidFill>
              </a:rPr>
              <a:t>Identified from candidate gene studies</a:t>
            </a:r>
          </a:p>
        </p:txBody>
      </p:sp>
      <p:sp>
        <p:nvSpPr>
          <p:cNvPr id="58" name="Rectangle 57"/>
          <p:cNvSpPr/>
          <p:nvPr/>
        </p:nvSpPr>
        <p:spPr>
          <a:xfrm>
            <a:off x="7467600" y="914400"/>
            <a:ext cx="1600200" cy="51435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dirty="0">
                <a:solidFill>
                  <a:schemeClr val="bg1"/>
                </a:solidFill>
              </a:rPr>
              <a:t>Identified from genome-wide linkage studies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Title 1"/>
          <p:cNvSpPr>
            <a:spLocks noGrp="1"/>
          </p:cNvSpPr>
          <p:nvPr>
            <p:ph type="title"/>
          </p:nvPr>
        </p:nvSpPr>
        <p:spPr>
          <a:xfrm>
            <a:off x="-17463" y="-171450"/>
            <a:ext cx="8915401" cy="685800"/>
          </a:xfrm>
        </p:spPr>
        <p:txBody>
          <a:bodyPr/>
          <a:lstStyle/>
          <a:p>
            <a:pPr eaLnBrk="1" hangingPunct="1"/>
            <a:r>
              <a:rPr lang="en-US" sz="2800">
                <a:solidFill>
                  <a:srgbClr val="000000"/>
                </a:solidFill>
                <a:latin typeface="Calibri" charset="0"/>
              </a:rPr>
              <a:t>Case-control exome analyses with XPAT-VAAST 2</a:t>
            </a:r>
          </a:p>
        </p:txBody>
      </p:sp>
      <p:sp>
        <p:nvSpPr>
          <p:cNvPr id="72707" name="TextBox 6"/>
          <p:cNvSpPr txBox="1">
            <a:spLocks noChangeArrowheads="1"/>
          </p:cNvSpPr>
          <p:nvPr/>
        </p:nvSpPr>
        <p:spPr bwMode="auto">
          <a:xfrm>
            <a:off x="220663" y="3338513"/>
            <a:ext cx="32004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400">
                <a:solidFill>
                  <a:srgbClr val="000000"/>
                </a:solidFill>
              </a:rPr>
              <a:t>Ovarian Cancer</a:t>
            </a:r>
          </a:p>
          <a:p>
            <a:pPr algn="ctr" eaLnBrk="1" hangingPunct="1"/>
            <a:r>
              <a:rPr lang="en-US" sz="1200">
                <a:solidFill>
                  <a:srgbClr val="000000"/>
                </a:solidFill>
              </a:rPr>
              <a:t>272 cases, 1722 controls</a:t>
            </a:r>
            <a:endParaRPr lang="en-US" sz="1400" u="sng">
              <a:solidFill>
                <a:srgbClr val="000000"/>
              </a:solidFill>
            </a:endParaRPr>
          </a:p>
        </p:txBody>
      </p:sp>
      <p:sp>
        <p:nvSpPr>
          <p:cNvPr id="72708" name="TextBox 8"/>
          <p:cNvSpPr txBox="1">
            <a:spLocks noChangeArrowheads="1"/>
          </p:cNvSpPr>
          <p:nvPr/>
        </p:nvSpPr>
        <p:spPr bwMode="auto">
          <a:xfrm>
            <a:off x="76200" y="354013"/>
            <a:ext cx="33528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400">
                <a:solidFill>
                  <a:srgbClr val="000000"/>
                </a:solidFill>
              </a:rPr>
              <a:t>Breast Cancer</a:t>
            </a:r>
          </a:p>
          <a:p>
            <a:pPr algn="ctr" eaLnBrk="1" hangingPunct="1"/>
            <a:r>
              <a:rPr lang="en-US" sz="1200">
                <a:solidFill>
                  <a:srgbClr val="000000"/>
                </a:solidFill>
              </a:rPr>
              <a:t>873 cases, 1722 controls</a:t>
            </a:r>
            <a:endParaRPr lang="en-US" sz="1400" u="sng">
              <a:solidFill>
                <a:srgbClr val="000000"/>
              </a:solidFill>
            </a:endParaRPr>
          </a:p>
        </p:txBody>
      </p:sp>
      <p:graphicFrame>
        <p:nvGraphicFramePr>
          <p:cNvPr id="13" name="Table 12"/>
          <p:cNvGraphicFramePr>
            <a:graphicFrameLocks noGrp="1"/>
          </p:cNvGraphicFramePr>
          <p:nvPr/>
        </p:nvGraphicFramePr>
        <p:xfrm>
          <a:off x="304800" y="837421"/>
          <a:ext cx="3048000" cy="2484120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1524000"/>
                <a:gridCol w="1524000"/>
              </a:tblGrid>
              <a:tr h="205740"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/>
                        <a:t>Gene</a:t>
                      </a:r>
                      <a:endParaRPr lang="en-US" sz="9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/>
                        <a:t>p</a:t>
                      </a:r>
                      <a:endParaRPr lang="en-US" sz="900" dirty="0"/>
                    </a:p>
                  </a:txBody>
                  <a:tcPr marT="34290" marB="34290"/>
                </a:tc>
              </a:tr>
              <a:tr h="175260">
                <a:tc>
                  <a:txBody>
                    <a:bodyPr/>
                    <a:lstStyle/>
                    <a:p>
                      <a:r>
                        <a:rPr lang="en-US" sz="700" i="1" dirty="0" smtClean="0">
                          <a:solidFill>
                            <a:srgbClr val="000000"/>
                          </a:solidFill>
                        </a:rPr>
                        <a:t>BRCA2</a:t>
                      </a:r>
                      <a:endParaRPr lang="en-US" sz="700" i="1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dirty="0" smtClean="0">
                          <a:solidFill>
                            <a:srgbClr val="000000"/>
                          </a:solidFill>
                        </a:rPr>
                        <a:t>2x10</a:t>
                      </a:r>
                      <a:r>
                        <a:rPr lang="en-US" sz="700" baseline="30000" dirty="0" smtClean="0">
                          <a:solidFill>
                            <a:srgbClr val="000000"/>
                          </a:solidFill>
                        </a:rPr>
                        <a:t>-4</a:t>
                      </a:r>
                      <a:endParaRPr lang="en-US" sz="700" dirty="0"/>
                    </a:p>
                  </a:txBody>
                  <a:tcPr marT="34290" marB="34290"/>
                </a:tc>
              </a:tr>
              <a:tr h="175260">
                <a:tc>
                  <a:txBody>
                    <a:bodyPr/>
                    <a:lstStyle/>
                    <a:p>
                      <a:r>
                        <a:rPr lang="en-US" sz="700" i="1" dirty="0" smtClean="0">
                          <a:solidFill>
                            <a:srgbClr val="000000"/>
                          </a:solidFill>
                        </a:rPr>
                        <a:t>RAD51D</a:t>
                      </a:r>
                      <a:endParaRPr lang="en-US" sz="700" i="1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00" dirty="0" smtClean="0">
                          <a:solidFill>
                            <a:srgbClr val="000000"/>
                          </a:solidFill>
                        </a:rPr>
                        <a:t>0.0087</a:t>
                      </a:r>
                    </a:p>
                  </a:txBody>
                  <a:tcPr marT="34290" marB="34290"/>
                </a:tc>
              </a:tr>
              <a:tr h="175260">
                <a:tc>
                  <a:txBody>
                    <a:bodyPr/>
                    <a:lstStyle/>
                    <a:p>
                      <a:r>
                        <a:rPr lang="en-US" sz="700" i="1" dirty="0" smtClean="0">
                          <a:solidFill>
                            <a:srgbClr val="000000"/>
                          </a:solidFill>
                        </a:rPr>
                        <a:t>BRCA1</a:t>
                      </a:r>
                      <a:endParaRPr lang="en-US" sz="700" i="1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00" dirty="0" smtClean="0">
                          <a:solidFill>
                            <a:srgbClr val="000000"/>
                          </a:solidFill>
                        </a:rPr>
                        <a:t>0.0087</a:t>
                      </a:r>
                    </a:p>
                  </a:txBody>
                  <a:tcPr marT="34290" marB="34290"/>
                </a:tc>
              </a:tr>
              <a:tr h="175260">
                <a:tc>
                  <a:txBody>
                    <a:bodyPr/>
                    <a:lstStyle/>
                    <a:p>
                      <a:r>
                        <a:rPr lang="en-US" sz="700" i="1" dirty="0" smtClean="0"/>
                        <a:t>NEIL3</a:t>
                      </a:r>
                      <a:endParaRPr lang="en-US" sz="700" i="1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00" dirty="0" smtClean="0">
                          <a:solidFill>
                            <a:srgbClr val="000000"/>
                          </a:solidFill>
                        </a:rPr>
                        <a:t>0.031</a:t>
                      </a:r>
                    </a:p>
                  </a:txBody>
                  <a:tcPr marT="34290" marB="34290"/>
                </a:tc>
              </a:tr>
              <a:tr h="175260">
                <a:tc>
                  <a:txBody>
                    <a:bodyPr/>
                    <a:lstStyle/>
                    <a:p>
                      <a:r>
                        <a:rPr lang="en-US" sz="700" i="1" dirty="0" smtClean="0">
                          <a:solidFill>
                            <a:srgbClr val="000000"/>
                          </a:solidFill>
                        </a:rPr>
                        <a:t>CHEK2</a:t>
                      </a:r>
                      <a:endParaRPr lang="en-US" sz="700" i="1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00" dirty="0" smtClean="0">
                          <a:solidFill>
                            <a:srgbClr val="000000"/>
                          </a:solidFill>
                        </a:rPr>
                        <a:t>0.043</a:t>
                      </a:r>
                    </a:p>
                  </a:txBody>
                  <a:tcPr marT="34290" marB="34290"/>
                </a:tc>
              </a:tr>
              <a:tr h="175260">
                <a:tc>
                  <a:txBody>
                    <a:bodyPr/>
                    <a:lstStyle/>
                    <a:p>
                      <a:r>
                        <a:rPr lang="en-US" sz="700" i="1" dirty="0" smtClean="0"/>
                        <a:t>NEIL1</a:t>
                      </a:r>
                      <a:endParaRPr lang="en-US" sz="700" i="1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00" dirty="0" smtClean="0">
                          <a:solidFill>
                            <a:srgbClr val="000000"/>
                          </a:solidFill>
                        </a:rPr>
                        <a:t>0.048</a:t>
                      </a:r>
                    </a:p>
                  </a:txBody>
                  <a:tcPr marT="34290" marB="34290"/>
                </a:tc>
              </a:tr>
              <a:tr h="175260">
                <a:tc>
                  <a:txBody>
                    <a:bodyPr/>
                    <a:lstStyle/>
                    <a:p>
                      <a:r>
                        <a:rPr lang="en-US" sz="700" i="1" dirty="0" smtClean="0">
                          <a:solidFill>
                            <a:srgbClr val="000000"/>
                          </a:solidFill>
                        </a:rPr>
                        <a:t>PALB2</a:t>
                      </a:r>
                      <a:endParaRPr lang="en-US" sz="700" i="1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00" dirty="0" smtClean="0">
                          <a:solidFill>
                            <a:srgbClr val="000000"/>
                          </a:solidFill>
                        </a:rPr>
                        <a:t>0.077</a:t>
                      </a:r>
                    </a:p>
                  </a:txBody>
                  <a:tcPr marT="34290" marB="34290"/>
                </a:tc>
              </a:tr>
              <a:tr h="175260">
                <a:tc>
                  <a:txBody>
                    <a:bodyPr/>
                    <a:lstStyle/>
                    <a:p>
                      <a:r>
                        <a:rPr lang="en-US" sz="700" i="1" dirty="0" smtClean="0">
                          <a:solidFill>
                            <a:srgbClr val="000000"/>
                          </a:solidFill>
                        </a:rPr>
                        <a:t>ATM</a:t>
                      </a:r>
                      <a:endParaRPr lang="en-US" sz="700" i="1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00" dirty="0" smtClean="0">
                          <a:solidFill>
                            <a:srgbClr val="000000"/>
                          </a:solidFill>
                        </a:rPr>
                        <a:t>0.14</a:t>
                      </a:r>
                    </a:p>
                  </a:txBody>
                  <a:tcPr marT="34290" marB="34290"/>
                </a:tc>
              </a:tr>
              <a:tr h="175260">
                <a:tc>
                  <a:txBody>
                    <a:bodyPr/>
                    <a:lstStyle/>
                    <a:p>
                      <a:r>
                        <a:rPr lang="en-US" sz="700" i="1" dirty="0" smtClean="0">
                          <a:solidFill>
                            <a:srgbClr val="000000"/>
                          </a:solidFill>
                        </a:rPr>
                        <a:t>RAD50</a:t>
                      </a:r>
                      <a:endParaRPr lang="en-US" sz="700" i="1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00" dirty="0" smtClean="0">
                          <a:solidFill>
                            <a:srgbClr val="000000"/>
                          </a:solidFill>
                        </a:rPr>
                        <a:t>0.19</a:t>
                      </a:r>
                    </a:p>
                  </a:txBody>
                  <a:tcPr marT="34290" marB="34290"/>
                </a:tc>
              </a:tr>
              <a:tr h="175260">
                <a:tc>
                  <a:txBody>
                    <a:bodyPr/>
                    <a:lstStyle/>
                    <a:p>
                      <a:r>
                        <a:rPr lang="en-US" sz="700" i="1" dirty="0" smtClean="0"/>
                        <a:t>RINT1</a:t>
                      </a:r>
                      <a:endParaRPr lang="en-US" sz="700" i="1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00" dirty="0" smtClean="0">
                          <a:solidFill>
                            <a:srgbClr val="000000"/>
                          </a:solidFill>
                        </a:rPr>
                        <a:t>0.41</a:t>
                      </a:r>
                    </a:p>
                  </a:txBody>
                  <a:tcPr marT="34290" marB="34290"/>
                </a:tc>
              </a:tr>
              <a:tr h="175260">
                <a:tc>
                  <a:txBody>
                    <a:bodyPr/>
                    <a:lstStyle/>
                    <a:p>
                      <a:r>
                        <a:rPr lang="en-US" sz="700" i="1" dirty="0" smtClean="0">
                          <a:solidFill>
                            <a:srgbClr val="000000"/>
                          </a:solidFill>
                        </a:rPr>
                        <a:t>RAD51C</a:t>
                      </a:r>
                      <a:endParaRPr lang="en-US" sz="700" i="1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00" dirty="0" smtClean="0">
                          <a:solidFill>
                            <a:srgbClr val="000000"/>
                          </a:solidFill>
                        </a:rPr>
                        <a:t>0.45</a:t>
                      </a:r>
                    </a:p>
                  </a:txBody>
                  <a:tcPr marT="34290" marB="34290"/>
                </a:tc>
              </a:tr>
              <a:tr h="175260">
                <a:tc>
                  <a:txBody>
                    <a:bodyPr/>
                    <a:lstStyle/>
                    <a:p>
                      <a:r>
                        <a:rPr lang="en-US" sz="700" i="1" dirty="0" smtClean="0">
                          <a:solidFill>
                            <a:srgbClr val="000000"/>
                          </a:solidFill>
                        </a:rPr>
                        <a:t>CDH1</a:t>
                      </a:r>
                      <a:endParaRPr lang="en-US" sz="700" i="1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00" dirty="0" smtClean="0">
                          <a:solidFill>
                            <a:srgbClr val="000000"/>
                          </a:solidFill>
                        </a:rPr>
                        <a:t>0.55</a:t>
                      </a:r>
                    </a:p>
                  </a:txBody>
                  <a:tcPr marT="34290" marB="34290"/>
                </a:tc>
              </a:tr>
              <a:tr h="175260">
                <a:tc>
                  <a:txBody>
                    <a:bodyPr/>
                    <a:lstStyle/>
                    <a:p>
                      <a:r>
                        <a:rPr lang="en-US" sz="700" i="1" dirty="0" smtClean="0">
                          <a:solidFill>
                            <a:srgbClr val="000000"/>
                          </a:solidFill>
                        </a:rPr>
                        <a:t>TP53</a:t>
                      </a:r>
                      <a:endParaRPr lang="en-US" sz="700" i="1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00" dirty="0" smtClean="0">
                          <a:solidFill>
                            <a:srgbClr val="000000"/>
                          </a:solidFill>
                        </a:rPr>
                        <a:t>0.56</a:t>
                      </a:r>
                    </a:p>
                  </a:txBody>
                  <a:tcPr marT="34290" marB="34290"/>
                </a:tc>
              </a:tr>
            </a:tbl>
          </a:graphicData>
        </a:graphic>
      </p:graphicFrame>
      <p:graphicFrame>
        <p:nvGraphicFramePr>
          <p:cNvPr id="14" name="Table 13"/>
          <p:cNvGraphicFramePr>
            <a:graphicFrameLocks noGrp="1"/>
          </p:cNvGraphicFramePr>
          <p:nvPr/>
        </p:nvGraphicFramePr>
        <p:xfrm>
          <a:off x="304800" y="3810115"/>
          <a:ext cx="3048000" cy="1226820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1524000"/>
                <a:gridCol w="1524000"/>
              </a:tblGrid>
              <a:tr h="175260">
                <a:tc>
                  <a:txBody>
                    <a:bodyPr/>
                    <a:lstStyle/>
                    <a:p>
                      <a:r>
                        <a:rPr lang="en-US" sz="700" i="1" dirty="0" smtClean="0">
                          <a:solidFill>
                            <a:srgbClr val="000000"/>
                          </a:solidFill>
                        </a:rPr>
                        <a:t>BRCA1</a:t>
                      </a:r>
                      <a:endParaRPr lang="en-US" sz="700" i="1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dirty="0" smtClean="0">
                          <a:solidFill>
                            <a:srgbClr val="000000"/>
                          </a:solidFill>
                        </a:rPr>
                        <a:t>1x10</a:t>
                      </a:r>
                      <a:r>
                        <a:rPr lang="en-US" sz="700" baseline="30000" dirty="0" smtClean="0">
                          <a:solidFill>
                            <a:srgbClr val="000000"/>
                          </a:solidFill>
                        </a:rPr>
                        <a:t>-5</a:t>
                      </a:r>
                      <a:endParaRPr lang="en-US" sz="700" baseline="30000" dirty="0"/>
                    </a:p>
                  </a:txBody>
                  <a:tcPr marT="34290" marB="34290"/>
                </a:tc>
              </a:tr>
              <a:tr h="175260">
                <a:tc>
                  <a:txBody>
                    <a:bodyPr/>
                    <a:lstStyle/>
                    <a:p>
                      <a:r>
                        <a:rPr lang="en-US" sz="700" i="1" dirty="0" smtClean="0">
                          <a:solidFill>
                            <a:srgbClr val="000000"/>
                          </a:solidFill>
                        </a:rPr>
                        <a:t>BRCA2</a:t>
                      </a:r>
                      <a:endParaRPr lang="en-US" sz="700" i="1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00" dirty="0" smtClean="0">
                          <a:solidFill>
                            <a:srgbClr val="000000"/>
                          </a:solidFill>
                        </a:rPr>
                        <a:t>5x10</a:t>
                      </a:r>
                      <a:r>
                        <a:rPr lang="en-US" sz="700" baseline="30000" dirty="0" smtClean="0">
                          <a:solidFill>
                            <a:srgbClr val="000000"/>
                          </a:solidFill>
                        </a:rPr>
                        <a:t>-5</a:t>
                      </a:r>
                    </a:p>
                  </a:txBody>
                  <a:tcPr marT="34290" marB="34290"/>
                </a:tc>
              </a:tr>
              <a:tr h="175260">
                <a:tc>
                  <a:txBody>
                    <a:bodyPr/>
                    <a:lstStyle/>
                    <a:p>
                      <a:r>
                        <a:rPr lang="en-US" sz="700" i="1" dirty="0" smtClean="0"/>
                        <a:t>RAD51D</a:t>
                      </a:r>
                      <a:endParaRPr lang="en-US" sz="700" i="1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00" baseline="0" dirty="0" smtClean="0">
                          <a:solidFill>
                            <a:srgbClr val="000000"/>
                          </a:solidFill>
                        </a:rPr>
                        <a:t>0.0061</a:t>
                      </a:r>
                    </a:p>
                  </a:txBody>
                  <a:tcPr marT="34290" marB="34290"/>
                </a:tc>
              </a:tr>
              <a:tr h="175260">
                <a:tc>
                  <a:txBody>
                    <a:bodyPr/>
                    <a:lstStyle/>
                    <a:p>
                      <a:r>
                        <a:rPr lang="en-US" sz="700" i="1" dirty="0" smtClean="0"/>
                        <a:t>BRIP1</a:t>
                      </a:r>
                      <a:endParaRPr lang="en-US" sz="700" i="1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00" baseline="0" dirty="0" smtClean="0">
                          <a:solidFill>
                            <a:srgbClr val="000000"/>
                          </a:solidFill>
                        </a:rPr>
                        <a:t>0.0075</a:t>
                      </a:r>
                    </a:p>
                  </a:txBody>
                  <a:tcPr marT="34290" marB="34290"/>
                </a:tc>
              </a:tr>
              <a:tr h="175260">
                <a:tc>
                  <a:txBody>
                    <a:bodyPr/>
                    <a:lstStyle/>
                    <a:p>
                      <a:r>
                        <a:rPr lang="en-US" sz="700" i="1" dirty="0" smtClean="0"/>
                        <a:t>RAD51C</a:t>
                      </a:r>
                      <a:endParaRPr lang="en-US" sz="700" i="1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00" baseline="0" dirty="0" smtClean="0">
                          <a:solidFill>
                            <a:srgbClr val="000000"/>
                          </a:solidFill>
                        </a:rPr>
                        <a:t>0.024</a:t>
                      </a:r>
                    </a:p>
                  </a:txBody>
                  <a:tcPr marT="34290" marB="34290"/>
                </a:tc>
              </a:tr>
              <a:tr h="175260">
                <a:tc>
                  <a:txBody>
                    <a:bodyPr/>
                    <a:lstStyle/>
                    <a:p>
                      <a:r>
                        <a:rPr lang="en-US" sz="700" i="1" dirty="0" smtClean="0"/>
                        <a:t>PALB2</a:t>
                      </a:r>
                      <a:endParaRPr lang="en-US" sz="700" i="1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00" baseline="0" dirty="0" smtClean="0">
                          <a:solidFill>
                            <a:srgbClr val="000000"/>
                          </a:solidFill>
                        </a:rPr>
                        <a:t>0.044</a:t>
                      </a:r>
                    </a:p>
                  </a:txBody>
                  <a:tcPr marT="34290" marB="34290"/>
                </a:tc>
              </a:tr>
              <a:tr h="175260">
                <a:tc>
                  <a:txBody>
                    <a:bodyPr/>
                    <a:lstStyle/>
                    <a:p>
                      <a:r>
                        <a:rPr lang="en-US" sz="700" i="1" dirty="0" smtClean="0"/>
                        <a:t>TP53</a:t>
                      </a:r>
                      <a:endParaRPr lang="en-US" sz="700" i="1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00" baseline="0" dirty="0" smtClean="0">
                          <a:solidFill>
                            <a:srgbClr val="000000"/>
                          </a:solidFill>
                        </a:rPr>
                        <a:t>0.076</a:t>
                      </a:r>
                    </a:p>
                  </a:txBody>
                  <a:tcPr marT="34290" marB="34290"/>
                </a:tc>
              </a:tr>
            </a:tbl>
          </a:graphicData>
        </a:graphic>
      </p:graphicFrame>
      <p:sp>
        <p:nvSpPr>
          <p:cNvPr id="72711" name="TextBox 17"/>
          <p:cNvSpPr txBox="1">
            <a:spLocks noChangeArrowheads="1"/>
          </p:cNvSpPr>
          <p:nvPr/>
        </p:nvSpPr>
        <p:spPr bwMode="auto">
          <a:xfrm>
            <a:off x="4233863" y="4887913"/>
            <a:ext cx="1905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9" tIns="45709" rIns="91419" bIns="45709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/>
              <a:t>Yao Yu and Fulan Hu</a:t>
            </a:r>
            <a:endParaRPr lang="en-US" sz="1200">
              <a:solidFill>
                <a:srgbClr val="000000"/>
              </a:solidFill>
            </a:endParaRPr>
          </a:p>
        </p:txBody>
      </p:sp>
      <p:pic>
        <p:nvPicPr>
          <p:cNvPr id="72712" name="Picture 1" descr="vaast_xqc_iso2gene.simpl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381000"/>
            <a:ext cx="23622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13" name="Picture 2" descr="ov_vaast_xqc_iso2gene.simpl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9213" y="2798763"/>
            <a:ext cx="2363787" cy="2363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14" name="Picture 5" descr="ovarian.manplot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7113" y="2636838"/>
            <a:ext cx="2757487" cy="2297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15" name="Picture 6" descr="breast.manplot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7113" y="571500"/>
            <a:ext cx="2765425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Title 1"/>
          <p:cNvSpPr>
            <a:spLocks noGrp="1"/>
          </p:cNvSpPr>
          <p:nvPr>
            <p:ph type="title"/>
          </p:nvPr>
        </p:nvSpPr>
        <p:spPr>
          <a:xfrm>
            <a:off x="152400" y="114300"/>
            <a:ext cx="8991600" cy="685800"/>
          </a:xfrm>
        </p:spPr>
        <p:txBody>
          <a:bodyPr/>
          <a:lstStyle/>
          <a:p>
            <a:pPr eaLnBrk="1" hangingPunct="1"/>
            <a:r>
              <a:rPr lang="en-US" sz="2400">
                <a:solidFill>
                  <a:srgbClr val="000000"/>
                </a:solidFill>
                <a:latin typeface="Calibri" charset="0"/>
              </a:rPr>
              <a:t>Gene-based association test results for established breast and ovarian cancer susceptibility genes with p&lt;0.05 in one or more tests</a:t>
            </a:r>
          </a:p>
        </p:txBody>
      </p:sp>
      <p:pic>
        <p:nvPicPr>
          <p:cNvPr id="70659" name="Picture 1" descr="Figure1.v4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10" t="26743" r="2548" b="47833"/>
          <a:stretch>
            <a:fillRect/>
          </a:stretch>
        </p:blipFill>
        <p:spPr bwMode="auto">
          <a:xfrm>
            <a:off x="1435100" y="971550"/>
            <a:ext cx="7086600" cy="410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1219200" y="844550"/>
            <a:ext cx="457200" cy="381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TextBox 14"/>
          <p:cNvSpPr txBox="1">
            <a:spLocks noChangeArrowheads="1"/>
          </p:cNvSpPr>
          <p:nvPr/>
        </p:nvSpPr>
        <p:spPr bwMode="auto">
          <a:xfrm>
            <a:off x="63500" y="4805363"/>
            <a:ext cx="8534400" cy="2769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9" tIns="45709" rIns="91419" bIns="45709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dirty="0"/>
              <a:t>Yao </a:t>
            </a:r>
            <a:r>
              <a:rPr lang="en-US" sz="1200" dirty="0" smtClean="0"/>
              <a:t>Yu, …, Huff CD, </a:t>
            </a:r>
            <a:r>
              <a:rPr lang="en-US" sz="1200" i="1" dirty="0" smtClean="0"/>
              <a:t>Nucleic Acids Research</a:t>
            </a:r>
            <a:r>
              <a:rPr lang="en-US" sz="1200" dirty="0" smtClean="0"/>
              <a:t>, 2017.</a:t>
            </a:r>
            <a:endParaRPr lang="en-US" sz="12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TextBox 6"/>
          <p:cNvSpPr txBox="1">
            <a:spLocks noChangeArrowheads="1"/>
          </p:cNvSpPr>
          <p:nvPr/>
        </p:nvSpPr>
        <p:spPr bwMode="auto">
          <a:xfrm>
            <a:off x="63500" y="4805363"/>
            <a:ext cx="85344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9" tIns="45709" rIns="91419" bIns="45709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dirty="0" err="1"/>
              <a:t>Fulan</a:t>
            </a:r>
            <a:r>
              <a:rPr lang="en-US" sz="1600" dirty="0"/>
              <a:t> </a:t>
            </a:r>
            <a:r>
              <a:rPr lang="en-US" sz="1600" dirty="0" smtClean="0"/>
              <a:t>Hu, Yao Yu, and Roger Chen</a:t>
            </a: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76803" name="Title 1"/>
          <p:cNvSpPr txBox="1">
            <a:spLocks/>
          </p:cNvSpPr>
          <p:nvPr/>
        </p:nvSpPr>
        <p:spPr bwMode="auto">
          <a:xfrm>
            <a:off x="-17463" y="0"/>
            <a:ext cx="8915401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dirty="0">
                <a:solidFill>
                  <a:srgbClr val="000000"/>
                </a:solidFill>
              </a:rPr>
              <a:t>Soft Tissue Sarcoma XPAT-VAAST 2 results (219 cases, 3507 controls)</a:t>
            </a:r>
          </a:p>
        </p:txBody>
      </p:sp>
      <p:pic>
        <p:nvPicPr>
          <p:cNvPr id="76804" name="Picture 1" descr="sarcoma.qqplo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7763" y="785813"/>
            <a:ext cx="3843337" cy="3843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5" name="Picture 4" descr="sarcoma.manplo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866775"/>
            <a:ext cx="4686300" cy="390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806" name="TextBox 2"/>
          <p:cNvSpPr txBox="1">
            <a:spLocks noChangeArrowheads="1"/>
          </p:cNvSpPr>
          <p:nvPr/>
        </p:nvSpPr>
        <p:spPr bwMode="auto">
          <a:xfrm>
            <a:off x="3576638" y="1381125"/>
            <a:ext cx="13462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i="1">
                <a:solidFill>
                  <a:srgbClr val="FF0000"/>
                </a:solidFill>
              </a:rPr>
              <a:t>NF1 </a:t>
            </a:r>
            <a:r>
              <a:rPr lang="en-US" sz="1400">
                <a:solidFill>
                  <a:srgbClr val="FF0000"/>
                </a:solidFill>
              </a:rPr>
              <a:t>(p = 3x10</a:t>
            </a:r>
            <a:r>
              <a:rPr lang="en-US" sz="1400" baseline="30000">
                <a:solidFill>
                  <a:srgbClr val="FF0000"/>
                </a:solidFill>
              </a:rPr>
              <a:t>-5</a:t>
            </a:r>
            <a:r>
              <a:rPr lang="en-US" sz="1400">
                <a:solidFill>
                  <a:srgbClr val="FF0000"/>
                </a:solidFill>
              </a:rPr>
              <a:t>)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1905000" y="206375"/>
            <a:ext cx="6781800" cy="536575"/>
          </a:xfrm>
          <a:prstGeom prst="rect">
            <a:avLst/>
          </a:prstGeom>
        </p:spPr>
        <p:txBody>
          <a:bodyPr>
            <a:normAutofit fontScale="90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3600" dirty="0" smtClean="0"/>
              <a:t>Soft-tissue Sarcoma association results</a:t>
            </a:r>
            <a:endParaRPr lang="en-US" sz="3600" dirty="0"/>
          </a:p>
        </p:txBody>
      </p:sp>
      <p:sp>
        <p:nvSpPr>
          <p:cNvPr id="69635" name="Content Placeholder 2"/>
          <p:cNvSpPr txBox="1">
            <a:spLocks/>
          </p:cNvSpPr>
          <p:nvPr/>
        </p:nvSpPr>
        <p:spPr bwMode="auto">
          <a:xfrm>
            <a:off x="-533400" y="4706938"/>
            <a:ext cx="3429000" cy="354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20000"/>
              </a:spcBef>
              <a:buFont typeface="Arial" charset="0"/>
              <a:buNone/>
            </a:pPr>
            <a:r>
              <a:rPr lang="en-US" sz="1200">
                <a:solidFill>
                  <a:srgbClr val="000000"/>
                </a:solidFill>
              </a:rPr>
              <a:t>Fulan Hu, Yao Yu, Roger Chen</a:t>
            </a:r>
          </a:p>
        </p:txBody>
      </p:sp>
      <p:graphicFrame>
        <p:nvGraphicFramePr>
          <p:cNvPr id="14" name="Content Placeholder 5"/>
          <p:cNvGraphicFramePr>
            <a:graphicFrameLocks/>
          </p:cNvGraphicFramePr>
          <p:nvPr/>
        </p:nvGraphicFramePr>
        <p:xfrm>
          <a:off x="1447800" y="1200150"/>
          <a:ext cx="6357938" cy="3170238"/>
        </p:xfrm>
        <a:graphic>
          <a:graphicData uri="http://schemas.openxmlformats.org/drawingml/2006/table">
            <a:tbl>
              <a:tblPr/>
              <a:tblGrid>
                <a:gridCol w="802260">
                  <a:extLst>
                    <a:ext uri="{9D8B030D-6E8A-4147-A177-3AD203B41FA5}"/>
                  </a:extLst>
                </a:gridCol>
                <a:gridCol w="1764972">
                  <a:extLst>
                    <a:ext uri="{9D8B030D-6E8A-4147-A177-3AD203B41FA5}"/>
                  </a:extLst>
                </a:gridCol>
                <a:gridCol w="1895353">
                  <a:extLst>
                    <a:ext uri="{9D8B030D-6E8A-4147-A177-3AD203B41FA5}"/>
                  </a:extLst>
                </a:gridCol>
                <a:gridCol w="1895353"/>
              </a:tblGrid>
              <a:tr h="45847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Gene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Variant category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Overall OR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MPNST OR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/>
                </a:extLst>
              </a:tr>
              <a:tr h="24167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NF1</a:t>
                      </a:r>
                      <a:endParaRPr lang="en-US" sz="1400" b="0" i="1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LGD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39.4</a:t>
                      </a:r>
                      <a:r>
                        <a:rPr lang="en-US" sz="14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(7.1 – 219)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1146 (149 – 8804)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/>
                </a:extLst>
              </a:tr>
              <a:tr h="43626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NF1</a:t>
                      </a:r>
                      <a:endParaRPr lang="en-US" sz="1400" b="0" i="1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Non-LGD,</a:t>
                      </a:r>
                      <a:r>
                        <a:rPr lang="en-US" sz="14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predicted pathogenic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16.3 (5.5 – 48.4)</a:t>
                      </a:r>
                      <a:endParaRPr lang="el-GR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127 (22.5 – 719)</a:t>
                      </a:r>
                      <a:endParaRPr lang="el-GR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/>
                </a:extLst>
              </a:tr>
              <a:tr h="24167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RB1</a:t>
                      </a:r>
                      <a:endParaRPr lang="en-US" sz="1400" b="0" i="1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LGD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Infinity (1.05 – Infinity)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/>
                </a:extLst>
              </a:tr>
              <a:tr h="43626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RB1</a:t>
                      </a:r>
                      <a:endParaRPr lang="en-US" sz="1400" b="0" i="1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Non-LGD,</a:t>
                      </a:r>
                      <a:r>
                        <a:rPr lang="en-US" sz="14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predicted pathogenic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12.0 (2.4 – 59)</a:t>
                      </a:r>
                      <a:endParaRPr lang="el-GR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</a:t>
                      </a:r>
                      <a:endParaRPr lang="el-GR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/>
                </a:extLst>
              </a:tr>
              <a:tr h="24167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TP53</a:t>
                      </a:r>
                      <a:endParaRPr lang="en-US" sz="1400" b="0" i="1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LGD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/>
                </a:extLst>
              </a:tr>
              <a:tr h="43626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1" u="none" strike="noStrike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TP53</a:t>
                      </a:r>
                      <a:endParaRPr lang="en-US" sz="1400" b="0" i="1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Non-LGD,</a:t>
                      </a:r>
                      <a:r>
                        <a:rPr lang="en-US" sz="1400" b="0" i="0" u="none" strike="noStrike" baseline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predicted pathogenic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Infinity (6.66 – Infinity)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/>
                </a:extLst>
              </a:tr>
              <a:tr h="24167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1" u="none" strike="noStrike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MSH2</a:t>
                      </a:r>
                      <a:endParaRPr lang="en-US" sz="1400" b="0" i="1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LGD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33 (2.4 – 462)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/>
                </a:extLst>
              </a:tr>
              <a:tr h="43626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1" u="none" strike="noStrike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MSH2</a:t>
                      </a:r>
                      <a:endParaRPr lang="en-US" sz="1400" b="0" i="1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Non-LGD,</a:t>
                      </a:r>
                      <a:r>
                        <a:rPr lang="en-US" sz="1400" b="0" i="0" u="none" strike="noStrike" baseline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predicted pathogenic</a:t>
                      </a:r>
                      <a:endParaRPr lang="en-US" sz="1400" b="0" i="0" u="none" strike="noStrike" dirty="0" smtClean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4448249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1" descr="pheochromocytoma.manplo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57200"/>
            <a:ext cx="4822825" cy="401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27" name="Title 1"/>
          <p:cNvSpPr txBox="1">
            <a:spLocks/>
          </p:cNvSpPr>
          <p:nvPr/>
        </p:nvSpPr>
        <p:spPr bwMode="auto">
          <a:xfrm>
            <a:off x="-17463" y="-19050"/>
            <a:ext cx="8915401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dirty="0" err="1"/>
              <a:t>Pheochromocytoma</a:t>
            </a:r>
            <a:r>
              <a:rPr lang="en-US" dirty="0"/>
              <a:t> and </a:t>
            </a:r>
            <a:r>
              <a:rPr lang="en-US" dirty="0" err="1"/>
              <a:t>paraganglioma</a:t>
            </a:r>
            <a:r>
              <a:rPr lang="en-US" dirty="0"/>
              <a:t> </a:t>
            </a:r>
            <a:r>
              <a:rPr lang="en-US" dirty="0">
                <a:solidFill>
                  <a:srgbClr val="000000"/>
                </a:solidFill>
              </a:rPr>
              <a:t>XPAT-VAAST 2 results </a:t>
            </a:r>
          </a:p>
          <a:p>
            <a:pPr algn="ctr" eaLnBrk="1" hangingPunct="1"/>
            <a:r>
              <a:rPr lang="en-US" dirty="0">
                <a:solidFill>
                  <a:srgbClr val="000000"/>
                </a:solidFill>
              </a:rPr>
              <a:t>(144 cases, 3507 controls)</a:t>
            </a:r>
          </a:p>
        </p:txBody>
      </p:sp>
      <p:sp>
        <p:nvSpPr>
          <p:cNvPr id="3" name="Rectangle 2"/>
          <p:cNvSpPr/>
          <p:nvPr/>
        </p:nvSpPr>
        <p:spPr>
          <a:xfrm>
            <a:off x="1905000" y="971550"/>
            <a:ext cx="1447800" cy="304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7829" name="TextBox 10"/>
          <p:cNvSpPr txBox="1">
            <a:spLocks noChangeArrowheads="1"/>
          </p:cNvSpPr>
          <p:nvPr/>
        </p:nvSpPr>
        <p:spPr bwMode="auto">
          <a:xfrm>
            <a:off x="228600" y="4451350"/>
            <a:ext cx="5257800" cy="6254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000">
                <a:solidFill>
                  <a:srgbClr val="000000"/>
                </a:solidFill>
              </a:rPr>
              <a:t>Genes in red have well-established roles in hereditary pheochromocytoma and paraganglioma   </a:t>
            </a:r>
          </a:p>
          <a:p>
            <a:pPr eaLnBrk="1" hangingPunct="1"/>
            <a:r>
              <a:rPr lang="en-US" sz="1000" u="sng" baseline="30000">
                <a:solidFill>
                  <a:srgbClr val="000000"/>
                </a:solidFill>
              </a:rPr>
              <a:t> </a:t>
            </a:r>
          </a:p>
          <a:p>
            <a:pPr eaLnBrk="1" hangingPunct="1"/>
            <a:endParaRPr lang="en-US" sz="1800">
              <a:solidFill>
                <a:srgbClr val="000000"/>
              </a:solidFill>
            </a:endParaRPr>
          </a:p>
        </p:txBody>
      </p:sp>
      <p:pic>
        <p:nvPicPr>
          <p:cNvPr id="77830" name="Picture 1" descr="pheochromocytoma.qqplo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2590800"/>
            <a:ext cx="2552700" cy="255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2" name="Table 11"/>
          <p:cNvGraphicFramePr>
            <a:graphicFrameLocks noGrp="1"/>
          </p:cNvGraphicFramePr>
          <p:nvPr/>
        </p:nvGraphicFramePr>
        <p:xfrm>
          <a:off x="5105403" y="1028700"/>
          <a:ext cx="3793065" cy="1844040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609599"/>
                <a:gridCol w="1524000"/>
                <a:gridCol w="1659466"/>
              </a:tblGrid>
              <a:tr h="617220"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/>
                        <a:t>Gene</a:t>
                      </a:r>
                      <a:endParaRPr lang="en-US" sz="9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smtClean="0"/>
                        <a:t>OR (95% CI) for Likely</a:t>
                      </a:r>
                      <a:r>
                        <a:rPr lang="en-US" sz="900" baseline="0" dirty="0" smtClean="0"/>
                        <a:t> gene disrupting (LGD) variants</a:t>
                      </a:r>
                      <a:endParaRPr lang="en-US" sz="900" dirty="0" smtClean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smtClean="0"/>
                        <a:t>OR (95% CI) for predicted</a:t>
                      </a:r>
                      <a:r>
                        <a:rPr lang="en-US" sz="900" baseline="0" dirty="0" smtClean="0"/>
                        <a:t> damaging m</a:t>
                      </a:r>
                      <a:r>
                        <a:rPr lang="en-US" sz="900" dirty="0" smtClean="0"/>
                        <a:t>issense </a:t>
                      </a:r>
                      <a:r>
                        <a:rPr lang="en-US" sz="900" baseline="0" dirty="0" smtClean="0"/>
                        <a:t>(non-LGD) variants (CASM &gt; 2)</a:t>
                      </a:r>
                      <a:endParaRPr lang="en-US" sz="900" dirty="0" smtClean="0"/>
                    </a:p>
                  </a:txBody>
                  <a:tcPr marT="34290" marB="34290"/>
                </a:tc>
              </a:tr>
              <a:tr h="175260">
                <a:tc>
                  <a:txBody>
                    <a:bodyPr/>
                    <a:lstStyle/>
                    <a:p>
                      <a:r>
                        <a:rPr lang="en-US" sz="700" i="1" dirty="0" smtClean="0">
                          <a:solidFill>
                            <a:srgbClr val="000000"/>
                          </a:solidFill>
                        </a:rPr>
                        <a:t>SDHB</a:t>
                      </a:r>
                      <a:endParaRPr lang="en-US" sz="700" i="1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dirty="0" smtClean="0"/>
                        <a:t>100 (11 – 900)</a:t>
                      </a:r>
                      <a:endParaRPr lang="en-US" sz="7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dirty="0" smtClean="0">
                          <a:solidFill>
                            <a:srgbClr val="000000"/>
                          </a:solidFill>
                        </a:rPr>
                        <a:t>45</a:t>
                      </a:r>
                      <a:r>
                        <a:rPr lang="en-US" sz="700" baseline="0" dirty="0" smtClean="0">
                          <a:solidFill>
                            <a:srgbClr val="000000"/>
                          </a:solidFill>
                        </a:rPr>
                        <a:t> (13 – 154)</a:t>
                      </a:r>
                      <a:endParaRPr lang="en-US" sz="700" dirty="0"/>
                    </a:p>
                  </a:txBody>
                  <a:tcPr marT="34290" marB="34290"/>
                </a:tc>
              </a:tr>
              <a:tr h="175260">
                <a:tc>
                  <a:txBody>
                    <a:bodyPr/>
                    <a:lstStyle/>
                    <a:p>
                      <a:r>
                        <a:rPr lang="en-US" sz="700" i="1" dirty="0" smtClean="0">
                          <a:solidFill>
                            <a:srgbClr val="000000"/>
                          </a:solidFill>
                        </a:rPr>
                        <a:t>RET</a:t>
                      </a:r>
                      <a:endParaRPr lang="en-US" sz="700" i="1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</a:t>
                      </a:r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6.6 (2.4 – 17.9)</a:t>
                      </a:r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9525" marB="0" anchor="ctr"/>
                </a:tc>
              </a:tr>
              <a:tr h="175260">
                <a:tc>
                  <a:txBody>
                    <a:bodyPr/>
                    <a:lstStyle/>
                    <a:p>
                      <a:r>
                        <a:rPr lang="en-US" sz="700" i="1" dirty="0" smtClean="0">
                          <a:solidFill>
                            <a:srgbClr val="000000"/>
                          </a:solidFill>
                        </a:rPr>
                        <a:t>SDHD</a:t>
                      </a:r>
                      <a:endParaRPr lang="en-US" sz="700" i="1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</a:t>
                      </a:r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</a:t>
                      </a:r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9525" marB="0" anchor="ctr"/>
                </a:tc>
              </a:tr>
              <a:tr h="175260">
                <a:tc>
                  <a:txBody>
                    <a:bodyPr/>
                    <a:lstStyle/>
                    <a:p>
                      <a:r>
                        <a:rPr lang="en-US" sz="700" i="1" dirty="0" smtClean="0">
                          <a:solidFill>
                            <a:srgbClr val="000000"/>
                          </a:solidFill>
                        </a:rPr>
                        <a:t>VHL</a:t>
                      </a:r>
                      <a:endParaRPr lang="en-US" sz="700" i="1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</a:t>
                      </a:r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16.5</a:t>
                      </a:r>
                      <a:r>
                        <a:rPr lang="en-US" sz="7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(2.7 – 99.2)</a:t>
                      </a:r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9525" marB="0" anchor="ctr"/>
                </a:tc>
              </a:tr>
              <a:tr h="175260">
                <a:tc>
                  <a:txBody>
                    <a:bodyPr/>
                    <a:lstStyle/>
                    <a:p>
                      <a:r>
                        <a:rPr lang="en-US" sz="700" i="1" dirty="0" smtClean="0"/>
                        <a:t>MAX</a:t>
                      </a:r>
                      <a:endParaRPr lang="en-US" sz="700" i="1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Infinity</a:t>
                      </a:r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</a:t>
                      </a:r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9525" marB="0" anchor="ctr"/>
                </a:tc>
              </a:tr>
              <a:tr h="175260">
                <a:tc>
                  <a:txBody>
                    <a:bodyPr/>
                    <a:lstStyle/>
                    <a:p>
                      <a:r>
                        <a:rPr lang="en-US" sz="700" i="1" dirty="0" smtClean="0">
                          <a:solidFill>
                            <a:srgbClr val="000000"/>
                          </a:solidFill>
                        </a:rPr>
                        <a:t>NF1</a:t>
                      </a:r>
                      <a:endParaRPr lang="en-US" sz="700" i="1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50.1 (9.1 – 276)</a:t>
                      </a:r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1.6 (0.21 – 12.4)</a:t>
                      </a:r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9525" marB="0" anchor="ctr"/>
                </a:tc>
              </a:tr>
              <a:tr h="175260">
                <a:tc>
                  <a:txBody>
                    <a:bodyPr/>
                    <a:lstStyle/>
                    <a:p>
                      <a:r>
                        <a:rPr lang="en-US" sz="700" i="1" dirty="0" smtClean="0">
                          <a:solidFill>
                            <a:srgbClr val="000000"/>
                          </a:solidFill>
                        </a:rPr>
                        <a:t>EGLN1</a:t>
                      </a:r>
                      <a:endParaRPr lang="en-US" sz="700" i="1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</a:t>
                      </a:r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8.2</a:t>
                      </a:r>
                      <a:r>
                        <a:rPr lang="en-US" sz="7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(0.8 – 79)</a:t>
                      </a:r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9525" marB="0" anchor="ctr"/>
                </a:tc>
              </a:tr>
            </a:tbl>
          </a:graphicData>
        </a:graphic>
      </p:graphicFrame>
      <p:sp>
        <p:nvSpPr>
          <p:cNvPr id="77832" name="TextBox 12"/>
          <p:cNvSpPr txBox="1">
            <a:spLocks noChangeArrowheads="1"/>
          </p:cNvSpPr>
          <p:nvPr/>
        </p:nvSpPr>
        <p:spPr bwMode="auto">
          <a:xfrm>
            <a:off x="5549900" y="666750"/>
            <a:ext cx="3124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200" u="sng">
                <a:solidFill>
                  <a:srgbClr val="000000"/>
                </a:solidFill>
              </a:rPr>
              <a:t>Variant effect size estimates</a:t>
            </a:r>
            <a:endParaRPr lang="en-US" sz="1200" u="sng" baseline="30000">
              <a:solidFill>
                <a:srgbClr val="000000"/>
              </a:solidFill>
            </a:endParaRPr>
          </a:p>
          <a:p>
            <a:pPr algn="ctr" eaLnBrk="1" hangingPunct="1"/>
            <a:endParaRPr lang="en-US" sz="1200" u="sng">
              <a:solidFill>
                <a:srgbClr val="000000"/>
              </a:solidFill>
            </a:endParaRPr>
          </a:p>
        </p:txBody>
      </p:sp>
      <p:sp>
        <p:nvSpPr>
          <p:cNvPr id="77833" name="TextBox 6"/>
          <p:cNvSpPr txBox="1">
            <a:spLocks noChangeArrowheads="1"/>
          </p:cNvSpPr>
          <p:nvPr/>
        </p:nvSpPr>
        <p:spPr bwMode="auto">
          <a:xfrm>
            <a:off x="63500" y="4805363"/>
            <a:ext cx="85344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9" tIns="45709" rIns="91419" bIns="45709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dirty="0"/>
              <a:t>Shan Chen and Yao Yu</a:t>
            </a:r>
            <a:endParaRPr lang="en-US" sz="16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Rounded Rectangle 56"/>
          <p:cNvSpPr/>
          <p:nvPr/>
        </p:nvSpPr>
        <p:spPr>
          <a:xfrm>
            <a:off x="4724400" y="1250950"/>
            <a:ext cx="4224338" cy="2360613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6" name="Rounded Rectangle 55"/>
          <p:cNvSpPr/>
          <p:nvPr/>
        </p:nvSpPr>
        <p:spPr>
          <a:xfrm>
            <a:off x="2292350" y="1250950"/>
            <a:ext cx="2201863" cy="3295650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000000"/>
                </a:solidFill>
              </a:rPr>
              <a:t>Germline</a:t>
            </a:r>
            <a:endParaRPr lang="en-US" sz="2400" b="1" dirty="0">
              <a:solidFill>
                <a:srgbClr val="000000"/>
              </a:solidFill>
            </a:endParaRPr>
          </a:p>
        </p:txBody>
      </p:sp>
      <p:sp>
        <p:nvSpPr>
          <p:cNvPr id="59396" name="Title 1"/>
          <p:cNvSpPr>
            <a:spLocks noGrp="1"/>
          </p:cNvSpPr>
          <p:nvPr>
            <p:ph type="title"/>
          </p:nvPr>
        </p:nvSpPr>
        <p:spPr>
          <a:xfrm>
            <a:off x="76200" y="206375"/>
            <a:ext cx="8610600" cy="857250"/>
          </a:xfrm>
        </p:spPr>
        <p:txBody>
          <a:bodyPr/>
          <a:lstStyle/>
          <a:p>
            <a:pPr>
              <a:lnSpc>
                <a:spcPts val="2863"/>
              </a:lnSpc>
            </a:pPr>
            <a:r>
              <a:rPr lang="en-US" sz="2800">
                <a:solidFill>
                  <a:srgbClr val="000000"/>
                </a:solidFill>
                <a:latin typeface="Calibri" charset="0"/>
              </a:rPr>
              <a:t>Somatic-germline interaction </a:t>
            </a:r>
            <a:br>
              <a:rPr lang="en-US" sz="2800">
                <a:solidFill>
                  <a:srgbClr val="000000"/>
                </a:solidFill>
                <a:latin typeface="Calibri" charset="0"/>
              </a:rPr>
            </a:br>
            <a:r>
              <a:rPr lang="en-US" sz="2000">
                <a:latin typeface="Calibri" charset="0"/>
              </a:rPr>
              <a:t>Classic example: Two-hit model of carcinogenesis </a:t>
            </a:r>
            <a:br>
              <a:rPr lang="en-US" sz="2000">
                <a:latin typeface="Calibri" charset="0"/>
              </a:rPr>
            </a:br>
            <a:r>
              <a:rPr lang="en-US" sz="2000">
                <a:latin typeface="Calibri" charset="0"/>
              </a:rPr>
              <a:t>Germline dominant, cellular recessive</a:t>
            </a:r>
          </a:p>
        </p:txBody>
      </p:sp>
      <p:sp>
        <p:nvSpPr>
          <p:cNvPr id="59397" name="TextBox 9"/>
          <p:cNvSpPr txBox="1">
            <a:spLocks noChangeArrowheads="1"/>
          </p:cNvSpPr>
          <p:nvPr/>
        </p:nvSpPr>
        <p:spPr bwMode="auto">
          <a:xfrm>
            <a:off x="201613" y="1890713"/>
            <a:ext cx="215106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/>
              <a:t>Non-hereditary</a:t>
            </a:r>
          </a:p>
        </p:txBody>
      </p:sp>
      <p:sp>
        <p:nvSpPr>
          <p:cNvPr id="59398" name="TextBox 10"/>
          <p:cNvSpPr txBox="1">
            <a:spLocks noChangeArrowheads="1"/>
          </p:cNvSpPr>
          <p:nvPr/>
        </p:nvSpPr>
        <p:spPr bwMode="auto">
          <a:xfrm>
            <a:off x="439738" y="3621088"/>
            <a:ext cx="15525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/>
              <a:t>Hereditary</a:t>
            </a:r>
          </a:p>
        </p:txBody>
      </p:sp>
      <p:sp>
        <p:nvSpPr>
          <p:cNvPr id="15" name="Oval 14"/>
          <p:cNvSpPr/>
          <p:nvPr/>
        </p:nvSpPr>
        <p:spPr>
          <a:xfrm>
            <a:off x="2598738" y="1422400"/>
            <a:ext cx="1593850" cy="1200150"/>
          </a:xfrm>
          <a:prstGeom prst="ellipse">
            <a:avLst/>
          </a:prstGeom>
          <a:solidFill>
            <a:srgbClr val="008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3176588" y="1651000"/>
            <a:ext cx="114300" cy="24923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7" name="Rounded Rectangle 16"/>
          <p:cNvSpPr/>
          <p:nvPr/>
        </p:nvSpPr>
        <p:spPr>
          <a:xfrm>
            <a:off x="3176588" y="1906588"/>
            <a:ext cx="114300" cy="530225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8" name="Rounded Rectangle 17"/>
          <p:cNvSpPr/>
          <p:nvPr/>
        </p:nvSpPr>
        <p:spPr>
          <a:xfrm>
            <a:off x="3513138" y="1651000"/>
            <a:ext cx="114300" cy="24923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9" name="Rounded Rectangle 18"/>
          <p:cNvSpPr/>
          <p:nvPr/>
        </p:nvSpPr>
        <p:spPr>
          <a:xfrm>
            <a:off x="3513138" y="1906588"/>
            <a:ext cx="114300" cy="530225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4910138" y="1422400"/>
            <a:ext cx="1593850" cy="1200150"/>
          </a:xfrm>
          <a:prstGeom prst="ellipse">
            <a:avLst/>
          </a:prstGeom>
          <a:solidFill>
            <a:srgbClr val="008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1" name="Rounded Rectangle 20"/>
          <p:cNvSpPr/>
          <p:nvPr/>
        </p:nvSpPr>
        <p:spPr>
          <a:xfrm>
            <a:off x="5487988" y="1651000"/>
            <a:ext cx="114300" cy="24923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2" name="Rounded Rectangle 21"/>
          <p:cNvSpPr/>
          <p:nvPr/>
        </p:nvSpPr>
        <p:spPr>
          <a:xfrm>
            <a:off x="5487988" y="1906588"/>
            <a:ext cx="114300" cy="530225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3" name="Rounded Rectangle 22"/>
          <p:cNvSpPr/>
          <p:nvPr/>
        </p:nvSpPr>
        <p:spPr>
          <a:xfrm>
            <a:off x="5824538" y="1651000"/>
            <a:ext cx="114300" cy="24923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4" name="Rounded Rectangle 23"/>
          <p:cNvSpPr/>
          <p:nvPr/>
        </p:nvSpPr>
        <p:spPr>
          <a:xfrm>
            <a:off x="5824538" y="1906588"/>
            <a:ext cx="114300" cy="530225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7183438" y="2170113"/>
            <a:ext cx="1593850" cy="1200150"/>
          </a:xfrm>
          <a:prstGeom prst="ellipse">
            <a:avLst/>
          </a:prstGeom>
          <a:solidFill>
            <a:srgbClr val="008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6" name="Rounded Rectangle 25"/>
          <p:cNvSpPr/>
          <p:nvPr/>
        </p:nvSpPr>
        <p:spPr>
          <a:xfrm>
            <a:off x="7761288" y="2398713"/>
            <a:ext cx="114300" cy="249237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7" name="Rounded Rectangle 26"/>
          <p:cNvSpPr/>
          <p:nvPr/>
        </p:nvSpPr>
        <p:spPr>
          <a:xfrm>
            <a:off x="7761288" y="2654300"/>
            <a:ext cx="114300" cy="530225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8" name="Rounded Rectangle 27"/>
          <p:cNvSpPr/>
          <p:nvPr/>
        </p:nvSpPr>
        <p:spPr>
          <a:xfrm>
            <a:off x="8097838" y="2398713"/>
            <a:ext cx="114300" cy="249237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9" name="Rounded Rectangle 28"/>
          <p:cNvSpPr/>
          <p:nvPr/>
        </p:nvSpPr>
        <p:spPr>
          <a:xfrm>
            <a:off x="8097838" y="2654300"/>
            <a:ext cx="114300" cy="530225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2598738" y="3140075"/>
            <a:ext cx="1593850" cy="1200150"/>
          </a:xfrm>
          <a:prstGeom prst="ellipse">
            <a:avLst/>
          </a:prstGeom>
          <a:solidFill>
            <a:srgbClr val="008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1" name="Rounded Rectangle 30"/>
          <p:cNvSpPr/>
          <p:nvPr/>
        </p:nvSpPr>
        <p:spPr>
          <a:xfrm>
            <a:off x="3176588" y="3368675"/>
            <a:ext cx="114300" cy="24923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2" name="Rounded Rectangle 31"/>
          <p:cNvSpPr/>
          <p:nvPr/>
        </p:nvSpPr>
        <p:spPr>
          <a:xfrm>
            <a:off x="3176588" y="3624263"/>
            <a:ext cx="114300" cy="530225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3" name="Rounded Rectangle 32"/>
          <p:cNvSpPr/>
          <p:nvPr/>
        </p:nvSpPr>
        <p:spPr>
          <a:xfrm>
            <a:off x="3513138" y="3368675"/>
            <a:ext cx="114300" cy="24923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4" name="Rounded Rectangle 33"/>
          <p:cNvSpPr/>
          <p:nvPr/>
        </p:nvSpPr>
        <p:spPr>
          <a:xfrm>
            <a:off x="3513138" y="3624263"/>
            <a:ext cx="114300" cy="530225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0" name="Multiply 39"/>
          <p:cNvSpPr/>
          <p:nvPr/>
        </p:nvSpPr>
        <p:spPr>
          <a:xfrm>
            <a:off x="5348288" y="2103438"/>
            <a:ext cx="406400" cy="133350"/>
          </a:xfrm>
          <a:prstGeom prst="mathMultiply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1" name="Rounded Rectangle 40"/>
          <p:cNvSpPr/>
          <p:nvPr/>
        </p:nvSpPr>
        <p:spPr>
          <a:xfrm>
            <a:off x="7761288" y="2398713"/>
            <a:ext cx="114300" cy="249237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2" name="Rounded Rectangle 41"/>
          <p:cNvSpPr/>
          <p:nvPr/>
        </p:nvSpPr>
        <p:spPr>
          <a:xfrm>
            <a:off x="7761288" y="2654300"/>
            <a:ext cx="114300" cy="530225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3" name="Multiply 42"/>
          <p:cNvSpPr/>
          <p:nvPr/>
        </p:nvSpPr>
        <p:spPr>
          <a:xfrm>
            <a:off x="7621588" y="2851150"/>
            <a:ext cx="406400" cy="133350"/>
          </a:xfrm>
          <a:prstGeom prst="mathMultiply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4" name="Rounded Rectangle 43"/>
          <p:cNvSpPr/>
          <p:nvPr/>
        </p:nvSpPr>
        <p:spPr>
          <a:xfrm>
            <a:off x="8097838" y="2398713"/>
            <a:ext cx="114300" cy="249237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5" name="Rounded Rectangle 44"/>
          <p:cNvSpPr/>
          <p:nvPr/>
        </p:nvSpPr>
        <p:spPr>
          <a:xfrm>
            <a:off x="8097838" y="2654300"/>
            <a:ext cx="114300" cy="530225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6" name="Multiply 45"/>
          <p:cNvSpPr/>
          <p:nvPr/>
        </p:nvSpPr>
        <p:spPr>
          <a:xfrm>
            <a:off x="7958138" y="2851150"/>
            <a:ext cx="406400" cy="133350"/>
          </a:xfrm>
          <a:prstGeom prst="mathMultiply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7" name="Rounded Rectangle 46"/>
          <p:cNvSpPr/>
          <p:nvPr/>
        </p:nvSpPr>
        <p:spPr>
          <a:xfrm>
            <a:off x="3176588" y="3362325"/>
            <a:ext cx="114300" cy="24923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8" name="Rounded Rectangle 47"/>
          <p:cNvSpPr/>
          <p:nvPr/>
        </p:nvSpPr>
        <p:spPr>
          <a:xfrm>
            <a:off x="3176588" y="3617913"/>
            <a:ext cx="114300" cy="530225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9" name="Multiply 48"/>
          <p:cNvSpPr/>
          <p:nvPr/>
        </p:nvSpPr>
        <p:spPr>
          <a:xfrm>
            <a:off x="3036888" y="3814763"/>
            <a:ext cx="406400" cy="133350"/>
          </a:xfrm>
          <a:prstGeom prst="mathMultiply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51" name="Straight Arrow Connector 50"/>
          <p:cNvCxnSpPr/>
          <p:nvPr/>
        </p:nvCxnSpPr>
        <p:spPr>
          <a:xfrm>
            <a:off x="4192588" y="2022475"/>
            <a:ext cx="717550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/>
          <p:nvPr/>
        </p:nvCxnSpPr>
        <p:spPr>
          <a:xfrm flipV="1">
            <a:off x="4192588" y="3184525"/>
            <a:ext cx="3105150" cy="63023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/>
          <p:nvPr/>
        </p:nvCxnSpPr>
        <p:spPr>
          <a:xfrm>
            <a:off x="6503988" y="2146300"/>
            <a:ext cx="717550" cy="29051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9432" name="Rectangle 57"/>
          <p:cNvSpPr>
            <a:spLocks noChangeArrowheads="1"/>
          </p:cNvSpPr>
          <p:nvPr/>
        </p:nvSpPr>
        <p:spPr bwMode="auto">
          <a:xfrm>
            <a:off x="7270750" y="1477963"/>
            <a:ext cx="121126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rgbClr val="000000"/>
                </a:solidFill>
              </a:rPr>
              <a:t>Somatic</a:t>
            </a:r>
            <a:endParaRPr lang="en-US" sz="2400" b="1"/>
          </a:p>
        </p:txBody>
      </p:sp>
      <p:sp>
        <p:nvSpPr>
          <p:cNvPr id="59" name="Content Placeholder 2"/>
          <p:cNvSpPr>
            <a:spLocks noGrp="1"/>
          </p:cNvSpPr>
          <p:nvPr>
            <p:ph idx="1"/>
          </p:nvPr>
        </p:nvSpPr>
        <p:spPr>
          <a:xfrm>
            <a:off x="4689475" y="3768725"/>
            <a:ext cx="4454525" cy="1020763"/>
          </a:xfrm>
        </p:spPr>
        <p:txBody>
          <a:bodyPr>
            <a:normAutofit fontScale="47500" lnSpcReduction="20000"/>
          </a:bodyPr>
          <a:lstStyle/>
          <a:p>
            <a:pPr marL="400050" lvl="2" indent="0">
              <a:buFont typeface="Arial" charset="0"/>
              <a:buNone/>
              <a:defRPr/>
            </a:pPr>
            <a:r>
              <a:rPr lang="en-US" u="sng" dirty="0" smtClean="0"/>
              <a:t>Examples</a:t>
            </a:r>
          </a:p>
          <a:p>
            <a:pPr marL="400050" lvl="2" indent="0">
              <a:buFont typeface="Arial" charset="0"/>
              <a:buNone/>
              <a:defRPr/>
            </a:pPr>
            <a:r>
              <a:rPr lang="en-US" i="1" dirty="0" smtClean="0"/>
              <a:t>RB1</a:t>
            </a:r>
            <a:r>
              <a:rPr lang="en-US" dirty="0" smtClean="0"/>
              <a:t> in retinoblastoma</a:t>
            </a:r>
          </a:p>
          <a:p>
            <a:pPr marL="400050" lvl="2" indent="0">
              <a:buFont typeface="Arial" charset="0"/>
              <a:buNone/>
              <a:defRPr/>
            </a:pPr>
            <a:r>
              <a:rPr lang="en-US" i="1" dirty="0" smtClean="0"/>
              <a:t>BRCA1</a:t>
            </a:r>
            <a:r>
              <a:rPr lang="en-US" dirty="0" smtClean="0"/>
              <a:t> and </a:t>
            </a:r>
            <a:r>
              <a:rPr lang="en-US" i="1" dirty="0" smtClean="0"/>
              <a:t>BRCA2</a:t>
            </a:r>
            <a:r>
              <a:rPr lang="en-US" dirty="0" smtClean="0"/>
              <a:t> in ovarian cancer</a:t>
            </a:r>
          </a:p>
          <a:p>
            <a:pPr marL="400050" lvl="2" indent="0">
              <a:buFont typeface="Arial" charset="0"/>
              <a:buNone/>
              <a:defRPr/>
            </a:pPr>
            <a:r>
              <a:rPr lang="en-US" dirty="0" smtClean="0"/>
              <a:t>Most </a:t>
            </a:r>
            <a:r>
              <a:rPr lang="en-US" dirty="0" err="1" smtClean="0"/>
              <a:t>germline</a:t>
            </a:r>
            <a:r>
              <a:rPr lang="en-US" dirty="0" smtClean="0"/>
              <a:t> variants in </a:t>
            </a:r>
            <a:r>
              <a:rPr lang="en-US" i="1" dirty="0" smtClean="0"/>
              <a:t>APC</a:t>
            </a:r>
            <a:r>
              <a:rPr lang="en-US" dirty="0" smtClean="0"/>
              <a:t> and colorectal cancer</a:t>
            </a:r>
          </a:p>
          <a:p>
            <a:pPr marL="400050" lvl="2" indent="0">
              <a:buFont typeface="Arial" charset="0"/>
              <a:buNone/>
              <a:defRPr/>
            </a:pPr>
            <a:r>
              <a:rPr lang="en-US" dirty="0" smtClean="0"/>
              <a:t>Some </a:t>
            </a:r>
            <a:r>
              <a:rPr lang="en-US" dirty="0" err="1" smtClean="0"/>
              <a:t>germline</a:t>
            </a:r>
            <a:r>
              <a:rPr lang="en-US" dirty="0" smtClean="0"/>
              <a:t> variants in </a:t>
            </a:r>
            <a:r>
              <a:rPr lang="en-US" i="1" dirty="0" smtClean="0"/>
              <a:t>TP53</a:t>
            </a:r>
            <a:r>
              <a:rPr lang="en-US" dirty="0" smtClean="0"/>
              <a:t> and Li-</a:t>
            </a:r>
            <a:r>
              <a:rPr lang="en-US" dirty="0" err="1" smtClean="0"/>
              <a:t>Fraumeni</a:t>
            </a:r>
            <a:r>
              <a:rPr lang="en-US" dirty="0" smtClean="0"/>
              <a:t> syndrome</a:t>
            </a:r>
          </a:p>
          <a:p>
            <a:pPr marL="742950" lvl="2" indent="-342900">
              <a:defRPr/>
            </a:pPr>
            <a:endParaRPr lang="en-US" dirty="0" smtClean="0"/>
          </a:p>
          <a:p>
            <a:pPr marL="342900" lvl="1" indent="-342900">
              <a:buFont typeface="Arial"/>
              <a:buChar char="•"/>
              <a:defRPr/>
            </a:pPr>
            <a:endParaRPr lang="en-US" dirty="0" smtClean="0"/>
          </a:p>
          <a:p>
            <a:pPr lvl="1">
              <a:defRPr/>
            </a:pPr>
            <a:endParaRPr lang="en-US" dirty="0" smtClean="0"/>
          </a:p>
          <a:p>
            <a:pPr lvl="1"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580145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1905000" y="206375"/>
            <a:ext cx="6781800" cy="536575"/>
          </a:xfrm>
          <a:prstGeom prst="rect">
            <a:avLst/>
          </a:prstGeom>
        </p:spPr>
        <p:txBody>
          <a:bodyPr>
            <a:normAutofit fontScale="4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3600" dirty="0" smtClean="0"/>
              <a:t>Germline variants and somatic mutational events in soft-tissue sarcoma</a:t>
            </a:r>
            <a:endParaRPr lang="en-US" sz="3600" dirty="0"/>
          </a:p>
        </p:txBody>
      </p:sp>
      <p:pic>
        <p:nvPicPr>
          <p:cNvPr id="7475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971550"/>
            <a:ext cx="8153400" cy="399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-42338" y="4815430"/>
            <a:ext cx="8915400" cy="336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ts val="2000"/>
              </a:lnSpc>
            </a:pPr>
            <a:r>
              <a:rPr lang="en-US" sz="1200" dirty="0" err="1" smtClean="0"/>
              <a:t>hapLOH</a:t>
            </a:r>
            <a:r>
              <a:rPr lang="en-US" sz="1200" dirty="0"/>
              <a:t>:  </a:t>
            </a:r>
            <a:r>
              <a:rPr lang="en-US" sz="1200" dirty="0" err="1"/>
              <a:t>Vattathil</a:t>
            </a:r>
            <a:r>
              <a:rPr lang="en-US" sz="1200" dirty="0"/>
              <a:t> S, </a:t>
            </a:r>
            <a:r>
              <a:rPr lang="en-US" sz="1200" dirty="0" err="1"/>
              <a:t>Scheet</a:t>
            </a:r>
            <a:r>
              <a:rPr lang="en-US" sz="1200" dirty="0"/>
              <a:t> P, </a:t>
            </a:r>
            <a:r>
              <a:rPr lang="en-US" sz="1200" i="1" dirty="0"/>
              <a:t>Genome Research</a:t>
            </a:r>
            <a:r>
              <a:rPr lang="en-US" sz="1200" dirty="0"/>
              <a:t>, </a:t>
            </a:r>
            <a:r>
              <a:rPr lang="en-US" sz="1200" dirty="0" smtClean="0"/>
              <a:t>2013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60719612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Title 1"/>
          <p:cNvSpPr>
            <a:spLocks noGrp="1"/>
          </p:cNvSpPr>
          <p:nvPr>
            <p:ph type="ctrTitle"/>
          </p:nvPr>
        </p:nvSpPr>
        <p:spPr>
          <a:xfrm>
            <a:off x="622300" y="-115888"/>
            <a:ext cx="7772400" cy="1101726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24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Ongoing efforts at MD Anderson in </a:t>
            </a:r>
            <a:r>
              <a:rPr lang="en-US" sz="240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melanoma and pancreatic, colorectal, </a:t>
            </a:r>
            <a:r>
              <a:rPr lang="en-US" sz="24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ovarian, and head and neck cancer</a:t>
            </a:r>
            <a:endParaRPr lang="en-US" sz="2400" dirty="0">
              <a:solidFill>
                <a:srgbClr val="00000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5143500" y="2057400"/>
            <a:ext cx="3771900" cy="5207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87559" tIns="43780" rIns="87559" bIns="43780" anchor="ctr"/>
          <a:lstStyle/>
          <a:p>
            <a:pPr algn="ctr">
              <a:defRPr/>
            </a:pPr>
            <a:r>
              <a:rPr lang="en-US" sz="1600" dirty="0">
                <a:solidFill>
                  <a:srgbClr val="000000"/>
                </a:solidFill>
              </a:rPr>
              <a:t>Whole-exome sequencing of 7</a:t>
            </a:r>
            <a:r>
              <a:rPr lang="en-US" sz="1600" dirty="0" smtClean="0">
                <a:solidFill>
                  <a:srgbClr val="000000"/>
                </a:solidFill>
              </a:rPr>
              <a:t>00-2000 </a:t>
            </a:r>
            <a:r>
              <a:rPr lang="en-US" sz="1600" dirty="0">
                <a:solidFill>
                  <a:srgbClr val="000000"/>
                </a:solidFill>
              </a:rPr>
              <a:t>cases and controls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266700" y="3143250"/>
            <a:ext cx="8686800" cy="45720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87559" tIns="43780" rIns="87559" bIns="43780" anchor="ctr"/>
          <a:lstStyle/>
          <a:p>
            <a:pPr algn="ctr">
              <a:defRPr/>
            </a:pPr>
            <a:r>
              <a:rPr lang="en-US" sz="1600" dirty="0">
                <a:solidFill>
                  <a:srgbClr val="000000"/>
                </a:solidFill>
              </a:rPr>
              <a:t>Targeted sequencing of top genes in </a:t>
            </a:r>
          </a:p>
          <a:p>
            <a:pPr algn="ctr">
              <a:defRPr/>
            </a:pPr>
            <a:r>
              <a:rPr lang="en-US" sz="1600" dirty="0">
                <a:solidFill>
                  <a:srgbClr val="000000"/>
                </a:solidFill>
              </a:rPr>
              <a:t>thousands of cases and matched controls</a:t>
            </a:r>
          </a:p>
        </p:txBody>
      </p:sp>
      <p:sp>
        <p:nvSpPr>
          <p:cNvPr id="15" name="Down Arrow 14"/>
          <p:cNvSpPr/>
          <p:nvPr/>
        </p:nvSpPr>
        <p:spPr>
          <a:xfrm>
            <a:off x="6134100" y="2571750"/>
            <a:ext cx="2133600" cy="571500"/>
          </a:xfrm>
          <a:prstGeom prst="downArrow">
            <a:avLst>
              <a:gd name="adj1" fmla="val 50000"/>
              <a:gd name="adj2" fmla="val 48718"/>
            </a:avLst>
          </a:prstGeom>
          <a:gradFill flip="none" rotWithShape="1">
            <a:gsLst>
              <a:gs pos="0">
                <a:schemeClr val="bg1">
                  <a:lumMod val="50000"/>
                </a:schemeClr>
              </a:gs>
              <a:gs pos="100000">
                <a:srgbClr val="FFFFFF"/>
              </a:gs>
            </a:gsLst>
            <a:lin ang="16200000" scaled="0"/>
            <a:tileRect/>
          </a:gradFill>
          <a:ln w="19050" cmpd="sng">
            <a:solidFill>
              <a:schemeClr val="bg1"/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lIns="87559" tIns="43780" rIns="87559" bIns="43780" anchor="ctr"/>
          <a:lstStyle/>
          <a:p>
            <a:pPr algn="ctr">
              <a:defRPr/>
            </a:pPr>
            <a:r>
              <a:rPr lang="en-US" sz="19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VAAST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1104900" y="4171950"/>
            <a:ext cx="3429000" cy="5207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7559" tIns="43780" rIns="87559" bIns="43780" anchor="ctr"/>
          <a:lstStyle/>
          <a:p>
            <a:pPr algn="ctr">
              <a:defRPr/>
            </a:pPr>
            <a:r>
              <a:rPr lang="en-US" sz="1600" dirty="0">
                <a:solidFill>
                  <a:srgbClr val="000000"/>
                </a:solidFill>
              </a:rPr>
              <a:t>Sequence tumors of individuals with germline susceptibility variants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266700" y="2057400"/>
            <a:ext cx="3810000" cy="5207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87559" tIns="43780" rIns="87559" bIns="43780" anchor="ctr"/>
          <a:lstStyle/>
          <a:p>
            <a:pPr algn="ctr">
              <a:defRPr/>
            </a:pPr>
            <a:r>
              <a:rPr lang="en-US" sz="1600" dirty="0">
                <a:solidFill>
                  <a:srgbClr val="000000"/>
                </a:solidFill>
              </a:rPr>
              <a:t>Whole-</a:t>
            </a:r>
            <a:r>
              <a:rPr lang="en-US" sz="1600" dirty="0" err="1">
                <a:solidFill>
                  <a:srgbClr val="000000"/>
                </a:solidFill>
              </a:rPr>
              <a:t>exome</a:t>
            </a:r>
            <a:r>
              <a:rPr lang="en-US" sz="1600" dirty="0">
                <a:solidFill>
                  <a:srgbClr val="000000"/>
                </a:solidFill>
              </a:rPr>
              <a:t> sequencing of 50-250 familial cases and matched controls</a:t>
            </a:r>
          </a:p>
        </p:txBody>
      </p:sp>
      <p:sp>
        <p:nvSpPr>
          <p:cNvPr id="19" name="Down Arrow 18"/>
          <p:cNvSpPr/>
          <p:nvPr/>
        </p:nvSpPr>
        <p:spPr>
          <a:xfrm>
            <a:off x="1866900" y="3657600"/>
            <a:ext cx="2209800" cy="514350"/>
          </a:xfrm>
          <a:prstGeom prst="downArrow">
            <a:avLst>
              <a:gd name="adj1" fmla="val 50000"/>
              <a:gd name="adj2" fmla="val 48718"/>
            </a:avLst>
          </a:prstGeom>
          <a:gradFill flip="none" rotWithShape="1">
            <a:gsLst>
              <a:gs pos="0">
                <a:schemeClr val="bg1">
                  <a:lumMod val="50000"/>
                </a:schemeClr>
              </a:gs>
              <a:gs pos="100000">
                <a:srgbClr val="FFFFFF"/>
              </a:gs>
            </a:gsLst>
            <a:lin ang="16200000" scaled="0"/>
            <a:tileRect/>
          </a:gradFill>
          <a:ln w="19050" cmpd="sng">
            <a:solidFill>
              <a:schemeClr val="bg1"/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lIns="87559" tIns="43780" rIns="87559" bIns="43780" anchor="ctr"/>
          <a:lstStyle/>
          <a:p>
            <a:pPr algn="ctr">
              <a:defRPr/>
            </a:pPr>
            <a:r>
              <a:rPr lang="en-US" sz="1900" b="1" dirty="0">
                <a:solidFill>
                  <a:srgbClr val="000000"/>
                </a:solidFill>
              </a:rPr>
              <a:t>VAAST</a:t>
            </a:r>
          </a:p>
        </p:txBody>
      </p:sp>
      <p:grpSp>
        <p:nvGrpSpPr>
          <p:cNvPr id="78857" name="Group 19"/>
          <p:cNvGrpSpPr>
            <a:grpSpLocks/>
          </p:cNvGrpSpPr>
          <p:nvPr/>
        </p:nvGrpSpPr>
        <p:grpSpPr bwMode="auto">
          <a:xfrm>
            <a:off x="6134100" y="3968750"/>
            <a:ext cx="2057400" cy="869950"/>
            <a:chOff x="5334000" y="5698068"/>
            <a:chExt cx="2057399" cy="1159932"/>
          </a:xfrm>
        </p:grpSpPr>
        <p:sp>
          <p:nvSpPr>
            <p:cNvPr id="21" name="Down Arrow 20"/>
            <p:cNvSpPr/>
            <p:nvPr/>
          </p:nvSpPr>
          <p:spPr>
            <a:xfrm rot="16200000">
              <a:off x="5880100" y="5346701"/>
              <a:ext cx="1117599" cy="1904999"/>
            </a:xfrm>
            <a:prstGeom prst="downArrow">
              <a:avLst>
                <a:gd name="adj1" fmla="val 50000"/>
                <a:gd name="adj2" fmla="val 48718"/>
              </a:avLst>
            </a:prstGeom>
            <a:gradFill flip="none" rotWithShape="1">
              <a:gsLst>
                <a:gs pos="0">
                  <a:schemeClr val="bg1">
                    <a:lumMod val="50000"/>
                  </a:schemeClr>
                </a:gs>
                <a:gs pos="100000">
                  <a:srgbClr val="FFFFFF"/>
                </a:gs>
              </a:gsLst>
              <a:lin ang="16200000" scaled="0"/>
              <a:tileRect/>
            </a:gradFill>
            <a:ln w="19050" cmpd="sng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600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5334000" y="5698068"/>
              <a:ext cx="1904999" cy="840316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endParaRPr lang="en-US" sz="1600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  <a:p>
              <a:pPr algn="ctr">
                <a:defRPr/>
              </a:pPr>
              <a:r>
                <a:rPr lang="en-US" sz="1900" b="1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SGI</a:t>
              </a:r>
            </a:p>
          </p:txBody>
        </p:sp>
      </p:grpSp>
      <p:grpSp>
        <p:nvGrpSpPr>
          <p:cNvPr id="78858" name="Group 22"/>
          <p:cNvGrpSpPr>
            <a:grpSpLocks/>
          </p:cNvGrpSpPr>
          <p:nvPr/>
        </p:nvGrpSpPr>
        <p:grpSpPr bwMode="auto">
          <a:xfrm>
            <a:off x="4381500" y="3956050"/>
            <a:ext cx="2057400" cy="882650"/>
            <a:chOff x="5334000" y="5681135"/>
            <a:chExt cx="2057398" cy="1176865"/>
          </a:xfrm>
        </p:grpSpPr>
        <p:sp>
          <p:nvSpPr>
            <p:cNvPr id="24" name="Down Arrow 23"/>
            <p:cNvSpPr/>
            <p:nvPr/>
          </p:nvSpPr>
          <p:spPr>
            <a:xfrm rot="16200000">
              <a:off x="5880100" y="5346702"/>
              <a:ext cx="1117598" cy="1904998"/>
            </a:xfrm>
            <a:prstGeom prst="downArrow">
              <a:avLst>
                <a:gd name="adj1" fmla="val 50000"/>
                <a:gd name="adj2" fmla="val 48718"/>
              </a:avLst>
            </a:prstGeom>
            <a:gradFill flip="none" rotWithShape="1">
              <a:gsLst>
                <a:gs pos="0">
                  <a:schemeClr val="bg1">
                    <a:lumMod val="50000"/>
                  </a:schemeClr>
                </a:gs>
                <a:gs pos="100000">
                  <a:srgbClr val="FFFFFF"/>
                </a:gs>
              </a:gsLst>
              <a:lin ang="16200000" scaled="0"/>
              <a:tileRect/>
            </a:gradFill>
            <a:ln w="19050" cmpd="sng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600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5334000" y="5681135"/>
              <a:ext cx="1904998" cy="840316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endParaRPr lang="en-US" sz="1600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  <a:p>
              <a:pPr algn="ctr">
                <a:defRPr/>
              </a:pPr>
              <a:r>
                <a:rPr lang="en-US" sz="19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hapLOH</a:t>
              </a:r>
              <a:endParaRPr lang="en-US" sz="1900" b="1" dirty="0"/>
            </a:p>
          </p:txBody>
        </p:sp>
      </p:grpSp>
      <p:sp>
        <p:nvSpPr>
          <p:cNvPr id="20" name="Rounded Rectangle 19"/>
          <p:cNvSpPr/>
          <p:nvPr/>
        </p:nvSpPr>
        <p:spPr>
          <a:xfrm>
            <a:off x="2667000" y="985838"/>
            <a:ext cx="3771900" cy="811212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87559" tIns="43780" rIns="87559" bIns="43780" anchor="ctr"/>
          <a:lstStyle/>
          <a:p>
            <a:pPr algn="ctr">
              <a:defRPr/>
            </a:pPr>
            <a:r>
              <a:rPr lang="en-US" sz="1600" dirty="0">
                <a:solidFill>
                  <a:srgbClr val="000000"/>
                </a:solidFill>
              </a:rPr>
              <a:t>Case-control analysis of heterogeneous whole-</a:t>
            </a:r>
            <a:r>
              <a:rPr lang="en-US" sz="1600" dirty="0" err="1">
                <a:solidFill>
                  <a:srgbClr val="000000"/>
                </a:solidFill>
              </a:rPr>
              <a:t>exome</a:t>
            </a:r>
            <a:r>
              <a:rPr lang="en-US" sz="1600" dirty="0">
                <a:solidFill>
                  <a:srgbClr val="000000"/>
                </a:solidFill>
              </a:rPr>
              <a:t> datasets from public repositories and other studies</a:t>
            </a:r>
          </a:p>
        </p:txBody>
      </p:sp>
      <p:sp>
        <p:nvSpPr>
          <p:cNvPr id="26" name="Down Arrow 25"/>
          <p:cNvSpPr/>
          <p:nvPr/>
        </p:nvSpPr>
        <p:spPr>
          <a:xfrm>
            <a:off x="1138238" y="2592388"/>
            <a:ext cx="2133600" cy="571500"/>
          </a:xfrm>
          <a:prstGeom prst="downArrow">
            <a:avLst>
              <a:gd name="adj1" fmla="val 50000"/>
              <a:gd name="adj2" fmla="val 48718"/>
            </a:avLst>
          </a:prstGeom>
          <a:gradFill flip="none" rotWithShape="1">
            <a:gsLst>
              <a:gs pos="0">
                <a:schemeClr val="bg1">
                  <a:lumMod val="50000"/>
                </a:schemeClr>
              </a:gs>
              <a:gs pos="100000">
                <a:srgbClr val="FFFFFF"/>
              </a:gs>
            </a:gsLst>
            <a:lin ang="16200000" scaled="0"/>
            <a:tileRect/>
          </a:gradFill>
          <a:ln w="19050" cmpd="sng">
            <a:solidFill>
              <a:schemeClr val="bg1"/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lIns="87559" tIns="43780" rIns="87559" bIns="43780" anchor="ctr"/>
          <a:lstStyle/>
          <a:p>
            <a:pPr algn="ctr">
              <a:defRPr/>
            </a:pPr>
            <a:r>
              <a:rPr lang="en-US" sz="19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pVAAST</a:t>
            </a:r>
            <a:endParaRPr lang="en-US" sz="19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7" name="Down Arrow 26"/>
          <p:cNvSpPr/>
          <p:nvPr/>
        </p:nvSpPr>
        <p:spPr>
          <a:xfrm>
            <a:off x="3733800" y="1797050"/>
            <a:ext cx="1752600" cy="1366838"/>
          </a:xfrm>
          <a:prstGeom prst="downArrow">
            <a:avLst>
              <a:gd name="adj1" fmla="val 50000"/>
              <a:gd name="adj2" fmla="val 48718"/>
            </a:avLst>
          </a:prstGeom>
          <a:gradFill flip="none" rotWithShape="1">
            <a:gsLst>
              <a:gs pos="0">
                <a:schemeClr val="bg1">
                  <a:lumMod val="50000"/>
                </a:schemeClr>
              </a:gs>
              <a:gs pos="100000">
                <a:srgbClr val="FFFFFF"/>
              </a:gs>
            </a:gsLst>
            <a:lin ang="16200000" scaled="0"/>
            <a:tileRect/>
          </a:gradFill>
          <a:ln w="19050" cmpd="sng">
            <a:solidFill>
              <a:schemeClr val="bg1"/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lIns="87559" tIns="43780" rIns="87559" bIns="43780" anchor="ctr"/>
          <a:lstStyle/>
          <a:p>
            <a:pPr algn="ctr">
              <a:defRPr/>
            </a:pPr>
            <a:r>
              <a:rPr lang="en-US" sz="19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XPAT and VAAST</a:t>
            </a:r>
          </a:p>
        </p:txBody>
      </p:sp>
    </p:spTree>
    <p:extLst>
      <p:ext uri="{BB962C8B-B14F-4D97-AF65-F5344CB8AC3E}">
        <p14:creationId xmlns:p14="http://schemas.microsoft.com/office/powerpoint/2010/main" val="301040744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Title 1"/>
          <p:cNvSpPr>
            <a:spLocks noGrp="1"/>
          </p:cNvSpPr>
          <p:nvPr>
            <p:ph type="title"/>
          </p:nvPr>
        </p:nvSpPr>
        <p:spPr>
          <a:xfrm>
            <a:off x="457200" y="-114300"/>
            <a:ext cx="8229600" cy="685800"/>
          </a:xfrm>
        </p:spPr>
        <p:txBody>
          <a:bodyPr/>
          <a:lstStyle/>
          <a:p>
            <a:r>
              <a:rPr lang="en-US">
                <a:solidFill>
                  <a:srgbClr val="000000"/>
                </a:solidFill>
                <a:latin typeface="Calibri" charset="0"/>
              </a:rPr>
              <a:t>Acknowledgements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74316901"/>
              </p:ext>
            </p:extLst>
          </p:nvPr>
        </p:nvGraphicFramePr>
        <p:xfrm>
          <a:off x="127000" y="571500"/>
          <a:ext cx="8843965" cy="359574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768793"/>
                <a:gridCol w="1768793"/>
                <a:gridCol w="1768793"/>
                <a:gridCol w="1768793"/>
                <a:gridCol w="1768793"/>
              </a:tblGrid>
              <a:tr h="365695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 smtClean="0">
                          <a:solidFill>
                            <a:srgbClr val="000000"/>
                          </a:solidFill>
                        </a:rPr>
                        <a:t>MD</a:t>
                      </a:r>
                      <a:r>
                        <a:rPr lang="en-US" sz="1200" b="1" baseline="0" dirty="0" smtClean="0">
                          <a:solidFill>
                            <a:srgbClr val="000000"/>
                          </a:solidFill>
                        </a:rPr>
                        <a:t> Anderson</a:t>
                      </a:r>
                      <a:endParaRPr lang="en-US" sz="1200" b="1" dirty="0" smtClean="0">
                        <a:solidFill>
                          <a:srgbClr val="000000"/>
                        </a:solidFill>
                      </a:endParaRPr>
                    </a:p>
                  </a:txBody>
                  <a:tcPr marL="0" marR="45723" marT="0" marB="0"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rgbClr val="000000"/>
                          </a:solidFill>
                        </a:rPr>
                        <a:t>University of Utah</a:t>
                      </a:r>
                      <a:endParaRPr lang="en-US" sz="1200" b="1" dirty="0">
                        <a:solidFill>
                          <a:srgbClr val="000000"/>
                        </a:solidFill>
                      </a:endParaRPr>
                    </a:p>
                  </a:txBody>
                  <a:tcPr marL="0" marR="45723" marT="0" marB="0" anchor="ctr"/>
                </a:tc>
                <a:tc hMerge="1">
                  <a:txBody>
                    <a:bodyPr/>
                    <a:lstStyle/>
                    <a:p>
                      <a:pPr algn="l"/>
                      <a:endParaRPr lang="en-US" sz="1600" b="0" dirty="0">
                        <a:solidFill>
                          <a:srgbClr val="F2F2F2"/>
                        </a:solidFill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rgbClr val="000000"/>
                          </a:solidFill>
                        </a:rPr>
                        <a:t>Institute</a:t>
                      </a:r>
                      <a:r>
                        <a:rPr lang="en-US" sz="1200" b="1" baseline="0" dirty="0" smtClean="0">
                          <a:solidFill>
                            <a:srgbClr val="000000"/>
                          </a:solidFill>
                        </a:rPr>
                        <a:t> for Systems Biology</a:t>
                      </a:r>
                      <a:endParaRPr lang="en-US" sz="1200" b="1" dirty="0">
                        <a:solidFill>
                          <a:srgbClr val="000000"/>
                        </a:solidFill>
                      </a:endParaRPr>
                    </a:p>
                  </a:txBody>
                  <a:tcPr marL="0" marR="45723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rgbClr val="000000"/>
                          </a:solidFill>
                        </a:rPr>
                        <a:t>Other</a:t>
                      </a:r>
                    </a:p>
                    <a:p>
                      <a:pPr algn="ctr"/>
                      <a:r>
                        <a:rPr lang="en-US" sz="1200" b="1" dirty="0" smtClean="0">
                          <a:solidFill>
                            <a:srgbClr val="000000"/>
                          </a:solidFill>
                        </a:rPr>
                        <a:t>Institutions</a:t>
                      </a:r>
                      <a:endParaRPr lang="en-US" sz="1200" b="1" dirty="0">
                        <a:solidFill>
                          <a:srgbClr val="000000"/>
                        </a:solidFill>
                      </a:endParaRPr>
                    </a:p>
                  </a:txBody>
                  <a:tcPr marL="0" marR="45723" marT="0" marB="0" anchor="ctr"/>
                </a:tc>
              </a:tr>
              <a:tr h="167759">
                <a:tc>
                  <a:txBody>
                    <a:bodyPr/>
                    <a:lstStyle/>
                    <a:p>
                      <a:pPr algn="ctr"/>
                      <a:endParaRPr lang="en-US" sz="900" i="1" u="none" dirty="0">
                        <a:solidFill>
                          <a:srgbClr val="000000"/>
                        </a:solidFill>
                      </a:endParaRPr>
                    </a:p>
                  </a:txBody>
                  <a:tcPr marL="0" marR="45723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 sz="900" dirty="0">
                        <a:solidFill>
                          <a:srgbClr val="000000"/>
                        </a:solidFill>
                      </a:endParaRPr>
                    </a:p>
                  </a:txBody>
                  <a:tcPr marL="0" marR="45723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 sz="900" dirty="0">
                        <a:solidFill>
                          <a:srgbClr val="000000"/>
                        </a:solidFill>
                      </a:endParaRPr>
                    </a:p>
                  </a:txBody>
                  <a:tcPr marL="0" marR="45723" marT="0" marB="0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 smtClean="0">
                        <a:solidFill>
                          <a:srgbClr val="000000"/>
                        </a:solidFill>
                      </a:endParaRPr>
                    </a:p>
                  </a:txBody>
                  <a:tcPr marL="0" marR="45723" marT="0" marB="0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 smtClean="0">
                        <a:solidFill>
                          <a:srgbClr val="000000"/>
                        </a:solidFill>
                      </a:endParaRPr>
                    </a:p>
                  </a:txBody>
                  <a:tcPr marL="0" marR="45723" marT="0" marB="0"/>
                </a:tc>
              </a:tr>
              <a:tr h="167759">
                <a:tc>
                  <a:txBody>
                    <a:bodyPr/>
                    <a:lstStyle/>
                    <a:p>
                      <a:pPr algn="ctr"/>
                      <a:r>
                        <a:rPr lang="en-US" sz="900" b="1" i="0" u="sng" dirty="0" smtClean="0">
                          <a:solidFill>
                            <a:srgbClr val="000000"/>
                          </a:solidFill>
                        </a:rPr>
                        <a:t>Huff Lab</a:t>
                      </a:r>
                      <a:endParaRPr lang="en-US" sz="900" b="1" i="0" u="sng" dirty="0">
                        <a:solidFill>
                          <a:srgbClr val="000000"/>
                        </a:solidFill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>
                          <a:solidFill>
                            <a:srgbClr val="000000"/>
                          </a:solidFill>
                        </a:rPr>
                        <a:t>Mark </a:t>
                      </a:r>
                      <a:r>
                        <a:rPr lang="en-US" sz="900" dirty="0" err="1" smtClean="0">
                          <a:solidFill>
                            <a:srgbClr val="000000"/>
                          </a:solidFill>
                        </a:rPr>
                        <a:t>Yandell</a:t>
                      </a:r>
                      <a:endParaRPr lang="en-US" sz="900" dirty="0">
                        <a:solidFill>
                          <a:srgbClr val="000000"/>
                        </a:solidFill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>
                          <a:solidFill>
                            <a:srgbClr val="000000"/>
                          </a:solidFill>
                        </a:rPr>
                        <a:t>Lynn </a:t>
                      </a:r>
                      <a:r>
                        <a:rPr lang="en-US" sz="900" dirty="0" err="1" smtClean="0">
                          <a:solidFill>
                            <a:srgbClr val="000000"/>
                          </a:solidFill>
                        </a:rPr>
                        <a:t>Jorde</a:t>
                      </a:r>
                      <a:endParaRPr lang="en-US" sz="900" dirty="0">
                        <a:solidFill>
                          <a:srgbClr val="000000"/>
                        </a:solidFill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smtClean="0">
                          <a:solidFill>
                            <a:srgbClr val="000000"/>
                          </a:solidFill>
                        </a:rPr>
                        <a:t>Lee Hood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smtClean="0">
                          <a:solidFill>
                            <a:srgbClr val="000000"/>
                          </a:solidFill>
                        </a:rPr>
                        <a:t>Daniel Park</a:t>
                      </a:r>
                    </a:p>
                  </a:txBody>
                  <a:tcPr marL="0" marR="0" marT="0" marB="0" anchor="ctr"/>
                </a:tc>
              </a:tr>
              <a:tr h="167759"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>
                          <a:solidFill>
                            <a:srgbClr val="000000"/>
                          </a:solidFill>
                        </a:rPr>
                        <a:t>Yao</a:t>
                      </a:r>
                      <a:r>
                        <a:rPr lang="en-US" sz="900" baseline="0" dirty="0" smtClean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US" sz="900" dirty="0" smtClean="0">
                          <a:solidFill>
                            <a:srgbClr val="000000"/>
                          </a:solidFill>
                        </a:rPr>
                        <a:t>Yu</a:t>
                      </a:r>
                      <a:endParaRPr lang="en-US" sz="900" dirty="0">
                        <a:solidFill>
                          <a:srgbClr val="000000"/>
                        </a:solidFill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>
                          <a:solidFill>
                            <a:srgbClr val="000000"/>
                          </a:solidFill>
                        </a:rPr>
                        <a:t>Steve </a:t>
                      </a:r>
                      <a:r>
                        <a:rPr lang="en-US" sz="900" dirty="0" err="1" smtClean="0">
                          <a:solidFill>
                            <a:srgbClr val="000000"/>
                          </a:solidFill>
                        </a:rPr>
                        <a:t>Guthery</a:t>
                      </a:r>
                      <a:endParaRPr lang="en-US" sz="900" dirty="0">
                        <a:solidFill>
                          <a:srgbClr val="000000"/>
                        </a:solidFill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>
                          <a:solidFill>
                            <a:srgbClr val="000000"/>
                          </a:solidFill>
                        </a:rPr>
                        <a:t>Sean </a:t>
                      </a:r>
                      <a:r>
                        <a:rPr lang="en-US" sz="900" dirty="0" err="1" smtClean="0">
                          <a:solidFill>
                            <a:srgbClr val="000000"/>
                          </a:solidFill>
                        </a:rPr>
                        <a:t>Tavtigian</a:t>
                      </a:r>
                      <a:endParaRPr lang="en-US" sz="900" dirty="0">
                        <a:solidFill>
                          <a:srgbClr val="000000"/>
                        </a:solidFill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>
                          <a:solidFill>
                            <a:srgbClr val="000000"/>
                          </a:solidFill>
                        </a:rPr>
                        <a:t>Jared Roach</a:t>
                      </a:r>
                      <a:endParaRPr lang="en-US" sz="900" dirty="0">
                        <a:solidFill>
                          <a:srgbClr val="000000"/>
                        </a:solidFill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>
                          <a:solidFill>
                            <a:srgbClr val="000000"/>
                          </a:solidFill>
                        </a:rPr>
                        <a:t>Deepak </a:t>
                      </a:r>
                      <a:r>
                        <a:rPr lang="en-US" sz="900" dirty="0" err="1" smtClean="0">
                          <a:solidFill>
                            <a:srgbClr val="000000"/>
                          </a:solidFill>
                        </a:rPr>
                        <a:t>Srivastava</a:t>
                      </a:r>
                      <a:endParaRPr lang="en-US" sz="900" dirty="0">
                        <a:solidFill>
                          <a:srgbClr val="000000"/>
                        </a:solidFill>
                      </a:endParaRPr>
                    </a:p>
                  </a:txBody>
                  <a:tcPr marL="0" marR="0" marT="0" marB="0" anchor="ctr"/>
                </a:tc>
              </a:tr>
              <a:tr h="167759"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/>
                        <a:t>Ryan </a:t>
                      </a:r>
                      <a:r>
                        <a:rPr lang="en-US" sz="900" dirty="0" err="1" smtClean="0"/>
                        <a:t>Bohlender</a:t>
                      </a:r>
                      <a:endParaRPr lang="en-US" sz="9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>
                          <a:solidFill>
                            <a:srgbClr val="000000"/>
                          </a:solidFill>
                        </a:rPr>
                        <a:t>Hillary Coon</a:t>
                      </a:r>
                      <a:endParaRPr lang="en-US" sz="900" dirty="0">
                        <a:solidFill>
                          <a:srgbClr val="000000"/>
                        </a:solidFill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>
                          <a:solidFill>
                            <a:srgbClr val="000000"/>
                          </a:solidFill>
                        </a:rPr>
                        <a:t>David </a:t>
                      </a:r>
                      <a:r>
                        <a:rPr lang="en-US" sz="900" dirty="0" err="1" smtClean="0">
                          <a:solidFill>
                            <a:srgbClr val="000000"/>
                          </a:solidFill>
                        </a:rPr>
                        <a:t>Goldgar</a:t>
                      </a:r>
                      <a:endParaRPr lang="en-US" sz="900" dirty="0">
                        <a:solidFill>
                          <a:srgbClr val="000000"/>
                        </a:solidFill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>
                          <a:solidFill>
                            <a:srgbClr val="000000"/>
                          </a:solidFill>
                        </a:rPr>
                        <a:t>Gustavo </a:t>
                      </a:r>
                      <a:r>
                        <a:rPr lang="en-US" sz="900" dirty="0" err="1" smtClean="0">
                          <a:solidFill>
                            <a:srgbClr val="000000"/>
                          </a:solidFill>
                        </a:rPr>
                        <a:t>Glusman</a:t>
                      </a:r>
                      <a:endParaRPr lang="en-US" sz="900" dirty="0">
                        <a:solidFill>
                          <a:srgbClr val="000000"/>
                        </a:solidFill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err="1" smtClean="0">
                          <a:solidFill>
                            <a:srgbClr val="000000"/>
                          </a:solidFill>
                        </a:rPr>
                        <a:t>Jinchuan</a:t>
                      </a:r>
                      <a:r>
                        <a:rPr lang="en-US" sz="900" dirty="0" smtClean="0">
                          <a:solidFill>
                            <a:srgbClr val="000000"/>
                          </a:solidFill>
                        </a:rPr>
                        <a:t> Xing</a:t>
                      </a:r>
                      <a:endParaRPr lang="en-US" sz="900" dirty="0">
                        <a:solidFill>
                          <a:srgbClr val="000000"/>
                        </a:solidFill>
                      </a:endParaRPr>
                    </a:p>
                  </a:txBody>
                  <a:tcPr marL="0" marR="0" marT="0" marB="0" anchor="ctr"/>
                </a:tc>
              </a:tr>
              <a:tr h="167759">
                <a:tc>
                  <a:txBody>
                    <a:bodyPr/>
                    <a:lstStyle/>
                    <a:p>
                      <a:pPr algn="ctr"/>
                      <a:r>
                        <a:rPr lang="en-US" sz="900" dirty="0" err="1" smtClean="0">
                          <a:solidFill>
                            <a:srgbClr val="000000"/>
                          </a:solidFill>
                        </a:rPr>
                        <a:t>Shankaracharya</a:t>
                      </a:r>
                      <a:endParaRPr lang="en-US" sz="900" dirty="0">
                        <a:solidFill>
                          <a:srgbClr val="000000"/>
                        </a:solidFill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>
                          <a:solidFill>
                            <a:srgbClr val="000000"/>
                          </a:solidFill>
                        </a:rPr>
                        <a:t>Wilfred Wu</a:t>
                      </a:r>
                      <a:endParaRPr lang="en-US" sz="900" dirty="0">
                        <a:solidFill>
                          <a:srgbClr val="000000"/>
                        </a:solidFill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>
                          <a:solidFill>
                            <a:srgbClr val="000000"/>
                          </a:solidFill>
                        </a:rPr>
                        <a:t>Barry Moore</a:t>
                      </a:r>
                      <a:endParaRPr lang="en-US" sz="900" dirty="0">
                        <a:solidFill>
                          <a:srgbClr val="000000"/>
                        </a:solidFill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>
                          <a:solidFill>
                            <a:srgbClr val="000000"/>
                          </a:solidFill>
                        </a:rPr>
                        <a:t>Robert </a:t>
                      </a:r>
                      <a:r>
                        <a:rPr lang="en-US" sz="900" dirty="0" err="1" smtClean="0">
                          <a:solidFill>
                            <a:srgbClr val="000000"/>
                          </a:solidFill>
                        </a:rPr>
                        <a:t>Hubley</a:t>
                      </a:r>
                      <a:endParaRPr lang="en-US" sz="900" dirty="0">
                        <a:solidFill>
                          <a:srgbClr val="000000"/>
                        </a:solidFill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err="1" smtClean="0">
                          <a:solidFill>
                            <a:srgbClr val="000000"/>
                          </a:solidFill>
                        </a:rPr>
                        <a:t>Shuoguo</a:t>
                      </a:r>
                      <a:r>
                        <a:rPr lang="en-US" sz="900" dirty="0" smtClean="0">
                          <a:solidFill>
                            <a:srgbClr val="000000"/>
                          </a:solidFill>
                        </a:rPr>
                        <a:t> Wang</a:t>
                      </a:r>
                      <a:endParaRPr lang="en-US" sz="900" dirty="0">
                        <a:solidFill>
                          <a:srgbClr val="000000"/>
                        </a:solidFill>
                      </a:endParaRPr>
                    </a:p>
                  </a:txBody>
                  <a:tcPr marL="0" marR="0" marT="0" marB="0" anchor="ctr"/>
                </a:tc>
              </a:tr>
              <a:tr h="167759">
                <a:tc>
                  <a:txBody>
                    <a:bodyPr/>
                    <a:lstStyle/>
                    <a:p>
                      <a:pPr algn="ctr"/>
                      <a:r>
                        <a:rPr lang="en-US" sz="900" dirty="0" err="1" smtClean="0">
                          <a:solidFill>
                            <a:srgbClr val="000000"/>
                          </a:solidFill>
                        </a:rPr>
                        <a:t>Hao</a:t>
                      </a:r>
                      <a:r>
                        <a:rPr lang="en-US" sz="900" dirty="0" smtClean="0">
                          <a:solidFill>
                            <a:srgbClr val="000000"/>
                          </a:solidFill>
                        </a:rPr>
                        <a:t> Hu</a:t>
                      </a:r>
                      <a:endParaRPr lang="en-US" sz="900" dirty="0">
                        <a:solidFill>
                          <a:srgbClr val="000000"/>
                        </a:solidFill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smtClean="0">
                          <a:solidFill>
                            <a:srgbClr val="000000"/>
                          </a:solidFill>
                        </a:rPr>
                        <a:t>Rebecca </a:t>
                      </a:r>
                      <a:r>
                        <a:rPr lang="en-US" sz="900" dirty="0" err="1" smtClean="0">
                          <a:solidFill>
                            <a:srgbClr val="000000"/>
                          </a:solidFill>
                        </a:rPr>
                        <a:t>Margraf</a:t>
                      </a:r>
                      <a:endParaRPr lang="en-US" sz="900" dirty="0" smtClean="0">
                        <a:solidFill>
                          <a:srgbClr val="000000"/>
                        </a:solidFill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smtClean="0">
                          <a:solidFill>
                            <a:srgbClr val="000000"/>
                          </a:solidFill>
                        </a:rPr>
                        <a:t>Russell Bell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>
                          <a:solidFill>
                            <a:srgbClr val="000000"/>
                          </a:solidFill>
                        </a:rPr>
                        <a:t>Lee </a:t>
                      </a:r>
                      <a:r>
                        <a:rPr lang="en-US" sz="900" dirty="0" err="1" smtClean="0">
                          <a:solidFill>
                            <a:srgbClr val="000000"/>
                          </a:solidFill>
                        </a:rPr>
                        <a:t>Rowen</a:t>
                      </a:r>
                      <a:endParaRPr lang="en-US" sz="900" dirty="0">
                        <a:solidFill>
                          <a:srgbClr val="000000"/>
                        </a:solidFill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>
                          <a:solidFill>
                            <a:srgbClr val="000000"/>
                          </a:solidFill>
                        </a:rPr>
                        <a:t>Martin G. Reese</a:t>
                      </a:r>
                      <a:endParaRPr lang="en-US" sz="900" dirty="0">
                        <a:solidFill>
                          <a:srgbClr val="000000"/>
                        </a:solidFill>
                      </a:endParaRPr>
                    </a:p>
                  </a:txBody>
                  <a:tcPr marL="0" marR="0" marT="0" marB="0" anchor="ctr"/>
                </a:tc>
              </a:tr>
              <a:tr h="167759">
                <a:tc>
                  <a:txBody>
                    <a:bodyPr/>
                    <a:lstStyle/>
                    <a:p>
                      <a:pPr algn="ctr"/>
                      <a:r>
                        <a:rPr lang="en-US" sz="900" dirty="0" err="1" smtClean="0">
                          <a:solidFill>
                            <a:srgbClr val="000000"/>
                          </a:solidFill>
                        </a:rPr>
                        <a:t>Jiun</a:t>
                      </a:r>
                      <a:r>
                        <a:rPr lang="en-US" sz="900" dirty="0" smtClean="0">
                          <a:solidFill>
                            <a:srgbClr val="000000"/>
                          </a:solidFill>
                        </a:rPr>
                        <a:t> Sheng Chen</a:t>
                      </a:r>
                      <a:endParaRPr lang="en-US" sz="900" dirty="0">
                        <a:solidFill>
                          <a:srgbClr val="000000"/>
                        </a:solidFill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>
                          <a:solidFill>
                            <a:srgbClr val="000000"/>
                          </a:solidFill>
                        </a:rPr>
                        <a:t>Steven </a:t>
                      </a:r>
                      <a:r>
                        <a:rPr lang="en-US" sz="900" dirty="0" err="1" smtClean="0">
                          <a:solidFill>
                            <a:srgbClr val="000000"/>
                          </a:solidFill>
                        </a:rPr>
                        <a:t>Flygare</a:t>
                      </a:r>
                      <a:endParaRPr lang="en-US" sz="900" dirty="0">
                        <a:solidFill>
                          <a:srgbClr val="000000"/>
                        </a:solidFill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>
                          <a:solidFill>
                            <a:srgbClr val="000000"/>
                          </a:solidFill>
                        </a:rPr>
                        <a:t>Karl </a:t>
                      </a:r>
                      <a:r>
                        <a:rPr lang="en-US" sz="900" dirty="0" err="1" smtClean="0">
                          <a:solidFill>
                            <a:srgbClr val="000000"/>
                          </a:solidFill>
                        </a:rPr>
                        <a:t>Voelkerding</a:t>
                      </a:r>
                      <a:endParaRPr lang="en-US" sz="900" dirty="0">
                        <a:solidFill>
                          <a:srgbClr val="000000"/>
                        </a:solidFill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>
                          <a:solidFill>
                            <a:srgbClr val="000000"/>
                          </a:solidFill>
                        </a:rPr>
                        <a:t>Stephen</a:t>
                      </a:r>
                      <a:r>
                        <a:rPr lang="en-US" sz="900" baseline="0" dirty="0" smtClean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US" sz="900" baseline="0" dirty="0" err="1" smtClean="0">
                          <a:solidFill>
                            <a:srgbClr val="000000"/>
                          </a:solidFill>
                        </a:rPr>
                        <a:t>Montsaroff</a:t>
                      </a:r>
                      <a:endParaRPr lang="en-US" sz="900" dirty="0">
                        <a:solidFill>
                          <a:srgbClr val="000000"/>
                        </a:solidFill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smtClean="0">
                          <a:solidFill>
                            <a:srgbClr val="000000"/>
                          </a:solidFill>
                        </a:rPr>
                        <a:t>David J. Galas</a:t>
                      </a:r>
                    </a:p>
                  </a:txBody>
                  <a:tcPr marL="0" marR="0" marT="0" marB="0" anchor="ctr"/>
                </a:tc>
              </a:tr>
              <a:tr h="167759">
                <a:tc>
                  <a:txBody>
                    <a:bodyPr/>
                    <a:lstStyle/>
                    <a:p>
                      <a:pPr algn="ctr"/>
                      <a:r>
                        <a:rPr lang="en-US" sz="900" dirty="0" err="1" smtClean="0">
                          <a:solidFill>
                            <a:srgbClr val="000000"/>
                          </a:solidFill>
                        </a:rPr>
                        <a:t>Fulan</a:t>
                      </a:r>
                      <a:r>
                        <a:rPr lang="en-US" sz="900" dirty="0" smtClean="0">
                          <a:solidFill>
                            <a:srgbClr val="000000"/>
                          </a:solidFill>
                        </a:rPr>
                        <a:t> Hu</a:t>
                      </a:r>
                      <a:endParaRPr lang="en-US" sz="900" dirty="0">
                        <a:solidFill>
                          <a:srgbClr val="000000"/>
                        </a:solidFill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>
                          <a:solidFill>
                            <a:srgbClr val="000000"/>
                          </a:solidFill>
                        </a:rPr>
                        <a:t>Karen </a:t>
                      </a:r>
                      <a:r>
                        <a:rPr lang="en-US" sz="900" dirty="0" err="1" smtClean="0">
                          <a:solidFill>
                            <a:srgbClr val="000000"/>
                          </a:solidFill>
                        </a:rPr>
                        <a:t>Eilbeck</a:t>
                      </a:r>
                      <a:endParaRPr lang="en-US" sz="900" dirty="0">
                        <a:solidFill>
                          <a:srgbClr val="000000"/>
                        </a:solidFill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>
                          <a:solidFill>
                            <a:srgbClr val="000000"/>
                          </a:solidFill>
                        </a:rPr>
                        <a:t>Jacob </a:t>
                      </a:r>
                      <a:r>
                        <a:rPr lang="en-US" sz="900" dirty="0" err="1" smtClean="0">
                          <a:solidFill>
                            <a:srgbClr val="000000"/>
                          </a:solidFill>
                        </a:rPr>
                        <a:t>Durtschi</a:t>
                      </a:r>
                      <a:endParaRPr lang="en-US" sz="900" dirty="0">
                        <a:solidFill>
                          <a:srgbClr val="000000"/>
                        </a:solidFill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>
                          <a:solidFill>
                            <a:srgbClr val="000000"/>
                          </a:solidFill>
                        </a:rPr>
                        <a:t>Denise Abbott</a:t>
                      </a:r>
                      <a:endParaRPr lang="en-US" sz="900" dirty="0">
                        <a:solidFill>
                          <a:srgbClr val="000000"/>
                        </a:solidFill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err="1" smtClean="0">
                          <a:solidFill>
                            <a:srgbClr val="000000"/>
                          </a:solidFill>
                        </a:rPr>
                        <a:t>Vidu</a:t>
                      </a:r>
                      <a:r>
                        <a:rPr lang="en-US" sz="900" dirty="0" smtClean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US" sz="900" dirty="0" err="1" smtClean="0">
                          <a:solidFill>
                            <a:srgbClr val="000000"/>
                          </a:solidFill>
                        </a:rPr>
                        <a:t>Garg</a:t>
                      </a:r>
                      <a:endParaRPr lang="en-US" sz="900" dirty="0" smtClean="0">
                        <a:solidFill>
                          <a:srgbClr val="000000"/>
                        </a:solidFill>
                      </a:endParaRPr>
                    </a:p>
                  </a:txBody>
                  <a:tcPr marL="0" marR="0" marT="0" marB="0" anchor="ctr"/>
                </a:tc>
              </a:tr>
              <a:tr h="217132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smtClean="0">
                          <a:solidFill>
                            <a:srgbClr val="000000"/>
                          </a:solidFill>
                        </a:rPr>
                        <a:t>Shan Chen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>
                          <a:solidFill>
                            <a:srgbClr val="000000"/>
                          </a:solidFill>
                        </a:rPr>
                        <a:t>Lisa Cannon-Albright</a:t>
                      </a:r>
                      <a:endParaRPr lang="en-US" sz="900" dirty="0">
                        <a:solidFill>
                          <a:srgbClr val="000000"/>
                        </a:solidFill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>
                          <a:solidFill>
                            <a:srgbClr val="000000"/>
                          </a:solidFill>
                        </a:rPr>
                        <a:t>Brett Kennedy</a:t>
                      </a:r>
                      <a:endParaRPr lang="en-US" sz="900" dirty="0">
                        <a:solidFill>
                          <a:srgbClr val="000000"/>
                        </a:solidFill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900" dirty="0">
                        <a:solidFill>
                          <a:srgbClr val="000000"/>
                        </a:solidFill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smtClean="0">
                          <a:solidFill>
                            <a:srgbClr val="000000"/>
                          </a:solidFill>
                        </a:rPr>
                        <a:t>Hong Li</a:t>
                      </a:r>
                    </a:p>
                  </a:txBody>
                  <a:tcPr marL="0" marR="0" marT="0" marB="0" anchor="ctr"/>
                </a:tc>
              </a:tr>
              <a:tr h="167759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 smtClean="0">
                        <a:solidFill>
                          <a:srgbClr val="000000"/>
                        </a:solidFill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>
                          <a:solidFill>
                            <a:srgbClr val="000000"/>
                          </a:solidFill>
                        </a:rPr>
                        <a:t>Erin L. Young</a:t>
                      </a:r>
                      <a:endParaRPr lang="en-US" sz="900" dirty="0">
                        <a:solidFill>
                          <a:srgbClr val="000000"/>
                        </a:solidFill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>
                          <a:solidFill>
                            <a:srgbClr val="000000"/>
                          </a:solidFill>
                        </a:rPr>
                        <a:t>Craig </a:t>
                      </a:r>
                      <a:r>
                        <a:rPr lang="en-US" sz="900" dirty="0" err="1" smtClean="0">
                          <a:solidFill>
                            <a:srgbClr val="000000"/>
                          </a:solidFill>
                        </a:rPr>
                        <a:t>Teerlink</a:t>
                      </a:r>
                      <a:endParaRPr lang="en-US" sz="900" dirty="0">
                        <a:solidFill>
                          <a:srgbClr val="000000"/>
                        </a:solidFill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900" dirty="0">
                        <a:solidFill>
                          <a:srgbClr val="000000"/>
                        </a:solidFill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err="1" smtClean="0">
                          <a:solidFill>
                            <a:srgbClr val="000000"/>
                          </a:solidFill>
                        </a:rPr>
                        <a:t>Joellen</a:t>
                      </a:r>
                      <a:r>
                        <a:rPr lang="en-US" sz="900" dirty="0" smtClean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US" sz="900" dirty="0" err="1" smtClean="0">
                          <a:solidFill>
                            <a:srgbClr val="000000"/>
                          </a:solidFill>
                        </a:rPr>
                        <a:t>Schildkraut</a:t>
                      </a:r>
                      <a:endParaRPr lang="en-US" sz="900" dirty="0" smtClean="0">
                        <a:solidFill>
                          <a:srgbClr val="000000"/>
                        </a:solidFill>
                      </a:endParaRPr>
                    </a:p>
                  </a:txBody>
                  <a:tcPr marL="0" marR="0" marT="0" marB="0" anchor="ctr"/>
                </a:tc>
              </a:tr>
              <a:tr h="167759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smtClean="0">
                          <a:solidFill>
                            <a:srgbClr val="000000"/>
                          </a:solidFill>
                        </a:rPr>
                        <a:t>Paul </a:t>
                      </a:r>
                      <a:r>
                        <a:rPr lang="en-US" sz="900" dirty="0" err="1" smtClean="0">
                          <a:solidFill>
                            <a:srgbClr val="000000"/>
                          </a:solidFill>
                        </a:rPr>
                        <a:t>Scheet</a:t>
                      </a:r>
                      <a:endParaRPr lang="en-US" sz="900" dirty="0" smtClean="0">
                        <a:solidFill>
                          <a:srgbClr val="000000"/>
                        </a:solidFill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900" dirty="0">
                        <a:solidFill>
                          <a:srgbClr val="000000"/>
                        </a:solidFill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>
                          <a:solidFill>
                            <a:srgbClr val="000000"/>
                          </a:solidFill>
                        </a:rPr>
                        <a:t>Mia </a:t>
                      </a:r>
                      <a:r>
                        <a:rPr lang="en-US" sz="900" dirty="0" err="1" smtClean="0">
                          <a:solidFill>
                            <a:srgbClr val="000000"/>
                          </a:solidFill>
                        </a:rPr>
                        <a:t>Hashibe</a:t>
                      </a:r>
                      <a:endParaRPr lang="en-US" sz="900" dirty="0">
                        <a:solidFill>
                          <a:srgbClr val="000000"/>
                        </a:solidFill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900" dirty="0">
                        <a:solidFill>
                          <a:srgbClr val="000000"/>
                        </a:solidFill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smtClean="0"/>
                        <a:t>Simon </a:t>
                      </a:r>
                      <a:r>
                        <a:rPr lang="en-US" sz="900" dirty="0" err="1" smtClean="0"/>
                        <a:t>Gayther</a:t>
                      </a:r>
                      <a:endParaRPr lang="en-US" sz="900" dirty="0" smtClean="0"/>
                    </a:p>
                  </a:txBody>
                  <a:tcPr marL="0" marR="0" marT="0" marB="0" anchor="ctr"/>
                </a:tc>
              </a:tr>
              <a:tr h="160953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err="1" smtClean="0">
                          <a:solidFill>
                            <a:srgbClr val="000000"/>
                          </a:solidFill>
                        </a:rPr>
                        <a:t>Hua</a:t>
                      </a:r>
                      <a:r>
                        <a:rPr lang="en-US" sz="900" dirty="0" smtClean="0">
                          <a:solidFill>
                            <a:srgbClr val="000000"/>
                          </a:solidFill>
                        </a:rPr>
                        <a:t> Zhao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900" dirty="0">
                        <a:solidFill>
                          <a:srgbClr val="000000"/>
                        </a:solidFill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900" dirty="0">
                        <a:solidFill>
                          <a:srgbClr val="000000"/>
                        </a:solidFill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900" dirty="0">
                        <a:solidFill>
                          <a:srgbClr val="000000"/>
                        </a:solidFill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smtClean="0"/>
                        <a:t>Paul Pharaoh</a:t>
                      </a:r>
                    </a:p>
                  </a:txBody>
                  <a:tcPr marL="0" marR="0" marT="0" marB="0" anchor="ctr"/>
                </a:tc>
              </a:tr>
              <a:tr h="167759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smtClean="0">
                          <a:solidFill>
                            <a:srgbClr val="000000"/>
                          </a:solidFill>
                        </a:rPr>
                        <a:t>Michelle Hildebrandt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 smtClean="0">
                        <a:solidFill>
                          <a:srgbClr val="000000"/>
                        </a:solidFill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900" dirty="0">
                        <a:solidFill>
                          <a:srgbClr val="000000"/>
                        </a:solidFill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900" dirty="0">
                        <a:solidFill>
                          <a:srgbClr val="000000"/>
                        </a:solidFill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smtClean="0"/>
                        <a:t>Susan Ramus</a:t>
                      </a:r>
                    </a:p>
                  </a:txBody>
                  <a:tcPr marL="0" marR="0" marT="0" marB="0" anchor="ctr"/>
                </a:tc>
              </a:tr>
              <a:tr h="167759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err="1" smtClean="0">
                          <a:solidFill>
                            <a:srgbClr val="000000"/>
                          </a:solidFill>
                        </a:rPr>
                        <a:t>Yuanqing</a:t>
                      </a:r>
                      <a:r>
                        <a:rPr lang="en-US" sz="900" dirty="0" smtClean="0">
                          <a:solidFill>
                            <a:srgbClr val="000000"/>
                          </a:solidFill>
                        </a:rPr>
                        <a:t> Ye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900" dirty="0">
                        <a:solidFill>
                          <a:srgbClr val="000000"/>
                        </a:solidFill>
                      </a:endParaRPr>
                    </a:p>
                  </a:txBody>
                  <a:tcPr marL="0" marR="45723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900" dirty="0">
                        <a:solidFill>
                          <a:srgbClr val="000000"/>
                        </a:solidFill>
                      </a:endParaRPr>
                    </a:p>
                  </a:txBody>
                  <a:tcPr marL="0" marR="45723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900" dirty="0">
                        <a:solidFill>
                          <a:srgbClr val="000000"/>
                        </a:solidFill>
                      </a:endParaRPr>
                    </a:p>
                  </a:txBody>
                  <a:tcPr marL="0" marR="45723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smtClean="0"/>
                        <a:t>Ellen Goode</a:t>
                      </a:r>
                    </a:p>
                  </a:txBody>
                  <a:tcPr marL="0" marR="45723" marT="0" marB="0" anchor="ctr"/>
                </a:tc>
              </a:tr>
              <a:tr h="167759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smtClean="0">
                          <a:solidFill>
                            <a:srgbClr val="000000"/>
                          </a:solidFill>
                        </a:rPr>
                        <a:t>Jeffrey E. Lee</a:t>
                      </a:r>
                    </a:p>
                  </a:txBody>
                  <a:tcPr marL="0" marR="45723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900" dirty="0">
                        <a:solidFill>
                          <a:srgbClr val="000000"/>
                        </a:solidFill>
                      </a:endParaRPr>
                    </a:p>
                  </a:txBody>
                  <a:tcPr marL="0" marR="45723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 sz="900" dirty="0">
                        <a:solidFill>
                          <a:srgbClr val="000000"/>
                        </a:solidFill>
                      </a:endParaRPr>
                    </a:p>
                  </a:txBody>
                  <a:tcPr marL="0" marR="45723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 sz="900" dirty="0">
                        <a:solidFill>
                          <a:srgbClr val="000000"/>
                        </a:solidFill>
                      </a:endParaRPr>
                    </a:p>
                  </a:txBody>
                  <a:tcPr marL="0" marR="45723" marT="0" marB="0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 smtClean="0">
                        <a:solidFill>
                          <a:srgbClr val="000000"/>
                        </a:solidFill>
                      </a:endParaRPr>
                    </a:p>
                  </a:txBody>
                  <a:tcPr marL="0" marR="45723" marT="0" marB="0"/>
                </a:tc>
              </a:tr>
              <a:tr h="167759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smtClean="0">
                          <a:solidFill>
                            <a:srgbClr val="000000"/>
                          </a:solidFill>
                        </a:rPr>
                        <a:t>Jerry Fowler</a:t>
                      </a:r>
                      <a:endParaRPr lang="en-US" sz="900" dirty="0" smtClean="0">
                        <a:solidFill>
                          <a:srgbClr val="000000"/>
                        </a:solidFill>
                      </a:endParaRPr>
                    </a:p>
                  </a:txBody>
                  <a:tcPr marL="0" marR="45723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 sz="900" dirty="0">
                        <a:solidFill>
                          <a:srgbClr val="000000"/>
                        </a:solidFill>
                      </a:endParaRPr>
                    </a:p>
                  </a:txBody>
                  <a:tcPr marL="0" marR="45723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 sz="900" dirty="0">
                        <a:solidFill>
                          <a:srgbClr val="000000"/>
                        </a:solidFill>
                      </a:endParaRPr>
                    </a:p>
                  </a:txBody>
                  <a:tcPr marL="0" marR="45723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 sz="900" dirty="0">
                        <a:solidFill>
                          <a:srgbClr val="000000"/>
                        </a:solidFill>
                      </a:endParaRPr>
                    </a:p>
                  </a:txBody>
                  <a:tcPr marL="0" marR="45723" marT="0" marB="0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 smtClean="0">
                        <a:solidFill>
                          <a:srgbClr val="000000"/>
                        </a:solidFill>
                      </a:endParaRPr>
                    </a:p>
                  </a:txBody>
                  <a:tcPr marL="0" marR="45723" marT="0" marB="0"/>
                </a:tc>
              </a:tr>
              <a:tr h="167759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err="1" smtClean="0">
                          <a:solidFill>
                            <a:srgbClr val="000000"/>
                          </a:solidFill>
                        </a:rPr>
                        <a:t>Xifeng</a:t>
                      </a:r>
                      <a:r>
                        <a:rPr lang="en-US" sz="900" dirty="0" smtClean="0">
                          <a:solidFill>
                            <a:srgbClr val="000000"/>
                          </a:solidFill>
                        </a:rPr>
                        <a:t> Wu</a:t>
                      </a:r>
                    </a:p>
                  </a:txBody>
                  <a:tcPr marL="0" marR="45723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 sz="900" dirty="0">
                        <a:solidFill>
                          <a:srgbClr val="000000"/>
                        </a:solidFill>
                      </a:endParaRPr>
                    </a:p>
                  </a:txBody>
                  <a:tcPr marL="0" marR="45723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 sz="900" dirty="0">
                        <a:solidFill>
                          <a:srgbClr val="000000"/>
                        </a:solidFill>
                      </a:endParaRPr>
                    </a:p>
                  </a:txBody>
                  <a:tcPr marL="0" marR="45723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 sz="900" dirty="0">
                        <a:solidFill>
                          <a:srgbClr val="000000"/>
                        </a:solidFill>
                      </a:endParaRPr>
                    </a:p>
                  </a:txBody>
                  <a:tcPr marL="0" marR="45723" marT="0" marB="0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 smtClean="0">
                        <a:solidFill>
                          <a:srgbClr val="000000"/>
                        </a:solidFill>
                      </a:endParaRPr>
                    </a:p>
                  </a:txBody>
                  <a:tcPr marL="0" marR="45723" marT="0" marB="0"/>
                </a:tc>
              </a:tr>
              <a:tr h="167759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err="1" smtClean="0">
                          <a:solidFill>
                            <a:srgbClr val="000000"/>
                          </a:solidFill>
                        </a:rPr>
                        <a:t>Smruthy</a:t>
                      </a:r>
                      <a:r>
                        <a:rPr lang="en-US" sz="900" dirty="0" smtClean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US" sz="900" dirty="0" err="1" smtClean="0">
                          <a:solidFill>
                            <a:srgbClr val="000000"/>
                          </a:solidFill>
                        </a:rPr>
                        <a:t>Sivakumar</a:t>
                      </a:r>
                      <a:endParaRPr lang="en-US" sz="900" dirty="0" smtClean="0">
                        <a:solidFill>
                          <a:srgbClr val="000000"/>
                        </a:solidFill>
                      </a:endParaRPr>
                    </a:p>
                  </a:txBody>
                  <a:tcPr marL="0" marR="45723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 sz="900" dirty="0">
                        <a:solidFill>
                          <a:srgbClr val="000000"/>
                        </a:solidFill>
                      </a:endParaRPr>
                    </a:p>
                  </a:txBody>
                  <a:tcPr marL="0" marR="45723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 sz="900" dirty="0">
                        <a:solidFill>
                          <a:srgbClr val="000000"/>
                        </a:solidFill>
                      </a:endParaRPr>
                    </a:p>
                  </a:txBody>
                  <a:tcPr marL="0" marR="45723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 sz="900" dirty="0">
                        <a:solidFill>
                          <a:srgbClr val="000000"/>
                        </a:solidFill>
                      </a:endParaRPr>
                    </a:p>
                  </a:txBody>
                  <a:tcPr marL="0" marR="45723" marT="0" marB="0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 smtClean="0">
                        <a:solidFill>
                          <a:srgbClr val="000000"/>
                        </a:solidFill>
                      </a:endParaRPr>
                    </a:p>
                  </a:txBody>
                  <a:tcPr marL="0" marR="45723" marT="0" marB="0"/>
                </a:tc>
              </a:tr>
              <a:tr h="167759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err="1" smtClean="0">
                          <a:solidFill>
                            <a:srgbClr val="000000"/>
                          </a:solidFill>
                        </a:rPr>
                        <a:t>Yihua</a:t>
                      </a:r>
                      <a:r>
                        <a:rPr lang="en-US" sz="900" dirty="0" smtClean="0">
                          <a:solidFill>
                            <a:srgbClr val="000000"/>
                          </a:solidFill>
                        </a:rPr>
                        <a:t> Liu</a:t>
                      </a:r>
                    </a:p>
                  </a:txBody>
                  <a:tcPr marL="0" marR="45723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 sz="900" dirty="0">
                        <a:solidFill>
                          <a:srgbClr val="000000"/>
                        </a:solidFill>
                      </a:endParaRPr>
                    </a:p>
                  </a:txBody>
                  <a:tcPr marL="0" marR="45723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 sz="900" dirty="0">
                        <a:solidFill>
                          <a:srgbClr val="000000"/>
                        </a:solidFill>
                      </a:endParaRPr>
                    </a:p>
                  </a:txBody>
                  <a:tcPr marL="0" marR="45723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 sz="900" dirty="0">
                        <a:solidFill>
                          <a:srgbClr val="000000"/>
                        </a:solidFill>
                      </a:endParaRPr>
                    </a:p>
                  </a:txBody>
                  <a:tcPr marL="0" marR="45723" marT="0" marB="0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 smtClean="0">
                        <a:solidFill>
                          <a:srgbClr val="000000"/>
                        </a:solidFill>
                      </a:endParaRPr>
                    </a:p>
                  </a:txBody>
                  <a:tcPr marL="0" marR="45723" marT="0" marB="0"/>
                </a:tc>
              </a:tr>
            </a:tbl>
          </a:graphicData>
        </a:graphic>
      </p:graphicFrame>
      <p:sp>
        <p:nvSpPr>
          <p:cNvPr id="14" name="Content Placeholder 2"/>
          <p:cNvSpPr txBox="1">
            <a:spLocks/>
          </p:cNvSpPr>
          <p:nvPr/>
        </p:nvSpPr>
        <p:spPr>
          <a:xfrm>
            <a:off x="5041900" y="3059113"/>
            <a:ext cx="2344738" cy="276225"/>
          </a:xfrm>
          <a:prstGeom prst="rect">
            <a:avLst/>
          </a:prstGeom>
        </p:spPr>
        <p:txBody>
          <a:bodyPr>
            <a:normAutofit fontScale="32500" lnSpcReduction="20000"/>
          </a:bodyPr>
          <a:lstStyle/>
          <a:p>
            <a:pPr marL="342900" indent="-342900" algn="ct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4500" b="1" dirty="0">
                <a:solidFill>
                  <a:srgbClr val="800000"/>
                </a:solidFill>
                <a:latin typeface="+mn-lt"/>
                <a:ea typeface="+mn-ea"/>
                <a:cs typeface="+mn-cs"/>
              </a:rPr>
              <a:t>Research Support</a:t>
            </a:r>
          </a:p>
          <a:p>
            <a:pPr marL="342900" indent="-342900" algn="ctr" fontAlgn="auto">
              <a:spcBef>
                <a:spcPct val="20000"/>
              </a:spcBef>
              <a:spcAft>
                <a:spcPts val="0"/>
              </a:spcAft>
              <a:defRPr/>
            </a:pPr>
            <a:endParaRPr lang="en-US" sz="3100" dirty="0">
              <a:solidFill>
                <a:srgbClr val="800000"/>
              </a:solidFill>
              <a:latin typeface="+mn-lt"/>
              <a:ea typeface="+mn-ea"/>
              <a:cs typeface="+mn-cs"/>
            </a:endParaRPr>
          </a:p>
          <a:p>
            <a:pPr marL="342900" indent="-342900" algn="ctr" fontAlgn="auto">
              <a:spcBef>
                <a:spcPct val="20000"/>
              </a:spcBef>
              <a:spcAft>
                <a:spcPts val="0"/>
              </a:spcAft>
              <a:buFont typeface="Arial"/>
              <a:buNone/>
              <a:defRPr/>
            </a:pPr>
            <a:endParaRPr lang="en-US" sz="2400" b="1" dirty="0">
              <a:solidFill>
                <a:srgbClr val="800000"/>
              </a:solidFill>
              <a:latin typeface="+mn-lt"/>
              <a:ea typeface="+mn-ea"/>
              <a:cs typeface="+mn-cs"/>
            </a:endParaRPr>
          </a:p>
          <a:p>
            <a:pPr marL="342900" indent="-342900" algn="ctr" fontAlgn="auto">
              <a:spcBef>
                <a:spcPct val="20000"/>
              </a:spcBef>
              <a:spcAft>
                <a:spcPts val="0"/>
              </a:spcAft>
              <a:buFont typeface="Arial"/>
              <a:buNone/>
              <a:defRPr/>
            </a:pPr>
            <a:endParaRPr lang="en-US" sz="2400" b="1" dirty="0">
              <a:solidFill>
                <a:srgbClr val="800000"/>
              </a:solidFill>
              <a:latin typeface="+mn-lt"/>
              <a:ea typeface="+mn-ea"/>
              <a:cs typeface="+mn-cs"/>
            </a:endParaRPr>
          </a:p>
          <a:p>
            <a:pPr marL="342900" indent="-342900" algn="ctr" fontAlgn="auto">
              <a:spcBef>
                <a:spcPct val="20000"/>
              </a:spcBef>
              <a:spcAft>
                <a:spcPts val="0"/>
              </a:spcAft>
              <a:buFont typeface="Arial"/>
              <a:buNone/>
              <a:defRPr/>
            </a:pPr>
            <a:endParaRPr lang="en-US" sz="3840" b="1" dirty="0">
              <a:solidFill>
                <a:srgbClr val="80000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3683000" y="3362325"/>
            <a:ext cx="5287963" cy="1571625"/>
          </a:xfrm>
          <a:prstGeom prst="rect">
            <a:avLst/>
          </a:prstGeom>
          <a:ln>
            <a:solidFill>
              <a:srgbClr val="800000"/>
            </a:solidFill>
          </a:ln>
        </p:spPr>
        <p:txBody>
          <a:bodyPr>
            <a:normAutofit fontScale="32500" lnSpcReduction="20000"/>
          </a:bodyPr>
          <a:lstStyle/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2800" dirty="0">
                <a:solidFill>
                  <a:srgbClr val="800000"/>
                </a:solidFill>
                <a:latin typeface="+mn-lt"/>
                <a:ea typeface="+mn-ea"/>
                <a:cs typeface="+mn-cs"/>
              </a:rPr>
              <a:t>NIH/NIGMS R01 GM104390 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2800" dirty="0">
                <a:solidFill>
                  <a:srgbClr val="800000"/>
                </a:solidFill>
                <a:latin typeface="+mn-lt"/>
                <a:ea typeface="+mn-ea"/>
                <a:cs typeface="+mn-cs"/>
              </a:rPr>
              <a:t>NIH/NCI R01 CA195614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2800" dirty="0">
                <a:solidFill>
                  <a:srgbClr val="800000"/>
                </a:solidFill>
                <a:latin typeface="+mn-lt"/>
                <a:ea typeface="+mn-ea"/>
                <a:cs typeface="+mn-cs"/>
              </a:rPr>
              <a:t>NIH/NCI R01 CA81244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2800" dirty="0">
                <a:solidFill>
                  <a:srgbClr val="800000"/>
                </a:solidFill>
                <a:latin typeface="+mn-lt"/>
                <a:ea typeface="+mn-ea"/>
                <a:cs typeface="+mn-cs"/>
              </a:rPr>
              <a:t>NIH/NCI R01 CA177935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2800" dirty="0">
                <a:solidFill>
                  <a:srgbClr val="800000"/>
                </a:solidFill>
                <a:latin typeface="+mn-lt"/>
                <a:ea typeface="+mn-ea"/>
                <a:cs typeface="+mn-cs"/>
              </a:rPr>
              <a:t>NIH/NCI R01 CA188943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2800" dirty="0">
                <a:solidFill>
                  <a:srgbClr val="800000"/>
                </a:solidFill>
                <a:latin typeface="+mn-lt"/>
                <a:ea typeface="+mn-ea"/>
                <a:cs typeface="+mn-cs"/>
              </a:rPr>
              <a:t>MD Anderson Andrew Sabin Family Fellowship Program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3000" dirty="0">
                <a:solidFill>
                  <a:srgbClr val="800000"/>
                </a:solidFill>
                <a:latin typeface="+mn-lt"/>
                <a:ea typeface="+mn-ea"/>
                <a:cs typeface="+mn-cs"/>
              </a:rPr>
              <a:t>MD Anderson Research Computing High Performance Computing (HPC) facility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3000" dirty="0">
                <a:solidFill>
                  <a:srgbClr val="800000"/>
                </a:solidFill>
                <a:latin typeface="+mn-lt"/>
                <a:ea typeface="+mn-ea"/>
                <a:cs typeface="+mn-cs"/>
              </a:rPr>
              <a:t>MD Anderson Sequencing and Microarray Facility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3000" dirty="0">
                <a:solidFill>
                  <a:srgbClr val="800000"/>
                </a:solidFill>
                <a:latin typeface="+mn-lt"/>
                <a:ea typeface="+mn-ea"/>
                <a:cs typeface="+mn-cs"/>
              </a:rPr>
              <a:t>MD Anderson Cancer Prevention Research Training Program (R25T)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3000" dirty="0">
                <a:solidFill>
                  <a:srgbClr val="800000"/>
                </a:solidFill>
                <a:latin typeface="+mn-lt"/>
                <a:ea typeface="+mn-ea"/>
                <a:cs typeface="+mn-cs"/>
              </a:rPr>
              <a:t>MD Anderson Cancer Center Odyssey Program 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Arial"/>
              <a:buNone/>
              <a:defRPr/>
            </a:pPr>
            <a:endParaRPr lang="en-US" sz="2400" b="1" dirty="0">
              <a:solidFill>
                <a:srgbClr val="800000"/>
              </a:solidFill>
              <a:latin typeface="+mn-lt"/>
              <a:ea typeface="+mn-ea"/>
              <a:cs typeface="+mn-cs"/>
            </a:endParaRP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Arial"/>
              <a:buNone/>
              <a:defRPr/>
            </a:pPr>
            <a:endParaRPr lang="en-US" sz="2400" b="1" dirty="0">
              <a:solidFill>
                <a:srgbClr val="800000"/>
              </a:solidFill>
              <a:latin typeface="+mn-lt"/>
              <a:ea typeface="+mn-ea"/>
              <a:cs typeface="+mn-cs"/>
            </a:endParaRP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Arial"/>
              <a:buNone/>
              <a:defRPr/>
            </a:pPr>
            <a:endParaRPr lang="en-US" sz="3840" b="1" dirty="0">
              <a:solidFill>
                <a:srgbClr val="800000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742950"/>
            <a:ext cx="3584575" cy="424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>
                <a:solidFill>
                  <a:srgbClr val="000000"/>
                </a:solidFill>
                <a:latin typeface="Calibri" charset="0"/>
              </a:rPr>
              <a:t>Hierarchical models to estimate rare variant effect sizes (BRAVOE and HL)</a:t>
            </a:r>
          </a:p>
        </p:txBody>
      </p:sp>
      <p:pic>
        <p:nvPicPr>
          <p:cNvPr id="34820" name="Picture 2" descr="OR1.2-ROC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53400" y="7681913"/>
            <a:ext cx="4978400" cy="623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1" name="TextBox 6"/>
          <p:cNvSpPr txBox="1">
            <a:spLocks noChangeArrowheads="1"/>
          </p:cNvSpPr>
          <p:nvPr/>
        </p:nvSpPr>
        <p:spPr bwMode="auto">
          <a:xfrm>
            <a:off x="14030325" y="10731500"/>
            <a:ext cx="67341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latin typeface="Times New Roman" charset="0"/>
                <a:cs typeface="Times New Roman" charset="0"/>
              </a:rPr>
              <a:t>Table 1. Mean-Square Error of log(OR) prediction.</a:t>
            </a:r>
          </a:p>
        </p:txBody>
      </p:sp>
      <p:pic>
        <p:nvPicPr>
          <p:cNvPr id="34822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038350"/>
            <a:ext cx="49530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3" name="Content Placeholder 2"/>
          <p:cNvSpPr txBox="1">
            <a:spLocks/>
          </p:cNvSpPr>
          <p:nvPr/>
        </p:nvSpPr>
        <p:spPr bwMode="auto">
          <a:xfrm>
            <a:off x="5181600" y="4849813"/>
            <a:ext cx="3944938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20000"/>
              </a:spcBef>
              <a:buFont typeface="Arial" charset="0"/>
              <a:buNone/>
            </a:pPr>
            <a:r>
              <a:rPr lang="en-US" sz="800"/>
              <a:t>ROC curve for identification of rare variants with effect sizes greater than OR = 1.2.</a:t>
            </a:r>
          </a:p>
        </p:txBody>
      </p:sp>
    </p:spTree>
    <p:extLst>
      <p:ext uri="{BB962C8B-B14F-4D97-AF65-F5344CB8AC3E}">
        <p14:creationId xmlns:p14="http://schemas.microsoft.com/office/powerpoint/2010/main" val="277074982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57150"/>
            <a:ext cx="8229600" cy="857250"/>
          </a:xfrm>
        </p:spPr>
        <p:txBody>
          <a:bodyPr lIns="87539" tIns="43770" rIns="87539" bIns="43770" rtlCol="0">
            <a:normAutofit/>
          </a:bodyPr>
          <a:lstStyle/>
          <a:p>
            <a:pPr eaLnBrk="1" hangingPunct="1"/>
            <a:r>
              <a:rPr lang="en-US" sz="3200" dirty="0"/>
              <a:t>Single marker vs. gene-based association tests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939374" y="1173082"/>
            <a:ext cx="7366425" cy="2694068"/>
            <a:chOff x="1749425" y="1571625"/>
            <a:chExt cx="5213350" cy="1762125"/>
          </a:xfrm>
        </p:grpSpPr>
        <p:grpSp>
          <p:nvGrpSpPr>
            <p:cNvPr id="7" name="Group 2"/>
            <p:cNvGrpSpPr>
              <a:grpSpLocks/>
            </p:cNvGrpSpPr>
            <p:nvPr/>
          </p:nvGrpSpPr>
          <p:grpSpPr bwMode="auto">
            <a:xfrm>
              <a:off x="1749425" y="1885950"/>
              <a:ext cx="5213350" cy="1447800"/>
              <a:chOff x="1771650" y="1289050"/>
              <a:chExt cx="5213350" cy="1447800"/>
            </a:xfrm>
          </p:grpSpPr>
          <p:pic>
            <p:nvPicPr>
              <p:cNvPr id="10" name="Picture 5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562600" y="1289050"/>
                <a:ext cx="1422400" cy="1447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" name="Picture 6" descr="Untitled.psd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27400" y="1308100"/>
                <a:ext cx="1616075" cy="14287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2" name="TextBox 10"/>
              <p:cNvSpPr txBox="1">
                <a:spLocks noChangeArrowheads="1"/>
              </p:cNvSpPr>
              <p:nvPr/>
            </p:nvSpPr>
            <p:spPr bwMode="auto">
              <a:xfrm>
                <a:off x="1784350" y="1512888"/>
                <a:ext cx="179705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800" dirty="0"/>
                  <a:t>Case genomes</a:t>
                </a:r>
              </a:p>
            </p:txBody>
          </p:sp>
          <p:sp>
            <p:nvSpPr>
              <p:cNvPr id="13" name="TextBox 11"/>
              <p:cNvSpPr txBox="1">
                <a:spLocks noChangeArrowheads="1"/>
              </p:cNvSpPr>
              <p:nvPr/>
            </p:nvSpPr>
            <p:spPr bwMode="auto">
              <a:xfrm>
                <a:off x="1771650" y="2216150"/>
                <a:ext cx="179705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800"/>
                  <a:t>Control genomes</a:t>
                </a:r>
              </a:p>
            </p:txBody>
          </p:sp>
        </p:grpSp>
        <p:sp>
          <p:nvSpPr>
            <p:cNvPr id="8" name="Oval 7"/>
            <p:cNvSpPr/>
            <p:nvPr/>
          </p:nvSpPr>
          <p:spPr>
            <a:xfrm>
              <a:off x="4427538" y="1571625"/>
              <a:ext cx="228600" cy="1447800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6027738" y="1620838"/>
              <a:ext cx="746125" cy="1331912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92389263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" y="133350"/>
            <a:ext cx="8140700" cy="533400"/>
          </a:xfrm>
        </p:spPr>
        <p:txBody>
          <a:bodyPr>
            <a:noAutofit/>
          </a:bodyPr>
          <a:lstStyle/>
          <a:p>
            <a:r>
              <a:rPr lang="en-US" sz="24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Multi-family results</a:t>
            </a:r>
            <a:br>
              <a:rPr lang="en-US" sz="24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</a:br>
            <a:r>
              <a:rPr lang="en-US" sz="24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Common, complex disease simulations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3771901"/>
            <a:ext cx="5486400" cy="1232804"/>
          </a:xfrm>
        </p:spPr>
        <p:txBody>
          <a:bodyPr>
            <a:normAutofit fontScale="40000" lnSpcReduction="20000"/>
          </a:bodyPr>
          <a:lstStyle/>
          <a:p>
            <a:pPr marL="457098" indent="-457098" algn="l">
              <a:buFont typeface="Arial"/>
              <a:buChar char="•"/>
            </a:pPr>
            <a:r>
              <a:rPr lang="en-US" dirty="0">
                <a:solidFill>
                  <a:srgbClr val="FFFFFF"/>
                </a:solidFill>
              </a:rPr>
              <a:t>Control sample size of 1000</a:t>
            </a:r>
          </a:p>
          <a:p>
            <a:pPr marL="457098" indent="-457098" algn="l">
              <a:buFont typeface="Arial"/>
              <a:buChar char="•"/>
            </a:pPr>
            <a:r>
              <a:rPr lang="en-US" dirty="0" smtClean="0">
                <a:solidFill>
                  <a:srgbClr val="FFFFFF"/>
                </a:solidFill>
              </a:rPr>
              <a:t>Locus population attributable risk of 0.05</a:t>
            </a:r>
          </a:p>
          <a:p>
            <a:pPr marL="457098" indent="-457098" algn="l">
              <a:buFont typeface="Arial"/>
              <a:buChar char="•"/>
            </a:pPr>
            <a:r>
              <a:rPr lang="en-US" dirty="0" smtClean="0">
                <a:solidFill>
                  <a:srgbClr val="FFFFFF"/>
                </a:solidFill>
              </a:rPr>
              <a:t>50% of variants causal</a:t>
            </a:r>
          </a:p>
          <a:p>
            <a:pPr marL="457098" indent="-457098" algn="l">
              <a:buFont typeface="Arial"/>
              <a:buChar char="•"/>
            </a:pPr>
            <a:r>
              <a:rPr lang="en-US" dirty="0">
                <a:solidFill>
                  <a:srgbClr val="FFFFFF"/>
                </a:solidFill>
              </a:rPr>
              <a:t>A</a:t>
            </a:r>
            <a:r>
              <a:rPr lang="en-US" dirty="0" smtClean="0">
                <a:solidFill>
                  <a:srgbClr val="FFFFFF"/>
                </a:solidFill>
              </a:rPr>
              <a:t>verage variant frequency of 0.002</a:t>
            </a:r>
          </a:p>
          <a:p>
            <a:pPr marL="457098" indent="-457098" algn="l">
              <a:buFont typeface="Arial"/>
              <a:buChar char="•"/>
            </a:pPr>
            <a:r>
              <a:rPr lang="en-US" dirty="0" smtClean="0">
                <a:solidFill>
                  <a:srgbClr val="FFFFFF"/>
                </a:solidFill>
              </a:rPr>
              <a:t>Odds ratio of causal variant a function of allele frequency with average odds ratio of 2.0</a:t>
            </a:r>
          </a:p>
        </p:txBody>
      </p:sp>
      <p:graphicFrame>
        <p:nvGraphicFramePr>
          <p:cNvPr id="11" name="Chart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40798305"/>
              </p:ext>
            </p:extLst>
          </p:nvPr>
        </p:nvGraphicFramePr>
        <p:xfrm>
          <a:off x="29411" y="438150"/>
          <a:ext cx="9038391" cy="28734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5" name="Picture 4" descr="Figure3A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78" r="15404" b="52000"/>
          <a:stretch/>
        </p:blipFill>
        <p:spPr>
          <a:xfrm>
            <a:off x="6705600" y="3771901"/>
            <a:ext cx="1739900" cy="1232804"/>
          </a:xfrm>
          <a:prstGeom prst="rect">
            <a:avLst/>
          </a:prstGeom>
        </p:spPr>
      </p:pic>
      <p:sp>
        <p:nvSpPr>
          <p:cNvPr id="6" name="Subtitle 2"/>
          <p:cNvSpPr txBox="1">
            <a:spLocks/>
          </p:cNvSpPr>
          <p:nvPr/>
        </p:nvSpPr>
        <p:spPr>
          <a:xfrm>
            <a:off x="6324600" y="3486150"/>
            <a:ext cx="2587303" cy="457200"/>
          </a:xfrm>
          <a:prstGeom prst="rect">
            <a:avLst/>
          </a:prstGeom>
        </p:spPr>
        <p:txBody>
          <a:bodyPr vert="horz" lIns="91419" tIns="45709" rIns="91419" bIns="45709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300" dirty="0">
                <a:solidFill>
                  <a:srgbClr val="FFFFFF"/>
                </a:solidFill>
              </a:rPr>
              <a:t>Structure of each simulated family</a:t>
            </a:r>
          </a:p>
        </p:txBody>
      </p:sp>
    </p:spTree>
    <p:extLst>
      <p:ext uri="{BB962C8B-B14F-4D97-AF65-F5344CB8AC3E}">
        <p14:creationId xmlns:p14="http://schemas.microsoft.com/office/powerpoint/2010/main" val="2914510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9525"/>
            <a:ext cx="8229600" cy="857250"/>
          </a:xfrm>
        </p:spPr>
        <p:txBody>
          <a:bodyPr>
            <a:normAutofit fontScale="90000"/>
          </a:bodyPr>
          <a:lstStyle/>
          <a:p>
            <a:r>
              <a:rPr lang="en-US" sz="3200" dirty="0" smtClean="0">
                <a:solidFill>
                  <a:srgbClr val="000000"/>
                </a:solidFill>
              </a:rPr>
              <a:t>ERSA 2.0:  Masking false-positive prone IBD regions in whole-genome sequence data</a:t>
            </a:r>
            <a:endParaRPr lang="en-US" sz="3200" dirty="0">
              <a:solidFill>
                <a:srgbClr val="0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2400" y="4797594"/>
            <a:ext cx="8839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000000"/>
                </a:solidFill>
              </a:rPr>
              <a:t>Li, H., …, Huff, C.D. </a:t>
            </a:r>
            <a:r>
              <a:rPr lang="en-US" sz="1600" i="1" dirty="0" err="1" smtClean="0">
                <a:solidFill>
                  <a:srgbClr val="000000"/>
                </a:solidFill>
              </a:rPr>
              <a:t>PLoS</a:t>
            </a:r>
            <a:r>
              <a:rPr lang="en-US" sz="1600" i="1" dirty="0" smtClean="0">
                <a:solidFill>
                  <a:srgbClr val="000000"/>
                </a:solidFill>
              </a:rPr>
              <a:t> Genetics</a:t>
            </a:r>
            <a:r>
              <a:rPr lang="en-US" sz="1600" dirty="0" smtClean="0">
                <a:solidFill>
                  <a:srgbClr val="000000"/>
                </a:solidFill>
              </a:rPr>
              <a:t>, 2014.</a:t>
            </a:r>
            <a:endParaRPr lang="en-US" sz="1600" dirty="0">
              <a:solidFill>
                <a:srgbClr val="000000"/>
              </a:solidFill>
            </a:endParaRPr>
          </a:p>
        </p:txBody>
      </p:sp>
      <p:pic>
        <p:nvPicPr>
          <p:cNvPr id="8" name="Picture 7" descr="Fig3_D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889996"/>
            <a:ext cx="4381500" cy="3907598"/>
          </a:xfrm>
          <a:prstGeom prst="rect">
            <a:avLst/>
          </a:prstGeom>
        </p:spPr>
      </p:pic>
      <p:pic>
        <p:nvPicPr>
          <p:cNvPr id="10" name="Picture 9" descr="Fig1A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123950"/>
            <a:ext cx="3733800" cy="3486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8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1905000" y="206375"/>
            <a:ext cx="6781800" cy="536575"/>
          </a:xfrm>
          <a:prstGeom prst="rect">
            <a:avLst/>
          </a:prstGeom>
        </p:spPr>
        <p:txBody>
          <a:bodyPr>
            <a:normAutofit fontScale="4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3600" dirty="0" smtClean="0"/>
              <a:t>Odds ratio estimates for breast and ovarian cancer susceptibility genes</a:t>
            </a:r>
            <a:endParaRPr lang="en-US" sz="3600" dirty="0"/>
          </a:p>
        </p:txBody>
      </p:sp>
      <p:grpSp>
        <p:nvGrpSpPr>
          <p:cNvPr id="9" name="Group 8"/>
          <p:cNvGrpSpPr/>
          <p:nvPr/>
        </p:nvGrpSpPr>
        <p:grpSpPr>
          <a:xfrm>
            <a:off x="1600200" y="819150"/>
            <a:ext cx="6096000" cy="4419600"/>
            <a:chOff x="1828800" y="971550"/>
            <a:chExt cx="4724400" cy="3657600"/>
          </a:xfrm>
        </p:grpSpPr>
        <p:graphicFrame>
          <p:nvGraphicFramePr>
            <p:cNvPr id="3" name="Object 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942093808"/>
                </p:ext>
              </p:extLst>
            </p:nvPr>
          </p:nvGraphicFramePr>
          <p:xfrm>
            <a:off x="2057400" y="971550"/>
            <a:ext cx="4080338" cy="36576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48" name="Document" r:id="rId4" imgW="5638800" imgH="5054600" progId="Word.Document.12">
                    <p:embed/>
                  </p:oleObj>
                </mc:Choice>
                <mc:Fallback>
                  <p:oleObj name="Document" r:id="rId4" imgW="5638800" imgH="5054600" progId="Word.Document.12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2057400" y="971550"/>
                          <a:ext cx="4080338" cy="36576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" name="Rectangle 3"/>
            <p:cNvSpPr/>
            <p:nvPr/>
          </p:nvSpPr>
          <p:spPr>
            <a:xfrm>
              <a:off x="1828800" y="4290482"/>
              <a:ext cx="4724400" cy="3048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TextBox 14"/>
          <p:cNvSpPr txBox="1">
            <a:spLocks noChangeArrowheads="1"/>
          </p:cNvSpPr>
          <p:nvPr/>
        </p:nvSpPr>
        <p:spPr bwMode="auto">
          <a:xfrm>
            <a:off x="46567" y="4866523"/>
            <a:ext cx="8534400" cy="2769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9" tIns="45709" rIns="91419" bIns="45709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dirty="0"/>
              <a:t>Yao </a:t>
            </a:r>
            <a:r>
              <a:rPr lang="en-US" sz="1200" dirty="0" smtClean="0"/>
              <a:t>Yu, …, Huff CD, </a:t>
            </a:r>
            <a:r>
              <a:rPr lang="en-US" sz="1200" i="1" dirty="0" smtClean="0"/>
              <a:t>Nucleic Acids Research</a:t>
            </a:r>
            <a:r>
              <a:rPr lang="en-US" sz="1200" dirty="0" smtClean="0"/>
              <a:t>, 2017.</a:t>
            </a: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7" name="TextBox 14"/>
          <p:cNvSpPr txBox="1">
            <a:spLocks noChangeArrowheads="1"/>
          </p:cNvSpPr>
          <p:nvPr/>
        </p:nvSpPr>
        <p:spPr bwMode="auto">
          <a:xfrm>
            <a:off x="6019800" y="4829526"/>
            <a:ext cx="3018367" cy="246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19" tIns="45709" rIns="91419" bIns="45709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000" dirty="0" smtClean="0"/>
              <a:t>Results in red calculated from a Fisher’s Exact Test</a:t>
            </a:r>
            <a:endParaRPr lang="en-US" sz="1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6590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228600"/>
            <a:ext cx="8915400" cy="5715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2800" dirty="0" smtClean="0">
                <a:latin typeface="+mn-lt"/>
                <a:ea typeface="+mn-ea"/>
                <a:cs typeface="+mn-cs"/>
              </a:rPr>
              <a:t>Somatic-Germline Interaction example from TCGA</a:t>
            </a:r>
            <a:endParaRPr lang="en-US" sz="2800" dirty="0">
              <a:latin typeface="+mn-lt"/>
              <a:ea typeface="+mn-ea"/>
              <a:cs typeface="+mn-cs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8089731"/>
              </p:ext>
            </p:extLst>
          </p:nvPr>
        </p:nvGraphicFramePr>
        <p:xfrm>
          <a:off x="1447800" y="1824355"/>
          <a:ext cx="5715000" cy="1283969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3516923"/>
                <a:gridCol w="2198077"/>
              </a:tblGrid>
              <a:tr h="502920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Proportion</a:t>
                      </a:r>
                      <a:r>
                        <a:rPr lang="en-US" sz="1400" baseline="0" dirty="0" smtClean="0"/>
                        <a:t> with a detectable somatic event</a:t>
                      </a:r>
                      <a:endParaRPr lang="en-US" sz="1400" dirty="0"/>
                    </a:p>
                  </a:txBody>
                  <a:tcPr marT="34290" marB="34290"/>
                </a:tc>
              </a:tr>
              <a:tr h="285750">
                <a:tc>
                  <a:txBody>
                    <a:bodyPr/>
                    <a:lstStyle/>
                    <a:p>
                      <a:r>
                        <a:rPr lang="en-US" sz="1400" i="1" dirty="0" smtClean="0"/>
                        <a:t>BRCA1</a:t>
                      </a:r>
                      <a:r>
                        <a:rPr lang="en-US" sz="1400" baseline="0" dirty="0" smtClean="0"/>
                        <a:t> carriers (inferred from VAAST using SGI</a:t>
                      </a:r>
                      <a:r>
                        <a:rPr lang="en-US" sz="1400" baseline="30000" dirty="0" smtClean="0"/>
                        <a:t>1</a:t>
                      </a:r>
                      <a:r>
                        <a:rPr lang="en-US" sz="1400" baseline="0" dirty="0" smtClean="0"/>
                        <a:t>)</a:t>
                      </a:r>
                      <a:endParaRPr lang="en-US" sz="14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 smtClean="0"/>
                        <a:t>0.82</a:t>
                      </a:r>
                      <a:endParaRPr lang="en-US" sz="1400" dirty="0"/>
                    </a:p>
                  </a:txBody>
                  <a:tcPr marT="34290" marB="34290"/>
                </a:tc>
              </a:tr>
              <a:tr h="28575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Non-carriers</a:t>
                      </a:r>
                      <a:endParaRPr lang="en-US" sz="14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 smtClean="0"/>
                        <a:t>0.55</a:t>
                      </a:r>
                      <a:endParaRPr lang="en-US" sz="1400" dirty="0"/>
                    </a:p>
                  </a:txBody>
                  <a:tcPr marT="34290" marB="34290"/>
                </a:tc>
              </a:tr>
            </a:tbl>
          </a:graphicData>
        </a:graphic>
      </p:graphicFrame>
      <p:sp>
        <p:nvSpPr>
          <p:cNvPr id="60420" name="Subtitle 2"/>
          <p:cNvSpPr txBox="1">
            <a:spLocks/>
          </p:cNvSpPr>
          <p:nvPr/>
        </p:nvSpPr>
        <p:spPr bwMode="auto">
          <a:xfrm>
            <a:off x="152400" y="1031875"/>
            <a:ext cx="8458200" cy="45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9" tIns="45709" rIns="91419" bIns="45709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20000"/>
              </a:spcBef>
              <a:buFont typeface="Arial" charset="0"/>
              <a:buNone/>
            </a:pPr>
            <a:r>
              <a:rPr lang="en-US" sz="2000" i="1"/>
              <a:t>BRCA1 </a:t>
            </a:r>
            <a:r>
              <a:rPr lang="en-US" sz="2000"/>
              <a:t>in breast cancer, 2-hit model</a:t>
            </a:r>
          </a:p>
          <a:p>
            <a:pPr algn="ctr" eaLnBrk="1" hangingPunct="1">
              <a:spcBef>
                <a:spcPct val="20000"/>
              </a:spcBef>
              <a:buFont typeface="Arial" charset="0"/>
              <a:buNone/>
            </a:pPr>
            <a:r>
              <a:rPr lang="en-US" sz="2000"/>
              <a:t>SGI p-value = 0.007</a:t>
            </a:r>
          </a:p>
        </p:txBody>
      </p:sp>
      <p:sp>
        <p:nvSpPr>
          <p:cNvPr id="60421" name="Subtitle 2"/>
          <p:cNvSpPr txBox="1">
            <a:spLocks/>
          </p:cNvSpPr>
          <p:nvPr/>
        </p:nvSpPr>
        <p:spPr bwMode="auto">
          <a:xfrm>
            <a:off x="330200" y="3137694"/>
            <a:ext cx="8458200" cy="45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9" tIns="45709" rIns="91419" bIns="45709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20000"/>
              </a:spcBef>
              <a:buFont typeface="Arial" charset="0"/>
              <a:buNone/>
            </a:pPr>
            <a:r>
              <a:rPr lang="en-US" sz="1600" dirty="0"/>
              <a:t>Odds ratio = 3.7</a:t>
            </a:r>
          </a:p>
        </p:txBody>
      </p:sp>
      <p:sp>
        <p:nvSpPr>
          <p:cNvPr id="60422" name="Subtitle 2"/>
          <p:cNvSpPr txBox="1">
            <a:spLocks/>
          </p:cNvSpPr>
          <p:nvPr/>
        </p:nvSpPr>
        <p:spPr bwMode="auto">
          <a:xfrm>
            <a:off x="330200" y="3657600"/>
            <a:ext cx="84582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9" tIns="45709" rIns="91419" bIns="45709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Arial" charset="0"/>
              <a:buNone/>
            </a:pPr>
            <a:r>
              <a:rPr lang="en-US" sz="1600" dirty="0"/>
              <a:t>Suggests that copy number alterations at </a:t>
            </a:r>
            <a:r>
              <a:rPr lang="en-US" sz="1600" i="1" dirty="0"/>
              <a:t>BRCA1</a:t>
            </a:r>
            <a:r>
              <a:rPr lang="en-US" sz="1600" dirty="0"/>
              <a:t> tend to occur more frequently in the tumors of </a:t>
            </a:r>
            <a:r>
              <a:rPr lang="en-US" sz="1600" i="1" dirty="0"/>
              <a:t>BRCA1 </a:t>
            </a:r>
            <a:r>
              <a:rPr lang="en-US" sz="1600" dirty="0"/>
              <a:t>carriers, indicative of a dosage effect in the direction of a 2-hit model in breast cancer.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134938" y="4686300"/>
            <a:ext cx="8229600" cy="35401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  <a:defRPr/>
            </a:pPr>
            <a:r>
              <a:rPr lang="en-US" sz="1000" dirty="0" smtClean="0">
                <a:solidFill>
                  <a:srgbClr val="000000"/>
                </a:solidFill>
              </a:rPr>
              <a:t>1) Hu H, Huff CD, </a:t>
            </a:r>
            <a:r>
              <a:rPr lang="en-US" sz="1000" i="1" dirty="0" smtClean="0">
                <a:solidFill>
                  <a:srgbClr val="000000"/>
                </a:solidFill>
              </a:rPr>
              <a:t>Pac </a:t>
            </a:r>
            <a:r>
              <a:rPr lang="en-US" sz="1000" i="1" dirty="0" err="1" smtClean="0">
                <a:solidFill>
                  <a:srgbClr val="000000"/>
                </a:solidFill>
              </a:rPr>
              <a:t>Symp</a:t>
            </a:r>
            <a:r>
              <a:rPr lang="en-US" sz="1000" i="1" dirty="0" smtClean="0">
                <a:solidFill>
                  <a:srgbClr val="000000"/>
                </a:solidFill>
              </a:rPr>
              <a:t> </a:t>
            </a:r>
            <a:r>
              <a:rPr lang="en-US" sz="1000" i="1" dirty="0" err="1" smtClean="0">
                <a:solidFill>
                  <a:srgbClr val="000000"/>
                </a:solidFill>
              </a:rPr>
              <a:t>Biocomput</a:t>
            </a:r>
            <a:r>
              <a:rPr lang="en-US" sz="1000" dirty="0" smtClean="0">
                <a:solidFill>
                  <a:srgbClr val="000000"/>
                </a:solidFill>
              </a:rPr>
              <a:t>, 2014. </a:t>
            </a:r>
            <a:endParaRPr lang="en-US" sz="1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433147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3" name="Title 1"/>
          <p:cNvSpPr txBox="1">
            <a:spLocks/>
          </p:cNvSpPr>
          <p:nvPr/>
        </p:nvSpPr>
        <p:spPr bwMode="auto">
          <a:xfrm>
            <a:off x="-17463" y="-171450"/>
            <a:ext cx="8915401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>
                <a:solidFill>
                  <a:srgbClr val="000000"/>
                </a:solidFill>
              </a:rPr>
              <a:t>Melanoma XPAT-VAAST 2 results (314 cases, 3507 controls)</a:t>
            </a:r>
          </a:p>
        </p:txBody>
      </p:sp>
      <p:pic>
        <p:nvPicPr>
          <p:cNvPr id="73735" name="Picture 1" descr="skcm.qqplo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438150"/>
            <a:ext cx="32766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6" name="Picture 2" descr="melanoma.manplo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863" y="438150"/>
            <a:ext cx="3919537" cy="326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021137" y="3702050"/>
            <a:ext cx="504867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VAAST 2 association results for known cancer susceptibility genes with p&lt;0.05</a:t>
            </a:r>
            <a:endParaRPr lang="en-US" sz="12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8200" y="3989632"/>
            <a:ext cx="3949700" cy="1029384"/>
          </a:xfrm>
          <a:prstGeom prst="rect">
            <a:avLst/>
          </a:prstGeom>
        </p:spPr>
      </p:pic>
      <p:sp>
        <p:nvSpPr>
          <p:cNvPr id="11" name="Content Placeholder 2"/>
          <p:cNvSpPr txBox="1">
            <a:spLocks/>
          </p:cNvSpPr>
          <p:nvPr/>
        </p:nvSpPr>
        <p:spPr>
          <a:xfrm>
            <a:off x="-17463" y="4789487"/>
            <a:ext cx="4038600" cy="35401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  <a:defRPr/>
            </a:pPr>
            <a:r>
              <a:rPr lang="en-US" sz="1200" dirty="0" smtClean="0">
                <a:solidFill>
                  <a:srgbClr val="000000"/>
                </a:solidFill>
              </a:rPr>
              <a:t>Yao Yu, …, Huff CD, BBA Molecular Basis of Disease, 2017  </a:t>
            </a:r>
            <a:endParaRPr lang="en-US" sz="1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544754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1905000" y="206375"/>
            <a:ext cx="6781800" cy="536575"/>
          </a:xfrm>
          <a:prstGeom prst="rect">
            <a:avLst/>
          </a:prstGeom>
        </p:spPr>
        <p:txBody>
          <a:bodyPr>
            <a:normAutofit fontScale="90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3600" dirty="0" smtClean="0"/>
              <a:t>Melanoma association results</a:t>
            </a:r>
          </a:p>
          <a:p>
            <a:pPr>
              <a:defRPr/>
            </a:pPr>
            <a:endParaRPr lang="en-US" sz="3600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-114300" y="4800761"/>
            <a:ext cx="4038600" cy="35401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  <a:defRPr/>
            </a:pPr>
            <a:r>
              <a:rPr lang="en-US" sz="1200" dirty="0" smtClean="0">
                <a:solidFill>
                  <a:srgbClr val="000000"/>
                </a:solidFill>
              </a:rPr>
              <a:t>Yao Yu, …, Huff CD, BBA Molecular Basis of Disease, 2017  </a:t>
            </a:r>
            <a:endParaRPr lang="en-US" sz="1200" dirty="0">
              <a:solidFill>
                <a:srgbClr val="000000"/>
              </a:solidFill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1938867" y="824604"/>
            <a:ext cx="5536396" cy="3970337"/>
            <a:chOff x="1905000" y="819150"/>
            <a:chExt cx="5536396" cy="3970337"/>
          </a:xfrm>
        </p:grpSpPr>
        <p:pic>
          <p:nvPicPr>
            <p:cNvPr id="5" name="Picture 4" descr="Figure 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81200" y="1038387"/>
              <a:ext cx="5460196" cy="3751100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1905000" y="895350"/>
              <a:ext cx="3810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5257800" y="819150"/>
              <a:ext cx="3810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1998134" y="874564"/>
            <a:ext cx="58789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Odds ratio estimates for melanoma susceptibility genes and </a:t>
            </a:r>
            <a:r>
              <a:rPr lang="en-US" sz="1600" dirty="0" smtClean="0"/>
              <a:t>variants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542446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" y="-171450"/>
            <a:ext cx="8991600" cy="1103313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2400" dirty="0" err="1" smtClean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pVAAST</a:t>
            </a:r>
            <a:r>
              <a:rPr lang="en-US" sz="24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 single </a:t>
            </a:r>
            <a:r>
              <a:rPr lang="en-US" sz="24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family </a:t>
            </a:r>
            <a:r>
              <a:rPr lang="en-US" sz="24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results: Genome-wide ranking of causal gene</a:t>
            </a:r>
            <a:endParaRPr lang="en-US" sz="24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  <p:graphicFrame>
        <p:nvGraphicFramePr>
          <p:cNvPr id="9" name="Chart 8"/>
          <p:cNvGraphicFramePr>
            <a:graphicFrameLocks/>
          </p:cNvGraphicFramePr>
          <p:nvPr/>
        </p:nvGraphicFramePr>
        <p:xfrm>
          <a:off x="6019801" y="800100"/>
          <a:ext cx="2958886" cy="41576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0" name="Chart 9"/>
          <p:cNvGraphicFramePr>
            <a:graphicFrameLocks/>
          </p:cNvGraphicFramePr>
          <p:nvPr/>
        </p:nvGraphicFramePr>
        <p:xfrm>
          <a:off x="3276600" y="931074"/>
          <a:ext cx="2743200" cy="40409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1" name="Chart 10"/>
          <p:cNvGraphicFramePr>
            <a:graphicFrameLocks/>
          </p:cNvGraphicFramePr>
          <p:nvPr/>
        </p:nvGraphicFramePr>
        <p:xfrm>
          <a:off x="-38100" y="931074"/>
          <a:ext cx="3581400" cy="40266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55301" name="Subtitle 2"/>
          <p:cNvSpPr txBox="1">
            <a:spLocks/>
          </p:cNvSpPr>
          <p:nvPr/>
        </p:nvSpPr>
        <p:spPr bwMode="auto">
          <a:xfrm>
            <a:off x="-990600" y="4629150"/>
            <a:ext cx="4038600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r" eaLnBrk="1" hangingPunct="1">
              <a:spcBef>
                <a:spcPct val="20000"/>
              </a:spcBef>
              <a:buFont typeface="Arial" charset="0"/>
              <a:buNone/>
            </a:pPr>
            <a:endParaRPr lang="en-US" sz="1200">
              <a:solidFill>
                <a:schemeClr val="bg1"/>
              </a:solidFill>
            </a:endParaRPr>
          </a:p>
          <a:p>
            <a:pPr algn="r" eaLnBrk="1" hangingPunct="1">
              <a:spcBef>
                <a:spcPct val="20000"/>
              </a:spcBef>
              <a:buFont typeface="Arial" charset="0"/>
              <a:buNone/>
            </a:pPr>
            <a:r>
              <a:rPr lang="en-US" sz="1200">
                <a:solidFill>
                  <a:schemeClr val="bg1"/>
                </a:solidFill>
              </a:rPr>
              <a:t>Hu H, … Huff CD, </a:t>
            </a:r>
            <a:r>
              <a:rPr lang="en-US" sz="1200" i="1">
                <a:solidFill>
                  <a:schemeClr val="bg1"/>
                </a:solidFill>
              </a:rPr>
              <a:t>Nature Biotechnology</a:t>
            </a:r>
            <a:r>
              <a:rPr lang="en-US" sz="1200">
                <a:solidFill>
                  <a:schemeClr val="bg1"/>
                </a:solidFill>
              </a:rPr>
              <a:t>, 2014.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itle 1"/>
          <p:cNvSpPr>
            <a:spLocks noGrp="1"/>
          </p:cNvSpPr>
          <p:nvPr>
            <p:ph type="title"/>
          </p:nvPr>
        </p:nvSpPr>
        <p:spPr>
          <a:xfrm>
            <a:off x="17463" y="-55563"/>
            <a:ext cx="9144000" cy="685801"/>
          </a:xfrm>
        </p:spPr>
        <p:txBody>
          <a:bodyPr/>
          <a:lstStyle/>
          <a:p>
            <a:pPr eaLnBrk="1" hangingPunct="1"/>
            <a:r>
              <a:rPr lang="en-US" sz="2000">
                <a:solidFill>
                  <a:srgbClr val="000000"/>
                </a:solidFill>
                <a:latin typeface="Calibri" charset="0"/>
              </a:rPr>
              <a:t>No evidence of attenuation in signal for ovarian cancer susceptibility genes </a:t>
            </a:r>
            <a:br>
              <a:rPr lang="en-US" sz="2000">
                <a:solidFill>
                  <a:srgbClr val="000000"/>
                </a:solidFill>
                <a:latin typeface="Calibri" charset="0"/>
              </a:rPr>
            </a:br>
            <a:r>
              <a:rPr lang="en-US" sz="2000">
                <a:solidFill>
                  <a:srgbClr val="000000"/>
                </a:solidFill>
                <a:latin typeface="Calibri" charset="0"/>
              </a:rPr>
              <a:t>from cross-platform QC in XPAT</a:t>
            </a:r>
          </a:p>
        </p:txBody>
      </p:sp>
      <p:pic>
        <p:nvPicPr>
          <p:cNvPr id="71683" name="Picture 2" descr="Figure2.v4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76" t="7108" r="57990" b="73372"/>
          <a:stretch>
            <a:fillRect/>
          </a:stretch>
        </p:blipFill>
        <p:spPr bwMode="auto">
          <a:xfrm>
            <a:off x="327025" y="1047750"/>
            <a:ext cx="3965575" cy="372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4" name="Picture 5" descr="Figure2.v4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76" t="26781" r="57990" b="53700"/>
          <a:stretch>
            <a:fillRect/>
          </a:stretch>
        </p:blipFill>
        <p:spPr bwMode="auto">
          <a:xfrm>
            <a:off x="5041900" y="857250"/>
            <a:ext cx="3965575" cy="372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5" name="TextBox 4"/>
          <p:cNvSpPr txBox="1">
            <a:spLocks noChangeArrowheads="1"/>
          </p:cNvSpPr>
          <p:nvPr/>
        </p:nvSpPr>
        <p:spPr bwMode="auto">
          <a:xfrm>
            <a:off x="1295400" y="825500"/>
            <a:ext cx="2582863" cy="3698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Cross-platform with XPAT</a:t>
            </a:r>
          </a:p>
        </p:txBody>
      </p:sp>
      <p:sp>
        <p:nvSpPr>
          <p:cNvPr id="7" name="Rectangle 6"/>
          <p:cNvSpPr/>
          <p:nvPr/>
        </p:nvSpPr>
        <p:spPr>
          <a:xfrm>
            <a:off x="4914900" y="812800"/>
            <a:ext cx="457200" cy="330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327025" y="4603750"/>
            <a:ext cx="457200" cy="3317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1688" name="TextBox 7"/>
          <p:cNvSpPr txBox="1">
            <a:spLocks noChangeArrowheads="1"/>
          </p:cNvSpPr>
          <p:nvPr/>
        </p:nvSpPr>
        <p:spPr bwMode="auto">
          <a:xfrm>
            <a:off x="5181600" y="825500"/>
            <a:ext cx="3886200" cy="3698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Matched platform</a:t>
            </a:r>
            <a:r>
              <a:rPr lang="en-US" sz="1800" baseline="30000"/>
              <a:t>1,2,3</a:t>
            </a:r>
            <a:r>
              <a:rPr lang="en-US" sz="1800"/>
              <a:t> with standard QC </a:t>
            </a:r>
          </a:p>
        </p:txBody>
      </p:sp>
      <p:sp>
        <p:nvSpPr>
          <p:cNvPr id="71689" name="TextBox 11"/>
          <p:cNvSpPr txBox="1">
            <a:spLocks noChangeArrowheads="1"/>
          </p:cNvSpPr>
          <p:nvPr/>
        </p:nvSpPr>
        <p:spPr bwMode="auto">
          <a:xfrm>
            <a:off x="114300" y="4576763"/>
            <a:ext cx="3967163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9" tIns="45709" rIns="91419" bIns="45709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000"/>
              <a:t>1) Song H., et al., 2014.</a:t>
            </a:r>
          </a:p>
          <a:p>
            <a:pPr eaLnBrk="1" hangingPunct="1"/>
            <a:r>
              <a:rPr lang="en-US" sz="1000">
                <a:solidFill>
                  <a:srgbClr val="000000"/>
                </a:solidFill>
              </a:rPr>
              <a:t>2) </a:t>
            </a:r>
            <a:r>
              <a:rPr lang="en-US" sz="1000"/>
              <a:t>Song H., et al., 2015.</a:t>
            </a:r>
          </a:p>
          <a:p>
            <a:pPr eaLnBrk="1" hangingPunct="1"/>
            <a:r>
              <a:rPr lang="en-US" sz="1000"/>
              <a:t>3) Ramus S., et al., 2015.</a:t>
            </a:r>
          </a:p>
        </p:txBody>
      </p:sp>
      <p:sp>
        <p:nvSpPr>
          <p:cNvPr id="71690" name="Rectangle 8"/>
          <p:cNvSpPr>
            <a:spLocks noChangeArrowheads="1"/>
          </p:cNvSpPr>
          <p:nvPr/>
        </p:nvSpPr>
        <p:spPr bwMode="auto">
          <a:xfrm>
            <a:off x="5307013" y="4665663"/>
            <a:ext cx="37004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000"/>
              <a:t>Power calculated from 1000 bootstraps.  Each bootstrap sampled 250 cases and 1,000 controls with replacement from each dataset.</a:t>
            </a:r>
          </a:p>
        </p:txBody>
      </p:sp>
    </p:spTree>
    <p:extLst>
      <p:ext uri="{BB962C8B-B14F-4D97-AF65-F5344CB8AC3E}">
        <p14:creationId xmlns:p14="http://schemas.microsoft.com/office/powerpoint/2010/main" val="327914051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457200" y="0"/>
            <a:ext cx="8229600" cy="857250"/>
          </a:xfrm>
          <a:prstGeom prst="rect">
            <a:avLst/>
          </a:prstGeom>
        </p:spPr>
        <p:txBody>
          <a:bodyPr lIns="87559" tIns="43780" rIns="87559" bIns="43780" anchor="ctr"/>
          <a:lstStyle/>
          <a:p>
            <a:pPr algn="ctr">
              <a:defRPr/>
            </a:pPr>
            <a:r>
              <a:rPr lang="en-US" sz="2800" dirty="0">
                <a:solidFill>
                  <a:srgbClr val="F2F2F2"/>
                </a:solidFill>
                <a:latin typeface="+mj-lt"/>
                <a:ea typeface="+mj-ea"/>
                <a:cs typeface="+mj-cs"/>
              </a:rPr>
              <a:t>Variant prioritization</a:t>
            </a: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1430338" y="4400550"/>
            <a:ext cx="6629400" cy="571500"/>
          </a:xfrm>
          <a:prstGeom prst="rect">
            <a:avLst/>
          </a:prstGeom>
        </p:spPr>
        <p:txBody>
          <a:bodyPr lIns="87559" tIns="43780" rIns="87559" bIns="43780" anchor="ctr"/>
          <a:lstStyle/>
          <a:p>
            <a:pPr algn="ctr">
              <a:defRPr/>
            </a:pPr>
            <a:r>
              <a:rPr lang="en-US" sz="1600" dirty="0">
                <a:solidFill>
                  <a:srgbClr val="F2F2F2"/>
                </a:solidFill>
                <a:latin typeface="+mj-lt"/>
                <a:ea typeface="+mj-ea"/>
                <a:cs typeface="+mj-cs"/>
              </a:rPr>
              <a:t>Receiver Operator Curve (ROC) for disease-causing variants </a:t>
            </a:r>
          </a:p>
          <a:p>
            <a:pPr algn="ctr">
              <a:defRPr/>
            </a:pPr>
            <a:r>
              <a:rPr lang="en-US" sz="1600" dirty="0">
                <a:solidFill>
                  <a:srgbClr val="F2F2F2"/>
                </a:solidFill>
                <a:latin typeface="+mj-lt"/>
                <a:ea typeface="+mj-ea"/>
                <a:cs typeface="+mj-cs"/>
              </a:rPr>
              <a:t>in HGMD and “benign” variants in 1000 Genomes</a:t>
            </a:r>
          </a:p>
        </p:txBody>
      </p:sp>
      <p:graphicFrame>
        <p:nvGraphicFramePr>
          <p:cNvPr id="5" name="Chart 4"/>
          <p:cNvGraphicFramePr>
            <a:graphicFrameLocks/>
          </p:cNvGraphicFramePr>
          <p:nvPr/>
        </p:nvGraphicFramePr>
        <p:xfrm>
          <a:off x="152400" y="742950"/>
          <a:ext cx="8763000" cy="3505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57814971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/>
          <p:cNvSpPr txBox="1">
            <a:spLocks/>
          </p:cNvSpPr>
          <p:nvPr/>
        </p:nvSpPr>
        <p:spPr>
          <a:xfrm>
            <a:off x="1447800" y="4324350"/>
            <a:ext cx="6629400" cy="571500"/>
          </a:xfrm>
          <a:prstGeom prst="rect">
            <a:avLst/>
          </a:prstGeom>
        </p:spPr>
        <p:txBody>
          <a:bodyPr lIns="87559" tIns="43780" rIns="87559" bIns="43780" anchor="ctr"/>
          <a:lstStyle/>
          <a:p>
            <a:pPr algn="ctr">
              <a:defRPr/>
            </a:pPr>
            <a:r>
              <a:rPr lang="en-US" sz="1600" dirty="0">
                <a:solidFill>
                  <a:srgbClr val="F2F2F2"/>
                </a:solidFill>
                <a:latin typeface="+mj-lt"/>
                <a:ea typeface="+mj-ea"/>
                <a:cs typeface="+mj-cs"/>
              </a:rPr>
              <a:t>Receiver Operator Curve (ROC) for disease-causing variants </a:t>
            </a:r>
          </a:p>
          <a:p>
            <a:pPr algn="ctr">
              <a:defRPr/>
            </a:pPr>
            <a:r>
              <a:rPr lang="en-US" sz="1600" dirty="0">
                <a:solidFill>
                  <a:srgbClr val="F2F2F2"/>
                </a:solidFill>
                <a:latin typeface="+mj-lt"/>
                <a:ea typeface="+mj-ea"/>
                <a:cs typeface="+mj-cs"/>
              </a:rPr>
              <a:t>in HGMD and “benign” variants in 1000 Genomes</a:t>
            </a:r>
          </a:p>
        </p:txBody>
      </p:sp>
      <p:graphicFrame>
        <p:nvGraphicFramePr>
          <p:cNvPr id="5" name="Chart 4"/>
          <p:cNvGraphicFramePr>
            <a:graphicFrameLocks/>
          </p:cNvGraphicFramePr>
          <p:nvPr/>
        </p:nvGraphicFramePr>
        <p:xfrm>
          <a:off x="152400" y="742950"/>
          <a:ext cx="8763000" cy="3505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itle 1"/>
          <p:cNvSpPr txBox="1">
            <a:spLocks/>
          </p:cNvSpPr>
          <p:nvPr/>
        </p:nvSpPr>
        <p:spPr>
          <a:xfrm>
            <a:off x="457200" y="0"/>
            <a:ext cx="8229600" cy="857250"/>
          </a:xfrm>
          <a:prstGeom prst="rect">
            <a:avLst/>
          </a:prstGeom>
        </p:spPr>
        <p:txBody>
          <a:bodyPr lIns="87559" tIns="43780" rIns="87559" bIns="43780" anchor="ctr"/>
          <a:lstStyle/>
          <a:p>
            <a:pPr algn="ctr">
              <a:defRPr/>
            </a:pPr>
            <a:r>
              <a:rPr lang="en-US" sz="2800" dirty="0">
                <a:solidFill>
                  <a:srgbClr val="F2F2F2"/>
                </a:solidFill>
                <a:latin typeface="+mj-lt"/>
                <a:ea typeface="+mj-ea"/>
                <a:cs typeface="+mj-cs"/>
              </a:rPr>
              <a:t>Variant prioritization using only categorical information</a:t>
            </a:r>
          </a:p>
        </p:txBody>
      </p:sp>
    </p:spTree>
    <p:extLst>
      <p:ext uri="{BB962C8B-B14F-4D97-AF65-F5344CB8AC3E}">
        <p14:creationId xmlns:p14="http://schemas.microsoft.com/office/powerpoint/2010/main" val="229989660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57150"/>
            <a:ext cx="8229600" cy="857250"/>
          </a:xfrm>
        </p:spPr>
        <p:txBody>
          <a:bodyPr lIns="87539" tIns="43770" rIns="87539" bIns="43770" rtlCol="0">
            <a:normAutofit fontScale="90000"/>
          </a:bodyPr>
          <a:lstStyle/>
          <a:p>
            <a:pPr>
              <a:spcBef>
                <a:spcPct val="20000"/>
              </a:spcBef>
              <a:defRPr/>
            </a:pPr>
            <a:r>
              <a:rPr lang="en-US" sz="2900" dirty="0">
                <a:latin typeface="+mn-lt"/>
                <a:ea typeface="+mn-ea"/>
                <a:cs typeface="+mn-cs"/>
              </a:rPr>
              <a:t>Gene-based test in VAAST </a:t>
            </a:r>
            <a:br>
              <a:rPr lang="en-US" sz="2900" dirty="0">
                <a:latin typeface="+mn-lt"/>
                <a:ea typeface="+mn-ea"/>
                <a:cs typeface="+mn-cs"/>
              </a:rPr>
            </a:br>
            <a:r>
              <a:rPr lang="en-US" sz="2900" dirty="0">
                <a:latin typeface="+mn-lt"/>
                <a:ea typeface="+mn-ea"/>
                <a:cs typeface="+mn-cs"/>
              </a:rPr>
              <a:t>(Variant Annotation, Analysis, and Search Tool)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71550"/>
            <a:ext cx="8597900" cy="3548063"/>
          </a:xfrm>
        </p:spPr>
        <p:txBody>
          <a:bodyPr lIns="87539" tIns="43770" rIns="87539" bIns="43770" rtlCol="0">
            <a:normAutofit fontScale="92500" lnSpcReduction="20000"/>
          </a:bodyPr>
          <a:lstStyle/>
          <a:p>
            <a:pPr>
              <a:spcAft>
                <a:spcPts val="600"/>
              </a:spcAft>
              <a:defRPr/>
            </a:pPr>
            <a:r>
              <a:rPr lang="en-US" sz="2400" dirty="0" smtClean="0">
                <a:solidFill>
                  <a:srgbClr val="000000"/>
                </a:solidFill>
              </a:rPr>
              <a:t>VAAST employs a Composite Likelihood Ratio Test (CLRT</a:t>
            </a:r>
            <a:r>
              <a:rPr lang="en-US" sz="2400" baseline="-25000" dirty="0" smtClean="0">
                <a:solidFill>
                  <a:srgbClr val="000000"/>
                </a:solidFill>
              </a:rPr>
              <a:t>v</a:t>
            </a:r>
            <a:r>
              <a:rPr lang="en-US" sz="2400" dirty="0" smtClean="0">
                <a:solidFill>
                  <a:srgbClr val="000000"/>
                </a:solidFill>
              </a:rPr>
              <a:t>) that combines:</a:t>
            </a:r>
          </a:p>
          <a:p>
            <a:pPr lvl="1">
              <a:spcAft>
                <a:spcPts val="600"/>
              </a:spcAft>
              <a:defRPr/>
            </a:pPr>
            <a:r>
              <a:rPr lang="en-US" sz="2400" dirty="0" smtClean="0">
                <a:solidFill>
                  <a:srgbClr val="000000"/>
                </a:solidFill>
              </a:rPr>
              <a:t>Case and control allele frequencies (effect sizes allowed to vary for each variant)</a:t>
            </a:r>
          </a:p>
          <a:p>
            <a:pPr lvl="1">
              <a:spcAft>
                <a:spcPts val="600"/>
              </a:spcAft>
              <a:defRPr/>
            </a:pPr>
            <a:r>
              <a:rPr lang="en-US" sz="2400" dirty="0" smtClean="0">
                <a:solidFill>
                  <a:srgbClr val="000000"/>
                </a:solidFill>
              </a:rPr>
              <a:t>Variant prioritization based on amino acid substitution and phylogenetic conservation (CASM score in VAAST2)</a:t>
            </a:r>
          </a:p>
          <a:p>
            <a:pPr>
              <a:spcAft>
                <a:spcPts val="600"/>
              </a:spcAft>
              <a:defRPr/>
            </a:pPr>
            <a:r>
              <a:rPr lang="en-US" sz="2400" dirty="0" smtClean="0">
                <a:solidFill>
                  <a:srgbClr val="000000"/>
                </a:solidFill>
              </a:rPr>
              <a:t>Variants included based on model selection (</a:t>
            </a:r>
            <a:r>
              <a:rPr lang="en-US" sz="2400" dirty="0" err="1" smtClean="0">
                <a:solidFill>
                  <a:srgbClr val="000000"/>
                </a:solidFill>
              </a:rPr>
              <a:t>Akaike</a:t>
            </a:r>
            <a:r>
              <a:rPr lang="en-US" sz="2400" dirty="0" smtClean="0">
                <a:solidFill>
                  <a:srgbClr val="000000"/>
                </a:solidFill>
              </a:rPr>
              <a:t> Information Criterion)</a:t>
            </a:r>
          </a:p>
          <a:p>
            <a:pPr>
              <a:spcAft>
                <a:spcPts val="600"/>
              </a:spcAft>
              <a:defRPr/>
            </a:pPr>
            <a:r>
              <a:rPr lang="en-US" sz="2400" dirty="0" smtClean="0">
                <a:solidFill>
                  <a:srgbClr val="000000"/>
                </a:solidFill>
              </a:rPr>
              <a:t>P-values estimated via permutation (covariates incorporated using a covariate adjusted permutation test)</a:t>
            </a:r>
          </a:p>
        </p:txBody>
      </p:sp>
      <p:sp>
        <p:nvSpPr>
          <p:cNvPr id="25604" name="TextBox 7"/>
          <p:cNvSpPr txBox="1">
            <a:spLocks noChangeArrowheads="1"/>
          </p:cNvSpPr>
          <p:nvPr/>
        </p:nvSpPr>
        <p:spPr bwMode="auto">
          <a:xfrm>
            <a:off x="63500" y="4519613"/>
            <a:ext cx="8089900" cy="64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7539" tIns="43770" rIns="87539" bIns="4377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/>
              <a:t>Yandell M*, Huff CD*, Hu H*, et al.  </a:t>
            </a:r>
            <a:r>
              <a:rPr lang="en-US" sz="1200" i="1"/>
              <a:t>Genome Research</a:t>
            </a:r>
            <a:r>
              <a:rPr lang="en-US" sz="1200"/>
              <a:t>, 2011.</a:t>
            </a:r>
          </a:p>
          <a:p>
            <a:pPr eaLnBrk="1" hangingPunct="1"/>
            <a:r>
              <a:rPr lang="en-US" sz="1200">
                <a:solidFill>
                  <a:srgbClr val="000000"/>
                </a:solidFill>
              </a:rPr>
              <a:t>Hu H*, Huff CD*, et al., </a:t>
            </a:r>
            <a:r>
              <a:rPr lang="en-US" sz="1200" i="1">
                <a:solidFill>
                  <a:srgbClr val="000000"/>
                </a:solidFill>
              </a:rPr>
              <a:t>Genetic Epidemiology</a:t>
            </a:r>
            <a:r>
              <a:rPr lang="en-US" sz="1200">
                <a:solidFill>
                  <a:srgbClr val="000000"/>
                </a:solidFill>
              </a:rPr>
              <a:t>, 2013.</a:t>
            </a:r>
          </a:p>
          <a:p>
            <a:pPr eaLnBrk="1" hangingPunct="1"/>
            <a:r>
              <a:rPr lang="en-US" sz="1200">
                <a:solidFill>
                  <a:srgbClr val="000000"/>
                </a:solidFill>
              </a:rPr>
              <a:t>Kennedy BJ, …, Huff CD, </a:t>
            </a:r>
            <a:r>
              <a:rPr lang="en-US" sz="1200" i="1">
                <a:solidFill>
                  <a:srgbClr val="000000"/>
                </a:solidFill>
              </a:rPr>
              <a:t>Current Protocols in Human Genetics</a:t>
            </a:r>
            <a:r>
              <a:rPr lang="en-US" sz="1200">
                <a:solidFill>
                  <a:srgbClr val="000000"/>
                </a:solidFill>
              </a:rPr>
              <a:t>, 2014.</a:t>
            </a:r>
          </a:p>
        </p:txBody>
      </p:sp>
    </p:spTree>
    <p:extLst>
      <p:ext uri="{BB962C8B-B14F-4D97-AF65-F5344CB8AC3E}">
        <p14:creationId xmlns:p14="http://schemas.microsoft.com/office/powerpoint/2010/main" val="421092078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10728"/>
            <a:ext cx="8686800" cy="1203722"/>
          </a:xfrm>
        </p:spPr>
        <p:txBody>
          <a:bodyPr>
            <a:normAutofit/>
          </a:bodyPr>
          <a:lstStyle/>
          <a:p>
            <a:pPr marL="342900" lvl="1" indent="-342900" algn="ctr"/>
            <a:r>
              <a:rPr lang="en-US" sz="2400" dirty="0" err="1" smtClean="0">
                <a:solidFill>
                  <a:srgbClr val="000000"/>
                </a:solidFill>
              </a:rPr>
              <a:t>VarPRISM</a:t>
            </a:r>
            <a:r>
              <a:rPr lang="en-US" sz="2400" dirty="0" smtClean="0">
                <a:solidFill>
                  <a:srgbClr val="000000"/>
                </a:solidFill>
              </a:rPr>
              <a:t>: The Variant </a:t>
            </a:r>
            <a:r>
              <a:rPr lang="en-US" sz="2400" dirty="0" err="1" smtClean="0">
                <a:solidFill>
                  <a:srgbClr val="000000"/>
                </a:solidFill>
              </a:rPr>
              <a:t>PRIoritization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SuM</a:t>
            </a:r>
            <a:r>
              <a:rPr lang="en-US" sz="2400" dirty="0" smtClean="0">
                <a:solidFill>
                  <a:srgbClr val="000000"/>
                </a:solidFill>
              </a:rPr>
              <a:t> test for identifying disease-causing </a:t>
            </a:r>
            <a:r>
              <a:rPr lang="en-US" sz="2400" i="1" dirty="0" smtClean="0">
                <a:solidFill>
                  <a:srgbClr val="000000"/>
                </a:solidFill>
              </a:rPr>
              <a:t>de novo </a:t>
            </a:r>
            <a:r>
              <a:rPr lang="en-US" sz="2400" dirty="0" smtClean="0">
                <a:solidFill>
                  <a:srgbClr val="000000"/>
                </a:solidFill>
              </a:rPr>
              <a:t>mutations in parent-offspring trios</a:t>
            </a:r>
            <a:endParaRPr lang="en-US" sz="2400" b="1" i="1" dirty="0" smtClean="0">
              <a:solidFill>
                <a:srgbClr val="000000"/>
              </a:solidFill>
            </a:endParaRP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228600" y="4486275"/>
            <a:ext cx="8610600" cy="13144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600" dirty="0" smtClean="0">
              <a:solidFill>
                <a:schemeClr val="tx1"/>
              </a:solidFill>
            </a:endParaRPr>
          </a:p>
          <a:p>
            <a:pPr algn="l"/>
            <a:r>
              <a:rPr lang="en-US" sz="1200" dirty="0" smtClean="0">
                <a:solidFill>
                  <a:schemeClr val="tx1"/>
                </a:solidFill>
              </a:rPr>
              <a:t>Hu H, … Huff CD, </a:t>
            </a:r>
            <a:r>
              <a:rPr lang="en-US" sz="1200" i="1" dirty="0" smtClean="0">
                <a:solidFill>
                  <a:schemeClr val="tx1"/>
                </a:solidFill>
              </a:rPr>
              <a:t>Genome Medicine</a:t>
            </a:r>
            <a:r>
              <a:rPr lang="en-US" sz="1200" dirty="0" smtClean="0">
                <a:solidFill>
                  <a:schemeClr val="tx1"/>
                </a:solidFill>
              </a:rPr>
              <a:t>, 2016</a:t>
            </a:r>
            <a:r>
              <a:rPr lang="en-US" sz="1200" i="1" dirty="0" smtClean="0">
                <a:solidFill>
                  <a:schemeClr val="tx1"/>
                </a:solidFill>
              </a:rPr>
              <a:t>.</a:t>
            </a:r>
            <a:endParaRPr lang="en-US" sz="1200" dirty="0">
              <a:solidFill>
                <a:schemeClr val="tx1"/>
              </a:solidFill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4876800" y="1257300"/>
            <a:ext cx="3276600" cy="2823210"/>
            <a:chOff x="4724400" y="1676400"/>
            <a:chExt cx="3733800" cy="3764280"/>
          </a:xfrm>
        </p:grpSpPr>
        <p:pic>
          <p:nvPicPr>
            <p:cNvPr id="6" name="Picture 5"/>
            <p:cNvPicPr/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57" t="11051" r="28010" b="4503"/>
            <a:stretch/>
          </p:blipFill>
          <p:spPr>
            <a:xfrm>
              <a:off x="4724400" y="1676400"/>
              <a:ext cx="3733800" cy="3764280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6113721" y="4851400"/>
              <a:ext cx="80345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u="sng" dirty="0" err="1" smtClean="0"/>
                <a:t>VarPRISM</a:t>
              </a:r>
              <a:endParaRPr lang="en-US" sz="1200" u="sng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5882092" y="3055053"/>
              <a:ext cx="1249856" cy="5334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u="sng" dirty="0" smtClean="0"/>
                <a:t>Poisson Missense</a:t>
              </a:r>
            </a:p>
            <a:p>
              <a:pPr algn="ctr"/>
              <a:r>
                <a:rPr lang="en-US" sz="1000" u="sng" dirty="0" smtClean="0"/>
                <a:t>+LGD</a:t>
              </a:r>
              <a:endParaRPr lang="en-US" sz="1000" u="sng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6678141" y="1765300"/>
              <a:ext cx="941247" cy="3282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u="sng" dirty="0" smtClean="0"/>
                <a:t>Poisson LGD</a:t>
              </a:r>
              <a:endParaRPr lang="en-US" sz="1000" u="sng" dirty="0"/>
            </a:p>
          </p:txBody>
        </p:sp>
      </p:grpSp>
      <p:sp>
        <p:nvSpPr>
          <p:cNvPr id="11" name="Rectangle 10"/>
          <p:cNvSpPr/>
          <p:nvPr/>
        </p:nvSpPr>
        <p:spPr>
          <a:xfrm>
            <a:off x="5077940" y="4080510"/>
            <a:ext cx="32004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/>
              <a:t>Venn diagram for candidate autism risk genes identified under FDR of </a:t>
            </a:r>
            <a:r>
              <a:rPr lang="en-US" sz="1000" dirty="0" smtClean="0"/>
              <a:t>0.3</a:t>
            </a:r>
            <a:r>
              <a:rPr lang="en-US" sz="1000" dirty="0"/>
              <a:t> </a:t>
            </a:r>
            <a:r>
              <a:rPr lang="en-US" sz="1000" dirty="0" smtClean="0"/>
              <a:t>from 2,508 parent-offspring trios.</a:t>
            </a:r>
            <a:endParaRPr lang="en-US" sz="1000" dirty="0"/>
          </a:p>
        </p:txBody>
      </p:sp>
      <p:pic>
        <p:nvPicPr>
          <p:cNvPr id="12" name="Picture 11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00" y="1531724"/>
            <a:ext cx="4419600" cy="2700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43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152400" y="114300"/>
            <a:ext cx="8839200" cy="857250"/>
          </a:xfrm>
          <a:prstGeom prst="rect">
            <a:avLst/>
          </a:prstGeom>
        </p:spPr>
        <p:txBody>
          <a:bodyPr lIns="87559" tIns="43780" rIns="87559" bIns="43780" anchor="ctr"/>
          <a:lstStyle/>
          <a:p>
            <a:pPr algn="ctr">
              <a:defRPr/>
            </a:pPr>
            <a:r>
              <a:rPr lang="en-US" sz="24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Performance of gene-based association tests in simulation studies </a:t>
            </a:r>
          </a:p>
        </p:txBody>
      </p:sp>
      <p:graphicFrame>
        <p:nvGraphicFramePr>
          <p:cNvPr id="22" name="C 4"/>
          <p:cNvGraphicFramePr/>
          <p:nvPr/>
        </p:nvGraphicFramePr>
        <p:xfrm>
          <a:off x="-25400" y="1009652"/>
          <a:ext cx="9144000" cy="14504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" name="C 10"/>
          <p:cNvGraphicFramePr/>
          <p:nvPr/>
        </p:nvGraphicFramePr>
        <p:xfrm>
          <a:off x="-101600" y="2343150"/>
          <a:ext cx="9220200" cy="13144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Chart 4"/>
          <p:cNvGraphicFramePr>
            <a:graphicFrameLocks/>
          </p:cNvGraphicFramePr>
          <p:nvPr/>
        </p:nvGraphicFramePr>
        <p:xfrm>
          <a:off x="25400" y="3714750"/>
          <a:ext cx="9144000" cy="13144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7653" name="TextBox 5"/>
          <p:cNvSpPr txBox="1">
            <a:spLocks noChangeArrowheads="1"/>
          </p:cNvSpPr>
          <p:nvPr/>
        </p:nvSpPr>
        <p:spPr bwMode="auto">
          <a:xfrm>
            <a:off x="-30163" y="4913313"/>
            <a:ext cx="8534401" cy="242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7539" tIns="43770" rIns="87539" bIns="4377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000">
                <a:solidFill>
                  <a:srgbClr val="FFFFFF"/>
                </a:solidFill>
              </a:rPr>
              <a:t>Hu H*, Huff CD*, et al., </a:t>
            </a:r>
            <a:r>
              <a:rPr lang="en-US" sz="1000" i="1">
                <a:solidFill>
                  <a:srgbClr val="FFFFFF"/>
                </a:solidFill>
              </a:rPr>
              <a:t>Genetic Epidemiology</a:t>
            </a:r>
            <a:r>
              <a:rPr lang="en-US" sz="1000">
                <a:solidFill>
                  <a:srgbClr val="FFFFFF"/>
                </a:solidFill>
              </a:rPr>
              <a:t>, 2013.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le 1"/>
          <p:cNvSpPr txBox="1">
            <a:spLocks/>
          </p:cNvSpPr>
          <p:nvPr/>
        </p:nvSpPr>
        <p:spPr bwMode="auto">
          <a:xfrm>
            <a:off x="228600" y="57150"/>
            <a:ext cx="8686800" cy="827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7555" tIns="43778" rIns="87555" bIns="4377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>
                <a:solidFill>
                  <a:srgbClr val="FFFFFF"/>
                </a:solidFill>
              </a:rPr>
              <a:t>Gene-based association tests applied to breast cancer case-control sequencing data in </a:t>
            </a:r>
            <a:r>
              <a:rPr lang="en-US" i="1">
                <a:solidFill>
                  <a:srgbClr val="FFFFFF"/>
                </a:solidFill>
              </a:rPr>
              <a:t>CHEK2</a:t>
            </a:r>
          </a:p>
        </p:txBody>
      </p:sp>
      <p:sp>
        <p:nvSpPr>
          <p:cNvPr id="28674" name="TextBox 7"/>
          <p:cNvSpPr txBox="1">
            <a:spLocks noChangeArrowheads="1"/>
          </p:cNvSpPr>
          <p:nvPr/>
        </p:nvSpPr>
        <p:spPr bwMode="auto">
          <a:xfrm>
            <a:off x="768350" y="4335463"/>
            <a:ext cx="7988300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7539" tIns="43770" rIns="87539" bIns="4377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>
                <a:solidFill>
                  <a:srgbClr val="FFFFFF"/>
                </a:solidFill>
              </a:rPr>
              <a:t>Required sample sizes nearly doubled when missense variants are excluded from the analysis.</a:t>
            </a:r>
          </a:p>
        </p:txBody>
      </p:sp>
      <p:sp>
        <p:nvSpPr>
          <p:cNvPr id="2" name="TextBox 1"/>
          <p:cNvSpPr txBox="1"/>
          <p:nvPr/>
        </p:nvSpPr>
        <p:spPr>
          <a:xfrm rot="16200000">
            <a:off x="876300" y="2549525"/>
            <a:ext cx="828675" cy="257175"/>
          </a:xfrm>
          <a:prstGeom prst="rect">
            <a:avLst/>
          </a:prstGeom>
          <a:noFill/>
        </p:spPr>
        <p:txBody>
          <a:bodyPr wrap="none" lIns="87559" tIns="43780" rIns="87559" bIns="43780">
            <a:spAutoFit/>
          </a:bodyPr>
          <a:lstStyle/>
          <a:p>
            <a:pPr>
              <a:defRPr/>
            </a:pPr>
            <a:r>
              <a:rPr lang="en-US" sz="1100" dirty="0">
                <a:solidFill>
                  <a:schemeClr val="bg1">
                    <a:lumMod val="75000"/>
                  </a:schemeClr>
                </a:solidFill>
              </a:rPr>
              <a:t>(α = 5x10</a:t>
            </a:r>
            <a:r>
              <a:rPr lang="en-US" sz="1100" baseline="30000" dirty="0">
                <a:solidFill>
                  <a:schemeClr val="bg1">
                    <a:lumMod val="75000"/>
                  </a:schemeClr>
                </a:solidFill>
              </a:rPr>
              <a:t>-4</a:t>
            </a:r>
            <a:r>
              <a:rPr lang="en-US" sz="1100" dirty="0">
                <a:solidFill>
                  <a:schemeClr val="bg1">
                    <a:lumMod val="75000"/>
                  </a:schemeClr>
                </a:solidFill>
              </a:rPr>
              <a:t>)</a:t>
            </a:r>
          </a:p>
        </p:txBody>
      </p:sp>
      <p:grpSp>
        <p:nvGrpSpPr>
          <p:cNvPr id="28676" name="Group 2"/>
          <p:cNvGrpSpPr>
            <a:grpSpLocks/>
          </p:cNvGrpSpPr>
          <p:nvPr/>
        </p:nvGrpSpPr>
        <p:grpSpPr bwMode="auto">
          <a:xfrm>
            <a:off x="1219200" y="1428750"/>
            <a:ext cx="6553200" cy="2906713"/>
            <a:chOff x="1219200" y="1428750"/>
            <a:chExt cx="6553200" cy="2906713"/>
          </a:xfrm>
        </p:grpSpPr>
        <p:pic>
          <p:nvPicPr>
            <p:cNvPr id="28678" name="Pictur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19200" y="1428750"/>
              <a:ext cx="6553200" cy="2906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7423150" y="2854325"/>
              <a:ext cx="228600" cy="457200"/>
            </a:xfrm>
            <a:prstGeom prst="rect">
              <a:avLst/>
            </a:prstGeom>
          </p:spPr>
          <p:txBody>
            <a:bodyPr wrap="none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r>
                <a:rPr lang="en-US" sz="800" dirty="0" smtClean="0">
                  <a:solidFill>
                    <a:schemeClr val="bg1">
                      <a:lumMod val="50000"/>
                    </a:schemeClr>
                  </a:solidFill>
                </a:rPr>
                <a:t>-O</a:t>
              </a:r>
              <a:endParaRPr lang="en-US" sz="8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sp>
        <p:nvSpPr>
          <p:cNvPr id="28677" name="TextBox 5"/>
          <p:cNvSpPr txBox="1">
            <a:spLocks noChangeArrowheads="1"/>
          </p:cNvSpPr>
          <p:nvPr/>
        </p:nvSpPr>
        <p:spPr bwMode="auto">
          <a:xfrm>
            <a:off x="-4763" y="4870450"/>
            <a:ext cx="8534401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7539" tIns="43770" rIns="87539" bIns="4377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>
                <a:solidFill>
                  <a:srgbClr val="FFFFFF"/>
                </a:solidFill>
              </a:rPr>
              <a:t>Hu H*, Huff CD*, et al., </a:t>
            </a:r>
            <a:r>
              <a:rPr lang="en-US" sz="1200" i="1">
                <a:solidFill>
                  <a:srgbClr val="FFFFFF"/>
                </a:solidFill>
              </a:rPr>
              <a:t>Genetic Epidemiology</a:t>
            </a:r>
            <a:r>
              <a:rPr lang="en-US" sz="1200">
                <a:solidFill>
                  <a:srgbClr val="FFFFFF"/>
                </a:solidFill>
              </a:rPr>
              <a:t>, 2013.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>
            <a:spLocks noGrp="1"/>
          </p:cNvSpPr>
          <p:nvPr>
            <p:ph type="title"/>
          </p:nvPr>
        </p:nvSpPr>
        <p:spPr>
          <a:xfrm>
            <a:off x="228600" y="114300"/>
            <a:ext cx="8712200" cy="685800"/>
          </a:xfrm>
        </p:spPr>
        <p:txBody>
          <a:bodyPr/>
          <a:lstStyle/>
          <a:p>
            <a:r>
              <a:rPr lang="en-US" sz="2800">
                <a:solidFill>
                  <a:srgbClr val="000000"/>
                </a:solidFill>
                <a:latin typeface="Calibri" charset="0"/>
              </a:rPr>
              <a:t>Power gain/loss by combining missense and LGD variation</a:t>
            </a:r>
          </a:p>
        </p:txBody>
      </p:sp>
      <p:sp>
        <p:nvSpPr>
          <p:cNvPr id="30723" name="TextBox 4"/>
          <p:cNvSpPr txBox="1">
            <a:spLocks noChangeArrowheads="1"/>
          </p:cNvSpPr>
          <p:nvPr/>
        </p:nvSpPr>
        <p:spPr bwMode="auto">
          <a:xfrm>
            <a:off x="228600" y="4273550"/>
            <a:ext cx="87122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600">
                <a:solidFill>
                  <a:srgbClr val="000000"/>
                </a:solidFill>
              </a:rPr>
              <a:t>Power estimated from 1000 bootstraps, with 250 cases and 1,000 controls</a:t>
            </a:r>
            <a:endParaRPr lang="en-US" sz="1600" u="sng">
              <a:solidFill>
                <a:srgbClr val="000000"/>
              </a:solidFill>
            </a:endParaRPr>
          </a:p>
        </p:txBody>
      </p:sp>
      <p:sp>
        <p:nvSpPr>
          <p:cNvPr id="30724" name="TextBox 5"/>
          <p:cNvSpPr txBox="1">
            <a:spLocks noChangeArrowheads="1"/>
          </p:cNvSpPr>
          <p:nvPr/>
        </p:nvSpPr>
        <p:spPr bwMode="auto">
          <a:xfrm>
            <a:off x="2362200" y="971550"/>
            <a:ext cx="3962400" cy="3698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>
                <a:solidFill>
                  <a:srgbClr val="000000"/>
                </a:solidFill>
              </a:rPr>
              <a:t>Unmatched TCGA-NDAR data with XQC</a:t>
            </a:r>
            <a:endParaRPr lang="en-US" sz="1400" u="sng">
              <a:solidFill>
                <a:srgbClr val="000000"/>
              </a:solidFill>
            </a:endParaRPr>
          </a:p>
        </p:txBody>
      </p:sp>
      <p:pic>
        <p:nvPicPr>
          <p:cNvPr id="30725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935038"/>
            <a:ext cx="67945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5499538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09550"/>
            <a:ext cx="8534400" cy="857250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1800" dirty="0" smtClean="0">
                <a:solidFill>
                  <a:srgbClr val="000000"/>
                </a:solidFill>
              </a:rPr>
              <a:t>New software to support gene-based association testing in large-scale datasets:</a:t>
            </a:r>
            <a:br>
              <a:rPr lang="en-US" sz="1800" dirty="0" smtClean="0">
                <a:solidFill>
                  <a:srgbClr val="000000"/>
                </a:solidFill>
              </a:rPr>
            </a:br>
            <a:r>
              <a:rPr lang="en-US" sz="1800" dirty="0" smtClean="0">
                <a:solidFill>
                  <a:srgbClr val="000000"/>
                </a:solidFill>
              </a:rPr>
              <a:t>Recent whole-exome benchmarks from a 4 core MacBook Pro laptop on 50,000 cases and 50,000 controls</a:t>
            </a:r>
            <a:endParaRPr lang="en-US" sz="1800" dirty="0">
              <a:solidFill>
                <a:srgbClr val="000000"/>
              </a:solidFill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3920971"/>
              </p:ext>
            </p:extLst>
          </p:nvPr>
        </p:nvGraphicFramePr>
        <p:xfrm>
          <a:off x="1905000" y="1352550"/>
          <a:ext cx="5139268" cy="3241436"/>
        </p:xfrm>
        <a:graphic>
          <a:graphicData uri="http://schemas.openxmlformats.org/drawingml/2006/table">
            <a:tbl>
              <a:tblPr firstRow="1" bandRow="1">
                <a:tableStyleId>{08FB837D-C827-4EFA-A057-4D05807E0F7C}</a:tableStyleId>
              </a:tblPr>
              <a:tblGrid>
                <a:gridCol w="1557868"/>
                <a:gridCol w="1794932"/>
                <a:gridCol w="1786468"/>
              </a:tblGrid>
              <a:tr h="477124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Test statistic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P-value calculation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Runtime</a:t>
                      </a:r>
                      <a:endParaRPr lang="en-US" sz="1400" dirty="0"/>
                    </a:p>
                  </a:txBody>
                  <a:tcPr/>
                </a:tc>
              </a:tr>
              <a:tr h="477124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CMC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Analytic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1.9 hours</a:t>
                      </a:r>
                      <a:endParaRPr lang="en-US" sz="1400" dirty="0"/>
                    </a:p>
                  </a:txBody>
                  <a:tcPr/>
                </a:tc>
              </a:tr>
              <a:tr h="337657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RVT1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Analytic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2.1 hours</a:t>
                      </a:r>
                      <a:endParaRPr lang="en-US" sz="1400" dirty="0"/>
                    </a:p>
                  </a:txBody>
                  <a:tcPr/>
                </a:tc>
              </a:tr>
              <a:tr h="477124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RVT2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Analytic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2.25 hours</a:t>
                      </a:r>
                      <a:endParaRPr lang="en-US" sz="1400" dirty="0"/>
                    </a:p>
                  </a:txBody>
                  <a:tcPr/>
                </a:tc>
              </a:tr>
              <a:tr h="477124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VAAST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10,000 permutations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11.6 hours</a:t>
                      </a:r>
                      <a:endParaRPr lang="en-US" sz="1400" dirty="0"/>
                    </a:p>
                  </a:txBody>
                  <a:tcPr/>
                </a:tc>
              </a:tr>
              <a:tr h="477124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SKAT-O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Analytic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39.4 hours</a:t>
                      </a:r>
                      <a:endParaRPr lang="en-US" sz="1400" dirty="0"/>
                    </a:p>
                  </a:txBody>
                  <a:tcPr/>
                </a:tc>
              </a:tr>
              <a:tr h="477124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WSS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10,000 permutations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19.1</a:t>
                      </a:r>
                      <a:r>
                        <a:rPr lang="en-US" sz="1400" baseline="0" dirty="0" smtClean="0"/>
                        <a:t> hours</a:t>
                      </a:r>
                    </a:p>
                    <a:p>
                      <a:pPr algn="ctr"/>
                      <a:endParaRPr lang="en-US" sz="14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TextBox 6"/>
          <p:cNvSpPr txBox="1">
            <a:spLocks noChangeArrowheads="1"/>
          </p:cNvSpPr>
          <p:nvPr/>
        </p:nvSpPr>
        <p:spPr bwMode="auto">
          <a:xfrm>
            <a:off x="63500" y="4805363"/>
            <a:ext cx="15367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19" tIns="45709" rIns="91419" bIns="45709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dirty="0" smtClean="0"/>
              <a:t>Ryan </a:t>
            </a:r>
            <a:r>
              <a:rPr lang="en-US" sz="1600" dirty="0" err="1" smtClean="0"/>
              <a:t>Bohlender</a:t>
            </a:r>
            <a:endParaRPr lang="en-US" sz="16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378037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73706</TotalTime>
  <Words>2489</Words>
  <Application>Microsoft Macintosh PowerPoint</Application>
  <PresentationFormat>On-screen Show (16:9)</PresentationFormat>
  <Paragraphs>585</Paragraphs>
  <Slides>50</Slides>
  <Notes>9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8" baseType="lpstr">
      <vt:lpstr>Arial</vt:lpstr>
      <vt:lpstr>Calibri</vt:lpstr>
      <vt:lpstr>Gill Sans</vt:lpstr>
      <vt:lpstr>ＭＳ Ｐゴシック</vt:lpstr>
      <vt:lpstr>Times New Roman</vt:lpstr>
      <vt:lpstr>ヒラギノ角ゴ ProN W3</vt:lpstr>
      <vt:lpstr>Office Theme</vt:lpstr>
      <vt:lpstr>Document</vt:lpstr>
      <vt:lpstr>Genomic analysis tools for familial and case-control sequencing association studies</vt:lpstr>
      <vt:lpstr>Sequencing association studies: Outline</vt:lpstr>
      <vt:lpstr>The genetics of breast cancer susceptibility</vt:lpstr>
      <vt:lpstr>Single marker vs. gene-based association tests</vt:lpstr>
      <vt:lpstr>Gene-based test in VAAST  (Variant Annotation, Analysis, and Search Tool)</vt:lpstr>
      <vt:lpstr>PowerPoint Presentation</vt:lpstr>
      <vt:lpstr>PowerPoint Presentation</vt:lpstr>
      <vt:lpstr>Power gain/loss by combining missense and LGD variation</vt:lpstr>
      <vt:lpstr>New software to support gene-based association testing in large-scale datasets: Recent whole-exome benchmarks from a 4 core MacBook Pro laptop on 50,000 cases and 50,000 controls</vt:lpstr>
      <vt:lpstr>Familial sequencing studies with pVAAST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 linkage model designed for sequencing data</vt:lpstr>
      <vt:lpstr>Number of families needed to identify  a causal gene with 80% power (α=5x10-4)</vt:lpstr>
      <vt:lpstr>PowerPoint Presentation</vt:lpstr>
      <vt:lpstr>Identifying cryptic relationships and validating known relationships from IBD segment data using ERSA</vt:lpstr>
      <vt:lpstr>PowerPoint Presentation</vt:lpstr>
      <vt:lpstr>PADRE:  Pedigree aware distant relationship estimation</vt:lpstr>
      <vt:lpstr>Sequencing case-control studies with heterogeneous datasets</vt:lpstr>
      <vt:lpstr>PCA of TCGA ovarian cancer cases projected onto 1000 Genomes reference panel</vt:lpstr>
      <vt:lpstr>Joint genotyping/variant calling is generally necessary but not sufficient for cross-platform association studies</vt:lpstr>
      <vt:lpstr>Joint genotyping/variant calling is generally necessary but not sufficient for cross-platform association studies</vt:lpstr>
      <vt:lpstr>The cross-Platform Association Toolkit (XPAT)</vt:lpstr>
      <vt:lpstr>The cross-Platform Association Toolkit (XPAT)</vt:lpstr>
      <vt:lpstr>Quantile-quantile (QQ) plots of VAAST 2 results,  with joint calling and standard QC (blue line) and XPAT (red line)</vt:lpstr>
      <vt:lpstr>QQ-plots from four association tests with XPAT (red line) vs. joint calling and standard QC (blue line)</vt:lpstr>
      <vt:lpstr>Case-control exome analyses with XPAT-VAAST 2</vt:lpstr>
      <vt:lpstr>Gene-based association test results for established breast and ovarian cancer susceptibility genes with p&lt;0.05 in one or more tests</vt:lpstr>
      <vt:lpstr>PowerPoint Presentation</vt:lpstr>
      <vt:lpstr>PowerPoint Presentation</vt:lpstr>
      <vt:lpstr>PowerPoint Presentation</vt:lpstr>
      <vt:lpstr>Somatic-germline interaction  Classic example: Two-hit model of carcinogenesis  Germline dominant, cellular recessive</vt:lpstr>
      <vt:lpstr>PowerPoint Presentation</vt:lpstr>
      <vt:lpstr>Ongoing efforts at MD Anderson in melanoma and pancreatic, colorectal, ovarian, and head and neck cancer</vt:lpstr>
      <vt:lpstr>Acknowledgements</vt:lpstr>
      <vt:lpstr>Hierarchical models to estimate rare variant effect sizes (BRAVOE and HL)</vt:lpstr>
      <vt:lpstr>Multi-family results Common, complex disease simulations</vt:lpstr>
      <vt:lpstr>ERSA 2.0:  Masking false-positive prone IBD regions in whole-genome sequence data</vt:lpstr>
      <vt:lpstr>PowerPoint Presentation</vt:lpstr>
      <vt:lpstr>Somatic-Germline Interaction example from TCGA</vt:lpstr>
      <vt:lpstr>PowerPoint Presentation</vt:lpstr>
      <vt:lpstr>PowerPoint Presentation</vt:lpstr>
      <vt:lpstr>pVAAST single family results: Genome-wide ranking of causal gene</vt:lpstr>
      <vt:lpstr>No evidence of attenuation in signal for ovarian cancer susceptibility genes  from cross-platform QC in XPAT</vt:lpstr>
      <vt:lpstr>PowerPoint Presentation</vt:lpstr>
      <vt:lpstr>PowerPoint Presentation</vt:lpstr>
      <vt:lpstr>VarPRISM: The Variant PRIoritization SuM test for identifying disease-causing de novo mutations in parent-offspring trios</vt:lpstr>
    </vt:vector>
  </TitlesOfParts>
  <Company>University of Utah</Company>
  <LinksUpToDate>false</LinksUpToDate>
  <SharedDoc>false</SharedDoc>
  <HyperlinksChanged>false</HyperlinksChanged>
  <AppVersion>15.0027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Disease-gene identification  and sex-specific mutation rate estimation from whole-genome sequence data  on 21 individuals in a five-generation heart disease pedigree</dc:title>
  <dc:creator>Chad Huff</dc:creator>
  <cp:lastModifiedBy>Microsoft Office User</cp:lastModifiedBy>
  <cp:revision>1058</cp:revision>
  <cp:lastPrinted>2014-09-26T19:29:31Z</cp:lastPrinted>
  <dcterms:created xsi:type="dcterms:W3CDTF">2012-06-11T19:36:12Z</dcterms:created>
  <dcterms:modified xsi:type="dcterms:W3CDTF">2018-11-05T14:53:47Z</dcterms:modified>
</cp:coreProperties>
</file>