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emf" ContentType="image/x-emf"/>
  <Default Extension="tmp" ContentType="image/png"/>
  <Default Extension="rels" ContentType="application/vnd.openxmlformats-package.relationships+xml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57"/>
  </p:notesMasterIdLst>
  <p:handoutMasterIdLst>
    <p:handoutMasterId r:id="rId58"/>
  </p:handoutMasterIdLst>
  <p:sldIdLst>
    <p:sldId id="256" r:id="rId2"/>
    <p:sldId id="383" r:id="rId3"/>
    <p:sldId id="434" r:id="rId4"/>
    <p:sldId id="440" r:id="rId5"/>
    <p:sldId id="436" r:id="rId6"/>
    <p:sldId id="437" r:id="rId7"/>
    <p:sldId id="439" r:id="rId8"/>
    <p:sldId id="424" r:id="rId9"/>
    <p:sldId id="408" r:id="rId10"/>
    <p:sldId id="409" r:id="rId11"/>
    <p:sldId id="394" r:id="rId12"/>
    <p:sldId id="335" r:id="rId13"/>
    <p:sldId id="342" r:id="rId14"/>
    <p:sldId id="267" r:id="rId15"/>
    <p:sldId id="266" r:id="rId16"/>
    <p:sldId id="410" r:id="rId17"/>
    <p:sldId id="411" r:id="rId18"/>
    <p:sldId id="412" r:id="rId19"/>
    <p:sldId id="395" r:id="rId20"/>
    <p:sldId id="339" r:id="rId21"/>
    <p:sldId id="324" r:id="rId22"/>
    <p:sldId id="306" r:id="rId23"/>
    <p:sldId id="308" r:id="rId24"/>
    <p:sldId id="391" r:id="rId25"/>
    <p:sldId id="362" r:id="rId26"/>
    <p:sldId id="363" r:id="rId27"/>
    <p:sldId id="322" r:id="rId28"/>
    <p:sldId id="415" r:id="rId29"/>
    <p:sldId id="418" r:id="rId30"/>
    <p:sldId id="419" r:id="rId31"/>
    <p:sldId id="420" r:id="rId32"/>
    <p:sldId id="422" r:id="rId33"/>
    <p:sldId id="396" r:id="rId34"/>
    <p:sldId id="397" r:id="rId35"/>
    <p:sldId id="265" r:id="rId36"/>
    <p:sldId id="269" r:id="rId37"/>
    <p:sldId id="398" r:id="rId38"/>
    <p:sldId id="271" r:id="rId39"/>
    <p:sldId id="348" r:id="rId40"/>
    <p:sldId id="273" r:id="rId41"/>
    <p:sldId id="299" r:id="rId42"/>
    <p:sldId id="399" r:id="rId43"/>
    <p:sldId id="403" r:id="rId44"/>
    <p:sldId id="423" r:id="rId45"/>
    <p:sldId id="405" r:id="rId46"/>
    <p:sldId id="430" r:id="rId47"/>
    <p:sldId id="428" r:id="rId48"/>
    <p:sldId id="429" r:id="rId49"/>
    <p:sldId id="425" r:id="rId50"/>
    <p:sldId id="426" r:id="rId51"/>
    <p:sldId id="414" r:id="rId52"/>
    <p:sldId id="433" r:id="rId53"/>
    <p:sldId id="431" r:id="rId54"/>
    <p:sldId id="432" r:id="rId55"/>
    <p:sldId id="427" r:id="rId5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94F46"/>
    <a:srgbClr val="770F7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0323" autoAdjust="0"/>
  </p:normalViewPr>
  <p:slideViewPr>
    <p:cSldViewPr snapToGrid="0" snapToObjects="1">
      <p:cViewPr>
        <p:scale>
          <a:sx n="75" d="100"/>
          <a:sy n="75" d="100"/>
        </p:scale>
        <p:origin x="-1088" y="-1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23" d="100"/>
          <a:sy n="123" d="100"/>
        </p:scale>
        <p:origin x="-3216" y="-10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notesMaster" Target="notesMasters/notesMaster1.xml"/><Relationship Id="rId58" Type="http://schemas.openxmlformats.org/officeDocument/2006/relationships/handoutMaster" Target="handoutMasters/handoutMaster1.xml"/><Relationship Id="rId59" Type="http://schemas.openxmlformats.org/officeDocument/2006/relationships/printerSettings" Target="printerSettings/printerSettings1.bin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presProps" Target="presProps.xml"/><Relationship Id="rId61" Type="http://schemas.openxmlformats.org/officeDocument/2006/relationships/viewProps" Target="viewProps.xml"/><Relationship Id="rId62" Type="http://schemas.openxmlformats.org/officeDocument/2006/relationships/theme" Target="theme/theme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89479F-77AC-0E4E-8843-0F24346246C6}" type="datetimeFigureOut">
              <a:rPr lang="en-US" smtClean="0"/>
              <a:t>10/30/17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60D31F-54A4-634F-AE19-D6E79DDC97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78820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EC2A6B-C8F0-F246-AA76-1D25DEFD2284}" type="datetimeFigureOut">
              <a:rPr lang="en-US" smtClean="0"/>
              <a:pPr/>
              <a:t>10/30/17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80F74C-30D7-0142-B677-26EEF7FA4B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7386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80F74C-30D7-0142-B677-26EEF7FA4BB3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0020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171162-72A5-4DB4-B20D-272AF6F0F933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80F74C-30D7-0142-B677-26EEF7FA4BB3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8761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80F74C-30D7-0142-B677-26EEF7FA4BB3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8761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&gt; mean(hO3)</a:t>
            </a:r>
          </a:p>
          <a:p>
            <a:r>
              <a:rPr lang="en-US" dirty="0" smtClean="0"/>
              <a:t>[1] 104.5657</a:t>
            </a:r>
          </a:p>
          <a:p>
            <a:r>
              <a:rPr lang="en-US" dirty="0" smtClean="0"/>
              <a:t>&gt; mean(hO3)/4</a:t>
            </a:r>
          </a:p>
          <a:p>
            <a:r>
              <a:rPr lang="en-US" dirty="0" smtClean="0"/>
              <a:t>[1] 26.14143</a:t>
            </a:r>
          </a:p>
          <a:p>
            <a:r>
              <a:rPr lang="en-US" dirty="0" smtClean="0"/>
              <a:t>&gt; sd(hO3)</a:t>
            </a:r>
          </a:p>
          <a:p>
            <a:r>
              <a:rPr lang="en-US" dirty="0" smtClean="0"/>
              <a:t>[1] 63.22012</a:t>
            </a:r>
          </a:p>
          <a:p>
            <a:r>
              <a:rPr lang="en-US" dirty="0" smtClean="0"/>
              <a:t>&gt; sd(hO3)/4</a:t>
            </a:r>
          </a:p>
          <a:p>
            <a:r>
              <a:rPr lang="en-US" dirty="0" smtClean="0"/>
              <a:t>[1] 15.80503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&gt; hO3=rowSums(datacombined[,c(19,21,23,25)],na.rm=T)	###spatial average</a:t>
            </a:r>
          </a:p>
          <a:p>
            <a:r>
              <a:rPr lang="en-US" dirty="0" smtClean="0"/>
              <a:t>&gt; shO3=scale(hO3)</a:t>
            </a:r>
          </a:p>
          <a:p>
            <a:r>
              <a:rPr lang="en-US" dirty="0" smtClean="0"/>
              <a:t>&gt; </a:t>
            </a:r>
            <a:r>
              <a:rPr lang="en-US" dirty="0" err="1" smtClean="0"/>
              <a:t>saT</a:t>
            </a:r>
            <a:r>
              <a:rPr lang="en-US" dirty="0" smtClean="0"/>
              <a:t>=</a:t>
            </a:r>
            <a:r>
              <a:rPr lang="en-US" dirty="0" err="1" smtClean="0"/>
              <a:t>scale(datacombined$ApparentTemp</a:t>
            </a:r>
            <a:r>
              <a:rPr lang="en-US" dirty="0" smtClean="0"/>
              <a:t>)</a:t>
            </a:r>
          </a:p>
          <a:p>
            <a:r>
              <a:rPr lang="en-US" dirty="0" smtClean="0"/>
              <a:t>&gt; </a:t>
            </a:r>
            <a:r>
              <a:rPr lang="en-US" dirty="0" err="1" smtClean="0"/>
              <a:t>spm</a:t>
            </a:r>
            <a:r>
              <a:rPr lang="en-US" dirty="0" smtClean="0"/>
              <a:t>=scale(datacombined$PMaveL0h)</a:t>
            </a:r>
          </a:p>
          <a:p>
            <a:r>
              <a:rPr lang="en-US" dirty="0" smtClean="0"/>
              <a:t>&gt; </a:t>
            </a:r>
            <a:r>
              <a:rPr lang="en-US" dirty="0" err="1" smtClean="0"/>
              <a:t>r</a:t>
            </a:r>
            <a:r>
              <a:rPr lang="en-US" dirty="0" smtClean="0"/>
              <a:t>=clogit(Event~shO3+strata(EventID),data=</a:t>
            </a:r>
            <a:r>
              <a:rPr lang="en-US" dirty="0" err="1" smtClean="0"/>
              <a:t>datacombined,method</a:t>
            </a:r>
            <a:r>
              <a:rPr lang="en-US" dirty="0" smtClean="0"/>
              <a:t>="approximate")</a:t>
            </a:r>
          </a:p>
          <a:p>
            <a:r>
              <a:rPr lang="en-US" dirty="0" smtClean="0"/>
              <a:t>&gt; </a:t>
            </a:r>
            <a:r>
              <a:rPr lang="en-US" dirty="0" err="1" smtClean="0"/>
              <a:t>summary(r</a:t>
            </a:r>
            <a:r>
              <a:rPr lang="en-US" dirty="0" smtClean="0"/>
              <a:t>)</a:t>
            </a:r>
          </a:p>
          <a:p>
            <a:r>
              <a:rPr lang="en-US" dirty="0" smtClean="0"/>
              <a:t>Call:</a:t>
            </a:r>
          </a:p>
          <a:p>
            <a:r>
              <a:rPr lang="en-US" dirty="0" err="1" smtClean="0"/>
              <a:t>coxph(formula</a:t>
            </a:r>
            <a:r>
              <a:rPr lang="en-US" dirty="0" smtClean="0"/>
              <a:t> = Surv(rep(1, 27248L), Event) ~ shO3 + </a:t>
            </a:r>
            <a:r>
              <a:rPr lang="en-US" dirty="0" err="1" smtClean="0"/>
              <a:t>strata(EventID</a:t>
            </a:r>
            <a:r>
              <a:rPr lang="en-US" dirty="0" smtClean="0"/>
              <a:t>), </a:t>
            </a:r>
          </a:p>
          <a:p>
            <a:r>
              <a:rPr lang="en-US" dirty="0" smtClean="0"/>
              <a:t>    data = </a:t>
            </a:r>
            <a:r>
              <a:rPr lang="en-US" dirty="0" err="1" smtClean="0"/>
              <a:t>datacombined</a:t>
            </a:r>
            <a:r>
              <a:rPr lang="en-US" dirty="0" smtClean="0"/>
              <a:t>, method = "</a:t>
            </a:r>
            <a:r>
              <a:rPr lang="en-US" dirty="0" err="1" smtClean="0"/>
              <a:t>breslow</a:t>
            </a:r>
            <a:r>
              <a:rPr lang="en-US" dirty="0" smtClean="0"/>
              <a:t>")</a:t>
            </a:r>
          </a:p>
          <a:p>
            <a:endParaRPr lang="en-US" dirty="0" smtClean="0"/>
          </a:p>
          <a:p>
            <a:r>
              <a:rPr lang="en-US" dirty="0" smtClean="0"/>
              <a:t>  </a:t>
            </a:r>
            <a:r>
              <a:rPr lang="en-US" dirty="0" err="1" smtClean="0"/>
              <a:t>n</a:t>
            </a:r>
            <a:r>
              <a:rPr lang="en-US" dirty="0" smtClean="0"/>
              <a:t>= 27248, number of events= 6812 </a:t>
            </a:r>
          </a:p>
          <a:p>
            <a:endParaRPr lang="en-US" dirty="0" smtClean="0"/>
          </a:p>
          <a:p>
            <a:r>
              <a:rPr lang="en-US" dirty="0" smtClean="0"/>
              <a:t>        </a:t>
            </a:r>
            <a:r>
              <a:rPr lang="en-US" dirty="0" err="1" smtClean="0"/>
              <a:t>coef</a:t>
            </a:r>
            <a:r>
              <a:rPr lang="en-US" dirty="0" smtClean="0"/>
              <a:t> </a:t>
            </a:r>
            <a:r>
              <a:rPr lang="en-US" dirty="0" err="1" smtClean="0"/>
              <a:t>exp(coef</a:t>
            </a:r>
            <a:r>
              <a:rPr lang="en-US" dirty="0" smtClean="0"/>
              <a:t>) </a:t>
            </a:r>
            <a:r>
              <a:rPr lang="en-US" dirty="0" err="1" smtClean="0"/>
              <a:t>se(coef</a:t>
            </a:r>
            <a:r>
              <a:rPr lang="en-US" dirty="0" smtClean="0"/>
              <a:t>)     </a:t>
            </a:r>
            <a:r>
              <a:rPr lang="en-US" dirty="0" err="1" smtClean="0"/>
              <a:t>z</a:t>
            </a:r>
            <a:r>
              <a:rPr lang="en-US" dirty="0" smtClean="0"/>
              <a:t> Pr(&gt;|</a:t>
            </a:r>
            <a:r>
              <a:rPr lang="en-US" dirty="0" err="1" smtClean="0"/>
              <a:t>z</a:t>
            </a:r>
            <a:r>
              <a:rPr lang="en-US" dirty="0" smtClean="0"/>
              <a:t>|)  </a:t>
            </a:r>
          </a:p>
          <a:p>
            <a:r>
              <a:rPr lang="en-US" dirty="0" smtClean="0"/>
              <a:t>shO3 0.03657   1.03724  0.01980 1.847   0.0648 .</a:t>
            </a:r>
          </a:p>
          <a:p>
            <a:r>
              <a:rPr lang="en-US" dirty="0" smtClean="0"/>
              <a:t>---</a:t>
            </a:r>
          </a:p>
          <a:p>
            <a:r>
              <a:rPr lang="en-US" dirty="0" err="1" smtClean="0"/>
              <a:t>Signif</a:t>
            </a:r>
            <a:r>
              <a:rPr lang="en-US" dirty="0" smtClean="0"/>
              <a:t>. codes:  0 ‘***’ 0.001 ‘**’ 0.01 ‘*’ 0.05 ‘.’ 0.1 ‘ ’ 1 </a:t>
            </a:r>
          </a:p>
          <a:p>
            <a:endParaRPr lang="en-US" dirty="0" smtClean="0"/>
          </a:p>
          <a:p>
            <a:r>
              <a:rPr lang="en-US" dirty="0" smtClean="0"/>
              <a:t>     </a:t>
            </a:r>
            <a:r>
              <a:rPr lang="en-US" dirty="0" err="1" smtClean="0"/>
              <a:t>exp(coef</a:t>
            </a:r>
            <a:r>
              <a:rPr lang="en-US" dirty="0" smtClean="0"/>
              <a:t>) exp(-</a:t>
            </a:r>
            <a:r>
              <a:rPr lang="en-US" dirty="0" err="1" smtClean="0"/>
              <a:t>coef</a:t>
            </a:r>
            <a:r>
              <a:rPr lang="en-US" dirty="0" smtClean="0"/>
              <a:t>) lower .95 upper .95</a:t>
            </a:r>
          </a:p>
          <a:p>
            <a:r>
              <a:rPr lang="en-US" dirty="0" smtClean="0"/>
              <a:t>shO3     1.037     0.9641    0.9978     1.078</a:t>
            </a:r>
          </a:p>
          <a:p>
            <a:endParaRPr lang="en-US" dirty="0" smtClean="0"/>
          </a:p>
          <a:p>
            <a:r>
              <a:rPr lang="en-US" dirty="0" smtClean="0"/>
              <a:t>Concordance= 0.5  (se = 0.373 )</a:t>
            </a:r>
          </a:p>
          <a:p>
            <a:r>
              <a:rPr lang="en-US" dirty="0" err="1" smtClean="0"/>
              <a:t>Rsquare</a:t>
            </a:r>
            <a:r>
              <a:rPr lang="en-US" dirty="0" smtClean="0"/>
              <a:t>= 0   (max possible= 0.5 )</a:t>
            </a:r>
          </a:p>
          <a:p>
            <a:r>
              <a:rPr lang="en-US" dirty="0" smtClean="0"/>
              <a:t>Likelihood ratio test= 3.41  on 1 </a:t>
            </a:r>
            <a:r>
              <a:rPr lang="en-US" dirty="0" err="1" smtClean="0"/>
              <a:t>df</a:t>
            </a:r>
            <a:r>
              <a:rPr lang="en-US" dirty="0" smtClean="0"/>
              <a:t>,   </a:t>
            </a:r>
            <a:r>
              <a:rPr lang="en-US" dirty="0" err="1" smtClean="0"/>
              <a:t>p</a:t>
            </a:r>
            <a:r>
              <a:rPr lang="en-US" dirty="0" smtClean="0"/>
              <a:t>=0.06493</a:t>
            </a:r>
          </a:p>
          <a:p>
            <a:r>
              <a:rPr lang="en-US" dirty="0" smtClean="0"/>
              <a:t>Wald test            = 3.41  on 1 </a:t>
            </a:r>
            <a:r>
              <a:rPr lang="en-US" dirty="0" err="1" smtClean="0"/>
              <a:t>df</a:t>
            </a:r>
            <a:r>
              <a:rPr lang="en-US" dirty="0" smtClean="0"/>
              <a:t>,   </a:t>
            </a:r>
            <a:r>
              <a:rPr lang="en-US" dirty="0" err="1" smtClean="0"/>
              <a:t>p</a:t>
            </a:r>
            <a:r>
              <a:rPr lang="en-US" dirty="0" smtClean="0"/>
              <a:t>=0.06476</a:t>
            </a:r>
          </a:p>
          <a:p>
            <a:r>
              <a:rPr lang="en-US" dirty="0" smtClean="0"/>
              <a:t>Score (</a:t>
            </a:r>
            <a:r>
              <a:rPr lang="en-US" dirty="0" err="1" smtClean="0"/>
              <a:t>logrank</a:t>
            </a:r>
            <a:r>
              <a:rPr lang="en-US" dirty="0" smtClean="0"/>
              <a:t>) test = 3.41  on 1 </a:t>
            </a:r>
            <a:r>
              <a:rPr lang="en-US" dirty="0" err="1" smtClean="0"/>
              <a:t>df</a:t>
            </a:r>
            <a:r>
              <a:rPr lang="en-US" dirty="0" smtClean="0"/>
              <a:t>,   </a:t>
            </a:r>
            <a:r>
              <a:rPr lang="en-US" dirty="0" err="1" smtClean="0"/>
              <a:t>p</a:t>
            </a:r>
            <a:r>
              <a:rPr lang="en-US" dirty="0" smtClean="0"/>
              <a:t>=0.06473</a:t>
            </a:r>
          </a:p>
          <a:p>
            <a:endParaRPr lang="en-US" dirty="0" smtClean="0"/>
          </a:p>
          <a:p>
            <a:r>
              <a:rPr lang="en-US" dirty="0" smtClean="0"/>
              <a:t>&gt;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80F74C-30D7-0142-B677-26EEF7FA4BB3}" type="slidenum">
              <a:rPr lang="en-US" smtClean="0"/>
              <a:pPr/>
              <a:t>40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B4193-F66E-6B44-A1B8-FA691402448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4588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K.B.Ensor / ensor.rice.edu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B4193-F66E-6B44-A1B8-FA691402448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86337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K.B.Ensor / ensor.rice.edu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B4193-F66E-6B44-A1B8-FA691402448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48097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B4193-F66E-6B44-A1B8-FA691402448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37123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K.B.Ensor / ensor.rice.edu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B4193-F66E-6B44-A1B8-FA691402448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78841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K.B.Ensor / ensor.rice.edu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B4193-F66E-6B44-A1B8-FA691402448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5678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K.B.Ensor / ensor.rice.edu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B4193-F66E-6B44-A1B8-FA691402448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34621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K.B.Ensor / ensor.rice.edu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B4193-F66E-6B44-A1B8-FA691402448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2360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K.B.Ensor / ensor.rice.edu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B4193-F66E-6B44-A1B8-FA691402448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37418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K.B.Ensor / ensor.rice.edu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B4193-F66E-6B44-A1B8-FA691402448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54592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K.B.Ensor / ensor.rice.edu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B4193-F66E-6B44-A1B8-FA691402448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19350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2646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K.B.Ensor / ensor.rice.edu</a:t>
            </a: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FB4193-F66E-6B44-A1B8-FA691402448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65371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xmlns:p14="http://schemas.microsoft.com/office/powerpoint/2010/main" id="1" dur="indefinite" restart="never" nodeType="tmRoot"/>
      </p:par>
    </p:tnLst>
  </p:timing>
  <p:hf sldNum="0"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ncbi.nlm.nih.gov/pmc/articles/PMC4108967/" TargetMode="Externa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4" Type="http://schemas.openxmlformats.org/officeDocument/2006/relationships/image" Target="../media/image14.jpeg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7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4" Type="http://schemas.openxmlformats.org/officeDocument/2006/relationships/image" Target="../media/image22.tiff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5" Type="http://schemas.openxmlformats.org/officeDocument/2006/relationships/image" Target="../media/image27.jpeg"/><Relationship Id="rId6" Type="http://schemas.openxmlformats.org/officeDocument/2006/relationships/image" Target="../media/image22.tif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4" Type="http://schemas.openxmlformats.org/officeDocument/2006/relationships/image" Target="../media/image22.tiff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8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9.emf"/><Relationship Id="rId3" Type="http://schemas.openxmlformats.org/officeDocument/2006/relationships/image" Target="../media/image30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em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em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jp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em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5.em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6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jpeg"/><Relationship Id="rId3" Type="http://schemas.microsoft.com/office/2007/relationships/hdphoto" Target="../media/hdphoto1.wdp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7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8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emf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emf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emf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4.tmp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mailto:ensor@rice.edu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4193" y="669282"/>
            <a:ext cx="9158193" cy="618871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" y="1404294"/>
            <a:ext cx="9144000" cy="1470025"/>
          </a:xfrm>
          <a:noFill/>
        </p:spPr>
        <p:txBody>
          <a:bodyPr>
            <a:noAutofit/>
          </a:bodyPr>
          <a:lstStyle/>
          <a:p>
            <a:r>
              <a:rPr lang="en-US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8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Furthering Our Understanding of the Link between Health and Environment in an Urban Setting</a:t>
            </a:r>
            <a:r>
              <a:rPr lang="en-US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9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/>
            </a:r>
            <a:br>
              <a:rPr lang="en-US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9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en-US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October 30, 2017</a:t>
            </a:r>
            <a:endParaRPr lang="en-US" sz="3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2">
                  <a:lumMod val="40000"/>
                  <a:lumOff val="6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43200" y="5105400"/>
            <a:ext cx="6400800" cy="1752600"/>
          </a:xfrm>
        </p:spPr>
        <p:txBody>
          <a:bodyPr>
            <a:normAutofit fontScale="85000" lnSpcReduction="20000"/>
          </a:bodyPr>
          <a:lstStyle/>
          <a:p>
            <a:pPr algn="r"/>
            <a:r>
              <a:rPr lang="en-US" i="1" dirty="0" smtClean="0">
                <a:solidFill>
                  <a:schemeClr val="bg1"/>
                </a:solidFill>
              </a:rPr>
              <a:t>Katherine Bennett Ensor, Ph.D.</a:t>
            </a:r>
          </a:p>
          <a:p>
            <a:pPr algn="r"/>
            <a:r>
              <a:rPr lang="en-US" i="1" dirty="0" smtClean="0">
                <a:solidFill>
                  <a:schemeClr val="bg1"/>
                </a:solidFill>
              </a:rPr>
              <a:t>Professor of Statistics</a:t>
            </a:r>
          </a:p>
          <a:p>
            <a:pPr algn="r"/>
            <a:r>
              <a:rPr lang="en-US" i="1" dirty="0" smtClean="0">
                <a:solidFill>
                  <a:schemeClr val="bg1"/>
                </a:solidFill>
              </a:rPr>
              <a:t>Rice University</a:t>
            </a:r>
          </a:p>
          <a:p>
            <a:pPr algn="r"/>
            <a:r>
              <a:rPr lang="en-US" i="1" dirty="0" err="1" smtClean="0">
                <a:solidFill>
                  <a:schemeClr val="bg1"/>
                </a:solidFill>
              </a:rPr>
              <a:t>ensor@rice.edu</a:t>
            </a:r>
            <a:endParaRPr lang="en-US" i="1" dirty="0">
              <a:solidFill>
                <a:schemeClr val="bg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3124200" y="6352646"/>
            <a:ext cx="2895600" cy="365125"/>
          </a:xfrm>
        </p:spPr>
        <p:txBody>
          <a:bodyPr/>
          <a:lstStyle/>
          <a:p>
            <a:r>
              <a:rPr lang="en-US" smtClean="0"/>
              <a:t>K.B.Ensor / ensor.rice.edu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Rice Environmental Statistics and Health</a:t>
            </a:r>
            <a:br>
              <a:rPr lang="en-US" sz="3200" dirty="0" smtClean="0"/>
            </a:br>
            <a:r>
              <a:rPr lang="en-US" sz="3200" dirty="0" smtClean="0"/>
              <a:t>Ensor, </a:t>
            </a:r>
            <a:r>
              <a:rPr lang="en-US" sz="3200" dirty="0" err="1" smtClean="0"/>
              <a:t>Raun</a:t>
            </a:r>
            <a:r>
              <a:rPr lang="en-US" sz="3200" dirty="0" smtClean="0"/>
              <a:t> Research Group</a:t>
            </a:r>
            <a:endParaRPr lang="en-US" sz="3200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b="1" dirty="0"/>
              <a:t>Summary of health statements from </a:t>
            </a:r>
            <a:r>
              <a:rPr lang="en-US" b="1" dirty="0" smtClean="0"/>
              <a:t>our </a:t>
            </a:r>
            <a:r>
              <a:rPr lang="en-US" b="1" dirty="0"/>
              <a:t>most recent studies.</a:t>
            </a:r>
            <a:endParaRPr lang="en-US" dirty="0"/>
          </a:p>
          <a:p>
            <a:r>
              <a:rPr lang="en-US" dirty="0"/>
              <a:t>The </a:t>
            </a:r>
            <a:r>
              <a:rPr lang="en-US" b="1" dirty="0">
                <a:solidFill>
                  <a:srgbClr val="0000FF"/>
                </a:solidFill>
              </a:rPr>
              <a:t>increased risk of an asthma attack </a:t>
            </a:r>
            <a:endParaRPr lang="en-US" b="1" dirty="0" smtClean="0">
              <a:solidFill>
                <a:srgbClr val="0000FF"/>
              </a:solidFill>
            </a:endParaRPr>
          </a:p>
          <a:p>
            <a:pPr lvl="1"/>
            <a:r>
              <a:rPr lang="en-US" dirty="0" smtClean="0"/>
              <a:t>is </a:t>
            </a:r>
            <a:r>
              <a:rPr lang="en-US" dirty="0"/>
              <a:t>10% for single-day and 13% for three-day-long exposures when the ozone levels are between 50 to 70 ppb. </a:t>
            </a:r>
            <a:endParaRPr lang="en-US" dirty="0" smtClean="0"/>
          </a:p>
          <a:p>
            <a:pPr lvl="1"/>
            <a:r>
              <a:rPr lang="en-US" dirty="0" smtClean="0"/>
              <a:t>If </a:t>
            </a:r>
            <a:r>
              <a:rPr lang="en-US" dirty="0"/>
              <a:t>we move to higher levels of </a:t>
            </a:r>
            <a:r>
              <a:rPr lang="en-US" dirty="0" smtClean="0"/>
              <a:t>ozone </a:t>
            </a:r>
            <a:r>
              <a:rPr lang="en-US" dirty="0"/>
              <a:t>in the range of 70 to 90 ppb, the risks increase to 21% for one day and 45% if exposed for three </a:t>
            </a:r>
            <a:r>
              <a:rPr lang="en-US" dirty="0" smtClean="0"/>
              <a:t>days.</a:t>
            </a:r>
            <a:r>
              <a:rPr lang="en-US" u="sng" dirty="0">
                <a:hlinkClick r:id="rId2"/>
              </a:rPr>
              <a:t> </a:t>
            </a:r>
          </a:p>
          <a:p>
            <a:r>
              <a:rPr lang="en-US" dirty="0"/>
              <a:t>For </a:t>
            </a:r>
            <a:r>
              <a:rPr lang="en-US" b="1" dirty="0">
                <a:solidFill>
                  <a:srgbClr val="0000FF"/>
                </a:solidFill>
              </a:rPr>
              <a:t>heart patients, the concern is a three-hour window </a:t>
            </a:r>
            <a:r>
              <a:rPr lang="en-US" dirty="0"/>
              <a:t>of elevated ozone levels. </a:t>
            </a:r>
            <a:endParaRPr lang="en-US" dirty="0" smtClean="0"/>
          </a:p>
          <a:p>
            <a:pPr lvl="1"/>
            <a:r>
              <a:rPr lang="en-US" dirty="0" smtClean="0"/>
              <a:t>A </a:t>
            </a:r>
            <a:r>
              <a:rPr lang="en-US" dirty="0"/>
              <a:t>20 ppb increase in ozone levels resulted in a 4% increase in risk of cardiac arrest associated with ozone. </a:t>
            </a:r>
            <a:endParaRPr lang="en-US" dirty="0" smtClean="0"/>
          </a:p>
          <a:p>
            <a:pPr lvl="1"/>
            <a:r>
              <a:rPr lang="en-US" dirty="0" smtClean="0"/>
              <a:t>The </a:t>
            </a:r>
            <a:r>
              <a:rPr lang="en-US" dirty="0"/>
              <a:t>impact is greatest when the ozone levels are above 75 ppb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61928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22816" y="1917468"/>
            <a:ext cx="7642252" cy="4247317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What statistical thinking supports these conclusions?</a:t>
            </a:r>
          </a:p>
          <a:p>
            <a:pPr algn="ctr"/>
            <a:r>
              <a:rPr lang="en-US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Let’s focus on Cardiac Arrest (CA)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4294967295"/>
          </p:nvPr>
        </p:nvSpPr>
        <p:spPr>
          <a:xfrm>
            <a:off x="3124200" y="6352646"/>
            <a:ext cx="2895600" cy="365125"/>
          </a:xfrm>
        </p:spPr>
        <p:txBody>
          <a:bodyPr/>
          <a:lstStyle/>
          <a:p>
            <a:r>
              <a:rPr lang="en-US" smtClean="0"/>
              <a:t>K.B.Ensor / ensor.rice.edu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6303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Out of Hospital Cardiac Arrest</a:t>
            </a:r>
            <a:br>
              <a:rPr lang="en-US" dirty="0" smtClean="0"/>
            </a:br>
            <a:r>
              <a:rPr lang="en-US" b="1" dirty="0" smtClean="0">
                <a:solidFill>
                  <a:srgbClr val="000090"/>
                </a:solidFill>
              </a:rPr>
              <a:t>Why do we care?</a:t>
            </a:r>
            <a:endParaRPr lang="en-US" b="1" dirty="0">
              <a:solidFill>
                <a:srgbClr val="00009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Approximately 300,000 people in the U.S. experience an out-of-hospital cardiac arrest each year.</a:t>
            </a:r>
          </a:p>
          <a:p>
            <a:r>
              <a:rPr lang="en-US" dirty="0" smtClean="0"/>
              <a:t>Of these 300,000 90% die or roughly 270,000 CA deaths per year.</a:t>
            </a:r>
          </a:p>
          <a:p>
            <a:r>
              <a:rPr lang="en-US" dirty="0" smtClean="0"/>
              <a:t>In Houston, the number is approximately 1,400 CA events per year</a:t>
            </a:r>
            <a:r>
              <a:rPr lang="en-US" dirty="0"/>
              <a:t> </a:t>
            </a:r>
            <a:r>
              <a:rPr lang="en-US" dirty="0" smtClean="0"/>
              <a:t>and 1,200 deaths. </a:t>
            </a:r>
          </a:p>
          <a:p>
            <a:r>
              <a:rPr lang="en-US" dirty="0" smtClean="0"/>
              <a:t>There is growing evidence of a strong association between ambient air quality and CA.</a:t>
            </a:r>
          </a:p>
          <a:p>
            <a:r>
              <a:rPr lang="en-US" dirty="0" smtClean="0"/>
              <a:t>Improved understanding at the </a:t>
            </a:r>
            <a:r>
              <a:rPr lang="en-US" b="1" i="1" dirty="0" smtClean="0">
                <a:solidFill>
                  <a:srgbClr val="0000FF"/>
                </a:solidFill>
              </a:rPr>
              <a:t>LOCAL</a:t>
            </a:r>
            <a:r>
              <a:rPr lang="en-US" dirty="0" smtClean="0"/>
              <a:t> level can save lives. 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3124200" y="6352646"/>
            <a:ext cx="2895600" cy="365125"/>
          </a:xfrm>
        </p:spPr>
        <p:txBody>
          <a:bodyPr/>
          <a:lstStyle/>
          <a:p>
            <a:r>
              <a:rPr lang="en-US" smtClean="0"/>
              <a:t>K.B.Ensor / ensor.rice.edu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47894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7866" y="388409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000090"/>
                </a:solidFill>
              </a:rPr>
              <a:t>Cardiac Arrest and Ozone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smtClean="0">
                <a:solidFill>
                  <a:schemeClr val="accent2"/>
                </a:solidFill>
              </a:rPr>
              <a:t>The Pathophysiological Link</a:t>
            </a:r>
            <a:br>
              <a:rPr lang="en-US" b="1" dirty="0" smtClean="0">
                <a:solidFill>
                  <a:schemeClr val="accent2"/>
                </a:solidFill>
              </a:rPr>
            </a:br>
            <a:r>
              <a:rPr lang="en-US" b="1" dirty="0" smtClean="0">
                <a:solidFill>
                  <a:srgbClr val="000090"/>
                </a:solidFill>
              </a:rPr>
              <a:t>BEYOND CORRELATION</a:t>
            </a:r>
            <a:endParaRPr lang="en-US" b="1" dirty="0">
              <a:solidFill>
                <a:srgbClr val="00009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85950"/>
            <a:ext cx="8229600" cy="4525963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E</a:t>
            </a:r>
            <a:r>
              <a:rPr lang="en-US" dirty="0" smtClean="0"/>
              <a:t>ffects </a:t>
            </a:r>
            <a:r>
              <a:rPr lang="en-US" dirty="0"/>
              <a:t>seen in animal toxicology </a:t>
            </a:r>
            <a:r>
              <a:rPr lang="en-US" dirty="0" smtClean="0"/>
              <a:t>studies</a:t>
            </a:r>
            <a:endParaRPr lang="en-US" dirty="0"/>
          </a:p>
          <a:p>
            <a:r>
              <a:rPr lang="en-US" dirty="0" smtClean="0"/>
              <a:t>Found </a:t>
            </a:r>
            <a:r>
              <a:rPr lang="en-US" dirty="0"/>
              <a:t>reduction in serum </a:t>
            </a:r>
            <a:r>
              <a:rPr lang="en-US" dirty="0" err="1"/>
              <a:t>tocopherol</a:t>
            </a:r>
            <a:r>
              <a:rPr lang="en-US" dirty="0"/>
              <a:t> (free radical scavenger</a:t>
            </a:r>
            <a:r>
              <a:rPr lang="en-US" dirty="0" smtClean="0"/>
              <a:t>)</a:t>
            </a:r>
            <a:endParaRPr lang="en-US" dirty="0"/>
          </a:p>
          <a:p>
            <a:r>
              <a:rPr lang="en-US" baseline="30000" dirty="0" smtClean="0"/>
              <a:t> </a:t>
            </a:r>
            <a:r>
              <a:rPr lang="en-US" dirty="0"/>
              <a:t>I</a:t>
            </a:r>
            <a:r>
              <a:rPr lang="en-US" dirty="0" smtClean="0"/>
              <a:t>ncrease </a:t>
            </a:r>
            <a:r>
              <a:rPr lang="en-US" dirty="0"/>
              <a:t>in gradient of alveolar-to-arterial PO2 potentially due to alveolar-arterial oxygen </a:t>
            </a:r>
            <a:r>
              <a:rPr lang="en-US" dirty="0" smtClean="0"/>
              <a:t>impairment</a:t>
            </a:r>
            <a:endParaRPr lang="en-US" dirty="0"/>
          </a:p>
          <a:p>
            <a:r>
              <a:rPr lang="en-US" dirty="0" smtClean="0"/>
              <a:t>Changes </a:t>
            </a:r>
            <a:r>
              <a:rPr lang="en-US" dirty="0"/>
              <a:t>in several </a:t>
            </a:r>
            <a:r>
              <a:rPr lang="en-US" dirty="0" err="1"/>
              <a:t>proinflammatory</a:t>
            </a:r>
            <a:r>
              <a:rPr lang="en-US" dirty="0"/>
              <a:t> cytokines in blood </a:t>
            </a:r>
            <a:r>
              <a:rPr lang="en-US" dirty="0" smtClean="0"/>
              <a:t> </a:t>
            </a:r>
          </a:p>
          <a:p>
            <a:r>
              <a:rPr lang="en-US" i="1" dirty="0" smtClean="0"/>
              <a:t>see references in </a:t>
            </a:r>
            <a:r>
              <a:rPr lang="en-US" i="1" dirty="0" err="1" smtClean="0"/>
              <a:t>Raun</a:t>
            </a:r>
            <a:r>
              <a:rPr lang="en-US" i="1" dirty="0" smtClean="0"/>
              <a:t>, Ensor, </a:t>
            </a:r>
            <a:r>
              <a:rPr lang="en-US" i="1" dirty="0" err="1" smtClean="0"/>
              <a:t>Persse</a:t>
            </a:r>
            <a:r>
              <a:rPr lang="en-US" i="1" dirty="0" smtClean="0"/>
              <a:t> (2012, 2013)  for details</a:t>
            </a:r>
            <a:endParaRPr lang="en-US" i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3124200" y="6352646"/>
            <a:ext cx="2895600" cy="365125"/>
          </a:xfrm>
        </p:spPr>
        <p:txBody>
          <a:bodyPr/>
          <a:lstStyle/>
          <a:p>
            <a:r>
              <a:rPr lang="en-US" smtClean="0"/>
              <a:t>K.B.Ensor / ensor.rice.edu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24785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dirty="0" smtClean="0"/>
              <a:t>Houston EMS AND Cardiac Arrest (CA)</a:t>
            </a:r>
            <a:endParaRPr lang="en-US" sz="2400" dirty="0"/>
          </a:p>
        </p:txBody>
      </p:sp>
      <p:pic>
        <p:nvPicPr>
          <p:cNvPr id="49154" name="Picture 2" descr="EMS Ambulance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t="-22735" b="-22735"/>
          <a:stretch>
            <a:fillRect/>
          </a:stretch>
        </p:blipFill>
        <p:spPr bwMode="auto">
          <a:xfrm>
            <a:off x="4032250" y="-914814"/>
            <a:ext cx="5111750" cy="5853113"/>
          </a:xfrm>
          <a:prstGeom prst="rect">
            <a:avLst/>
          </a:prstGeom>
          <a:noFill/>
        </p:spPr>
      </p:pic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>
            <a:no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 smtClean="0"/>
              <a:t>HEMS Responds to a resident of Houston every 3 minutes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2004 through 2011</a:t>
            </a:r>
            <a:endParaRPr lang="en-US" sz="2200" dirty="0" smtClean="0"/>
          </a:p>
          <a:p>
            <a:pPr marL="800100" lvl="1" indent="-342900">
              <a:buFont typeface="Arial"/>
              <a:buChar char="•"/>
            </a:pPr>
            <a:r>
              <a:rPr lang="en-US" sz="2200" b="1" dirty="0" smtClean="0">
                <a:solidFill>
                  <a:srgbClr val="FF0000"/>
                </a:solidFill>
              </a:rPr>
              <a:t>11,677 events </a:t>
            </a:r>
          </a:p>
          <a:p>
            <a:pPr marL="800100" lvl="1" indent="-342900">
              <a:buFont typeface="Arial"/>
              <a:buChar char="•"/>
            </a:pPr>
            <a:r>
              <a:rPr lang="en-US" sz="2200" dirty="0" smtClean="0"/>
              <a:t>1,400 per year</a:t>
            </a:r>
          </a:p>
          <a:p>
            <a:pPr marL="800100" lvl="1" indent="-342900">
              <a:buFont typeface="Arial"/>
              <a:buChar char="•"/>
            </a:pPr>
            <a:r>
              <a:rPr lang="en-US" sz="2200" dirty="0" smtClean="0"/>
              <a:t>Annual rate of 67 per 100,000 residents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Patient information </a:t>
            </a:r>
          </a:p>
          <a:p>
            <a:pPr marL="342900" indent="-342900">
              <a:buFont typeface="Arial"/>
              <a:buChar char="•"/>
            </a:pPr>
            <a:r>
              <a:rPr lang="en-US" sz="2400" b="1" dirty="0" smtClean="0">
                <a:solidFill>
                  <a:srgbClr val="000090"/>
                </a:solidFill>
              </a:rPr>
              <a:t>SPACE and TIME</a:t>
            </a:r>
          </a:p>
          <a:p>
            <a:pPr marL="342900" indent="-342900">
              <a:buFont typeface="Arial"/>
              <a:buChar char="•"/>
            </a:pPr>
            <a:r>
              <a:rPr lang="en-US" sz="2400" b="1" dirty="0" smtClean="0">
                <a:solidFill>
                  <a:srgbClr val="000090"/>
                </a:solidFill>
              </a:rPr>
              <a:t>BIAS??</a:t>
            </a:r>
          </a:p>
        </p:txBody>
      </p:sp>
      <p:pic>
        <p:nvPicPr>
          <p:cNvPr id="8" name="Picture 2" descr="EMS "/>
          <p:cNvPicPr>
            <a:picLocks noChangeAspect="1" noChangeArrowheads="1"/>
          </p:cNvPicPr>
          <p:nvPr/>
        </p:nvPicPr>
        <p:blipFill>
          <a:blip r:embed="rId4" cstate="print"/>
          <a:srcRect l="5556" r="5556"/>
          <a:stretch>
            <a:fillRect/>
          </a:stretch>
        </p:blipFill>
        <p:spPr bwMode="auto">
          <a:xfrm>
            <a:off x="4032250" y="3024189"/>
            <a:ext cx="5111749" cy="3833811"/>
          </a:xfrm>
          <a:prstGeom prst="rect">
            <a:avLst/>
          </a:prstGeom>
          <a:noFill/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K.B.Ensor / ensor.rice.edu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5513" y="1281134"/>
            <a:ext cx="5681682" cy="4239542"/>
          </a:xfrm>
          <a:prstGeom prst="rect">
            <a:avLst/>
          </a:prstGeom>
        </p:spPr>
      </p:pic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457200" y="289983"/>
            <a:ext cx="3008313" cy="116205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Monitoring the Ambient Air</a:t>
            </a:r>
            <a:endParaRPr lang="en-US" sz="2800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92500" lnSpcReduction="20000"/>
          </a:bodyPr>
          <a:lstStyle/>
          <a:p>
            <a:pPr>
              <a:buFont typeface="Arial"/>
              <a:buChar char="•"/>
            </a:pPr>
            <a:r>
              <a:rPr lang="en-US" sz="2000" dirty="0" smtClean="0"/>
              <a:t>Extensive air quality monitoring network for criteria pollutants since the </a:t>
            </a:r>
            <a:r>
              <a:rPr lang="en-US" sz="2000" b="1" dirty="0" smtClean="0">
                <a:solidFill>
                  <a:srgbClr val="000090"/>
                </a:solidFill>
              </a:rPr>
              <a:t>1970s</a:t>
            </a:r>
            <a:r>
              <a:rPr lang="en-US" sz="2000" dirty="0" smtClean="0"/>
              <a:t> and the original Clean Air Act</a:t>
            </a:r>
          </a:p>
          <a:p>
            <a:pPr>
              <a:buFont typeface="Arial"/>
              <a:buChar char="•"/>
            </a:pPr>
            <a:r>
              <a:rPr lang="en-US" sz="2000" dirty="0" smtClean="0"/>
              <a:t> </a:t>
            </a:r>
            <a:r>
              <a:rPr lang="en-US" sz="2000" b="1" dirty="0" smtClean="0">
                <a:solidFill>
                  <a:srgbClr val="000090"/>
                </a:solidFill>
              </a:rPr>
              <a:t>Hourly data </a:t>
            </a:r>
            <a:r>
              <a:rPr lang="en-US" sz="2000" dirty="0" smtClean="0"/>
              <a:t>-- aggregate of five minute observations</a:t>
            </a:r>
          </a:p>
          <a:p>
            <a:pPr>
              <a:buFont typeface="Arial"/>
              <a:buChar char="•"/>
            </a:pPr>
            <a:r>
              <a:rPr lang="en-US" sz="2000" dirty="0" smtClean="0"/>
              <a:t> Houston AREA Ozone</a:t>
            </a:r>
          </a:p>
          <a:p>
            <a:pPr>
              <a:buFont typeface="Arial"/>
              <a:buChar char="•"/>
            </a:pPr>
            <a:r>
              <a:rPr lang="en-US" sz="2000" dirty="0" smtClean="0"/>
              <a:t> </a:t>
            </a:r>
            <a:r>
              <a:rPr lang="en-US" sz="2000" b="1" dirty="0" smtClean="0"/>
              <a:t>44 monitoring locations </a:t>
            </a:r>
            <a:r>
              <a:rPr lang="en-US" sz="2000" dirty="0" smtClean="0"/>
              <a:t>– data available to the public</a:t>
            </a:r>
          </a:p>
          <a:p>
            <a:pPr>
              <a:buFont typeface="Arial"/>
              <a:buChar char="•"/>
            </a:pPr>
            <a:r>
              <a:rPr lang="en-US" sz="2000" dirty="0" smtClean="0"/>
              <a:t>The spatial network for air toxics and particulates is sparse.</a:t>
            </a:r>
          </a:p>
          <a:p>
            <a:pPr>
              <a:buFont typeface="Arial"/>
              <a:buChar char="•"/>
            </a:pPr>
            <a:r>
              <a:rPr lang="en-US" sz="2600" b="1" dirty="0" smtClean="0">
                <a:solidFill>
                  <a:srgbClr val="FF0000"/>
                </a:solidFill>
              </a:rPr>
              <a:t>Use ambient levels as a proxy for human exposure. 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K.B.Ensor / ensor.rice.edu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4" descr="0411ohca and monitors and pm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" r="636"/>
          <a:stretch/>
        </p:blipFill>
        <p:spPr>
          <a:xfrm>
            <a:off x="0" y="34006"/>
            <a:ext cx="7778534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3158" y="20638"/>
            <a:ext cx="2857618" cy="6837362"/>
          </a:xfrm>
        </p:spPr>
        <p:txBody>
          <a:bodyPr>
            <a:normAutofit/>
          </a:bodyPr>
          <a:lstStyle/>
          <a:p>
            <a:r>
              <a:rPr lang="en-US" dirty="0" smtClean="0"/>
              <a:t>Cardiac Arrest and Air Pollution</a:t>
            </a:r>
            <a:endParaRPr lang="en-US" dirty="0"/>
          </a:p>
        </p:txBody>
      </p:sp>
      <p:sp>
        <p:nvSpPr>
          <p:cNvPr id="4" name="Oval Callout 3"/>
          <p:cNvSpPr/>
          <p:nvPr/>
        </p:nvSpPr>
        <p:spPr>
          <a:xfrm>
            <a:off x="1858209" y="1417053"/>
            <a:ext cx="1537369" cy="895684"/>
          </a:xfrm>
          <a:prstGeom prst="wedgeEllipseCallout">
            <a:avLst>
              <a:gd name="adj1" fmla="val 75399"/>
              <a:gd name="adj2" fmla="val -40974"/>
            </a:avLst>
          </a:prstGeom>
          <a:solidFill>
            <a:schemeClr val="bg2">
              <a:lumMod val="90000"/>
            </a:schemeClr>
          </a:solidFill>
          <a:ln w="76200" cmpd="sng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000000"/>
                </a:solidFill>
              </a:rPr>
              <a:t>Monitors</a:t>
            </a:r>
          </a:p>
          <a:p>
            <a:pPr algn="ctr"/>
            <a:r>
              <a:rPr lang="en-US" b="1" dirty="0" smtClean="0">
                <a:solidFill>
                  <a:srgbClr val="000000"/>
                </a:solidFill>
              </a:rPr>
              <a:t>~40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6" name="Oval Callout 5"/>
          <p:cNvSpPr/>
          <p:nvPr/>
        </p:nvSpPr>
        <p:spPr>
          <a:xfrm>
            <a:off x="179135" y="2612190"/>
            <a:ext cx="1537369" cy="895684"/>
          </a:xfrm>
          <a:prstGeom prst="wedgeEllipseCallout">
            <a:avLst>
              <a:gd name="adj1" fmla="val 98008"/>
              <a:gd name="adj2" fmla="val 36638"/>
            </a:avLst>
          </a:prstGeom>
          <a:solidFill>
            <a:schemeClr val="bg2">
              <a:lumMod val="90000"/>
            </a:schemeClr>
          </a:solidFill>
          <a:ln w="76200" cmpd="sng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000000"/>
                </a:solidFill>
              </a:rPr>
              <a:t>Patients</a:t>
            </a:r>
          </a:p>
          <a:p>
            <a:pPr algn="ctr"/>
            <a:r>
              <a:rPr lang="en-US" b="1" dirty="0" smtClean="0">
                <a:solidFill>
                  <a:srgbClr val="000000"/>
                </a:solidFill>
              </a:rPr>
              <a:t>11,677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K.B.Ensor / ensor.rice.edu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81483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Looking Further at the Data</a:t>
            </a:r>
            <a:endParaRPr lang="en-US" dirty="0"/>
          </a:p>
        </p:txBody>
      </p:sp>
      <p:pic>
        <p:nvPicPr>
          <p:cNvPr id="9" name="Content Placeholder 8" descr="o3ohca.jpeg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t="-6034" b="-6034"/>
          <a:stretch>
            <a:fillRect/>
          </a:stretch>
        </p:blipFill>
        <p:spPr>
          <a:xfrm>
            <a:off x="3261362" y="777842"/>
            <a:ext cx="5425437" cy="6080158"/>
          </a:xfrm>
        </p:spPr>
      </p:pic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287867" y="1417638"/>
            <a:ext cx="2804162" cy="3745753"/>
          </a:xfrm>
        </p:spPr>
        <p:txBody>
          <a:bodyPr>
            <a:noAutofit/>
          </a:bodyPr>
          <a:lstStyle/>
          <a:p>
            <a:r>
              <a:rPr lang="en-US" sz="2400" dirty="0" smtClean="0"/>
              <a:t>Consider </a:t>
            </a:r>
            <a:r>
              <a:rPr lang="en-US" sz="2400" b="1" dirty="0" smtClean="0">
                <a:solidFill>
                  <a:schemeClr val="bg1">
                    <a:lumMod val="50000"/>
                  </a:schemeClr>
                </a:solidFill>
              </a:rPr>
              <a:t>average</a:t>
            </a:r>
            <a:r>
              <a:rPr lang="en-US" sz="2400" dirty="0" smtClean="0"/>
              <a:t> pollution level at each hour in the eight year period</a:t>
            </a:r>
          </a:p>
          <a:p>
            <a:r>
              <a:rPr lang="en-US" sz="2400" b="1" dirty="0" smtClean="0">
                <a:solidFill>
                  <a:srgbClr val="0000FF"/>
                </a:solidFill>
              </a:rPr>
              <a:t>Average</a:t>
            </a:r>
            <a:r>
              <a:rPr lang="en-US" sz="2400" dirty="0" smtClean="0"/>
              <a:t> pollution level at time of cardiac arrest</a:t>
            </a:r>
          </a:p>
          <a:p>
            <a:r>
              <a:rPr lang="en-US" sz="2400" dirty="0" smtClean="0"/>
              <a:t>Cardiac arrest events cluster at higher Ozone levels</a:t>
            </a:r>
          </a:p>
          <a:p>
            <a:r>
              <a:rPr lang="en-US" sz="2400" dirty="0" smtClean="0"/>
              <a:t>Scale is transformed to show features.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K.B.Ensor / ensor.rice.edu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91620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Linking – Point in Space Point in Time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87900" y="11175642"/>
            <a:ext cx="18866308" cy="136532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40300" y="11328042"/>
            <a:ext cx="18866308" cy="1365325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358105" y="3368842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92700" y="11507178"/>
            <a:ext cx="18866308" cy="136532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92700" y="11480442"/>
            <a:ext cx="18866308" cy="13653250"/>
          </a:xfrm>
          <a:prstGeom prst="rect">
            <a:avLst/>
          </a:prstGeom>
        </p:spPr>
      </p:pic>
      <p:pic>
        <p:nvPicPr>
          <p:cNvPr id="14" name="Content Placeholder 13"/>
          <p:cNvPicPr>
            <a:picLocks noGrp="1" noChangeAspect="1"/>
          </p:cNvPicPr>
          <p:nvPr>
            <p:ph idx="1"/>
          </p:nvPr>
        </p:nvPicPr>
        <p:blipFill>
          <a:blip r:embed="rId2"/>
          <a:srcRect t="12003" b="12003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2375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Analysis Roadmap</a:t>
            </a:r>
            <a:endParaRPr lang="en-US" dirty="0"/>
          </a:p>
        </p:txBody>
      </p:sp>
      <p:pic>
        <p:nvPicPr>
          <p:cNvPr id="7" name="Content Placeholder 6" descr="IMG_0066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868" r="-8868"/>
          <a:stretch>
            <a:fillRect/>
          </a:stretch>
        </p:blipFill>
        <p:spPr/>
      </p:pic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3124200" y="6352646"/>
            <a:ext cx="2895600" cy="365125"/>
          </a:xfrm>
        </p:spPr>
        <p:txBody>
          <a:bodyPr/>
          <a:lstStyle/>
          <a:p>
            <a:r>
              <a:rPr lang="en-US" smtClean="0"/>
              <a:t>K.B.Ensor / ensor.rice.edu</a:t>
            </a: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170593" y="5275428"/>
            <a:ext cx="2753273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Focus on Cardiac Arrest</a:t>
            </a:r>
            <a:endParaRPr lang="en-US" sz="32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00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397740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K.B.Ensor / ensor.rice.edu</a:t>
            </a:r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4479667" y="3244334"/>
            <a:ext cx="1846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564360" cy="1727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4360" y="0"/>
            <a:ext cx="4800760" cy="17272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082800"/>
            <a:ext cx="9144000" cy="267462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0" y="4782358"/>
            <a:ext cx="9144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 smtClean="0">
                <a:solidFill>
                  <a:srgbClr val="000090"/>
                </a:solidFill>
              </a:rPr>
              <a:t>MISSION: </a:t>
            </a:r>
            <a:r>
              <a:rPr lang="en-US" sz="2000" b="1" i="1" dirty="0">
                <a:solidFill>
                  <a:srgbClr val="000090"/>
                </a:solidFill>
              </a:rPr>
              <a:t> Advance understanding of the most important issues facing Houston and other leading urban centers through rigorous research, policy analysis, and public outreach; </a:t>
            </a:r>
            <a:r>
              <a:rPr lang="en-US" sz="2000" b="1" i="1" dirty="0" smtClean="0">
                <a:solidFill>
                  <a:srgbClr val="000090"/>
                </a:solidFill>
              </a:rPr>
              <a:t>and </a:t>
            </a:r>
            <a:r>
              <a:rPr lang="en-US" sz="2000" b="1" i="1" dirty="0">
                <a:solidFill>
                  <a:srgbClr val="000090"/>
                </a:solidFill>
              </a:rPr>
              <a:t>c</a:t>
            </a:r>
            <a:r>
              <a:rPr lang="en-US" sz="2000" b="1" i="1" dirty="0" smtClean="0">
                <a:solidFill>
                  <a:srgbClr val="000090"/>
                </a:solidFill>
              </a:rPr>
              <a:t>ollaborate </a:t>
            </a:r>
            <a:r>
              <a:rPr lang="en-US" sz="2000" b="1" i="1" dirty="0">
                <a:solidFill>
                  <a:srgbClr val="000090"/>
                </a:solidFill>
              </a:rPr>
              <a:t>with civic and political leaders to implement promising solutions to these critical urban issues.</a:t>
            </a:r>
            <a:r>
              <a:rPr lang="en-US" sz="2000" b="1" i="1" dirty="0" smtClean="0">
                <a:solidFill>
                  <a:srgbClr val="000090"/>
                </a:solidFill>
              </a:rPr>
              <a:t> </a:t>
            </a:r>
            <a:endParaRPr lang="en-US" sz="2000" b="1" i="1" dirty="0">
              <a:solidFill>
                <a:srgbClr val="00009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308494" y="2125299"/>
            <a:ext cx="2843409" cy="2585323"/>
          </a:xfrm>
          <a:prstGeom prst="rect">
            <a:avLst/>
          </a:prstGeom>
          <a:noFill/>
          <a:ln w="76200" cmpd="sng">
            <a:solidFill>
              <a:srgbClr val="0000FF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A THINK</a:t>
            </a:r>
          </a:p>
          <a:p>
            <a:pPr algn="ctr"/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AND</a:t>
            </a:r>
          </a:p>
          <a:p>
            <a:pPr algn="ctr"/>
            <a:r>
              <a:rPr lang="en-US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DO TANK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756922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22816" y="1917468"/>
            <a:ext cx="7642252" cy="4247317"/>
          </a:xfrm>
          <a:prstGeom prst="rect">
            <a:avLst/>
          </a:prstGeom>
          <a:solidFill>
            <a:srgbClr val="1F497D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Develop a data driven model for spatial interpolation and prediction of ambient ozone levels.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4294967295"/>
          </p:nvPr>
        </p:nvSpPr>
        <p:spPr>
          <a:xfrm>
            <a:off x="3124200" y="6352646"/>
            <a:ext cx="2895600" cy="365125"/>
          </a:xfrm>
        </p:spPr>
        <p:txBody>
          <a:bodyPr/>
          <a:lstStyle/>
          <a:p>
            <a:r>
              <a:rPr lang="en-US" smtClean="0"/>
              <a:t>K.B.Ensor / ensor.rice.edu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1924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 </a:t>
            </a:r>
            <a:r>
              <a:rPr lang="en-US" b="1" i="1" dirty="0" smtClean="0">
                <a:solidFill>
                  <a:srgbClr val="0000FF"/>
                </a:solidFill>
              </a:rPr>
              <a:t>WEALTH</a:t>
            </a:r>
            <a:r>
              <a:rPr lang="en-US" dirty="0" smtClean="0"/>
              <a:t> of Air Quality Measurements 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283756" y="1713485"/>
            <a:ext cx="8576499" cy="424731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1 decade 10x8760x</a:t>
            </a:r>
            <a:r>
              <a:rPr lang="en-US" sz="5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40x25</a:t>
            </a:r>
            <a:r>
              <a:rPr lang="en-US" sz="5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=</a:t>
            </a:r>
          </a:p>
          <a:p>
            <a:pPr algn="ctr"/>
            <a:r>
              <a:rPr lang="en-US" sz="5400" b="1" cap="all" dirty="0" smtClean="0">
                <a:ln w="0"/>
                <a:solidFill>
                  <a:srgbClr val="0000FF"/>
                </a:soli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  <a:reflection blurRad="6350" stA="55000" endA="50" endPos="85000" dir="5400000" sy="-100000" algn="bl" rotWithShape="0"/>
                </a:effectLst>
              </a:rPr>
              <a:t>87,600,000</a:t>
            </a:r>
          </a:p>
          <a:p>
            <a:pPr algn="ctr"/>
            <a:endParaRPr lang="en-US" sz="5400" b="1" cap="all" dirty="0" smtClean="0">
              <a:ln w="0"/>
              <a:solidFill>
                <a:srgbClr val="0000FF"/>
              </a:solidFill>
              <a:effectLst>
                <a:outerShdw blurRad="75057" dist="38100" dir="5400000" sy="-20000" rotWithShape="0">
                  <a:prstClr val="black">
                    <a:alpha val="25000"/>
                  </a:prstClr>
                </a:outerShdw>
                <a:reflection blurRad="6350" stA="55000" endA="50" endPos="85000" dir="5400000" sy="-100000" algn="bl" rotWithShape="0"/>
              </a:effectLst>
            </a:endParaRPr>
          </a:p>
          <a:p>
            <a:pPr algn="ctr"/>
            <a:r>
              <a:rPr lang="en-US" sz="5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5 decades=438,000,000</a:t>
            </a:r>
          </a:p>
          <a:p>
            <a:pPr algn="ctr"/>
            <a:r>
              <a:rPr lang="en-US" sz="5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Data points</a:t>
            </a:r>
            <a:endParaRPr lang="en-US" sz="54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K.B.Ensor / ensor.rice.edu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7486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74638"/>
            <a:ext cx="8229600" cy="1143000"/>
          </a:xfrm>
        </p:spPr>
        <p:txBody>
          <a:bodyPr>
            <a:normAutofit fontScale="90000"/>
          </a:bodyPr>
          <a:lstStyle/>
          <a:p>
            <a:pPr algn="r"/>
            <a:r>
              <a:rPr lang="en-US" dirty="0" smtClean="0"/>
              <a:t>Spatial Estimation/Prediction </a:t>
            </a:r>
            <a:br>
              <a:rPr lang="en-US" dirty="0" smtClean="0"/>
            </a:br>
            <a:r>
              <a:rPr lang="en-US" dirty="0" smtClean="0"/>
              <a:t>Works for </a:t>
            </a:r>
            <a:r>
              <a:rPr lang="en-US" b="1" dirty="0" smtClean="0">
                <a:solidFill>
                  <a:srgbClr val="0000FF"/>
                </a:solidFill>
              </a:rPr>
              <a:t>Ambient Ozone</a:t>
            </a:r>
            <a:endParaRPr lang="en-US" b="1" dirty="0">
              <a:solidFill>
                <a:srgbClr val="0000FF"/>
              </a:solidFill>
            </a:endParaRPr>
          </a:p>
        </p:txBody>
      </p:sp>
      <p:pic>
        <p:nvPicPr>
          <p:cNvPr id="4" name="Picture 3" descr="SpatialCo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3008" y="1600200"/>
            <a:ext cx="4680992" cy="4680992"/>
          </a:xfrm>
          <a:prstGeom prst="rect">
            <a:avLst/>
          </a:prstGeom>
        </p:spPr>
      </p:pic>
      <p:pic>
        <p:nvPicPr>
          <p:cNvPr id="9" name="Picture 8" descr="Ozone and PM monitors only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613" y="2007809"/>
            <a:ext cx="4427509" cy="386321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120571" y="4354286"/>
            <a:ext cx="535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90"/>
                </a:solidFill>
              </a:rPr>
              <a:t>561</a:t>
            </a:r>
            <a:endParaRPr lang="en-US" b="1" dirty="0">
              <a:solidFill>
                <a:srgbClr val="00009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380376" y="3356001"/>
            <a:ext cx="535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90"/>
                </a:solidFill>
              </a:rPr>
              <a:t>572</a:t>
            </a:r>
            <a:endParaRPr lang="en-US" b="1" dirty="0">
              <a:solidFill>
                <a:srgbClr val="00009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273904" y="5756831"/>
            <a:ext cx="535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90"/>
                </a:solidFill>
              </a:rPr>
              <a:t>620</a:t>
            </a:r>
            <a:endParaRPr lang="en-US" b="1" dirty="0">
              <a:solidFill>
                <a:srgbClr val="000090"/>
              </a:solidFill>
            </a:endParaRPr>
          </a:p>
        </p:txBody>
      </p:sp>
      <p:pic>
        <p:nvPicPr>
          <p:cNvPr id="10" name="Picture 9" descr="windrose.tif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2032000" cy="2032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K.B.Ensor / ensor.rice.edu</a:t>
            </a:r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4859867" y="2298095"/>
            <a:ext cx="914400" cy="747485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000090"/>
                </a:solidFill>
              </a:rPr>
              <a:t>26</a:t>
            </a:r>
            <a:endParaRPr lang="en-US" sz="2800" b="1" dirty="0">
              <a:solidFill>
                <a:srgbClr val="000090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5791201" y="3150382"/>
            <a:ext cx="914399" cy="891845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</a:rPr>
              <a:t>561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6917267" y="4076091"/>
            <a:ext cx="914400" cy="757163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000000"/>
                </a:solidFill>
              </a:rPr>
              <a:t>572</a:t>
            </a:r>
            <a:endParaRPr lang="en-US" sz="2400" b="1" dirty="0">
              <a:solidFill>
                <a:srgbClr val="000000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7831667" y="4956628"/>
            <a:ext cx="931333" cy="914400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000000"/>
                </a:solidFill>
              </a:rPr>
              <a:t>620</a:t>
            </a:r>
            <a:endParaRPr lang="en-US" sz="2400" b="1" dirty="0">
              <a:solidFill>
                <a:srgbClr val="000000"/>
              </a:solidFill>
            </a:endParaRPr>
          </a:p>
        </p:txBody>
      </p:sp>
      <p:sp>
        <p:nvSpPr>
          <p:cNvPr id="18" name="Oval 17"/>
          <p:cNvSpPr/>
          <p:nvPr/>
        </p:nvSpPr>
        <p:spPr>
          <a:xfrm>
            <a:off x="778934" y="2298096"/>
            <a:ext cx="643466" cy="609600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000090"/>
                </a:solidFill>
              </a:rPr>
              <a:t>26</a:t>
            </a:r>
            <a:endParaRPr lang="en-US" b="1" dirty="0">
              <a:solidFill>
                <a:srgbClr val="000090"/>
              </a:solidFill>
            </a:endParaRPr>
          </a:p>
        </p:txBody>
      </p:sp>
      <p:sp>
        <p:nvSpPr>
          <p:cNvPr id="19" name="Oval 18"/>
          <p:cNvSpPr/>
          <p:nvPr/>
        </p:nvSpPr>
        <p:spPr>
          <a:xfrm>
            <a:off x="3120571" y="4199465"/>
            <a:ext cx="761999" cy="490286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chemeClr val="tx1"/>
                </a:solidFill>
              </a:rPr>
              <a:t>561</a:t>
            </a:r>
            <a:endParaRPr lang="en-US" sz="1600" b="1" dirty="0">
              <a:solidFill>
                <a:schemeClr val="tx1"/>
              </a:solidFill>
            </a:endParaRPr>
          </a:p>
        </p:txBody>
      </p:sp>
      <p:sp>
        <p:nvSpPr>
          <p:cNvPr id="20" name="Oval 19"/>
          <p:cNvSpPr/>
          <p:nvPr/>
        </p:nvSpPr>
        <p:spPr>
          <a:xfrm>
            <a:off x="4250154" y="3150383"/>
            <a:ext cx="741957" cy="587045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rgbClr val="000000"/>
                </a:solidFill>
              </a:rPr>
              <a:t>572</a:t>
            </a:r>
            <a:endParaRPr lang="en-US" sz="1600" b="1" dirty="0">
              <a:solidFill>
                <a:srgbClr val="000000"/>
              </a:solidFill>
            </a:endParaRPr>
          </a:p>
        </p:txBody>
      </p:sp>
      <p:sp>
        <p:nvSpPr>
          <p:cNvPr id="21" name="Oval 20"/>
          <p:cNvSpPr/>
          <p:nvPr/>
        </p:nvSpPr>
        <p:spPr>
          <a:xfrm>
            <a:off x="2273904" y="5587999"/>
            <a:ext cx="757162" cy="460691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rgbClr val="000000"/>
                </a:solidFill>
              </a:rPr>
              <a:t>620</a:t>
            </a:r>
            <a:endParaRPr lang="en-US" sz="1600" b="1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625424" y="1052995"/>
            <a:ext cx="1296960" cy="58477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i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Wind</a:t>
            </a:r>
            <a:endParaRPr lang="en-US" sz="3200" b="1" i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1">
                  <a:lumMod val="5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481757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Spatial-Temporal Estimation Works Prediction</a:t>
            </a:r>
            <a:r>
              <a:rPr lang="en-US" dirty="0"/>
              <a:t> </a:t>
            </a:r>
            <a:r>
              <a:rPr lang="en-US" dirty="0" smtClean="0"/>
              <a:t>Works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K.B.Ensor / ensor.rice.edu</a:t>
            </a:r>
            <a:endParaRPr lang="en-US"/>
          </a:p>
        </p:txBody>
      </p:sp>
      <p:grpSp>
        <p:nvGrpSpPr>
          <p:cNvPr id="18" name="Group 17"/>
          <p:cNvGrpSpPr/>
          <p:nvPr/>
        </p:nvGrpSpPr>
        <p:grpSpPr>
          <a:xfrm>
            <a:off x="2006601" y="693659"/>
            <a:ext cx="6790266" cy="6358468"/>
            <a:chOff x="0" y="651935"/>
            <a:chExt cx="6790266" cy="6358468"/>
          </a:xfrm>
        </p:grpSpPr>
        <p:grpSp>
          <p:nvGrpSpPr>
            <p:cNvPr id="14" name="Group 13"/>
            <p:cNvGrpSpPr/>
            <p:nvPr/>
          </p:nvGrpSpPr>
          <p:grpSpPr>
            <a:xfrm>
              <a:off x="0" y="821764"/>
              <a:ext cx="6790266" cy="5896007"/>
              <a:chOff x="1100667" y="821764"/>
              <a:chExt cx="6790266" cy="5896007"/>
            </a:xfrm>
          </p:grpSpPr>
          <p:pic>
            <p:nvPicPr>
              <p:cNvPr id="3" name="Picture 2" descr="SpaceTimeCor.png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05460" y="821764"/>
                <a:ext cx="5896007" cy="5896007"/>
              </a:xfrm>
              <a:prstGeom prst="rect">
                <a:avLst/>
              </a:prstGeom>
            </p:spPr>
          </p:pic>
          <p:sp>
            <p:nvSpPr>
              <p:cNvPr id="5" name="Oval 4"/>
              <p:cNvSpPr/>
              <p:nvPr/>
            </p:nvSpPr>
            <p:spPr>
              <a:xfrm>
                <a:off x="1998134" y="1540933"/>
                <a:ext cx="762000" cy="573313"/>
              </a:xfrm>
              <a:prstGeom prst="ellipse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 smtClean="0">
                    <a:solidFill>
                      <a:srgbClr val="000090"/>
                    </a:solidFill>
                  </a:rPr>
                  <a:t>26</a:t>
                </a:r>
                <a:endParaRPr lang="en-US" sz="2800" b="1" dirty="0">
                  <a:solidFill>
                    <a:srgbClr val="000090"/>
                  </a:solidFill>
                </a:endParaRPr>
              </a:p>
            </p:txBody>
          </p:sp>
          <p:sp>
            <p:nvSpPr>
              <p:cNvPr id="6" name="Oval 5"/>
              <p:cNvSpPr/>
              <p:nvPr/>
            </p:nvSpPr>
            <p:spPr>
              <a:xfrm>
                <a:off x="2523069" y="2114245"/>
                <a:ext cx="863598" cy="657981"/>
              </a:xfrm>
              <a:prstGeom prst="ellipse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b="1" dirty="0" smtClean="0">
                    <a:solidFill>
                      <a:schemeClr val="tx1"/>
                    </a:solidFill>
                  </a:rPr>
                  <a:t>561</a:t>
                </a:r>
                <a:endParaRPr lang="en-US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7" name="Oval 6"/>
              <p:cNvSpPr/>
              <p:nvPr/>
            </p:nvSpPr>
            <p:spPr>
              <a:xfrm>
                <a:off x="3251200" y="2772227"/>
                <a:ext cx="762000" cy="544281"/>
              </a:xfrm>
              <a:prstGeom prst="ellipse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b="1" dirty="0" smtClean="0">
                    <a:solidFill>
                      <a:srgbClr val="000000"/>
                    </a:solidFill>
                  </a:rPr>
                  <a:t>572</a:t>
                </a:r>
                <a:endParaRPr lang="en-US" b="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" name="Oval 7"/>
              <p:cNvSpPr/>
              <p:nvPr/>
            </p:nvSpPr>
            <p:spPr>
              <a:xfrm>
                <a:off x="3818467" y="3316508"/>
                <a:ext cx="872066" cy="556385"/>
              </a:xfrm>
              <a:prstGeom prst="ellipse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b="1" dirty="0" smtClean="0">
                    <a:solidFill>
                      <a:srgbClr val="000000"/>
                    </a:solidFill>
                  </a:rPr>
                  <a:t>620</a:t>
                </a:r>
                <a:endParaRPr lang="en-US" sz="1600" b="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" name="Oval 8"/>
              <p:cNvSpPr/>
              <p:nvPr/>
            </p:nvSpPr>
            <p:spPr>
              <a:xfrm>
                <a:off x="6392334" y="5670241"/>
                <a:ext cx="872066" cy="556385"/>
              </a:xfrm>
              <a:prstGeom prst="ellipse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b="1" dirty="0" smtClean="0">
                    <a:solidFill>
                      <a:srgbClr val="000000"/>
                    </a:solidFill>
                  </a:rPr>
                  <a:t>620</a:t>
                </a:r>
                <a:endParaRPr lang="en-US" sz="1600" b="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0" name="Oval 9"/>
              <p:cNvSpPr/>
              <p:nvPr/>
            </p:nvSpPr>
            <p:spPr>
              <a:xfrm>
                <a:off x="5664201" y="5121120"/>
                <a:ext cx="762000" cy="544281"/>
              </a:xfrm>
              <a:prstGeom prst="ellipse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b="1" dirty="0" smtClean="0">
                    <a:solidFill>
                      <a:srgbClr val="000000"/>
                    </a:solidFill>
                  </a:rPr>
                  <a:t>572</a:t>
                </a:r>
                <a:endParaRPr lang="en-US" b="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1" name="Oval 10"/>
              <p:cNvSpPr/>
              <p:nvPr/>
            </p:nvSpPr>
            <p:spPr>
              <a:xfrm>
                <a:off x="5088470" y="4460717"/>
                <a:ext cx="778931" cy="657981"/>
              </a:xfrm>
              <a:prstGeom prst="ellipse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b="1" dirty="0" smtClean="0">
                    <a:solidFill>
                      <a:schemeClr val="tx1"/>
                    </a:solidFill>
                  </a:rPr>
                  <a:t>561</a:t>
                </a:r>
                <a:endParaRPr lang="en-US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2" name="Oval 11"/>
              <p:cNvSpPr/>
              <p:nvPr/>
            </p:nvSpPr>
            <p:spPr>
              <a:xfrm>
                <a:off x="4453467" y="3872893"/>
                <a:ext cx="762000" cy="573313"/>
              </a:xfrm>
              <a:prstGeom prst="ellipse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 smtClean="0">
                    <a:solidFill>
                      <a:srgbClr val="000090"/>
                    </a:solidFill>
                  </a:rPr>
                  <a:t>26</a:t>
                </a:r>
                <a:endParaRPr lang="en-US" sz="2800" b="1" dirty="0">
                  <a:solidFill>
                    <a:srgbClr val="000090"/>
                  </a:solidFill>
                </a:endParaRPr>
              </a:p>
            </p:txBody>
          </p:sp>
          <p:sp>
            <p:nvSpPr>
              <p:cNvPr id="13" name="Minus 12"/>
              <p:cNvSpPr/>
              <p:nvPr/>
            </p:nvSpPr>
            <p:spPr>
              <a:xfrm>
                <a:off x="1100667" y="3437467"/>
                <a:ext cx="6790266" cy="914400"/>
              </a:xfrm>
              <a:prstGeom prst="mathMinus">
                <a:avLst>
                  <a:gd name="adj1" fmla="val 11111"/>
                </a:avLst>
              </a:prstGeom>
              <a:solidFill>
                <a:srgbClr val="800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7" name="Minus 16"/>
            <p:cNvSpPr/>
            <p:nvPr/>
          </p:nvSpPr>
          <p:spPr>
            <a:xfrm rot="5400000">
              <a:off x="300569" y="3373969"/>
              <a:ext cx="6358468" cy="914400"/>
            </a:xfrm>
            <a:prstGeom prst="mathMinus">
              <a:avLst>
                <a:gd name="adj1" fmla="val 14815"/>
              </a:avLst>
            </a:prstGeom>
            <a:solidFill>
              <a:srgbClr val="80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60082" y="1996948"/>
            <a:ext cx="2451312" cy="58477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3200" dirty="0" smtClean="0"/>
              <a:t>Simultaneous</a:t>
            </a:r>
            <a:endParaRPr lang="en-US" sz="3200" dirty="0"/>
          </a:p>
        </p:txBody>
      </p:sp>
      <p:sp>
        <p:nvSpPr>
          <p:cNvPr id="16" name="TextBox 15"/>
          <p:cNvSpPr txBox="1"/>
          <p:nvPr/>
        </p:nvSpPr>
        <p:spPr>
          <a:xfrm>
            <a:off x="540181" y="4868034"/>
            <a:ext cx="1971213" cy="58477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3200" dirty="0" smtClean="0"/>
              <a:t>Lag 1 Hour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8966046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Air Quality Statistical Model for Ambient Ozone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 smtClean="0"/>
              <a:t>Spatial-temporal Gaussian process fit to transformed pollution data, meteorology + land use / roadways. </a:t>
            </a:r>
          </a:p>
          <a:p>
            <a:r>
              <a:rPr lang="en-US" b="1" dirty="0" smtClean="0">
                <a:solidFill>
                  <a:srgbClr val="000090"/>
                </a:solidFill>
              </a:rPr>
              <a:t>Large gain from temporal structure. </a:t>
            </a:r>
            <a:r>
              <a:rPr lang="en-US" dirty="0" smtClean="0"/>
              <a:t>Model parameters are a function of time of day. </a:t>
            </a:r>
          </a:p>
          <a:p>
            <a:r>
              <a:rPr lang="en-US" dirty="0" smtClean="0"/>
              <a:t>Working on short time-scales of 1 hour, exponential spatial and temporal covariance model is sufficient.</a:t>
            </a:r>
          </a:p>
          <a:p>
            <a:r>
              <a:rPr lang="en-US" i="1" dirty="0" smtClean="0">
                <a:solidFill>
                  <a:srgbClr val="FF0000"/>
                </a:solidFill>
              </a:rPr>
              <a:t>For short-term temporal studies improved estimates can be obtained using a hybrid statistical model fusing the observational data with physical/chemical models of air quality. </a:t>
            </a:r>
            <a:endParaRPr lang="en-US" i="1" dirty="0">
              <a:solidFill>
                <a:srgbClr val="FF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4294967295"/>
          </p:nvPr>
        </p:nvSpPr>
        <p:spPr>
          <a:xfrm>
            <a:off x="3124200" y="6352646"/>
            <a:ext cx="2895600" cy="365125"/>
          </a:xfrm>
        </p:spPr>
        <p:txBody>
          <a:bodyPr/>
          <a:lstStyle/>
          <a:p>
            <a:r>
              <a:rPr lang="en-US" smtClean="0"/>
              <a:t>K.B.Ensor / ensor.rice.edu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279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4" name="Picture 102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99" y="1361329"/>
            <a:ext cx="3379411" cy="2612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07525" name="Text Box 1029"/>
          <p:cNvSpPr txBox="1">
            <a:spLocks noChangeArrowheads="1"/>
          </p:cNvSpPr>
          <p:nvPr/>
        </p:nvSpPr>
        <p:spPr bwMode="auto">
          <a:xfrm>
            <a:off x="1066800" y="1600200"/>
            <a:ext cx="91281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Site E</a:t>
            </a:r>
          </a:p>
        </p:txBody>
      </p:sp>
      <p:pic>
        <p:nvPicPr>
          <p:cNvPr id="107526" name="Picture 103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5702" y="2830286"/>
            <a:ext cx="3656938" cy="28259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07527" name="Text Box 1031"/>
          <p:cNvSpPr txBox="1">
            <a:spLocks noChangeArrowheads="1"/>
          </p:cNvSpPr>
          <p:nvPr/>
        </p:nvSpPr>
        <p:spPr bwMode="auto">
          <a:xfrm>
            <a:off x="3995057" y="3048000"/>
            <a:ext cx="9413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dirty="0"/>
              <a:t>Site H</a:t>
            </a:r>
          </a:p>
        </p:txBody>
      </p:sp>
      <p:pic>
        <p:nvPicPr>
          <p:cNvPr id="107528" name="Picture 103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4114800"/>
            <a:ext cx="3276600" cy="2532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07529" name="Text Box 1033"/>
          <p:cNvSpPr txBox="1">
            <a:spLocks noChangeArrowheads="1"/>
          </p:cNvSpPr>
          <p:nvPr/>
        </p:nvSpPr>
        <p:spPr bwMode="auto">
          <a:xfrm>
            <a:off x="7010400" y="4114800"/>
            <a:ext cx="9413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Site G</a:t>
            </a:r>
          </a:p>
        </p:txBody>
      </p:sp>
      <p:pic>
        <p:nvPicPr>
          <p:cNvPr id="107530" name="Picture 1034" descr="C:\My Documents\TALKS\SRUW\map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7602" y="592667"/>
            <a:ext cx="3947798" cy="30522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07531" name="Line 1035"/>
          <p:cNvSpPr>
            <a:spLocks noChangeShapeType="1"/>
          </p:cNvSpPr>
          <p:nvPr/>
        </p:nvSpPr>
        <p:spPr bwMode="auto">
          <a:xfrm flipV="1">
            <a:off x="3069545" y="1143000"/>
            <a:ext cx="3144988" cy="762000"/>
          </a:xfrm>
          <a:prstGeom prst="line">
            <a:avLst/>
          </a:prstGeom>
          <a:noFill/>
          <a:ln w="38100" cap="sq">
            <a:solidFill>
              <a:schemeClr val="tx1"/>
            </a:solidFill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7532" name="Line 1036"/>
          <p:cNvSpPr>
            <a:spLocks noChangeShapeType="1"/>
          </p:cNvSpPr>
          <p:nvPr/>
        </p:nvSpPr>
        <p:spPr bwMode="auto">
          <a:xfrm flipV="1">
            <a:off x="4876800" y="1761067"/>
            <a:ext cx="1845733" cy="1782233"/>
          </a:xfrm>
          <a:prstGeom prst="line">
            <a:avLst/>
          </a:prstGeom>
          <a:noFill/>
          <a:ln w="38100" cap="sq">
            <a:solidFill>
              <a:schemeClr val="tx1"/>
            </a:solidFill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7533" name="Line 1037"/>
          <p:cNvSpPr>
            <a:spLocks noChangeShapeType="1"/>
          </p:cNvSpPr>
          <p:nvPr/>
        </p:nvSpPr>
        <p:spPr bwMode="auto">
          <a:xfrm flipH="1" flipV="1">
            <a:off x="6959600" y="1761066"/>
            <a:ext cx="694266" cy="2277533"/>
          </a:xfrm>
          <a:prstGeom prst="line">
            <a:avLst/>
          </a:prstGeom>
          <a:noFill/>
          <a:ln w="38100" cap="sq">
            <a:solidFill>
              <a:schemeClr val="tx1"/>
            </a:solidFill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3" name="Picture 12" descr="windrose.tif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143000" cy="1143000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K.B.Ensor / ensor.rice.edu</a:t>
            </a:r>
            <a:endParaRPr lang="en-US"/>
          </a:p>
        </p:txBody>
      </p:sp>
      <p:sp>
        <p:nvSpPr>
          <p:cNvPr id="107522" name="Rectangle 1026"/>
          <p:cNvSpPr>
            <a:spLocks noGrp="1" noChangeArrowheads="1"/>
          </p:cNvSpPr>
          <p:nvPr>
            <p:ph type="title"/>
          </p:nvPr>
        </p:nvSpPr>
        <p:spPr>
          <a:xfrm>
            <a:off x="355600" y="218329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2800" dirty="0"/>
              <a:t>Cross </a:t>
            </a:r>
            <a:r>
              <a:rPr lang="en-US" sz="2800" dirty="0" smtClean="0"/>
              <a:t>Validation – 3 Locations</a:t>
            </a:r>
            <a:br>
              <a:rPr lang="en-US" sz="2800" dirty="0" smtClean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5252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Out of Sample Residuals</a:t>
            </a:r>
            <a:br>
              <a:rPr lang="en-US" dirty="0" smtClean="0"/>
            </a:br>
            <a:endParaRPr lang="en-US" b="1" dirty="0">
              <a:solidFill>
                <a:srgbClr val="000090"/>
              </a:solidFill>
            </a:endParaRPr>
          </a:p>
        </p:txBody>
      </p:sp>
      <p:pic>
        <p:nvPicPr>
          <p:cNvPr id="7" name="Picture 3" descr="C:\Documents and Settings\kathy\My Documents\talks\hstres2.tif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 t="6701" b="6701"/>
          <a:stretch>
            <a:fillRect/>
          </a:stretch>
        </p:blipFill>
        <p:spPr bwMode="auto">
          <a:prstGeom prst="rect">
            <a:avLst/>
          </a:prstGeom>
          <a:noFill/>
        </p:spPr>
      </p:pic>
      <p:pic>
        <p:nvPicPr>
          <p:cNvPr id="8" name="Picture 7" descr="Ozone and PM monitors only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280" y="1729618"/>
            <a:ext cx="4760196" cy="415350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67619" y="2346476"/>
            <a:ext cx="3182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A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679924" y="2346476"/>
            <a:ext cx="3182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A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971523" y="5113048"/>
            <a:ext cx="3266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E46C0A"/>
                </a:solidFill>
              </a:rPr>
              <a:t>D</a:t>
            </a:r>
          </a:p>
        </p:txBody>
      </p:sp>
      <p:sp>
        <p:nvSpPr>
          <p:cNvPr id="12" name="Rectangle 11"/>
          <p:cNvSpPr/>
          <p:nvPr/>
        </p:nvSpPr>
        <p:spPr>
          <a:xfrm>
            <a:off x="7412652" y="4955383"/>
            <a:ext cx="3266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E46C0A"/>
                </a:solidFill>
              </a:rPr>
              <a:t>D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701927" y="2715808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B</a:t>
            </a: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518400" y="2346476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B</a:t>
            </a: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643638" y="4928382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4F6228"/>
                </a:solidFill>
              </a:rPr>
              <a:t>C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141752" y="3443159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C</a:t>
            </a:r>
          </a:p>
        </p:txBody>
      </p:sp>
      <p:pic>
        <p:nvPicPr>
          <p:cNvPr id="17" name="Picture 16" descr="windrose.tif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143000" cy="1143000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K.B.Ensor / ensor.rice.edu</a:t>
            </a:r>
            <a:endParaRPr lang="en-US"/>
          </a:p>
        </p:txBody>
      </p:sp>
      <p:grpSp>
        <p:nvGrpSpPr>
          <p:cNvPr id="21" name="Group 20"/>
          <p:cNvGrpSpPr/>
          <p:nvPr/>
        </p:nvGrpSpPr>
        <p:grpSpPr>
          <a:xfrm>
            <a:off x="5042143" y="1076980"/>
            <a:ext cx="3509189" cy="4673096"/>
            <a:chOff x="5042143" y="1076980"/>
            <a:chExt cx="3509189" cy="4673096"/>
          </a:xfrm>
        </p:grpSpPr>
        <p:grpSp>
          <p:nvGrpSpPr>
            <p:cNvPr id="5" name="Group 4"/>
            <p:cNvGrpSpPr/>
            <p:nvPr/>
          </p:nvGrpSpPr>
          <p:grpSpPr>
            <a:xfrm>
              <a:off x="5042143" y="2715809"/>
              <a:ext cx="3509189" cy="3034267"/>
              <a:chOff x="5042143" y="2715809"/>
              <a:chExt cx="3509189" cy="3034267"/>
            </a:xfrm>
          </p:grpSpPr>
          <p:sp>
            <p:nvSpPr>
              <p:cNvPr id="3" name="Frame 2"/>
              <p:cNvSpPr/>
              <p:nvPr/>
            </p:nvSpPr>
            <p:spPr>
              <a:xfrm>
                <a:off x="5042143" y="2715809"/>
                <a:ext cx="3509189" cy="535392"/>
              </a:xfrm>
              <a:prstGeom prst="frame">
                <a:avLst/>
              </a:prstGeom>
              <a:ln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000090"/>
                  </a:solidFill>
                </a:endParaRPr>
              </a:p>
            </p:txBody>
          </p:sp>
          <p:sp>
            <p:nvSpPr>
              <p:cNvPr id="18" name="Frame 17"/>
              <p:cNvSpPr/>
              <p:nvPr/>
            </p:nvSpPr>
            <p:spPr>
              <a:xfrm>
                <a:off x="5042143" y="5214684"/>
                <a:ext cx="3509189" cy="535392"/>
              </a:xfrm>
              <a:prstGeom prst="frame">
                <a:avLst/>
              </a:prstGeom>
              <a:ln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20" name="TextBox 19"/>
            <p:cNvSpPr txBox="1"/>
            <p:nvPr/>
          </p:nvSpPr>
          <p:spPr>
            <a:xfrm>
              <a:off x="5105728" y="1076980"/>
              <a:ext cx="303989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 smtClean="0">
                  <a:solidFill>
                    <a:schemeClr val="tx2"/>
                  </a:solidFill>
                </a:rPr>
                <a:t>The VALUE of TIME</a:t>
              </a:r>
              <a:endParaRPr lang="en-US" sz="2800" b="1" dirty="0">
                <a:solidFill>
                  <a:schemeClr val="tx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557427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Spatial-temporal interpolator evaluation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dirty="0" smtClean="0"/>
              <a:t>Cross-Validation results</a:t>
            </a:r>
          </a:p>
          <a:p>
            <a:r>
              <a:rPr lang="en-US" dirty="0" smtClean="0"/>
              <a:t>MAPE 3%</a:t>
            </a:r>
          </a:p>
          <a:p>
            <a:r>
              <a:rPr lang="en-US" dirty="0" smtClean="0"/>
              <a:t>MAPE for peak ozone (&gt;80ppb) is 9%</a:t>
            </a:r>
          </a:p>
          <a:p>
            <a:r>
              <a:rPr lang="en-US" dirty="0" smtClean="0"/>
              <a:t>MAPE for 1 step ahead forecast 8%</a:t>
            </a:r>
          </a:p>
          <a:p>
            <a:r>
              <a:rPr lang="en-US" dirty="0" smtClean="0"/>
              <a:t>MAPE for 2 step ahead forecast 12% 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dirty="0" smtClean="0"/>
              <a:t>COMMENTS</a:t>
            </a:r>
          </a:p>
          <a:p>
            <a:r>
              <a:rPr lang="en-US" dirty="0" smtClean="0"/>
              <a:t>Miss some “spikes” at a given site -- leads to “outlier detection”</a:t>
            </a:r>
          </a:p>
          <a:p>
            <a:r>
              <a:rPr lang="en-US" dirty="0" smtClean="0"/>
              <a:t>Under predict “ramp-ups”</a:t>
            </a:r>
          </a:p>
          <a:p>
            <a:r>
              <a:rPr lang="en-US" dirty="0" smtClean="0"/>
              <a:t>No obvious bias for any given site</a:t>
            </a:r>
          </a:p>
          <a:p>
            <a:r>
              <a:rPr lang="en-US" b="1" i="1" dirty="0" smtClean="0">
                <a:solidFill>
                  <a:srgbClr val="0000FF"/>
                </a:solidFill>
              </a:rPr>
              <a:t>Estimates are computationally “instantaneous” </a:t>
            </a:r>
          </a:p>
          <a:p>
            <a:pPr lvl="1"/>
            <a:endParaRPr lang="en-US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K.B.Ensor / ensor.rice.edu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07108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32910" y="2002135"/>
            <a:ext cx="8790958" cy="2585323"/>
          </a:xfrm>
          <a:prstGeom prst="rect">
            <a:avLst/>
          </a:prstGeom>
          <a:solidFill>
            <a:schemeClr val="tx2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Toward a </a:t>
            </a:r>
            <a:r>
              <a:rPr lang="en-US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real-time forecasting tool </a:t>
            </a:r>
            <a:r>
              <a:rPr lang="en-US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for local </a:t>
            </a:r>
            <a:r>
              <a:rPr lang="en-US" sz="5400" b="1" i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multi-pollutant </a:t>
            </a:r>
            <a:r>
              <a:rPr lang="en-US" sz="54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index </a:t>
            </a:r>
            <a:endParaRPr lang="en-US" sz="5400" b="1" i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K.B.Ensor / ensor.rice.edu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91612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dirty="0" smtClean="0"/>
              <a:t>Toward Multi-Pollutant Model</a:t>
            </a:r>
            <a:br>
              <a:rPr lang="en-US" sz="2400" dirty="0" smtClean="0"/>
            </a:br>
            <a:r>
              <a:rPr lang="en-US" sz="2400" dirty="0" smtClean="0"/>
              <a:t>Dynamic Analysis of Houston Correlations between Pollutants</a:t>
            </a:r>
            <a:endParaRPr lang="en-US" sz="2400" dirty="0"/>
          </a:p>
        </p:txBody>
      </p:sp>
      <p:pic>
        <p:nvPicPr>
          <p:cNvPr id="6" name="Content Placeholder 5" descr="3e Correlations for NSAO 7am.eps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164" r="-2164"/>
          <a:stretch>
            <a:fillRect/>
          </a:stretch>
        </p:blipFill>
        <p:spPr/>
      </p:pic>
      <p:pic>
        <p:nvPicPr>
          <p:cNvPr id="8" name="Content Placeholder 7" descr="3e Correlations for NSAO 2pm.eps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60" r="-1760"/>
          <a:stretch>
            <a:fillRect/>
          </a:stretch>
        </p:blipFill>
        <p:spPr/>
      </p:pic>
      <p:sp>
        <p:nvSpPr>
          <p:cNvPr id="10" name="TextBox 9"/>
          <p:cNvSpPr txBox="1"/>
          <p:nvPr/>
        </p:nvSpPr>
        <p:spPr>
          <a:xfrm>
            <a:off x="5659297" y="1383268"/>
            <a:ext cx="1884948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76200" cmpd="sng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2pm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489242" y="1383268"/>
            <a:ext cx="1884948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76200" cmpd="sng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7am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K.B.Ensor / ensor.rice.edu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943152" y="6180222"/>
            <a:ext cx="3410096" cy="64633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76200" cmpd="sng"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3 Years of Hourly Observations </a:t>
            </a:r>
          </a:p>
          <a:p>
            <a:pPr algn="ctr"/>
            <a:r>
              <a:rPr lang="en-US" dirty="0" smtClean="0"/>
              <a:t>Correlations change locally in time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11959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2190" y="4193773"/>
            <a:ext cx="7886700" cy="2387600"/>
          </a:xfrm>
        </p:spPr>
        <p:txBody>
          <a:bodyPr>
            <a:normAutofit fontScale="90000"/>
          </a:bodyPr>
          <a:lstStyle/>
          <a:p>
            <a:r>
              <a:rPr lang="en-US" sz="4800" b="1" dirty="0">
                <a:solidFill>
                  <a:schemeClr val="accent1">
                    <a:lumMod val="50000"/>
                  </a:schemeClr>
                </a:solidFill>
              </a:rPr>
              <a:t>Houston Urban Data Platform</a:t>
            </a:r>
            <a:br>
              <a:rPr lang="en-US" sz="4800" b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</a:rPr>
              <a:t>Katherine B. Ensor, Director</a:t>
            </a:r>
            <a:br>
              <a:rPr lang="en-US" sz="3600" b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</a:rPr>
              <a:t>Rudy Guerra, Co-Director</a:t>
            </a:r>
            <a:br>
              <a:rPr lang="en-US" sz="3600" b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</a:rPr>
              <a:t>http://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</a:rPr>
              <a:t>kinder.rice.edu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</a:rPr>
              <a:t>/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</a:rPr>
              <a:t>UrbanData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</a:rPr>
              <a:t>/</a:t>
            </a:r>
          </a:p>
        </p:txBody>
      </p:sp>
      <p:pic>
        <p:nvPicPr>
          <p:cNvPr id="4" name="Picture 3" descr="image00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7886" y="1391832"/>
            <a:ext cx="1790700" cy="257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756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4d.PC Loadings of NSAO-2pm.eps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04" t="-424" r="56251" b="424"/>
          <a:stretch/>
        </p:blipFill>
        <p:spPr>
          <a:xfrm>
            <a:off x="667975" y="762000"/>
            <a:ext cx="3424766" cy="5994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3338"/>
            <a:ext cx="8229600" cy="1143000"/>
          </a:xfrm>
        </p:spPr>
        <p:txBody>
          <a:bodyPr>
            <a:noAutofit/>
          </a:bodyPr>
          <a:lstStyle/>
          <a:p>
            <a:pPr algn="l"/>
            <a:r>
              <a:rPr lang="en-US" sz="2800" dirty="0" smtClean="0"/>
              <a:t>Pollution Mixture Changes Over Seasons and  By Time of Day</a:t>
            </a:r>
            <a:endParaRPr lang="en-US" sz="28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K.B.Ensor / ensor.rice.edu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4384842" y="892536"/>
            <a:ext cx="4438316" cy="584216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Arial"/>
              <a:buChar char="•"/>
            </a:pPr>
            <a:r>
              <a:rPr lang="en-US" sz="2000" b="1" dirty="0" smtClean="0">
                <a:solidFill>
                  <a:schemeClr val="tx1"/>
                </a:solidFill>
              </a:rPr>
              <a:t>Weights given to each standardized pollutant.</a:t>
            </a:r>
          </a:p>
          <a:p>
            <a:pPr marL="342900" indent="-342900">
              <a:buFont typeface="Arial"/>
              <a:buChar char="•"/>
            </a:pPr>
            <a:endParaRPr lang="en-US" sz="2000" b="1" dirty="0">
              <a:solidFill>
                <a:schemeClr val="tx1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US" sz="2000" b="1" dirty="0" smtClean="0">
                <a:solidFill>
                  <a:schemeClr val="tx1"/>
                </a:solidFill>
              </a:rPr>
              <a:t>2pm</a:t>
            </a:r>
          </a:p>
          <a:p>
            <a:pPr marL="342900" indent="-342900">
              <a:buFont typeface="Arial"/>
              <a:buChar char="•"/>
            </a:pPr>
            <a:endParaRPr lang="en-US" sz="2000" b="1" dirty="0">
              <a:solidFill>
                <a:schemeClr val="tx1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US" sz="2000" b="1" dirty="0" smtClean="0">
                <a:solidFill>
                  <a:schemeClr val="tx1"/>
                </a:solidFill>
              </a:rPr>
              <a:t>First two orthogonal component multi-pollutant linear mixture. </a:t>
            </a:r>
          </a:p>
          <a:p>
            <a:pPr marL="342900" indent="-342900">
              <a:buFont typeface="Arial"/>
              <a:buChar char="•"/>
            </a:pPr>
            <a:endParaRPr lang="en-US" sz="2000" b="1" dirty="0" smtClean="0">
              <a:solidFill>
                <a:schemeClr val="tx1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US" sz="2000" b="1" dirty="0" smtClean="0">
                <a:solidFill>
                  <a:schemeClr val="tx1"/>
                </a:solidFill>
              </a:rPr>
              <a:t>Weights vary by day.</a:t>
            </a:r>
          </a:p>
          <a:p>
            <a:pPr marL="342900" indent="-342900">
              <a:buFont typeface="Arial"/>
              <a:buChar char="•"/>
            </a:pPr>
            <a:endParaRPr lang="en-US" sz="2000" b="1" dirty="0">
              <a:solidFill>
                <a:schemeClr val="tx1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US" sz="2000" b="1" dirty="0" smtClean="0">
                <a:solidFill>
                  <a:schemeClr val="tx1"/>
                </a:solidFill>
              </a:rPr>
              <a:t>Different hour of the day will have different mixtures. </a:t>
            </a:r>
          </a:p>
          <a:p>
            <a:pPr marL="342900" indent="-342900">
              <a:buFont typeface="Arial"/>
              <a:buChar char="•"/>
            </a:pPr>
            <a:endParaRPr lang="en-US" sz="2000" b="1" dirty="0">
              <a:solidFill>
                <a:schemeClr val="tx1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US" sz="2000" b="1" dirty="0" smtClean="0">
                <a:solidFill>
                  <a:schemeClr val="tx1"/>
                </a:solidFill>
              </a:rPr>
              <a:t>Patterns in weights are interesting in their own right. </a:t>
            </a:r>
          </a:p>
          <a:p>
            <a:pPr marL="342900" indent="-342900">
              <a:buFont typeface="Arial"/>
              <a:buChar char="•"/>
            </a:pPr>
            <a:endParaRPr lang="en-US" sz="2000" b="1" dirty="0">
              <a:solidFill>
                <a:schemeClr val="tx1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US" sz="2000" b="1" dirty="0" smtClean="0">
                <a:solidFill>
                  <a:schemeClr val="tx1"/>
                </a:solidFill>
              </a:rPr>
              <a:t>Capture 60% to 90% of the variation.</a:t>
            </a:r>
            <a:endParaRPr lang="en-US" sz="2000" b="1" dirty="0">
              <a:solidFill>
                <a:schemeClr val="tx1"/>
              </a:solidFill>
            </a:endParaRP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98353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new_plot_gulf.pdf"/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8706" y="1589339"/>
            <a:ext cx="6197600" cy="4958080"/>
          </a:xfrm>
          <a:prstGeom prst="rect">
            <a:avLst/>
          </a:prstGeom>
          <a:ln w="76200" cmpd="sng">
            <a:solidFill>
              <a:srgbClr val="0000FF"/>
            </a:solidFill>
          </a:ln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609600" y="4270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0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Data Driven Space-Time Graphical Model for Dependence Between Pollutants</a:t>
            </a:r>
          </a:p>
          <a:p>
            <a:r>
              <a:rPr lang="en-US" dirty="0" err="1" smtClean="0"/>
              <a:t>Schweinberger</a:t>
            </a:r>
            <a:r>
              <a:rPr lang="en-US" dirty="0" smtClean="0"/>
              <a:t>, </a:t>
            </a:r>
            <a:r>
              <a:rPr lang="en-US" dirty="0" err="1" smtClean="0"/>
              <a:t>Babkin</a:t>
            </a:r>
            <a:r>
              <a:rPr lang="en-US" dirty="0" smtClean="0"/>
              <a:t> and Ensor (2016)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02654" y="1871580"/>
            <a:ext cx="198387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Causal Pollution Relationships</a:t>
            </a:r>
          </a:p>
          <a:p>
            <a:pPr algn="ctr"/>
            <a:endParaRPr lang="en-US" sz="2400" dirty="0"/>
          </a:p>
          <a:p>
            <a:pPr algn="ctr"/>
            <a:r>
              <a:rPr lang="en-US" sz="2400" dirty="0" smtClean="0"/>
              <a:t>1-Day Lag</a:t>
            </a:r>
            <a:endParaRPr lang="en-US" sz="2400" dirty="0"/>
          </a:p>
        </p:txBody>
      </p:sp>
      <p:grpSp>
        <p:nvGrpSpPr>
          <p:cNvPr id="19" name="Group 18"/>
          <p:cNvGrpSpPr/>
          <p:nvPr/>
        </p:nvGrpSpPr>
        <p:grpSpPr>
          <a:xfrm>
            <a:off x="374316" y="4291263"/>
            <a:ext cx="7205579" cy="2308324"/>
            <a:chOff x="374316" y="4291263"/>
            <a:chExt cx="7205579" cy="2308324"/>
          </a:xfrm>
        </p:grpSpPr>
        <p:sp>
          <p:nvSpPr>
            <p:cNvPr id="8" name="TextBox 7"/>
            <p:cNvSpPr txBox="1"/>
            <p:nvPr/>
          </p:nvSpPr>
          <p:spPr>
            <a:xfrm>
              <a:off x="374316" y="4291263"/>
              <a:ext cx="2112211" cy="2308324"/>
            </a:xfrm>
            <a:prstGeom prst="rect">
              <a:avLst/>
            </a:prstGeom>
            <a:noFill/>
            <a:ln w="57150" cmpd="sng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smtClean="0"/>
                <a:t>Potential sources</a:t>
              </a:r>
            </a:p>
            <a:p>
              <a:pPr algn="ctr"/>
              <a:endParaRPr lang="en-US" sz="2400" dirty="0" smtClean="0"/>
            </a:p>
            <a:p>
              <a:pPr algn="ctr"/>
              <a:r>
                <a:rPr lang="en-US" sz="2400" dirty="0" smtClean="0"/>
                <a:t>Generate 80% of local</a:t>
              </a:r>
            </a:p>
            <a:p>
              <a:pPr algn="ctr"/>
              <a:r>
                <a:rPr lang="en-US" sz="2400" dirty="0" smtClean="0"/>
                <a:t>dependence</a:t>
              </a:r>
            </a:p>
          </p:txBody>
        </p:sp>
        <p:cxnSp>
          <p:nvCxnSpPr>
            <p:cNvPr id="10" name="Straight Arrow Connector 9"/>
            <p:cNvCxnSpPr/>
            <p:nvPr/>
          </p:nvCxnSpPr>
          <p:spPr>
            <a:xfrm flipV="1">
              <a:off x="2486528" y="4438316"/>
              <a:ext cx="5093367" cy="120316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>
              <a:off x="2486527" y="4604085"/>
              <a:ext cx="3074736" cy="259347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>
              <a:off x="2486528" y="4604085"/>
              <a:ext cx="2793998" cy="743283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K.B.Ensor / ensor.rice.edu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79246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22816" y="1917468"/>
            <a:ext cx="7642252" cy="2585323"/>
          </a:xfrm>
          <a:prstGeom prst="rect">
            <a:avLst/>
          </a:prstGeom>
          <a:solidFill>
            <a:srgbClr val="1F497D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Understanding the </a:t>
            </a:r>
            <a:r>
              <a:rPr lang="en-US" sz="54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ACUTE</a:t>
            </a:r>
            <a:r>
              <a:rPr lang="en-US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Impact of Air Quality on Health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4294967295"/>
          </p:nvPr>
        </p:nvSpPr>
        <p:spPr>
          <a:xfrm>
            <a:off x="3124200" y="6352646"/>
            <a:ext cx="2895600" cy="365125"/>
          </a:xfrm>
        </p:spPr>
        <p:txBody>
          <a:bodyPr/>
          <a:lstStyle/>
          <a:p>
            <a:r>
              <a:rPr lang="en-US" smtClean="0"/>
              <a:t>K.B.Ensor / ensor.rice.edu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7465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Air Quality &amp; Health Link? HOW?</a:t>
            </a:r>
            <a:br>
              <a:rPr lang="en-US" dirty="0" smtClean="0"/>
            </a:br>
            <a:r>
              <a:rPr lang="en-US" sz="3100" dirty="0" smtClean="0"/>
              <a:t>Each Strategy has DIFFERENT Assumptions</a:t>
            </a:r>
            <a:endParaRPr lang="en-US" sz="3100" dirty="0"/>
          </a:p>
        </p:txBody>
      </p:sp>
      <p:pic>
        <p:nvPicPr>
          <p:cNvPr id="5" name="Content Placeholder 4" descr="IMG_0067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24" r="-424"/>
          <a:stretch>
            <a:fillRect/>
          </a:stretch>
        </p:blipFill>
        <p:spPr/>
      </p:pic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3124200" y="6352646"/>
            <a:ext cx="2895600" cy="365125"/>
          </a:xfrm>
        </p:spPr>
        <p:txBody>
          <a:bodyPr/>
          <a:lstStyle/>
          <a:p>
            <a:r>
              <a:rPr lang="en-US" smtClean="0"/>
              <a:t>K.B.Ensor / ensor.rice.edu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4536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22816" y="1917468"/>
            <a:ext cx="7642252" cy="1754327"/>
          </a:xfrm>
          <a:prstGeom prst="rect">
            <a:avLst/>
          </a:prstGeom>
          <a:solidFill>
            <a:srgbClr val="1F497D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1. DAILY COUNT </a:t>
            </a:r>
          </a:p>
          <a:p>
            <a:pPr algn="ctr"/>
            <a:r>
              <a:rPr lang="en-US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REGRESSION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4294967295"/>
          </p:nvPr>
        </p:nvSpPr>
        <p:spPr>
          <a:xfrm>
            <a:off x="3124200" y="6352646"/>
            <a:ext cx="2895600" cy="365125"/>
          </a:xfrm>
        </p:spPr>
        <p:txBody>
          <a:bodyPr/>
          <a:lstStyle/>
          <a:p>
            <a:r>
              <a:rPr lang="en-US" smtClean="0"/>
              <a:t>K.B.Ensor / ensor.rice.edu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8944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Ozone and Cardiac Arrest </a:t>
            </a:r>
            <a:br>
              <a:rPr lang="en-US" dirty="0" smtClean="0"/>
            </a:br>
            <a:r>
              <a:rPr lang="en-US" dirty="0" smtClean="0"/>
              <a:t>by Time of Day</a:t>
            </a:r>
            <a:endParaRPr lang="en-US" dirty="0"/>
          </a:p>
        </p:txBody>
      </p:sp>
      <p:pic>
        <p:nvPicPr>
          <p:cNvPr id="6" name="Content Placeholder 5" descr="BoxplotTimeOfDay"/>
          <p:cNvPicPr>
            <a:picLocks noGrp="1" noChangeAspect="1"/>
          </p:cNvPicPr>
          <p:nvPr>
            <p:ph idx="1"/>
          </p:nvPr>
        </p:nvPicPr>
        <p:blipFill>
          <a:blip r:embed="rId2"/>
          <a:srcRect l="-40915" r="-40915"/>
          <a:stretch>
            <a:fillRect/>
          </a:stretch>
        </p:blipFill>
        <p:spPr>
          <a:xfrm>
            <a:off x="457200" y="1583494"/>
            <a:ext cx="8229600" cy="4525963"/>
          </a:xfrm>
        </p:spPr>
      </p:pic>
      <p:sp>
        <p:nvSpPr>
          <p:cNvPr id="5" name="TextBox 4"/>
          <p:cNvSpPr txBox="1"/>
          <p:nvPr/>
        </p:nvSpPr>
        <p:spPr>
          <a:xfrm>
            <a:off x="6752492" y="1772356"/>
            <a:ext cx="1934308" cy="3970318"/>
          </a:xfrm>
          <a:prstGeom prst="rect">
            <a:avLst/>
          </a:prstGeom>
          <a:noFill/>
          <a:ln w="25400">
            <a:solidFill>
              <a:srgbClr val="00009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Focus analysis on hours 8 am to 6pm</a:t>
            </a:r>
          </a:p>
          <a:p>
            <a:pPr marL="285750" indent="-285750">
              <a:buFont typeface="Arial"/>
              <a:buChar char="•"/>
            </a:pPr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General constant number of heart attacks</a:t>
            </a:r>
          </a:p>
          <a:p>
            <a:pPr marL="285750" indent="-285750">
              <a:buFont typeface="Arial"/>
              <a:buChar char="•"/>
            </a:pPr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Minimize confounding effect of time of day</a:t>
            </a:r>
          </a:p>
          <a:p>
            <a:pPr marL="285750" indent="-285750">
              <a:buFont typeface="Arial"/>
              <a:buChar char="•"/>
            </a:pPr>
            <a:endParaRPr lang="en-US" dirty="0" smtClean="0"/>
          </a:p>
        </p:txBody>
      </p:sp>
      <p:sp>
        <p:nvSpPr>
          <p:cNvPr id="9" name="TextBox 8"/>
          <p:cNvSpPr txBox="1"/>
          <p:nvPr/>
        </p:nvSpPr>
        <p:spPr>
          <a:xfrm>
            <a:off x="4131083" y="4298462"/>
            <a:ext cx="1626252" cy="369332"/>
          </a:xfrm>
          <a:prstGeom prst="rect">
            <a:avLst/>
          </a:prstGeom>
          <a:noFill/>
          <a:ln w="25400">
            <a:solidFill>
              <a:srgbClr val="00009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57200" y="3357971"/>
            <a:ext cx="1799492" cy="923330"/>
          </a:xfrm>
          <a:prstGeom prst="rect">
            <a:avLst/>
          </a:prstGeom>
          <a:noFill/>
          <a:ln w="25400">
            <a:solidFill>
              <a:srgbClr val="00009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Ozone and OHCA events vary with time of day.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4294967295"/>
          </p:nvPr>
        </p:nvSpPr>
        <p:spPr>
          <a:xfrm>
            <a:off x="3124200" y="6352646"/>
            <a:ext cx="2895600" cy="365125"/>
          </a:xfrm>
        </p:spPr>
        <p:txBody>
          <a:bodyPr/>
          <a:lstStyle/>
          <a:p>
            <a:r>
              <a:rPr lang="en-US" smtClean="0"/>
              <a:t>K.B.Ensor / ensor.rice.edu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 </a:t>
            </a:r>
            <a:br>
              <a:rPr lang="en-US" dirty="0" smtClean="0"/>
            </a:br>
            <a:r>
              <a:rPr lang="en-US" dirty="0" smtClean="0"/>
              <a:t>Daily counts and Average Pollution</a:t>
            </a:r>
            <a:br>
              <a:rPr lang="en-US" dirty="0" smtClean="0"/>
            </a:br>
            <a:r>
              <a:rPr lang="en-US" dirty="0" smtClean="0"/>
              <a:t>Count regression model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40000" lnSpcReduction="20000"/>
          </a:bodyPr>
          <a:lstStyle/>
          <a:p>
            <a:pPr marL="0" indent="0">
              <a:buNone/>
            </a:pPr>
            <a:r>
              <a:rPr lang="en-US" sz="4400" dirty="0">
                <a:latin typeface="Arial Black"/>
                <a:cs typeface="Arial Black"/>
              </a:rPr>
              <a:t>I</a:t>
            </a:r>
            <a:r>
              <a:rPr lang="en-US" sz="4400" dirty="0" smtClean="0">
                <a:latin typeface="Arial Black"/>
                <a:cs typeface="Arial Black"/>
              </a:rPr>
              <a:t>mpact of ozone on CA prevalence found between 8am to 6pm</a:t>
            </a:r>
          </a:p>
          <a:p>
            <a:r>
              <a:rPr lang="en-US" sz="4000" b="1" i="1" dirty="0" smtClean="0">
                <a:solidFill>
                  <a:srgbClr val="4E439E"/>
                </a:solidFill>
              </a:rPr>
              <a:t>An association was found between CA prevalence and average ozone using a </a:t>
            </a:r>
            <a:r>
              <a:rPr lang="en-US" sz="4000" b="1" i="1" dirty="0" smtClean="0">
                <a:solidFill>
                  <a:srgbClr val="FF0000"/>
                </a:solidFill>
              </a:rPr>
              <a:t>time series Count Regression Model (quasi-Poisson)</a:t>
            </a:r>
            <a:r>
              <a:rPr lang="en-US" sz="4000" b="1" i="1" dirty="0" smtClean="0">
                <a:solidFill>
                  <a:srgbClr val="4E439E"/>
                </a:solidFill>
              </a:rPr>
              <a:t>.</a:t>
            </a:r>
          </a:p>
          <a:p>
            <a:r>
              <a:rPr lang="en-US" sz="4000" dirty="0" smtClean="0"/>
              <a:t>Daily counts of CA - the population size is assumed constant.</a:t>
            </a:r>
          </a:p>
          <a:p>
            <a:r>
              <a:rPr lang="en-US" sz="4000" dirty="0" smtClean="0"/>
              <a:t>8 hour Average Ambient Ozone Level between 9 am and 4pm</a:t>
            </a:r>
          </a:p>
          <a:p>
            <a:r>
              <a:rPr lang="en-US" sz="4000" dirty="0" smtClean="0"/>
              <a:t>Co-</a:t>
            </a:r>
            <a:r>
              <a:rPr lang="en-US" sz="4000" dirty="0" err="1" smtClean="0"/>
              <a:t>variates</a:t>
            </a:r>
            <a:r>
              <a:rPr lang="en-US" sz="4000" dirty="0" smtClean="0"/>
              <a:t>: </a:t>
            </a:r>
          </a:p>
          <a:p>
            <a:pPr lvl="1"/>
            <a:r>
              <a:rPr lang="en-US" sz="4000" dirty="0" smtClean="0"/>
              <a:t>Nonparametric function of</a:t>
            </a:r>
            <a:r>
              <a:rPr lang="en-US" sz="4000" i="1" dirty="0" smtClean="0"/>
              <a:t> average apparent temperature </a:t>
            </a:r>
            <a:r>
              <a:rPr lang="en-US" sz="4000" dirty="0" smtClean="0"/>
              <a:t>between 9am and 4pm</a:t>
            </a:r>
            <a:endParaRPr lang="en-US" sz="4000" i="1" dirty="0" smtClean="0"/>
          </a:p>
          <a:p>
            <a:pPr lvl="1"/>
            <a:r>
              <a:rPr lang="en-US" sz="4000" dirty="0" smtClean="0"/>
              <a:t>Average level of ozone between 9am and 4pm</a:t>
            </a:r>
          </a:p>
          <a:p>
            <a:r>
              <a:rPr lang="en-US" sz="4000" dirty="0" smtClean="0"/>
              <a:t>Exploratory analysis that does not take in to account patient co-morbidities. </a:t>
            </a:r>
          </a:p>
          <a:p>
            <a:pPr marL="457200" lvl="1" indent="0">
              <a:buNone/>
            </a:pPr>
            <a:endParaRPr lang="en-US" sz="4000" dirty="0" smtClean="0"/>
          </a:p>
          <a:p>
            <a:endParaRPr lang="en-US" sz="4000" dirty="0"/>
          </a:p>
        </p:txBody>
      </p:sp>
      <p:pic>
        <p:nvPicPr>
          <p:cNvPr id="5" name="Content Placeholder 7" descr="dcto3m.pdf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l="5384" r="5384"/>
          <a:stretch>
            <a:fillRect/>
          </a:stretch>
        </p:blipFill>
        <p:spPr>
          <a:xfrm>
            <a:off x="4648200" y="1583039"/>
            <a:ext cx="4038600" cy="4525963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K.B.Ensor / ensor.rice.edu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22816" y="1917468"/>
            <a:ext cx="7642252" cy="4247317"/>
          </a:xfrm>
          <a:prstGeom prst="rect">
            <a:avLst/>
          </a:prstGeom>
          <a:solidFill>
            <a:srgbClr val="1F497D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2. CASE-CROSSOVER</a:t>
            </a:r>
          </a:p>
          <a:p>
            <a:pPr algn="ctr"/>
            <a:r>
              <a:rPr lang="en-US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+</a:t>
            </a:r>
          </a:p>
          <a:p>
            <a:pPr algn="ctr"/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CONDITIONAL LOGISTIC REGRESSION</a:t>
            </a:r>
          </a:p>
          <a:p>
            <a:pPr algn="ctr"/>
            <a:r>
              <a:rPr lang="en-US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MAIN ANALYSIS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4294967295"/>
          </p:nvPr>
        </p:nvSpPr>
        <p:spPr>
          <a:xfrm>
            <a:off x="3124200" y="6352646"/>
            <a:ext cx="2895600" cy="365125"/>
          </a:xfrm>
        </p:spPr>
        <p:txBody>
          <a:bodyPr/>
          <a:lstStyle/>
          <a:p>
            <a:r>
              <a:rPr lang="en-US" smtClean="0"/>
              <a:t>K.B.Ensor / ensor.rice.edu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8944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Case-Crossover</a:t>
            </a:r>
            <a:br>
              <a:rPr lang="en-US" dirty="0" smtClean="0"/>
            </a:br>
            <a:r>
              <a:rPr lang="en-US" sz="3600" dirty="0" smtClean="0"/>
              <a:t>Time Stratified OR Bi-Directional Study Design </a:t>
            </a:r>
            <a:br>
              <a:rPr lang="en-US" sz="3600" dirty="0" smtClean="0"/>
            </a:b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sz="5200" b="1" dirty="0" smtClean="0">
                <a:solidFill>
                  <a:srgbClr val="FF0000"/>
                </a:solidFill>
              </a:rPr>
              <a:t>Subjects serve as their own control</a:t>
            </a:r>
          </a:p>
          <a:p>
            <a:r>
              <a:rPr lang="en-US" dirty="0" smtClean="0"/>
              <a:t>The pollution level at the time of the event is compared to the average pollution level at similar times </a:t>
            </a:r>
          </a:p>
          <a:p>
            <a:r>
              <a:rPr lang="en-US" dirty="0" smtClean="0"/>
              <a:t>For example, if the OHCA occurred at 10am on Tuesday, the level of ambient ozone at this time is compared to </a:t>
            </a:r>
          </a:p>
          <a:p>
            <a:pPr lvl="1"/>
            <a:r>
              <a:rPr lang="en-US" dirty="0" smtClean="0"/>
              <a:t>Time Stratified: 3 reference levels at the same time of day and day of week within the month.</a:t>
            </a:r>
          </a:p>
          <a:p>
            <a:pPr lvl="1"/>
            <a:r>
              <a:rPr lang="en-US" dirty="0" smtClean="0"/>
              <a:t>Bi-Directional: 1 or 2 reference levels at the same time of day and day of week before and after the event</a:t>
            </a:r>
          </a:p>
          <a:p>
            <a:r>
              <a:rPr lang="en-US" dirty="0" smtClean="0"/>
              <a:t>A logistic regression model, conditional on the patient, is used to evaluate the impact of ambient ozone.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3124200" y="6352646"/>
            <a:ext cx="2895600" cy="365125"/>
          </a:xfrm>
        </p:spPr>
        <p:txBody>
          <a:bodyPr/>
          <a:lstStyle/>
          <a:p>
            <a:r>
              <a:rPr lang="en-US" smtClean="0"/>
              <a:t>K.B.Ensor / ensor.rice.edu</a:t>
            </a:r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43467" y="5730427"/>
            <a:ext cx="7767333" cy="523220"/>
          </a:xfrm>
          <a:prstGeom prst="rect">
            <a:avLst/>
          </a:prstGeom>
          <a:solidFill>
            <a:schemeClr val="accent6"/>
          </a:solidFill>
        </p:spPr>
        <p:txBody>
          <a:bodyPr wrap="none" rtlCol="0">
            <a:spAutoFit/>
          </a:bodyPr>
          <a:lstStyle/>
          <a:p>
            <a:r>
              <a:rPr lang="en-US" sz="2800" dirty="0" smtClean="0"/>
              <a:t>Mean is equivalent to Poisson Regression Approach</a:t>
            </a:r>
            <a:r>
              <a:rPr lang="en-US" dirty="0" smtClean="0"/>
              <a:t>.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Conditional Logistic Model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17638"/>
            <a:ext cx="4038600" cy="2537514"/>
          </a:xfrm>
        </p:spPr>
        <p:txBody>
          <a:bodyPr>
            <a:normAutofit fontScale="92500"/>
          </a:bodyPr>
          <a:lstStyle/>
          <a:p>
            <a:r>
              <a:rPr lang="en-US" sz="2400" dirty="0" err="1"/>
              <a:t>T</a:t>
            </a:r>
            <a:r>
              <a:rPr lang="en-US" sz="2400" dirty="0" err="1" smtClean="0"/>
              <a:t>me</a:t>
            </a:r>
            <a:r>
              <a:rPr lang="en-US" sz="2400" dirty="0" smtClean="0"/>
              <a:t> and location of the OHCA </a:t>
            </a:r>
            <a:endParaRPr lang="en-US" dirty="0" smtClean="0"/>
          </a:p>
          <a:p>
            <a:r>
              <a:rPr lang="en-US" sz="2400" dirty="0" smtClean="0"/>
              <a:t>Event is the dependent variable</a:t>
            </a:r>
          </a:p>
          <a:p>
            <a:r>
              <a:rPr lang="en-US" sz="2400" dirty="0" smtClean="0"/>
              <a:t>Controls are “manufactured”</a:t>
            </a:r>
          </a:p>
          <a:p>
            <a:r>
              <a:rPr lang="en-US" sz="2400" b="1" dirty="0" smtClean="0">
                <a:solidFill>
                  <a:schemeClr val="accent2"/>
                </a:solidFill>
              </a:rPr>
              <a:t>The analysis is conditioned on the individual </a:t>
            </a:r>
            <a:r>
              <a:rPr lang="en-US" sz="2400" dirty="0" smtClean="0"/>
              <a:t>(e.g. </a:t>
            </a:r>
            <a:r>
              <a:rPr lang="en-US" sz="2400" dirty="0" err="1" smtClean="0"/>
              <a:t>EventID</a:t>
            </a:r>
            <a:r>
              <a:rPr lang="en-US" sz="2400" dirty="0" smtClean="0"/>
              <a:t>)</a:t>
            </a:r>
          </a:p>
        </p:txBody>
      </p:sp>
      <p:pic>
        <p:nvPicPr>
          <p:cNvPr id="5" name="Content Placeholder 4" descr="RelevantExposureOzoneHourOfDay.pdf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t="-6034" b="-6034"/>
          <a:stretch>
            <a:fillRect/>
          </a:stretch>
        </p:blipFill>
        <p:spPr>
          <a:xfrm>
            <a:off x="4648200" y="558801"/>
            <a:ext cx="4363464" cy="4890030"/>
          </a:xfrm>
          <a:noFill/>
        </p:spPr>
      </p:pic>
      <p:sp>
        <p:nvSpPr>
          <p:cNvPr id="6" name="TextBox 5"/>
          <p:cNvSpPr txBox="1"/>
          <p:nvPr/>
        </p:nvSpPr>
        <p:spPr>
          <a:xfrm>
            <a:off x="187523" y="4137715"/>
            <a:ext cx="4761726" cy="258532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Courier"/>
                <a:cs typeface="Courier"/>
              </a:rPr>
              <a:t>DATA EXAMPLE</a:t>
            </a:r>
          </a:p>
          <a:p>
            <a:r>
              <a:rPr lang="en-US" sz="1600" dirty="0" smtClean="0">
                <a:latin typeface="Courier"/>
                <a:cs typeface="Courier"/>
              </a:rPr>
              <a:t>head(datacombined[,c(3,4,5,19)])</a:t>
            </a:r>
          </a:p>
          <a:p>
            <a:r>
              <a:rPr lang="en-US" sz="1600" dirty="0" smtClean="0">
                <a:latin typeface="Courier"/>
                <a:cs typeface="Courier"/>
              </a:rPr>
              <a:t>  Event </a:t>
            </a:r>
            <a:r>
              <a:rPr lang="en-US" sz="1600" dirty="0" err="1" smtClean="0">
                <a:latin typeface="Courier"/>
                <a:cs typeface="Courier"/>
              </a:rPr>
              <a:t>EventID</a:t>
            </a:r>
            <a:r>
              <a:rPr lang="en-US" sz="1600" dirty="0" smtClean="0">
                <a:latin typeface="Courier"/>
                <a:cs typeface="Courier"/>
              </a:rPr>
              <a:t> Referent  O3aveL0h</a:t>
            </a:r>
          </a:p>
          <a:p>
            <a:r>
              <a:rPr lang="en-US" sz="1600" dirty="0" smtClean="0">
                <a:latin typeface="Courier"/>
                <a:cs typeface="Courier"/>
              </a:rPr>
              <a:t>1     1       1        0 15.942333</a:t>
            </a:r>
          </a:p>
          <a:p>
            <a:r>
              <a:rPr lang="en-US" sz="1600" dirty="0" smtClean="0">
                <a:latin typeface="Courier"/>
                <a:cs typeface="Courier"/>
              </a:rPr>
              <a:t>2     0       1        1 13.511613</a:t>
            </a:r>
          </a:p>
          <a:p>
            <a:r>
              <a:rPr lang="en-US" sz="1600" dirty="0" smtClean="0">
                <a:latin typeface="Courier"/>
                <a:cs typeface="Courier"/>
              </a:rPr>
              <a:t>3     0       1        2  1.746897</a:t>
            </a:r>
          </a:p>
          <a:p>
            <a:r>
              <a:rPr lang="en-US" sz="1600" dirty="0" smtClean="0">
                <a:latin typeface="Courier"/>
                <a:cs typeface="Courier"/>
              </a:rPr>
              <a:t>4     0       1        3  1.677097</a:t>
            </a:r>
          </a:p>
          <a:p>
            <a:r>
              <a:rPr lang="en-US" sz="1600" dirty="0" smtClean="0">
                <a:latin typeface="Courier"/>
                <a:cs typeface="Courier"/>
              </a:rPr>
              <a:t>5     1       2        0 25.411000</a:t>
            </a:r>
          </a:p>
          <a:p>
            <a:r>
              <a:rPr lang="en-US" sz="1600" dirty="0" smtClean="0">
                <a:latin typeface="Courier"/>
                <a:cs typeface="Courier"/>
              </a:rPr>
              <a:t>6     0       2        1 17.115000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K.B.Ensor / ensor.rice.edu</a:t>
            </a:r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2827867" y="4842932"/>
            <a:ext cx="5621866" cy="1760060"/>
            <a:chOff x="2827867" y="4842932"/>
            <a:chExt cx="5621866" cy="1760060"/>
          </a:xfrm>
        </p:grpSpPr>
        <p:sp>
          <p:nvSpPr>
            <p:cNvPr id="7" name="Frame 6"/>
            <p:cNvSpPr/>
            <p:nvPr/>
          </p:nvSpPr>
          <p:spPr>
            <a:xfrm>
              <a:off x="2827867" y="4842932"/>
              <a:ext cx="1820334" cy="1202267"/>
            </a:xfrm>
            <a:prstGeom prst="frame">
              <a:avLst>
                <a:gd name="adj1" fmla="val 5580"/>
              </a:avLst>
            </a:prstGeom>
            <a:solidFill>
              <a:srgbClr val="800000"/>
            </a:solidFill>
            <a:ln>
              <a:solidFill>
                <a:srgbClr val="8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5367866" y="5033332"/>
              <a:ext cx="3081867" cy="156966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2400" dirty="0" smtClean="0"/>
                <a:t>15.9ppb (case) is compared to (controls) 13.5ppb, 1.7ppb and 1.7ppb</a:t>
              </a:r>
              <a:endParaRPr lang="en-US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39999595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vault.jpg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342" y="1086982"/>
            <a:ext cx="5462086" cy="5462086"/>
          </a:xfrm>
          <a:prstGeom prst="ellipse">
            <a:avLst/>
          </a:prstGeom>
          <a:ln w="190500" cap="rnd">
            <a:solidFill>
              <a:srgbClr val="0C5FFF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5" name="Rectangle 4"/>
          <p:cNvSpPr/>
          <p:nvPr/>
        </p:nvSpPr>
        <p:spPr>
          <a:xfrm>
            <a:off x="2414281" y="1426554"/>
            <a:ext cx="175833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9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VRDE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009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6" name="Cloud 5"/>
          <p:cNvSpPr/>
          <p:nvPr/>
        </p:nvSpPr>
        <p:spPr>
          <a:xfrm>
            <a:off x="1304294" y="4908584"/>
            <a:ext cx="2024780" cy="1440728"/>
          </a:xfrm>
          <a:prstGeom prst="cloud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000090"/>
                </a:solidFill>
              </a:rPr>
              <a:t>AWS</a:t>
            </a:r>
            <a:endParaRPr lang="en-US" sz="3200" b="1" dirty="0">
              <a:solidFill>
                <a:srgbClr val="000090"/>
              </a:solidFill>
            </a:endParaRPr>
          </a:p>
        </p:txBody>
      </p:sp>
      <p:cxnSp>
        <p:nvCxnSpPr>
          <p:cNvPr id="8" name="Curved Connector 7"/>
          <p:cNvCxnSpPr/>
          <p:nvPr/>
        </p:nvCxnSpPr>
        <p:spPr>
          <a:xfrm rot="10800000" flipV="1">
            <a:off x="2942934" y="4405140"/>
            <a:ext cx="772279" cy="1006888"/>
          </a:xfrm>
          <a:prstGeom prst="curvedConnector3">
            <a:avLst/>
          </a:prstGeom>
          <a:ln w="76200" cmpd="sng">
            <a:solidFill>
              <a:srgbClr val="00009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5690561" y="2323122"/>
            <a:ext cx="3477747" cy="923330"/>
          </a:xfrm>
          <a:prstGeom prst="rect">
            <a:avLst/>
          </a:prstGeom>
          <a:noFill/>
          <a:effectLst>
            <a:reflection blurRad="6350" stA="50000" endA="300" endPos="90000" dist="50800" dir="5400000" sy="-100000" algn="bl" rotWithShape="0"/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9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VRDE+AWS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009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Urban Data Platform Repository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2419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Time Stratified Case-Crossover</a:t>
            </a:r>
            <a:br>
              <a:rPr lang="en-US" dirty="0" smtClean="0"/>
            </a:br>
            <a:r>
              <a:rPr lang="en-US" dirty="0" smtClean="0"/>
              <a:t>Spatial-Average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267339" cy="4525963"/>
          </a:xfrm>
        </p:spPr>
        <p:txBody>
          <a:bodyPr>
            <a:normAutofit fontScale="70000" lnSpcReduction="20000"/>
          </a:bodyPr>
          <a:lstStyle/>
          <a:p>
            <a:r>
              <a:rPr lang="en-US" sz="3100" dirty="0" smtClean="0"/>
              <a:t>Final predictor variable is </a:t>
            </a:r>
            <a:r>
              <a:rPr lang="en-US" sz="3100" b="1" i="1" dirty="0" smtClean="0">
                <a:solidFill>
                  <a:srgbClr val="4E439E"/>
                </a:solidFill>
              </a:rPr>
              <a:t>aggregate ozone over a 3 hour window </a:t>
            </a:r>
            <a:r>
              <a:rPr lang="en-US" sz="3100" dirty="0" smtClean="0"/>
              <a:t>leading up to the event</a:t>
            </a:r>
          </a:p>
          <a:p>
            <a:pPr marL="0" indent="0">
              <a:buNone/>
            </a:pPr>
            <a:r>
              <a:rPr lang="en-US" sz="3100" dirty="0" smtClean="0"/>
              <a:t> </a:t>
            </a:r>
          </a:p>
          <a:p>
            <a:r>
              <a:rPr lang="en-US" sz="3100" dirty="0" smtClean="0"/>
              <a:t>Co-morbidities are included in the model.</a:t>
            </a:r>
          </a:p>
          <a:p>
            <a:pPr marL="0" indent="0">
              <a:buNone/>
            </a:pPr>
            <a:endParaRPr lang="en-US" sz="3100" dirty="0" smtClean="0"/>
          </a:p>
          <a:p>
            <a:r>
              <a:rPr lang="en-US" sz="3100" dirty="0" smtClean="0"/>
              <a:t>Each </a:t>
            </a:r>
            <a:r>
              <a:rPr lang="en-US" sz="3100" dirty="0"/>
              <a:t>20 ppb increase in ozone in the previous </a:t>
            </a:r>
            <a:endParaRPr lang="en-US" sz="3100" dirty="0" smtClean="0"/>
          </a:p>
          <a:p>
            <a:pPr lvl="1"/>
            <a:r>
              <a:rPr lang="en-US" sz="2700" dirty="0">
                <a:solidFill>
                  <a:schemeClr val="accent2"/>
                </a:solidFill>
              </a:rPr>
              <a:t>0</a:t>
            </a:r>
            <a:r>
              <a:rPr lang="en-US" sz="2700" dirty="0" smtClean="0">
                <a:solidFill>
                  <a:schemeClr val="accent2"/>
                </a:solidFill>
              </a:rPr>
              <a:t> </a:t>
            </a:r>
            <a:r>
              <a:rPr lang="en-US" sz="2700" dirty="0">
                <a:solidFill>
                  <a:schemeClr val="accent2"/>
                </a:solidFill>
              </a:rPr>
              <a:t>to 3 hours was associated with </a:t>
            </a:r>
            <a:r>
              <a:rPr lang="en-US" sz="2700" dirty="0" smtClean="0">
                <a:solidFill>
                  <a:schemeClr val="accent2"/>
                </a:solidFill>
              </a:rPr>
              <a:t>a </a:t>
            </a:r>
          </a:p>
          <a:p>
            <a:pPr lvl="1"/>
            <a:r>
              <a:rPr lang="en-US" sz="2700" dirty="0" smtClean="0">
                <a:solidFill>
                  <a:schemeClr val="accent2"/>
                </a:solidFill>
              </a:rPr>
              <a:t>4.4% </a:t>
            </a:r>
            <a:r>
              <a:rPr lang="en-US" sz="2700" dirty="0">
                <a:solidFill>
                  <a:schemeClr val="accent2"/>
                </a:solidFill>
              </a:rPr>
              <a:t>increased </a:t>
            </a:r>
            <a:r>
              <a:rPr lang="en-US" sz="2700" dirty="0" smtClean="0">
                <a:solidFill>
                  <a:schemeClr val="accent2"/>
                </a:solidFill>
              </a:rPr>
              <a:t>risk of CA</a:t>
            </a:r>
          </a:p>
          <a:p>
            <a:pPr marL="457200" lvl="1" indent="0">
              <a:buNone/>
            </a:pPr>
            <a:r>
              <a:rPr lang="en-US" sz="2700" dirty="0" smtClean="0">
                <a:solidFill>
                  <a:schemeClr val="accent2"/>
                </a:solidFill>
              </a:rPr>
              <a:t>(95</a:t>
            </a:r>
            <a:r>
              <a:rPr lang="en-US" sz="2700" dirty="0">
                <a:solidFill>
                  <a:schemeClr val="accent2"/>
                </a:solidFill>
              </a:rPr>
              <a:t>% </a:t>
            </a:r>
            <a:r>
              <a:rPr lang="en-US" sz="2700" dirty="0" smtClean="0">
                <a:solidFill>
                  <a:schemeClr val="accent2"/>
                </a:solidFill>
              </a:rPr>
              <a:t>CI: </a:t>
            </a:r>
            <a:r>
              <a:rPr lang="en-US" sz="2700" dirty="0">
                <a:solidFill>
                  <a:schemeClr val="accent2"/>
                </a:solidFill>
              </a:rPr>
              <a:t>1.004 to 1.085)</a:t>
            </a:r>
            <a:r>
              <a:rPr lang="en-US" dirty="0">
                <a:solidFill>
                  <a:schemeClr val="accent2"/>
                </a:solidFill>
              </a:rPr>
              <a:t>. </a:t>
            </a:r>
            <a:endParaRPr lang="en-US" dirty="0" smtClean="0">
              <a:solidFill>
                <a:schemeClr val="accent2"/>
              </a:solidFill>
            </a:endParaRPr>
          </a:p>
        </p:txBody>
      </p:sp>
      <p:pic>
        <p:nvPicPr>
          <p:cNvPr id="5" name="Content Placeholder 4" descr="The SGPlot Procedure"/>
          <p:cNvPicPr>
            <a:picLocks noGrp="1"/>
          </p:cNvPicPr>
          <p:nvPr>
            <p:ph sz="half" idx="2"/>
          </p:nvPr>
        </p:nvPicPr>
        <p:blipFill>
          <a:blip r:embed="rId3" cstate="print"/>
          <a:srcRect l="8883" r="8883"/>
          <a:stretch>
            <a:fillRect/>
          </a:stretch>
        </p:blipFill>
        <p:spPr bwMode="auto">
          <a:xfrm>
            <a:off x="3724275" y="1600200"/>
            <a:ext cx="4962525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K.B.Ensor / ensor.rice.edu</a:t>
            </a:r>
            <a:endParaRPr lang="en-US"/>
          </a:p>
        </p:txBody>
      </p:sp>
      <p:sp>
        <p:nvSpPr>
          <p:cNvPr id="6" name="Frame 5"/>
          <p:cNvSpPr/>
          <p:nvPr/>
        </p:nvSpPr>
        <p:spPr>
          <a:xfrm>
            <a:off x="5608319" y="1727200"/>
            <a:ext cx="3264747" cy="1693333"/>
          </a:xfrm>
          <a:prstGeom prst="frame">
            <a:avLst>
              <a:gd name="adj1" fmla="val 1297"/>
            </a:avLst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" name="Donut 6"/>
          <p:cNvSpPr/>
          <p:nvPr/>
        </p:nvSpPr>
        <p:spPr>
          <a:xfrm>
            <a:off x="5452534" y="5130799"/>
            <a:ext cx="3691466" cy="682413"/>
          </a:xfrm>
          <a:prstGeom prst="donut">
            <a:avLst>
              <a:gd name="adj" fmla="val 2356"/>
            </a:avLst>
          </a:prstGeom>
          <a:solidFill>
            <a:srgbClr val="C0504D"/>
          </a:solidFill>
          <a:ln>
            <a:solidFill>
              <a:srgbClr val="C0504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Consider Sub-Populations</a:t>
            </a:r>
            <a:endParaRPr lang="en-US" dirty="0"/>
          </a:p>
        </p:txBody>
      </p:sp>
      <p:pic>
        <p:nvPicPr>
          <p:cNvPr id="5" name="Content Placeholder 4" descr="RRCISegmented.jpeg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t="-6034" b="-6034"/>
          <a:stretch>
            <a:fillRect/>
          </a:stretch>
        </p:blipFill>
        <p:spPr>
          <a:xfrm>
            <a:off x="338666" y="973480"/>
            <a:ext cx="4799929" cy="5379166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38596" y="1908706"/>
            <a:ext cx="3548204" cy="3916362"/>
          </a:xfrm>
        </p:spPr>
        <p:txBody>
          <a:bodyPr>
            <a:noAutofit/>
          </a:bodyPr>
          <a:lstStyle/>
          <a:p>
            <a:r>
              <a:rPr lang="en-US" sz="2000" dirty="0" smtClean="0"/>
              <a:t>Since subject specific information is available for the case-crossover analysis we can explore different sub-classifications</a:t>
            </a:r>
          </a:p>
          <a:p>
            <a:r>
              <a:rPr lang="en-US" sz="2000" dirty="0" smtClean="0"/>
              <a:t>Patients with pre-exiting conditions, older patients, males and African Americans are at increased risk.</a:t>
            </a:r>
          </a:p>
          <a:p>
            <a:r>
              <a:rPr lang="en-US" sz="2000" dirty="0" smtClean="0"/>
              <a:t>We also segmented by summer and winter months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K.B.Ensor / ensor.rice.edu</a:t>
            </a:r>
            <a:endParaRPr lang="en-US"/>
          </a:p>
        </p:txBody>
      </p:sp>
      <p:sp>
        <p:nvSpPr>
          <p:cNvPr id="6" name="Donut 5"/>
          <p:cNvSpPr/>
          <p:nvPr/>
        </p:nvSpPr>
        <p:spPr>
          <a:xfrm>
            <a:off x="1286932" y="4671059"/>
            <a:ext cx="2472267" cy="476675"/>
          </a:xfrm>
          <a:prstGeom prst="donut">
            <a:avLst>
              <a:gd name="adj" fmla="val 2356"/>
            </a:avLst>
          </a:prstGeom>
          <a:solidFill>
            <a:srgbClr val="C0504D"/>
          </a:solidFill>
          <a:ln>
            <a:solidFill>
              <a:srgbClr val="C0504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22816" y="799868"/>
            <a:ext cx="7642252" cy="4247317"/>
          </a:xfrm>
          <a:prstGeom prst="rect">
            <a:avLst/>
          </a:prstGeom>
          <a:solidFill>
            <a:srgbClr val="1F497D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3. LOG GAUSSIAN COX PROCESS</a:t>
            </a:r>
          </a:p>
          <a:p>
            <a:r>
              <a:rPr lang="is-IS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A</a:t>
            </a:r>
            <a:r>
              <a:rPr lang="is-I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dditional goal of multiple endpoints and covariates 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4294967295"/>
          </p:nvPr>
        </p:nvSpPr>
        <p:spPr>
          <a:xfrm>
            <a:off x="3124200" y="6352646"/>
            <a:ext cx="2895600" cy="365125"/>
          </a:xfrm>
        </p:spPr>
        <p:txBody>
          <a:bodyPr/>
          <a:lstStyle/>
          <a:p>
            <a:r>
              <a:rPr lang="en-US" smtClean="0"/>
              <a:t>K.B.Ensor / ensor.rice.edu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78629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Log Gaussian Cox Process</a:t>
            </a:r>
            <a:br>
              <a:rPr lang="en-US" dirty="0" smtClean="0"/>
            </a:br>
            <a:r>
              <a:rPr lang="en-US" dirty="0" smtClean="0"/>
              <a:t>Doubly Stochastic Process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Grid the space</a:t>
            </a:r>
          </a:p>
          <a:p>
            <a:r>
              <a:rPr lang="en-US" dirty="0" smtClean="0"/>
              <a:t>Poisson regression model within each grid cell</a:t>
            </a:r>
          </a:p>
          <a:p>
            <a:r>
              <a:rPr lang="en-US" dirty="0" smtClean="0"/>
              <a:t>Intensity of the Poisson regression is a stochastic process</a:t>
            </a:r>
          </a:p>
          <a:p>
            <a:r>
              <a:rPr lang="en-US" dirty="0" smtClean="0"/>
              <a:t>Conditional on the observed intensity, the grid cell counts </a:t>
            </a:r>
            <a:r>
              <a:rPr lang="en-US" smtClean="0"/>
              <a:t>follow a </a:t>
            </a:r>
            <a:r>
              <a:rPr lang="en-US" dirty="0" smtClean="0"/>
              <a:t>nonhomogeneous Poisson process. 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3124200" y="6352646"/>
            <a:ext cx="2895600" cy="365125"/>
          </a:xfrm>
        </p:spPr>
        <p:txBody>
          <a:bodyPr/>
          <a:lstStyle/>
          <a:p>
            <a:r>
              <a:rPr lang="en-US" smtClean="0"/>
              <a:t>K.B.Ensor / ensor.rice.edu</a:t>
            </a:r>
            <a:endParaRPr lang="en-US"/>
          </a:p>
        </p:txBody>
      </p:sp>
      <p:sp>
        <p:nvSpPr>
          <p:cNvPr id="5" name="Diamond 4"/>
          <p:cNvSpPr/>
          <p:nvPr/>
        </p:nvSpPr>
        <p:spPr>
          <a:xfrm>
            <a:off x="3454400" y="4750859"/>
            <a:ext cx="5689600" cy="1966912"/>
          </a:xfrm>
          <a:prstGeom prst="diamond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en-US" sz="2000" b="1" dirty="0" smtClean="0"/>
              <a:t>Slow – at our scale.</a:t>
            </a:r>
          </a:p>
          <a:p>
            <a:pPr algn="ctr"/>
            <a:r>
              <a:rPr lang="en-US" sz="2000" dirty="0" smtClean="0"/>
              <a:t>Working on strategic computational strategies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2077637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22816" y="1917468"/>
            <a:ext cx="7642252" cy="3416320"/>
          </a:xfrm>
          <a:prstGeom prst="rect">
            <a:avLst/>
          </a:prstGeom>
          <a:solidFill>
            <a:srgbClr val="1F497D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Ambient air quality as a PROXY for exposure?</a:t>
            </a:r>
          </a:p>
          <a:p>
            <a:pPr algn="ctr"/>
            <a:r>
              <a:rPr lang="en-US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Can we address this assumption?</a:t>
            </a:r>
            <a:endParaRPr lang="en-US" sz="5400" b="1" cap="none" spc="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4294967295"/>
          </p:nvPr>
        </p:nvSpPr>
        <p:spPr>
          <a:xfrm>
            <a:off x="3124200" y="6352646"/>
            <a:ext cx="2895600" cy="365125"/>
          </a:xfrm>
        </p:spPr>
        <p:txBody>
          <a:bodyPr/>
          <a:lstStyle/>
          <a:p>
            <a:r>
              <a:rPr lang="en-US" smtClean="0"/>
              <a:t>K.B.Ensor / ensor.rice.edu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076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s-IS" dirty="0" smtClean="0"/>
              <a:t>Exposure for </a:t>
            </a:r>
            <a:r>
              <a:rPr lang="is-IS" b="1" i="1" dirty="0" smtClean="0">
                <a:solidFill>
                  <a:srgbClr val="FF0000"/>
                </a:solidFill>
              </a:rPr>
              <a:t>SYNTHETIC</a:t>
            </a:r>
            <a:r>
              <a:rPr lang="is-IS" dirty="0" smtClean="0"/>
              <a:t> population</a:t>
            </a:r>
            <a:br>
              <a:rPr lang="is-IS" dirty="0" smtClean="0"/>
            </a:br>
            <a:r>
              <a:rPr lang="is-IS" sz="3100" dirty="0" smtClean="0"/>
              <a:t>Collaboration with Social and Decision Analysis Laboratory, Virginia Tech, Capital Campus</a:t>
            </a:r>
            <a:endParaRPr lang="en-US" sz="31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7997" b="16596"/>
          <a:stretch/>
        </p:blipFill>
        <p:spPr>
          <a:xfrm>
            <a:off x="457200" y="1638985"/>
            <a:ext cx="8229600" cy="4390495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440267" y="6398438"/>
            <a:ext cx="2895600" cy="365125"/>
          </a:xfrm>
        </p:spPr>
        <p:txBody>
          <a:bodyPr/>
          <a:lstStyle/>
          <a:p>
            <a:r>
              <a:rPr lang="en-US" smtClean="0"/>
              <a:t>K.B.Ensor / ensor.rice.edu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715933" y="5934670"/>
            <a:ext cx="4301067" cy="64633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Towards an in </a:t>
            </a:r>
            <a:r>
              <a:rPr lang="en-US" dirty="0" err="1" smtClean="0"/>
              <a:t>silico</a:t>
            </a:r>
            <a:r>
              <a:rPr lang="en-US" dirty="0" smtClean="0"/>
              <a:t> Experimental Platform for Air Quality – Peres et al (2016)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57200" y="5354421"/>
            <a:ext cx="3962400" cy="92333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AGENT BASED SIMULATOR -- An attempt to understand indoor vs. outdoor exposure.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21598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wo_families_hourly_exposur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267" y="1293377"/>
            <a:ext cx="8348133" cy="4651925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s-IS" dirty="0" smtClean="0"/>
              <a:t>Exposure for </a:t>
            </a:r>
            <a:r>
              <a:rPr lang="is-IS" b="1" i="1" dirty="0" smtClean="0">
                <a:solidFill>
                  <a:srgbClr val="FF0000"/>
                </a:solidFill>
              </a:rPr>
              <a:t>SYNTHETIC</a:t>
            </a:r>
            <a:r>
              <a:rPr lang="is-IS" dirty="0" smtClean="0"/>
              <a:t> population</a:t>
            </a:r>
            <a:br>
              <a:rPr lang="is-IS" dirty="0" smtClean="0"/>
            </a:br>
            <a:r>
              <a:rPr lang="is-IS" sz="3100" dirty="0" smtClean="0"/>
              <a:t>Collaboration with Social and Decision Analysis Laboratory, Virginia Tech, Capital Campus</a:t>
            </a:r>
            <a:endParaRPr lang="en-US" sz="31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440267" y="6398438"/>
            <a:ext cx="2895600" cy="365125"/>
          </a:xfrm>
        </p:spPr>
        <p:txBody>
          <a:bodyPr/>
          <a:lstStyle/>
          <a:p>
            <a:r>
              <a:rPr lang="en-US" smtClean="0"/>
              <a:t>K.B.Ensor / ensor.rice.edu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715933" y="6075272"/>
            <a:ext cx="4301067" cy="64633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Towards an in </a:t>
            </a:r>
            <a:r>
              <a:rPr lang="en-US" dirty="0" err="1" smtClean="0"/>
              <a:t>silico</a:t>
            </a:r>
            <a:r>
              <a:rPr lang="en-US" dirty="0" smtClean="0"/>
              <a:t> Experimental Platform for Air Quality – Peres et al (2016)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40267" y="5865119"/>
            <a:ext cx="3962400" cy="92333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AGENT BASED SIMULATOR -- An attempt to understand indoor vs. outdoor exposure.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85605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Simulated Exposure</a:t>
            </a:r>
            <a:br>
              <a:rPr lang="en-US" dirty="0" smtClean="0"/>
            </a:br>
            <a:r>
              <a:rPr lang="en-US" dirty="0" smtClean="0"/>
              <a:t>3 </a:t>
            </a:r>
            <a:r>
              <a:rPr lang="en-US" dirty="0" err="1" smtClean="0"/>
              <a:t>zipcodes</a:t>
            </a:r>
            <a:r>
              <a:rPr lang="en-US" dirty="0" smtClean="0"/>
              <a:t> by income</a:t>
            </a:r>
            <a:endParaRPr lang="en-US" dirty="0"/>
          </a:p>
        </p:txBody>
      </p:sp>
      <p:pic>
        <p:nvPicPr>
          <p:cNvPr id="4" name="Content Placeholder 3" descr="plot_exposure_income.pd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5620" b="-2562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1612476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What about age for the 3 </a:t>
            </a:r>
            <a:r>
              <a:rPr lang="en-US" dirty="0" err="1" smtClean="0"/>
              <a:t>zipcodes</a:t>
            </a:r>
            <a:r>
              <a:rPr lang="en-US" dirty="0" smtClean="0"/>
              <a:t>?</a:t>
            </a:r>
            <a:endParaRPr lang="en-US" dirty="0"/>
          </a:p>
        </p:txBody>
      </p:sp>
      <p:pic>
        <p:nvPicPr>
          <p:cNvPr id="4" name="Picture 3" descr="plot_exposure_ag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365442"/>
            <a:ext cx="7552267" cy="5492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7906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22816" y="2188401"/>
            <a:ext cx="7642252" cy="3416320"/>
          </a:xfrm>
          <a:prstGeom prst="rect">
            <a:avLst/>
          </a:prstGeom>
          <a:solidFill>
            <a:srgbClr val="1F497D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From data, to analysis, to understanding, to </a:t>
            </a:r>
            <a:r>
              <a:rPr lang="en-US" sz="5400" b="1" i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ACTION</a:t>
            </a:r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.</a:t>
            </a:r>
          </a:p>
          <a:p>
            <a:pPr algn="ctr"/>
            <a:r>
              <a:rPr lang="en-US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“</a:t>
            </a:r>
            <a:r>
              <a:rPr lang="en-US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Think</a:t>
            </a:r>
            <a:r>
              <a:rPr lang="en-US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and Do!”</a:t>
            </a:r>
            <a:endParaRPr lang="en-US" sz="5400" b="1" cap="none" spc="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4294967295"/>
          </p:nvPr>
        </p:nvSpPr>
        <p:spPr>
          <a:xfrm>
            <a:off x="3124200" y="6352646"/>
            <a:ext cx="2895600" cy="365125"/>
          </a:xfrm>
        </p:spPr>
        <p:txBody>
          <a:bodyPr/>
          <a:lstStyle/>
          <a:p>
            <a:r>
              <a:rPr lang="en-US" smtClean="0"/>
              <a:t>K.B.Ensor / ensor.rice.edu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7318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value of </a:t>
            </a:r>
            <a:r>
              <a:rPr lang="en-US" dirty="0" smtClean="0"/>
              <a:t>Curated Archived Data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dirty="0"/>
              <a:t>Vetted</a:t>
            </a:r>
          </a:p>
          <a:p>
            <a:r>
              <a:rPr lang="en-US" dirty="0"/>
              <a:t>Cleaned and research ready</a:t>
            </a:r>
          </a:p>
          <a:p>
            <a:r>
              <a:rPr lang="en-US" dirty="0"/>
              <a:t>Geo-referenced allowing linking across multiple data sets by shared geography</a:t>
            </a:r>
          </a:p>
          <a:p>
            <a:r>
              <a:rPr lang="en-US" dirty="0"/>
              <a:t>Regular update schedule</a:t>
            </a:r>
          </a:p>
          <a:p>
            <a:r>
              <a:rPr lang="en-US" dirty="0"/>
              <a:t>PUBLISHED and ARCHIVED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b="1" i="1" dirty="0">
                <a:solidFill>
                  <a:srgbClr val="0C5FFF"/>
                </a:solidFill>
              </a:rPr>
              <a:t>A ONE STOP SHOP</a:t>
            </a:r>
            <a:r>
              <a:rPr lang="mr-IN" b="1" i="1" dirty="0">
                <a:solidFill>
                  <a:srgbClr val="0C5FFF"/>
                </a:solidFill>
              </a:rPr>
              <a:t>…</a:t>
            </a:r>
            <a:r>
              <a:rPr lang="en-US" b="1" i="1" dirty="0">
                <a:solidFill>
                  <a:srgbClr val="0C5FFF"/>
                </a:solidFill>
              </a:rPr>
              <a:t>.</a:t>
            </a:r>
          </a:p>
          <a:p>
            <a:endParaRPr lang="en-US" dirty="0" smtClean="0">
              <a:solidFill>
                <a:srgbClr val="181717"/>
              </a:solidFill>
            </a:endParaRPr>
          </a:p>
          <a:p>
            <a:r>
              <a:rPr lang="en-US" dirty="0" smtClean="0">
                <a:solidFill>
                  <a:srgbClr val="181717"/>
                </a:solidFill>
              </a:rPr>
              <a:t>Published</a:t>
            </a:r>
            <a:r>
              <a:rPr lang="en-US" dirty="0" smtClean="0">
                <a:solidFill>
                  <a:srgbClr val="181717"/>
                </a:solidFill>
              </a:rPr>
              <a:t>, available in perpetuity</a:t>
            </a:r>
          </a:p>
          <a:p>
            <a:r>
              <a:rPr lang="en-US" dirty="0" smtClean="0">
                <a:solidFill>
                  <a:srgbClr val="181717"/>
                </a:solidFill>
              </a:rPr>
              <a:t>Author credit </a:t>
            </a:r>
            <a:r>
              <a:rPr lang="mr-IN" dirty="0" smtClean="0">
                <a:solidFill>
                  <a:srgbClr val="181717"/>
                </a:solidFill>
              </a:rPr>
              <a:t>–</a:t>
            </a:r>
            <a:r>
              <a:rPr lang="en-US" dirty="0" smtClean="0">
                <a:solidFill>
                  <a:srgbClr val="181717"/>
                </a:solidFill>
              </a:rPr>
              <a:t> please SHARE</a:t>
            </a:r>
          </a:p>
          <a:p>
            <a:r>
              <a:rPr lang="en-US" dirty="0" smtClean="0">
                <a:solidFill>
                  <a:srgbClr val="181717"/>
                </a:solidFill>
              </a:rPr>
              <a:t>Citations picked up by major</a:t>
            </a:r>
            <a:r>
              <a:rPr lang="en-US" dirty="0">
                <a:solidFill>
                  <a:srgbClr val="181717"/>
                </a:solidFill>
              </a:rPr>
              <a:t> </a:t>
            </a:r>
            <a:r>
              <a:rPr lang="en-US" dirty="0" smtClean="0">
                <a:solidFill>
                  <a:srgbClr val="181717"/>
                </a:solidFill>
              </a:rPr>
              <a:t>indices</a:t>
            </a:r>
          </a:p>
          <a:p>
            <a:r>
              <a:rPr lang="en-US" dirty="0">
                <a:solidFill>
                  <a:srgbClr val="181717"/>
                </a:solidFill>
              </a:rPr>
              <a:t>Sustainability</a:t>
            </a:r>
          </a:p>
          <a:p>
            <a:r>
              <a:rPr lang="en-US" dirty="0">
                <a:solidFill>
                  <a:srgbClr val="181717"/>
                </a:solidFill>
              </a:rPr>
              <a:t>Updates receive NEW </a:t>
            </a:r>
            <a:r>
              <a:rPr lang="en-US" dirty="0" err="1" smtClean="0">
                <a:solidFill>
                  <a:srgbClr val="181717"/>
                </a:solidFill>
              </a:rPr>
              <a:t>doi</a:t>
            </a:r>
            <a:endParaRPr lang="en-US" dirty="0">
              <a:solidFill>
                <a:srgbClr val="181717"/>
              </a:solidFill>
            </a:endParaRPr>
          </a:p>
        </p:txBody>
      </p:sp>
      <p:pic>
        <p:nvPicPr>
          <p:cNvPr id="5" name="Picture 4" descr="librarie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2796" y="2299827"/>
            <a:ext cx="3391466" cy="3020666"/>
          </a:xfrm>
          <a:prstGeom prst="roundRect">
            <a:avLst>
              <a:gd name="adj" fmla="val 7988"/>
            </a:avLst>
          </a:prstGeom>
          <a:solidFill>
            <a:srgbClr val="FFFFFF"/>
          </a:solidFill>
          <a:ln w="76200" cap="sq">
            <a:solidFill>
              <a:schemeClr val="tx1">
                <a:lumMod val="60000"/>
                <a:lumOff val="40000"/>
              </a:schemeClr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03247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tx2"/>
          </a:solidFill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Actions for Cardiac Arrest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Worked with American Heart Association to train Houston residents in by-stander CPR. </a:t>
            </a:r>
          </a:p>
          <a:p>
            <a:r>
              <a:rPr lang="en-US" dirty="0" smtClean="0"/>
              <a:t>Targeted neighborhoods were identified by our analysis. </a:t>
            </a:r>
          </a:p>
          <a:p>
            <a:r>
              <a:rPr lang="en-US" dirty="0" smtClean="0"/>
              <a:t>EMS staffing addressed -- optimize for Cardiac Patients in high risk neighborhoods during periods of greatest concern.</a:t>
            </a:r>
          </a:p>
          <a:p>
            <a:r>
              <a:rPr lang="en-US" dirty="0" smtClean="0"/>
              <a:t>EMS response time investigated.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71811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325563"/>
          </a:xfrm>
          <a:solidFill>
            <a:srgbClr val="1F497D"/>
          </a:solidFill>
        </p:spPr>
        <p:txBody>
          <a:bodyPr>
            <a:noAutofit/>
          </a:bodyPr>
          <a:lstStyle/>
          <a:p>
            <a:r>
              <a:rPr lang="en-US" sz="3200" dirty="0" smtClean="0">
                <a:solidFill>
                  <a:srgbClr val="FFFFFF"/>
                </a:solidFill>
              </a:rPr>
              <a:t>Actions for Asthma</a:t>
            </a:r>
            <a:br>
              <a:rPr lang="en-US" sz="3200" dirty="0" smtClean="0">
                <a:solidFill>
                  <a:srgbClr val="FFFFFF"/>
                </a:solidFill>
              </a:rPr>
            </a:br>
            <a:r>
              <a:rPr lang="en-US" sz="3200" dirty="0" smtClean="0">
                <a:solidFill>
                  <a:srgbClr val="FFFFFF"/>
                </a:solidFill>
              </a:rPr>
              <a:t>Local Air </a:t>
            </a:r>
            <a:r>
              <a:rPr lang="en-US" sz="3200" dirty="0">
                <a:solidFill>
                  <a:srgbClr val="FFFFFF"/>
                </a:solidFill>
              </a:rPr>
              <a:t>Q</a:t>
            </a:r>
            <a:r>
              <a:rPr lang="en-US" sz="3200" dirty="0" smtClean="0">
                <a:solidFill>
                  <a:srgbClr val="FFFFFF"/>
                </a:solidFill>
              </a:rPr>
              <a:t>uality Alerts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i="1" dirty="0" smtClean="0">
                <a:solidFill>
                  <a:schemeClr val="accent6">
                    <a:lumMod val="75000"/>
                  </a:schemeClr>
                </a:solidFill>
              </a:rPr>
              <a:t>Direct FEED to Schools and Medical Professionals</a:t>
            </a:r>
            <a:endParaRPr lang="en-US" sz="3200" i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225800"/>
          </a:xfrm>
        </p:spPr>
        <p:txBody>
          <a:bodyPr>
            <a:normAutofit/>
          </a:bodyPr>
          <a:lstStyle/>
          <a:p>
            <a:r>
              <a:rPr lang="en-US" sz="2600" dirty="0" smtClean="0"/>
              <a:t>Forecasting pollution is possible. </a:t>
            </a:r>
          </a:p>
          <a:p>
            <a:r>
              <a:rPr lang="en-US" sz="2600" dirty="0" smtClean="0"/>
              <a:t>For asthma, there is a clear signal of increased EMS calls on days with identifiable characteristics.</a:t>
            </a:r>
          </a:p>
          <a:p>
            <a:r>
              <a:rPr lang="en-US" sz="2600" dirty="0" smtClean="0"/>
              <a:t>Leads to “ASTHMA AIR AWARE DAY” - Alerts to local health and “opt in” individuals</a:t>
            </a:r>
            <a:r>
              <a:rPr lang="en-US" dirty="0" smtClean="0"/>
              <a:t>. 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52507"/>
            <a:ext cx="9144000" cy="2705493"/>
          </a:xfrm>
          <a:prstGeom prst="rect">
            <a:avLst/>
          </a:prstGeom>
          <a:ln w="57150" cmpd="sng">
            <a:solidFill>
              <a:srgbClr val="FF6600"/>
            </a:solidFill>
          </a:ln>
        </p:spPr>
      </p:pic>
    </p:spTree>
    <p:extLst>
      <p:ext uri="{BB962C8B-B14F-4D97-AF65-F5344CB8AC3E}">
        <p14:creationId xmlns:p14="http://schemas.microsoft.com/office/powerpoint/2010/main" val="38292072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1F497D"/>
          </a:solidFill>
        </p:spPr>
        <p:txBody>
          <a:bodyPr>
            <a:normAutofit fontScale="90000"/>
          </a:bodyPr>
          <a:lstStyle/>
          <a:p>
            <a:r>
              <a:rPr lang="en-US" sz="4000" dirty="0" smtClean="0">
                <a:solidFill>
                  <a:srgbClr val="FFFFFF"/>
                </a:solidFill>
              </a:rPr>
              <a:t>Urban Analytics: Air Quality and Health</a:t>
            </a:r>
            <a:r>
              <a:rPr lang="en-US" dirty="0" smtClean="0">
                <a:solidFill>
                  <a:srgbClr val="FFFFFF"/>
                </a:solidFill>
              </a:rPr>
              <a:t/>
            </a:r>
            <a:br>
              <a:rPr lang="en-US" dirty="0" smtClean="0">
                <a:solidFill>
                  <a:srgbClr val="FFFFFF"/>
                </a:solidFill>
              </a:rPr>
            </a:br>
            <a:r>
              <a:rPr lang="en-US" sz="3600" dirty="0" smtClean="0">
                <a:solidFill>
                  <a:srgbClr val="FFFFFF"/>
                </a:solidFill>
              </a:rPr>
              <a:t>What did we </a:t>
            </a:r>
            <a:r>
              <a:rPr lang="en-US" sz="3600" b="1" dirty="0" smtClean="0">
                <a:solidFill>
                  <a:srgbClr val="FF0000"/>
                </a:solidFill>
              </a:rPr>
              <a:t>learn</a:t>
            </a:r>
            <a:r>
              <a:rPr lang="en-US" sz="3600" dirty="0" smtClean="0">
                <a:solidFill>
                  <a:srgbClr val="FFFFFF"/>
                </a:solidFill>
              </a:rPr>
              <a:t> and </a:t>
            </a:r>
            <a:r>
              <a:rPr lang="en-US" sz="3600" b="1" dirty="0" smtClean="0">
                <a:solidFill>
                  <a:srgbClr val="FF0000"/>
                </a:solidFill>
              </a:rPr>
              <a:t>do</a:t>
            </a:r>
            <a:r>
              <a:rPr lang="en-US" sz="3600" dirty="0" smtClean="0">
                <a:solidFill>
                  <a:srgbClr val="FFFFFF"/>
                </a:solidFill>
              </a:rPr>
              <a:t>?</a:t>
            </a:r>
            <a:endParaRPr lang="en-US" sz="3600" dirty="0">
              <a:solidFill>
                <a:srgbClr val="FFFF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71134"/>
            <a:ext cx="8229600" cy="4525963"/>
          </a:xfrm>
        </p:spPr>
        <p:txBody>
          <a:bodyPr>
            <a:normAutofit lnSpcReduction="10000"/>
          </a:bodyPr>
          <a:lstStyle/>
          <a:p>
            <a:pPr>
              <a:buFont typeface="Wingdings" charset="2"/>
              <a:buChar char="ü"/>
            </a:pPr>
            <a:r>
              <a:rPr lang="en-US" dirty="0" smtClean="0"/>
              <a:t>Estimates and short-term forecasts of ambient ozone in space and time are feasible. </a:t>
            </a:r>
          </a:p>
          <a:p>
            <a:pPr marL="914400" lvl="1" indent="-514350">
              <a:buFont typeface="Wingdings" charset="2"/>
              <a:buChar char="Ø"/>
            </a:pPr>
            <a:r>
              <a:rPr lang="en-US" dirty="0" smtClean="0"/>
              <a:t>A multi-pollutant air profile may be possible. </a:t>
            </a:r>
          </a:p>
          <a:p>
            <a:pPr>
              <a:buFont typeface="Wingdings" charset="2"/>
              <a:buChar char="ü"/>
            </a:pPr>
            <a:r>
              <a:rPr lang="en-US" dirty="0" smtClean="0"/>
              <a:t>Identified a link between ambient ozone levels and key health endpoints --- noted concerns of representation of observational data. </a:t>
            </a:r>
          </a:p>
          <a:p>
            <a:pPr lvl="1">
              <a:buFont typeface="Wingdings" charset="2"/>
              <a:buChar char="Ø"/>
            </a:pPr>
            <a:r>
              <a:rPr lang="en-US" dirty="0" smtClean="0"/>
              <a:t>Simulated exposure to augment our understanding of movement through the city. </a:t>
            </a:r>
          </a:p>
          <a:p>
            <a:pPr>
              <a:buFont typeface="Wingdings" charset="2"/>
              <a:buChar char="ü"/>
            </a:pPr>
            <a:r>
              <a:rPr lang="en-US" dirty="0" smtClean="0"/>
              <a:t>ACTED ON STATISTICALLY SOUND FINDINGS.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82726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udp - PowerPoint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07" t="15824" r="14823" b="10405"/>
          <a:stretch/>
        </p:blipFill>
        <p:spPr>
          <a:xfrm>
            <a:off x="1761066" y="271100"/>
            <a:ext cx="6129867" cy="61092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61066" y="2939322"/>
            <a:ext cx="6350002" cy="3441006"/>
          </a:xfrm>
          <a:noFill/>
          <a:ln>
            <a:noFill/>
          </a:ln>
        </p:spPr>
        <p:txBody>
          <a:bodyPr>
            <a:normAutofit fontScale="90000"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en-US" sz="48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/>
            </a:r>
            <a:br>
              <a:rPr lang="en-US" sz="48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</a:br>
            <a:r>
              <a:rPr lang="en-US" sz="48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Houston Urban Data Platform</a:t>
            </a:r>
            <a:br>
              <a:rPr lang="en-US" sz="48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</a:br>
            <a:r>
              <a:rPr lang="en-US" sz="4800" b="1" i="1" spc="150" dirty="0" err="1" smtClean="0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HoustonUrbanData.com</a:t>
            </a:r>
            <a:r>
              <a:rPr lang="en-US" sz="48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/>
            </a:r>
            <a:br>
              <a:rPr lang="en-US" sz="48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</a:br>
            <a:r>
              <a:rPr lang="en-US" sz="4800" b="1" i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From data to information to action</a:t>
            </a:r>
            <a:r>
              <a:rPr lang="mr-IN" sz="4800" b="1" i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…</a:t>
            </a:r>
            <a:r>
              <a:rPr lang="en-US" sz="48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/>
            </a:r>
            <a:br>
              <a:rPr lang="en-US" sz="48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</a:br>
            <a:endParaRPr lang="en-US" sz="4800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38379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K.B.Ensor / ensor.rice.edu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193" y="669282"/>
            <a:ext cx="9158193" cy="618871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398611" y="4963444"/>
            <a:ext cx="4753187" cy="175432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9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Thank you!</a:t>
            </a:r>
          </a:p>
          <a:p>
            <a:pPr algn="ctr"/>
            <a:r>
              <a:rPr lang="en-US" sz="5400" b="1" cap="none" spc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9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ensor@rice.edu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009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563600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5669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Key References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39799"/>
            <a:ext cx="9144000" cy="4525963"/>
          </a:xfrm>
        </p:spPr>
        <p:txBody>
          <a:bodyPr>
            <a:normAutofit fontScale="25000" lnSpcReduction="20000"/>
          </a:bodyPr>
          <a:lstStyle/>
          <a:p>
            <a:endParaRPr lang="en-US" dirty="0" smtClean="0"/>
          </a:p>
          <a:p>
            <a:pPr lvl="0"/>
            <a:r>
              <a:rPr lang="en-US" sz="7200" dirty="0" smtClean="0"/>
              <a:t>Towards an </a:t>
            </a:r>
            <a:r>
              <a:rPr lang="en-US" sz="7200" i="1" dirty="0" smtClean="0"/>
              <a:t>in </a:t>
            </a:r>
            <a:r>
              <a:rPr lang="en-US" sz="7200" i="1" dirty="0" err="1" smtClean="0"/>
              <a:t>silico</a:t>
            </a:r>
            <a:r>
              <a:rPr lang="en-US" sz="7200" i="1" dirty="0" smtClean="0"/>
              <a:t> </a:t>
            </a:r>
            <a:r>
              <a:rPr lang="en-US" sz="7200" dirty="0" smtClean="0"/>
              <a:t>Platform for Air Quality: A Houston, TX Case Study (2016). B. </a:t>
            </a:r>
            <a:r>
              <a:rPr lang="en-US" sz="7200" dirty="0" err="1" smtClean="0"/>
              <a:t>Pires</a:t>
            </a:r>
            <a:r>
              <a:rPr lang="en-US" sz="7200" dirty="0" smtClean="0"/>
              <a:t>, G. </a:t>
            </a:r>
            <a:r>
              <a:rPr lang="en-US" sz="7200" dirty="0" err="1" smtClean="0"/>
              <a:t>Korkmaz</a:t>
            </a:r>
            <a:r>
              <a:rPr lang="en-US" sz="7200" dirty="0" smtClean="0"/>
              <a:t>, </a:t>
            </a:r>
            <a:r>
              <a:rPr lang="en-US" sz="7200" dirty="0" err="1" smtClean="0"/>
              <a:t>B.Lewis</a:t>
            </a:r>
            <a:r>
              <a:rPr lang="en-US" sz="7200" dirty="0" smtClean="0"/>
              <a:t>, S. Shipp, S. Keller and K. Ensor.  Submitted to Exposure Science and Environmental Epidemiology. </a:t>
            </a:r>
          </a:p>
          <a:p>
            <a:pPr lvl="0"/>
            <a:r>
              <a:rPr lang="en-US" sz="7200" dirty="0" smtClean="0"/>
              <a:t>Dynamic PCA: Identifying the Relationship between Multiple Air Pollutants (2016). O. </a:t>
            </a:r>
            <a:r>
              <a:rPr lang="en-US" sz="7200" dirty="0" err="1" smtClean="0"/>
              <a:t>Melnikov</a:t>
            </a:r>
            <a:r>
              <a:rPr lang="en-US" sz="7200" dirty="0" smtClean="0"/>
              <a:t>, L. </a:t>
            </a:r>
            <a:r>
              <a:rPr lang="en-US" sz="7200" dirty="0" err="1" smtClean="0"/>
              <a:t>Raun</a:t>
            </a:r>
            <a:r>
              <a:rPr lang="en-US" sz="7200" dirty="0" smtClean="0"/>
              <a:t> and K. Ensor. </a:t>
            </a:r>
            <a:r>
              <a:rPr lang="en-US" sz="7200" dirty="0" err="1" smtClean="0"/>
              <a:t>arXiv</a:t>
            </a:r>
            <a:r>
              <a:rPr lang="en-US" sz="7200" dirty="0" smtClean="0"/>
              <a:t>: 1608.03022</a:t>
            </a:r>
          </a:p>
          <a:p>
            <a:pPr lvl="0"/>
            <a:r>
              <a:rPr lang="en-US" sz="7200" dirty="0" smtClean="0"/>
              <a:t>High</a:t>
            </a:r>
            <a:r>
              <a:rPr lang="en-US" sz="7200" dirty="0"/>
              <a:t>-Dimensional Multivariate Time Series with Local Dependence, </a:t>
            </a:r>
            <a:r>
              <a:rPr lang="en-US" sz="7200" dirty="0" smtClean="0"/>
              <a:t>Michael </a:t>
            </a:r>
            <a:r>
              <a:rPr lang="en-US" sz="7200" dirty="0" err="1" smtClean="0"/>
              <a:t>Schweinberger</a:t>
            </a:r>
            <a:r>
              <a:rPr lang="en-US" sz="7200" dirty="0" smtClean="0"/>
              <a:t>, </a:t>
            </a:r>
            <a:r>
              <a:rPr lang="en-US" sz="7200" dirty="0" err="1" smtClean="0"/>
              <a:t>Sergii</a:t>
            </a:r>
            <a:r>
              <a:rPr lang="en-US" sz="7200" dirty="0" smtClean="0"/>
              <a:t> </a:t>
            </a:r>
            <a:r>
              <a:rPr lang="en-US" sz="7200" dirty="0" err="1" smtClean="0"/>
              <a:t>Babkin</a:t>
            </a:r>
            <a:r>
              <a:rPr lang="en-US" sz="7200" dirty="0" smtClean="0"/>
              <a:t> and K. B. Ensor (2016). </a:t>
            </a:r>
            <a:r>
              <a:rPr lang="en-US" sz="7200" dirty="0"/>
              <a:t>arXiv:</a:t>
            </a:r>
            <a:r>
              <a:rPr lang="en-US" sz="7200" dirty="0" smtClean="0"/>
              <a:t>1510.02159</a:t>
            </a:r>
          </a:p>
          <a:p>
            <a:r>
              <a:rPr lang="en-US" sz="7200" dirty="0" smtClean="0"/>
              <a:t>Point Source Influence on Observed Extreme Pollution Levels in a Monitoring Network. KB Ensor, BK Ray, SM Thomas (2014). Atmospheric Environment. </a:t>
            </a:r>
          </a:p>
          <a:p>
            <a:r>
              <a:rPr lang="en-US" sz="7200" dirty="0" smtClean="0"/>
              <a:t>Outlier detection in environmental monitoring network data: an application to ambient ozone measurements for Houston, Texas. GM Davis and KB Ensor. Journal of Statistical Computation and Simulation 76(5), 407-422. </a:t>
            </a:r>
          </a:p>
          <a:p>
            <a:r>
              <a:rPr lang="en-US" sz="7200" dirty="0" smtClean="0"/>
              <a:t>Association of Out-of-Hospital Cardiac Arrest with Exposure to Fine Particulate and Ozone Ambient Air Pollution from Case-Crossover Analysis Results: Are the Standards Protective? L. </a:t>
            </a:r>
            <a:r>
              <a:rPr lang="en-US" sz="7200" dirty="0" err="1" smtClean="0"/>
              <a:t>Raun</a:t>
            </a:r>
            <a:r>
              <a:rPr lang="en-US" sz="7200" dirty="0" smtClean="0"/>
              <a:t> and K. B. Ensor (2012). James A. Baker III Institute for Public Policy of Rice University</a:t>
            </a:r>
          </a:p>
          <a:p>
            <a:r>
              <a:rPr lang="en-US" sz="7200" dirty="0" smtClean="0"/>
              <a:t>A Case-Crossover Analysis of Out-of-Hospital Cardiac Arrest and Air Pollution. K. B. Ensor, L. H. </a:t>
            </a:r>
            <a:r>
              <a:rPr lang="en-US" sz="7200" dirty="0" err="1" smtClean="0"/>
              <a:t>Raun</a:t>
            </a:r>
            <a:r>
              <a:rPr lang="en-US" sz="7200" dirty="0" smtClean="0"/>
              <a:t> and D. </a:t>
            </a:r>
            <a:r>
              <a:rPr lang="en-US" sz="7200" dirty="0" err="1" smtClean="0"/>
              <a:t>Persse</a:t>
            </a:r>
            <a:r>
              <a:rPr lang="en-US" sz="7200" dirty="0" smtClean="0"/>
              <a:t> (2013). </a:t>
            </a:r>
            <a:r>
              <a:rPr lang="en-US" sz="7200" i="1" dirty="0" smtClean="0"/>
              <a:t>Circulation 127 (11), 1192-1199</a:t>
            </a:r>
            <a:r>
              <a:rPr lang="en-US" sz="7200" dirty="0" smtClean="0"/>
              <a:t>.</a:t>
            </a:r>
          </a:p>
          <a:p>
            <a:r>
              <a:rPr lang="en-US" sz="7200" dirty="0" smtClean="0"/>
              <a:t>Geo-Spatial Analysis for Targeting Out-of-Hospital Cardiac Arrest Intervention (2013). American Journal of Preventative Medicine.</a:t>
            </a:r>
            <a:r>
              <a:rPr lang="en-US" sz="7200" dirty="0"/>
              <a:t> 2013: </a:t>
            </a:r>
            <a:r>
              <a:rPr lang="en-US" sz="7200" dirty="0" err="1"/>
              <a:t>Vol</a:t>
            </a:r>
            <a:r>
              <a:rPr lang="en-US" sz="7200" dirty="0"/>
              <a:t> 45, </a:t>
            </a:r>
            <a:r>
              <a:rPr lang="en-US" sz="7200" dirty="0" err="1"/>
              <a:t>pp</a:t>
            </a:r>
            <a:r>
              <a:rPr lang="en-US" sz="7200" dirty="0"/>
              <a:t> 137-142. </a:t>
            </a:r>
            <a:r>
              <a:rPr lang="en-US" sz="7200" i="1" dirty="0"/>
              <a:t>Editors’ Choice Archive</a:t>
            </a:r>
            <a:r>
              <a:rPr lang="en-US" sz="7200" dirty="0"/>
              <a:t> </a:t>
            </a:r>
            <a:endParaRPr lang="en-US" sz="7200" dirty="0" smtClean="0"/>
          </a:p>
          <a:p>
            <a:r>
              <a:rPr lang="en-US" sz="7200" dirty="0" smtClean="0"/>
              <a:t>And the extensive references within these manuscripts. </a:t>
            </a:r>
          </a:p>
          <a:p>
            <a:r>
              <a:rPr lang="en-US" sz="7200" dirty="0" smtClean="0"/>
              <a:t>For further information contact Kathy Ensor (</a:t>
            </a:r>
            <a:r>
              <a:rPr lang="en-US" sz="7200" dirty="0" smtClean="0">
                <a:hlinkClick r:id="rId2"/>
              </a:rPr>
              <a:t>ensor@rice.edu</a:t>
            </a:r>
            <a:r>
              <a:rPr lang="en-US" sz="7200" dirty="0" smtClean="0"/>
              <a:t>) .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6248400" y="6492875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K.B.Ensor / ensor.rice.edu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87466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UDP Data library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Approaching 50,000 variables</a:t>
            </a:r>
          </a:p>
          <a:p>
            <a:r>
              <a:rPr lang="en-US" dirty="0"/>
              <a:t>5</a:t>
            </a:r>
            <a:r>
              <a:rPr lang="en-US" dirty="0" smtClean="0"/>
              <a:t> Terabytes and growing quickly</a:t>
            </a:r>
          </a:p>
          <a:p>
            <a:r>
              <a:rPr lang="en-US" dirty="0" smtClean="0"/>
              <a:t>Spatial extent</a:t>
            </a:r>
          </a:p>
          <a:p>
            <a:pPr lvl="1"/>
            <a:r>
              <a:rPr lang="en-US" dirty="0" smtClean="0"/>
              <a:t>Address, block, census tract, super neighborhoods, cities, counties</a:t>
            </a:r>
          </a:p>
          <a:p>
            <a:pPr lvl="1"/>
            <a:r>
              <a:rPr lang="en-US" dirty="0" smtClean="0"/>
              <a:t>15 county region</a:t>
            </a:r>
          </a:p>
          <a:p>
            <a:r>
              <a:rPr lang="en-US" dirty="0" smtClean="0"/>
              <a:t>Temporal coverage</a:t>
            </a:r>
          </a:p>
          <a:p>
            <a:pPr lvl="1"/>
            <a:r>
              <a:rPr lang="en-US" dirty="0" smtClean="0"/>
              <a:t>Stay current with regular update schedules</a:t>
            </a:r>
          </a:p>
          <a:p>
            <a:pPr lvl="1"/>
            <a:r>
              <a:rPr lang="en-US" dirty="0" smtClean="0"/>
              <a:t>Focus is 1990+; goal continuing adding history</a:t>
            </a:r>
          </a:p>
          <a:p>
            <a:pPr lvl="1"/>
            <a:r>
              <a:rPr lang="en-US" dirty="0" smtClean="0"/>
              <a:t>We are incorporating historical information as we can; e.g. 1930 imagery of Houston</a:t>
            </a:r>
          </a:p>
        </p:txBody>
      </p:sp>
    </p:spTree>
    <p:extLst>
      <p:ext uri="{BB962C8B-B14F-4D97-AF65-F5344CB8AC3E}">
        <p14:creationId xmlns:p14="http://schemas.microsoft.com/office/powerpoint/2010/main" val="1665046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846138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200" dirty="0" smtClean="0"/>
              <a:t>UDP Research: </a:t>
            </a:r>
            <a:r>
              <a:rPr lang="en-US" sz="3200" dirty="0" smtClean="0"/>
              <a:t>Cities CHANGE</a:t>
            </a:r>
            <a:br>
              <a:rPr lang="en-US" sz="3200" dirty="0" smtClean="0"/>
            </a:br>
            <a:r>
              <a:rPr lang="en-US" sz="3200" dirty="0" smtClean="0">
                <a:latin typeface="Arial" charset="0"/>
              </a:rPr>
              <a:t>Characterize </a:t>
            </a:r>
            <a:r>
              <a:rPr lang="en-US" sz="3200" dirty="0" err="1">
                <a:latin typeface="Arial" charset="0"/>
              </a:rPr>
              <a:t>spatio</a:t>
            </a:r>
            <a:r>
              <a:rPr lang="en-US" sz="3200" dirty="0">
                <a:latin typeface="Arial" charset="0"/>
              </a:rPr>
              <a:t>-temporal dynamics of land cover change in the greater Houston area</a:t>
            </a:r>
            <a:r>
              <a:rPr lang="en-US" sz="32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3200" dirty="0">
                <a:latin typeface="Arial" charset="0"/>
              </a:rPr>
              <a:t>between 1997-2016</a:t>
            </a:r>
            <a:endParaRPr lang="en-US" sz="3200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33" r="-3633"/>
          <a:stretch>
            <a:fillRect/>
          </a:stretch>
        </p:blipFill>
        <p:spPr>
          <a:xfrm>
            <a:off x="4629150" y="2556933"/>
            <a:ext cx="4236058" cy="362003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202688" y="6258729"/>
            <a:ext cx="58557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C. </a:t>
            </a:r>
            <a:r>
              <a:rPr lang="en-US" dirty="0" err="1" smtClean="0"/>
              <a:t>Hakkenberg</a:t>
            </a:r>
            <a:r>
              <a:rPr lang="en-US" dirty="0" smtClean="0"/>
              <a:t>, Rice University Academy of Fellows Post-Doc</a:t>
            </a:r>
            <a:endParaRPr lang="en-US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1128" b="-11128"/>
          <a:stretch>
            <a:fillRect/>
          </a:stretch>
        </p:blipFill>
        <p:spPr>
          <a:xfrm>
            <a:off x="457200" y="2144431"/>
            <a:ext cx="4038600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950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22816" y="1917468"/>
            <a:ext cx="7642252" cy="1754327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Air Quality and ACUTE Health Events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4294967295"/>
          </p:nvPr>
        </p:nvSpPr>
        <p:spPr>
          <a:xfrm>
            <a:off x="3124200" y="6352646"/>
            <a:ext cx="2895600" cy="365125"/>
          </a:xfrm>
        </p:spPr>
        <p:txBody>
          <a:bodyPr/>
          <a:lstStyle/>
          <a:p>
            <a:r>
              <a:rPr lang="en-US" smtClean="0"/>
              <a:t>K.B.Ensor / ensor.rice.edu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6252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665"/>
            <a:ext cx="9144000" cy="226756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2197100"/>
            <a:ext cx="6146800" cy="22352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067300"/>
            <a:ext cx="9144000" cy="1559586"/>
          </a:xfrm>
          <a:prstGeom prst="rect">
            <a:avLst/>
          </a:prstGeom>
        </p:spPr>
      </p:pic>
      <p:sp>
        <p:nvSpPr>
          <p:cNvPr id="2" name="Frame 1"/>
          <p:cNvSpPr/>
          <p:nvPr/>
        </p:nvSpPr>
        <p:spPr>
          <a:xfrm>
            <a:off x="1296737" y="1898316"/>
            <a:ext cx="6817894" cy="2794000"/>
          </a:xfrm>
          <a:prstGeom prst="frame">
            <a:avLst>
              <a:gd name="adj1" fmla="val 5658"/>
            </a:avLst>
          </a:prstGeom>
          <a:solidFill>
            <a:schemeClr val="accent6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0000"/>
                </a:solidFill>
              </a:ln>
              <a:solidFill>
                <a:srgbClr val="C0504D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K.B.Ensor / ensor.rice.edu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29043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6226</TotalTime>
  <Words>2359</Words>
  <Application>Microsoft Macintosh PowerPoint</Application>
  <PresentationFormat>On-screen Show (4:3)</PresentationFormat>
  <Paragraphs>379</Paragraphs>
  <Slides>55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56" baseType="lpstr">
      <vt:lpstr>Office Theme</vt:lpstr>
      <vt:lpstr>Furthering Our Understanding of the Link between Health and Environment in an Urban Setting October 30, 2017</vt:lpstr>
      <vt:lpstr>PowerPoint Presentation</vt:lpstr>
      <vt:lpstr>Houston Urban Data Platform Katherine B. Ensor, Director Rudy Guerra, Co-Director http://kinder.rice.edu/UrbanData/</vt:lpstr>
      <vt:lpstr>Urban Data Platform Repository</vt:lpstr>
      <vt:lpstr>The value of Curated Archived Data</vt:lpstr>
      <vt:lpstr>UDP Data library</vt:lpstr>
      <vt:lpstr>UDP Research: Cities CHANGE Characterize spatio-temporal dynamics of land cover change in the greater Houston area between 1997-2016</vt:lpstr>
      <vt:lpstr>PowerPoint Presentation</vt:lpstr>
      <vt:lpstr>PowerPoint Presentation</vt:lpstr>
      <vt:lpstr>Rice Environmental Statistics and Health Ensor, Raun Research Group</vt:lpstr>
      <vt:lpstr>PowerPoint Presentation</vt:lpstr>
      <vt:lpstr>Out of Hospital Cardiac Arrest Why do we care?</vt:lpstr>
      <vt:lpstr>Cardiac Arrest and Ozone  The Pathophysiological Link BEYOND CORRELATION</vt:lpstr>
      <vt:lpstr>Houston EMS AND Cardiac Arrest (CA)</vt:lpstr>
      <vt:lpstr>Monitoring the Ambient Air</vt:lpstr>
      <vt:lpstr>Cardiac Arrest and Air Pollution</vt:lpstr>
      <vt:lpstr>Looking Further at the Data</vt:lpstr>
      <vt:lpstr>Linking – Point in Space Point in Time</vt:lpstr>
      <vt:lpstr>The Analysis Roadmap</vt:lpstr>
      <vt:lpstr>PowerPoint Presentation</vt:lpstr>
      <vt:lpstr>A WEALTH of Air Quality Measurements </vt:lpstr>
      <vt:lpstr>Spatial Estimation/Prediction  Works for Ambient Ozone</vt:lpstr>
      <vt:lpstr>Spatial-Temporal Estimation Works Prediction Works</vt:lpstr>
      <vt:lpstr>Air Quality Statistical Model for Ambient Ozone</vt:lpstr>
      <vt:lpstr>Cross Validation – 3 Locations </vt:lpstr>
      <vt:lpstr>Out of Sample Residuals </vt:lpstr>
      <vt:lpstr>Spatial-temporal interpolator evaluation</vt:lpstr>
      <vt:lpstr>PowerPoint Presentation</vt:lpstr>
      <vt:lpstr>Toward Multi-Pollutant Model Dynamic Analysis of Houston Correlations between Pollutants</vt:lpstr>
      <vt:lpstr>Pollution Mixture Changes Over Seasons and  By Time of Day</vt:lpstr>
      <vt:lpstr>PowerPoint Presentation</vt:lpstr>
      <vt:lpstr>PowerPoint Presentation</vt:lpstr>
      <vt:lpstr>Air Quality &amp; Health Link? HOW? Each Strategy has DIFFERENT Assumptions</vt:lpstr>
      <vt:lpstr>PowerPoint Presentation</vt:lpstr>
      <vt:lpstr>Ozone and Cardiac Arrest  by Time of Day</vt:lpstr>
      <vt:lpstr>  Daily counts and Average Pollution Count regression model </vt:lpstr>
      <vt:lpstr>PowerPoint Presentation</vt:lpstr>
      <vt:lpstr>Case-Crossover Time Stratified OR Bi-Directional Study Design  </vt:lpstr>
      <vt:lpstr>Conditional Logistic Model</vt:lpstr>
      <vt:lpstr>Time Stratified Case-Crossover Spatial-Average</vt:lpstr>
      <vt:lpstr>Consider Sub-Populations</vt:lpstr>
      <vt:lpstr>PowerPoint Presentation</vt:lpstr>
      <vt:lpstr>Log Gaussian Cox Process Doubly Stochastic Process</vt:lpstr>
      <vt:lpstr>PowerPoint Presentation</vt:lpstr>
      <vt:lpstr>Exposure for SYNTHETIC population Collaboration with Social and Decision Analysis Laboratory, Virginia Tech, Capital Campus</vt:lpstr>
      <vt:lpstr>Exposure for SYNTHETIC population Collaboration with Social and Decision Analysis Laboratory, Virginia Tech, Capital Campus</vt:lpstr>
      <vt:lpstr>Simulated Exposure 3 zipcodes by income</vt:lpstr>
      <vt:lpstr>What about age for the 3 zipcodes?</vt:lpstr>
      <vt:lpstr>PowerPoint Presentation</vt:lpstr>
      <vt:lpstr>Actions for Cardiac Arrest</vt:lpstr>
      <vt:lpstr>Actions for Asthma Local Air Quality Alerts Direct FEED to Schools and Medical Professionals</vt:lpstr>
      <vt:lpstr>Urban Analytics: Air Quality and Health What did we learn and do?</vt:lpstr>
      <vt:lpstr> Houston Urban Data Platform HoustonUrbanData.com From data to information to action… </vt:lpstr>
      <vt:lpstr>PowerPoint Presentation</vt:lpstr>
      <vt:lpstr>Key References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Ambient Ozone Levels and Cardiac Arrest: Is there a link?</dc:title>
  <dc:creator>K E</dc:creator>
  <cp:lastModifiedBy>K E</cp:lastModifiedBy>
  <cp:revision>181</cp:revision>
  <dcterms:created xsi:type="dcterms:W3CDTF">2012-01-22T15:20:05Z</dcterms:created>
  <dcterms:modified xsi:type="dcterms:W3CDTF">2017-10-30T14:46:52Z</dcterms:modified>
</cp:coreProperties>
</file>